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8"/>
  </p:notesMasterIdLst>
  <p:sldIdLst>
    <p:sldId id="256" r:id="rId2"/>
    <p:sldId id="310" r:id="rId3"/>
    <p:sldId id="312" r:id="rId4"/>
    <p:sldId id="311" r:id="rId5"/>
    <p:sldId id="313" r:id="rId6"/>
    <p:sldId id="314" r:id="rId7"/>
    <p:sldId id="315" r:id="rId8"/>
    <p:sldId id="318" r:id="rId9"/>
    <p:sldId id="319" r:id="rId10"/>
    <p:sldId id="320" r:id="rId11"/>
    <p:sldId id="321" r:id="rId12"/>
    <p:sldId id="329" r:id="rId13"/>
    <p:sldId id="330" r:id="rId14"/>
    <p:sldId id="331" r:id="rId15"/>
    <p:sldId id="333" r:id="rId16"/>
    <p:sldId id="372" r:id="rId17"/>
    <p:sldId id="373" r:id="rId18"/>
    <p:sldId id="334" r:id="rId19"/>
    <p:sldId id="335" r:id="rId20"/>
    <p:sldId id="367" r:id="rId21"/>
    <p:sldId id="374" r:id="rId22"/>
    <p:sldId id="375" r:id="rId23"/>
    <p:sldId id="336" r:id="rId24"/>
    <p:sldId id="337" r:id="rId25"/>
    <p:sldId id="338" r:id="rId26"/>
    <p:sldId id="371" r:id="rId27"/>
    <p:sldId id="342" r:id="rId28"/>
    <p:sldId id="343" r:id="rId29"/>
    <p:sldId id="344" r:id="rId30"/>
    <p:sldId id="376" r:id="rId31"/>
    <p:sldId id="345" r:id="rId32"/>
    <p:sldId id="377" r:id="rId33"/>
    <p:sldId id="346" r:id="rId34"/>
    <p:sldId id="347" r:id="rId35"/>
    <p:sldId id="348" r:id="rId36"/>
    <p:sldId id="349" r:id="rId37"/>
    <p:sldId id="350" r:id="rId38"/>
    <p:sldId id="378" r:id="rId39"/>
    <p:sldId id="351" r:id="rId40"/>
    <p:sldId id="352" r:id="rId41"/>
    <p:sldId id="353" r:id="rId42"/>
    <p:sldId id="369" r:id="rId43"/>
    <p:sldId id="354" r:id="rId44"/>
    <p:sldId id="370" r:id="rId45"/>
    <p:sldId id="356" r:id="rId46"/>
    <p:sldId id="358" r:id="rId47"/>
    <p:sldId id="359" r:id="rId48"/>
    <p:sldId id="360" r:id="rId49"/>
    <p:sldId id="379" r:id="rId50"/>
    <p:sldId id="382" r:id="rId51"/>
    <p:sldId id="361" r:id="rId52"/>
    <p:sldId id="362" r:id="rId53"/>
    <p:sldId id="363" r:id="rId54"/>
    <p:sldId id="364" r:id="rId55"/>
    <p:sldId id="380" r:id="rId56"/>
    <p:sldId id="365" r:id="rId5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thomson" initials="n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37EB"/>
    <a:srgbClr val="F1B139"/>
    <a:srgbClr val="9E0B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2" autoAdjust="0"/>
    <p:restoredTop sz="89943" autoAdjust="0"/>
  </p:normalViewPr>
  <p:slideViewPr>
    <p:cSldViewPr>
      <p:cViewPr>
        <p:scale>
          <a:sx n="84" d="100"/>
          <a:sy n="84" d="100"/>
        </p:scale>
        <p:origin x="-1674" y="-4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67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54AAC1-2A34-4FB7-91EF-12AEC63EBB2C}" type="datetimeFigureOut">
              <a:rPr lang="en-AU" smtClean="0"/>
              <a:pPr/>
              <a:t>24/10/2013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C3AFD2-EDB2-4AD0-9607-8CDE3AF78F5D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82162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3AFD2-EDB2-4AD0-9607-8CDE3AF78F5D}" type="slidenum">
              <a:rPr lang="en-AU" smtClean="0"/>
              <a:pPr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50322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3AFD2-EDB2-4AD0-9607-8CDE3AF78F5D}" type="slidenum">
              <a:rPr lang="en-AU" smtClean="0"/>
              <a:pPr/>
              <a:t>43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9.pd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9E0B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HIN_logo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88" y="285750"/>
            <a:ext cx="2714625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8" descr="ppt_background.png"/>
          <p:cNvPicPr>
            <a:picLocks noChangeAspect="1"/>
          </p:cNvPicPr>
          <p:nvPr userDrawn="1"/>
        </p:nvPicPr>
        <p:blipFill>
          <a:blip r:embed="rId4" cstate="print"/>
          <a:srcRect r="43729" b="9296"/>
          <a:stretch>
            <a:fillRect/>
          </a:stretch>
        </p:blipFill>
        <p:spPr bwMode="auto">
          <a:xfrm>
            <a:off x="5643563" y="2071688"/>
            <a:ext cx="3500437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9" descr="ppt_background.png"/>
          <p:cNvPicPr>
            <a:picLocks noChangeAspect="1"/>
          </p:cNvPicPr>
          <p:nvPr userDrawn="1"/>
        </p:nvPicPr>
        <p:blipFill>
          <a:blip r:embed="rId4" cstate="print"/>
          <a:srcRect l="47084" t="44676"/>
          <a:stretch>
            <a:fillRect/>
          </a:stretch>
        </p:blipFill>
        <p:spPr bwMode="auto">
          <a:xfrm>
            <a:off x="0" y="0"/>
            <a:ext cx="3292475" cy="291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 bwMode="ltGray">
          <a:xfrm>
            <a:off x="0" y="5674642"/>
            <a:ext cx="9144000" cy="1183358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642938" y="6309320"/>
            <a:ext cx="8150225" cy="274638"/>
          </a:xfrm>
          <a:prstGeom prst="rect">
            <a:avLst/>
          </a:prstGeom>
        </p:spPr>
        <p:txBody>
          <a:bodyPr lIns="45720" rIns="45720" bIns="0" anchor="b"/>
          <a:lstStyle/>
          <a:p>
            <a:pPr algn="ctr">
              <a:defRPr/>
            </a:pPr>
            <a:r>
              <a:rPr lang="en-AU" sz="1200" dirty="0">
                <a:solidFill>
                  <a:srgbClr val="FFFFFF"/>
                </a:solidFill>
                <a:latin typeface="Corbel" charset="0"/>
              </a:rPr>
              <a:t>©</a:t>
            </a:r>
            <a:r>
              <a:rPr lang="en-AU" sz="1200" dirty="0" smtClean="0">
                <a:solidFill>
                  <a:srgbClr val="FFFFFF"/>
                </a:solidFill>
                <a:latin typeface="Corbel" charset="0"/>
              </a:rPr>
              <a:t>2013 </a:t>
            </a:r>
            <a:r>
              <a:rPr lang="en-AU" sz="1200" dirty="0">
                <a:solidFill>
                  <a:srgbClr val="FFFFFF"/>
                </a:solidFill>
                <a:latin typeface="Corbel" charset="0"/>
              </a:rPr>
              <a:t>Australian Indigenous Health</a:t>
            </a:r>
            <a:r>
              <a:rPr lang="en-AU" sz="1200" i="1" dirty="0">
                <a:solidFill>
                  <a:srgbClr val="FFFFFF"/>
                </a:solidFill>
                <a:latin typeface="Corbel" charset="0"/>
              </a:rPr>
              <a:t>InfoNet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286750" y="6466730"/>
            <a:ext cx="733425" cy="274638"/>
          </a:xfrm>
          <a:prstGeom prst="rect">
            <a:avLst/>
          </a:prstGeom>
        </p:spPr>
        <p:txBody>
          <a:bodyPr bIns="0" anchor="b"/>
          <a:lstStyle/>
          <a:p>
            <a:pPr algn="r">
              <a:defRPr/>
            </a:pPr>
            <a:fld id="{5EBAA6FE-15DD-4479-8684-85D64F86DF9A}" type="slidenum">
              <a:rPr lang="en-AU" sz="1200">
                <a:solidFill>
                  <a:srgbClr val="FFFFFF"/>
                </a:solidFill>
                <a:latin typeface="Corbel" charset="0"/>
              </a:rPr>
              <a:pPr algn="r">
                <a:defRPr/>
              </a:pPr>
              <a:t>‹#›</a:t>
            </a:fld>
            <a:endParaRPr lang="en-AU" sz="1200" dirty="0">
              <a:solidFill>
                <a:srgbClr val="FFFFFF"/>
              </a:solidFill>
              <a:latin typeface="Corbel" charset="0"/>
            </a:endParaRPr>
          </a:p>
        </p:txBody>
      </p:sp>
      <p:sp>
        <p:nvSpPr>
          <p:cNvPr id="10" name="Rectangle 9"/>
          <p:cNvSpPr/>
          <p:nvPr userDrawn="1"/>
        </p:nvSpPr>
        <p:spPr bwMode="invGray">
          <a:xfrm>
            <a:off x="0" y="5687218"/>
            <a:ext cx="9144000" cy="46038"/>
          </a:xfrm>
          <a:prstGeom prst="rect">
            <a:avLst/>
          </a:prstGeom>
          <a:solidFill>
            <a:srgbClr val="F1B139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rtlCol="0" anchor="t">
            <a:normAutofit/>
          </a:bodyPr>
          <a:lstStyle>
            <a:lvl1pPr algn="l">
              <a:defRPr sz="4700"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021288"/>
            <a:ext cx="5507038" cy="274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orbel" charset="0"/>
              </a:defRPr>
            </a:lvl1pPr>
          </a:lstStyle>
          <a:p>
            <a:pPr>
              <a:defRPr/>
            </a:pPr>
            <a:r>
              <a:rPr lang="en-AU" dirty="0" smtClean="0"/>
              <a:t>©2013 Australian Indigenous </a:t>
            </a:r>
            <a:r>
              <a:rPr lang="en-AU" dirty="0" err="1" smtClean="0"/>
              <a:t>Health</a:t>
            </a:r>
            <a:r>
              <a:rPr lang="en-AU" i="1" dirty="0" err="1" smtClean="0"/>
              <a:t>InfoNet</a:t>
            </a:r>
            <a:endParaRPr lang="en-AU" i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1048" y="6538738"/>
            <a:ext cx="733425" cy="274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orbel" charset="0"/>
              </a:defRPr>
            </a:lvl1pPr>
          </a:lstStyle>
          <a:p>
            <a:pPr>
              <a:defRPr/>
            </a:pPr>
            <a:fld id="{F1BB7358-C76E-49B0-8B77-0D27170547E3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pic>
        <p:nvPicPr>
          <p:cNvPr id="18" name="Picture 3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10525" y="5733256"/>
            <a:ext cx="11334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5" descr="aboriginal_health_mono_white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0" y="5803747"/>
            <a:ext cx="2819400" cy="520853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AU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962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395536" y="6525344"/>
            <a:ext cx="204340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AU" sz="800" dirty="0" smtClean="0">
                <a:solidFill>
                  <a:srgbClr val="FFFFFF"/>
                </a:solidFill>
                <a:latin typeface="Corbel" charset="0"/>
              </a:rPr>
              <a:t>©2012 Australian Indigenous Health</a:t>
            </a:r>
            <a:r>
              <a:rPr lang="en-AU" sz="800" i="1" dirty="0" smtClean="0">
                <a:solidFill>
                  <a:srgbClr val="FFFFFF"/>
                </a:solidFill>
                <a:latin typeface="Corbel" charset="0"/>
              </a:rPr>
              <a:t>InfoNet</a:t>
            </a:r>
            <a:endParaRPr lang="en-AU" sz="800" i="1" dirty="0">
              <a:solidFill>
                <a:srgbClr val="FFFFFF"/>
              </a:solidFill>
              <a:latin typeface="Corbe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395536" y="6525344"/>
            <a:ext cx="204340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AU" sz="800" dirty="0" smtClean="0">
                <a:solidFill>
                  <a:srgbClr val="FFFFFF"/>
                </a:solidFill>
                <a:latin typeface="Corbel" charset="0"/>
              </a:rPr>
              <a:t>©2012 Australian Indigenous Health</a:t>
            </a:r>
            <a:r>
              <a:rPr lang="en-AU" sz="800" i="1" dirty="0" smtClean="0">
                <a:solidFill>
                  <a:srgbClr val="FFFFFF"/>
                </a:solidFill>
                <a:latin typeface="Corbel" charset="0"/>
              </a:rPr>
              <a:t>InfoNet</a:t>
            </a:r>
            <a:endParaRPr lang="en-AU" sz="800" i="1" dirty="0">
              <a:solidFill>
                <a:srgbClr val="FFFFFF"/>
              </a:solidFill>
              <a:latin typeface="Corbe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95536" y="6525344"/>
            <a:ext cx="204340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AU" sz="800" dirty="0" smtClean="0">
                <a:solidFill>
                  <a:srgbClr val="FFFFFF"/>
                </a:solidFill>
                <a:latin typeface="Corbel" charset="0"/>
              </a:rPr>
              <a:t>©2012 Australian Indigenous Health</a:t>
            </a:r>
            <a:r>
              <a:rPr lang="en-AU" sz="800" i="1" dirty="0" smtClean="0">
                <a:solidFill>
                  <a:srgbClr val="FFFFFF"/>
                </a:solidFill>
                <a:latin typeface="Corbel" charset="0"/>
              </a:rPr>
              <a:t>InfoNet</a:t>
            </a:r>
            <a:endParaRPr lang="en-AU" sz="800" i="1" dirty="0">
              <a:solidFill>
                <a:srgbClr val="FFFFFF"/>
              </a:solidFill>
              <a:latin typeface="Corbe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 descr="ppt_background.png"/>
          <p:cNvPicPr>
            <a:picLocks noChangeAspect="1"/>
          </p:cNvPicPr>
          <p:nvPr userDrawn="1"/>
        </p:nvPicPr>
        <p:blipFill>
          <a:blip r:embed="rId6" cstate="print"/>
          <a:srcRect t="21249"/>
          <a:stretch>
            <a:fillRect/>
          </a:stretch>
        </p:blipFill>
        <p:spPr bwMode="auto">
          <a:xfrm>
            <a:off x="0" y="0"/>
            <a:ext cx="914400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 userDrawn="1"/>
        </p:nvSpPr>
        <p:spPr>
          <a:xfrm>
            <a:off x="0" y="6429375"/>
            <a:ext cx="9144000" cy="428625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1524000"/>
            <a:ext cx="7543800" cy="762000"/>
          </a:xfrm>
          <a:prstGeom prst="rect">
            <a:avLst/>
          </a:prstGeom>
        </p:spPr>
        <p:txBody>
          <a:bodyPr vert="horz" wrap="square" lIns="91440" tIns="45720" rIns="4572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438400"/>
            <a:ext cx="8229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8196263" y="6500813"/>
            <a:ext cx="733425" cy="274637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A04BE05B-79DB-4543-9266-244ED4688928}" type="slidenum">
              <a:rPr lang="en-AU" sz="1200">
                <a:solidFill>
                  <a:schemeClr val="bg1"/>
                </a:solidFill>
                <a:latin typeface="Corbel" charset="0"/>
              </a:rPr>
              <a:pPr algn="r">
                <a:defRPr/>
              </a:pPr>
              <a:t>‹#›</a:t>
            </a:fld>
            <a:endParaRPr lang="en-AU" sz="1200" dirty="0">
              <a:solidFill>
                <a:schemeClr val="bg1"/>
              </a:solidFill>
              <a:latin typeface="Corbel" charset="0"/>
            </a:endParaRPr>
          </a:p>
        </p:txBody>
      </p:sp>
      <p:sp>
        <p:nvSpPr>
          <p:cNvPr id="17" name="Footer Placeholder 4"/>
          <p:cNvSpPr txBox="1">
            <a:spLocks/>
          </p:cNvSpPr>
          <p:nvPr userDrawn="1"/>
        </p:nvSpPr>
        <p:spPr>
          <a:xfrm>
            <a:off x="428625" y="6429375"/>
            <a:ext cx="8286750" cy="35718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AU" dirty="0">
                <a:solidFill>
                  <a:schemeClr val="bg1"/>
                </a:solidFill>
                <a:latin typeface="Corbel" charset="0"/>
              </a:rPr>
              <a:t>www.healthinfonet.ecu.edu.au</a:t>
            </a:r>
            <a:endParaRPr lang="en-AU" i="1" dirty="0">
              <a:solidFill>
                <a:schemeClr val="bg1"/>
              </a:solidFill>
              <a:latin typeface="Corbel" charset="0"/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0" y="1428750"/>
            <a:ext cx="9144000" cy="46038"/>
          </a:xfrm>
          <a:prstGeom prst="rect">
            <a:avLst/>
          </a:prstGeom>
          <a:solidFill>
            <a:srgbClr val="F1B139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981200" y="304800"/>
            <a:ext cx="5181600" cy="1022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AU" sz="2300" b="1" dirty="0">
                <a:solidFill>
                  <a:schemeClr val="bg1"/>
                </a:solidFill>
                <a:latin typeface="Trebuchet MS" charset="0"/>
                <a:cs typeface="Arial" charset="0"/>
              </a:rPr>
              <a:t>Australian Indigenous</a:t>
            </a:r>
          </a:p>
          <a:p>
            <a:pPr>
              <a:defRPr/>
            </a:pPr>
            <a:r>
              <a:rPr lang="en-AU" sz="3800" b="1" dirty="0">
                <a:solidFill>
                  <a:schemeClr val="bg1"/>
                </a:solidFill>
                <a:latin typeface="Trebuchet MS" charset="0"/>
                <a:cs typeface="Arial" charset="0"/>
              </a:rPr>
              <a:t>Health</a:t>
            </a:r>
            <a:r>
              <a:rPr lang="en-AU" sz="3800" b="1" i="1" dirty="0">
                <a:solidFill>
                  <a:schemeClr val="bg1"/>
                </a:solidFill>
                <a:latin typeface="Trebuchet MS" charset="0"/>
                <a:cs typeface="Arial" charset="0"/>
              </a:rPr>
              <a:t>InfoNet</a:t>
            </a:r>
          </a:p>
        </p:txBody>
      </p:sp>
      <p:pic>
        <p:nvPicPr>
          <p:cNvPr id="1035" name="Picture 18" descr="GECKO.png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88" y="142875"/>
            <a:ext cx="1357312" cy="152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 userDrawn="1"/>
        </p:nvSpPr>
        <p:spPr>
          <a:xfrm>
            <a:off x="395536" y="6525344"/>
            <a:ext cx="204340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AU" sz="800" dirty="0" smtClean="0">
                <a:solidFill>
                  <a:srgbClr val="FFFFFF"/>
                </a:solidFill>
                <a:latin typeface="Corbel" charset="0"/>
              </a:rPr>
              <a:t>©2013 Australian Indigenous Health</a:t>
            </a:r>
            <a:r>
              <a:rPr lang="en-AU" sz="800" i="1" dirty="0" smtClean="0">
                <a:solidFill>
                  <a:srgbClr val="FFFFFF"/>
                </a:solidFill>
                <a:latin typeface="Corbel" charset="0"/>
              </a:rPr>
              <a:t>InfoNet</a:t>
            </a:r>
            <a:endParaRPr lang="en-AU" sz="800" i="1" dirty="0">
              <a:solidFill>
                <a:srgbClr val="FFFFFF"/>
              </a:solidFill>
              <a:latin typeface="Corbe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7" r:id="rId2"/>
    <p:sldLayoutId id="2147483668" r:id="rId3"/>
    <p:sldLayoutId id="2147483669" r:id="rId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>
          <a:ln w="18415" cmpd="sng">
            <a:noFill/>
            <a:prstDash val="solid"/>
          </a:ln>
          <a:solidFill>
            <a:schemeClr val="tx1"/>
          </a:solidFill>
          <a:effectLst>
            <a:outerShdw blurRad="50800" dist="38100" dir="16200000">
              <a:schemeClr val="tx1">
                <a:alpha val="31000"/>
              </a:schemeClr>
            </a:outerShdw>
          </a:effectLst>
          <a:latin typeface="Trebuchet MS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charset="0"/>
          <a:ea typeface="ＭＳ Ｐゴシック" charset="-128"/>
          <a:cs typeface="ＭＳ Ｐゴシック" charset="-128"/>
        </a:defRPr>
      </a:lvl9pPr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Blip>
          <a:blip r:embed="rId8"/>
        </a:buBlip>
        <a:defRPr sz="3000" kern="1200">
          <a:solidFill>
            <a:schemeClr val="tx1"/>
          </a:solidFill>
          <a:latin typeface="Arial"/>
          <a:ea typeface="ＭＳ Ｐゴシック" charset="-128"/>
          <a:cs typeface="ＭＳ Ｐゴシック" charset="-128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3000"/>
        <a:buBlip>
          <a:blip r:embed="rId9"/>
        </a:buBlip>
        <a:defRPr sz="2800" kern="1200">
          <a:solidFill>
            <a:schemeClr val="tx1"/>
          </a:solidFill>
          <a:latin typeface="Arial"/>
          <a:ea typeface="ＭＳ Ｐゴシック" charset="-128"/>
          <a:cs typeface="ＭＳ Ｐゴシック" charset="-128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SzPct val="90000"/>
        <a:buBlip>
          <a:blip r:embed="rId8"/>
        </a:buBlip>
        <a:defRPr sz="2400" kern="1200">
          <a:solidFill>
            <a:schemeClr val="tx1"/>
          </a:solidFill>
          <a:latin typeface="Arial"/>
          <a:ea typeface="ＭＳ Ｐゴシック" charset="-128"/>
          <a:cs typeface="ＭＳ Ｐゴシック" charset="-128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SzPct val="80000"/>
        <a:buBlip>
          <a:blip r:embed="rId9"/>
        </a:buBlip>
        <a:defRPr sz="2000" kern="1200">
          <a:solidFill>
            <a:schemeClr val="tx1"/>
          </a:solidFill>
          <a:latin typeface="Arial"/>
          <a:ea typeface="ＭＳ Ｐゴシック" charset="-128"/>
          <a:cs typeface="ＭＳ Ｐゴシック" charset="-128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SzPct val="70000"/>
        <a:buBlip>
          <a:blip r:embed="rId8"/>
        </a:buBlip>
        <a:defRPr lang="en-US" sz="2000" kern="1200">
          <a:solidFill>
            <a:schemeClr val="tx1"/>
          </a:solidFill>
          <a:latin typeface="Arial"/>
          <a:ea typeface="ＭＳ Ｐゴシック" charset="-128"/>
          <a:cs typeface="ＭＳ Ｐゴシック" charset="-128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df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df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4077072"/>
            <a:ext cx="7918648" cy="880120"/>
          </a:xfrm>
        </p:spPr>
        <p:txBody>
          <a:bodyPr>
            <a:normAutofit/>
          </a:bodyPr>
          <a:lstStyle/>
          <a:p>
            <a:pPr algn="ctr"/>
            <a:r>
              <a:rPr lang="en-AU" sz="2800" dirty="0">
                <a:latin typeface="Arial" pitchFamily="34" charset="0"/>
                <a:cs typeface="Arial" pitchFamily="34" charset="0"/>
              </a:rPr>
              <a:t>Key </a:t>
            </a:r>
            <a:r>
              <a:rPr lang="en-AU" sz="2800" dirty="0" smtClean="0">
                <a:latin typeface="Arial" pitchFamily="34" charset="0"/>
                <a:cs typeface="Arial" pitchFamily="34" charset="0"/>
              </a:rPr>
              <a:t>facts, figures and tables</a:t>
            </a:r>
            <a:endParaRPr lang="en-US" sz="2800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395536" y="1988840"/>
            <a:ext cx="8424936" cy="2032248"/>
          </a:xfrm>
        </p:spPr>
        <p:txBody>
          <a:bodyPr/>
          <a:lstStyle/>
          <a:p>
            <a:pPr algn="ctr"/>
            <a:r>
              <a:rPr lang="en-AU" sz="4400" b="1" dirty="0">
                <a:latin typeface="Trebuchet MS" pitchFamily="34" charset="0"/>
                <a:cs typeface="Arial" pitchFamily="34" charset="0"/>
              </a:rPr>
              <a:t>Overview </a:t>
            </a:r>
            <a:r>
              <a:rPr lang="en-AU" sz="4400" b="1" dirty="0" smtClean="0">
                <a:latin typeface="Trebuchet MS" pitchFamily="34" charset="0"/>
                <a:cs typeface="Arial" pitchFamily="34" charset="0"/>
              </a:rPr>
              <a:t>of the health of Indigenous people in Western Australia 2013</a:t>
            </a:r>
            <a:endParaRPr lang="en-AU" sz="4400" dirty="0">
              <a:latin typeface="Trebuchet MS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4845980"/>
              </p:ext>
            </p:extLst>
          </p:nvPr>
        </p:nvGraphicFramePr>
        <p:xfrm>
          <a:off x="1447800" y="2362200"/>
          <a:ext cx="6254082" cy="281939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211224"/>
                <a:gridCol w="759146"/>
                <a:gridCol w="1085208"/>
                <a:gridCol w="677075"/>
                <a:gridCol w="759146"/>
                <a:gridCol w="1085208"/>
                <a:gridCol w="677075"/>
              </a:tblGrid>
              <a:tr h="256309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Age-group (years)</a:t>
                      </a:r>
                    </a:p>
                  </a:txBody>
                  <a:tcPr marL="12700" marR="12700" marT="12700" marB="0"/>
                </a:tc>
                <a:tc gridSpan="3"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Males</a:t>
                      </a:r>
                    </a:p>
                  </a:txBody>
                  <a:tcPr marL="12700" marR="12700" marT="12700" marB="0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Females</a:t>
                      </a:r>
                    </a:p>
                  </a:txBody>
                  <a:tcPr marL="12700" marR="12700" marT="1270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63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Indigenous</a:t>
                      </a:r>
                    </a:p>
                  </a:txBody>
                  <a:tcPr marL="12700" marR="12700" marT="12700" marB="0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Non-Indigenous</a:t>
                      </a:r>
                    </a:p>
                  </a:txBody>
                  <a:tcPr marL="12700" marR="12700" marT="12700" marB="0">
                    <a:lnL>
                      <a:noFill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Rate ratio</a:t>
                      </a:r>
                    </a:p>
                  </a:txBody>
                  <a:tcPr marL="12700" marR="12700" marT="12700" marB="0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Indigenous</a:t>
                      </a:r>
                    </a:p>
                  </a:txBody>
                  <a:tcPr marL="12700" marR="12700" marT="12700" marB="0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Non-Indigenous</a:t>
                      </a:r>
                    </a:p>
                  </a:txBody>
                  <a:tcPr marL="12700" marR="12700" marT="12700" marB="0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Rate ratio</a:t>
                      </a:r>
                    </a:p>
                  </a:txBody>
                  <a:tcPr marL="12700" marR="12700" marT="12700" marB="0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6309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3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3.4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5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3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1.8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56309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1-4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63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22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2.8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48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4</a:t>
                      </a:r>
                    </a:p>
                  </a:txBody>
                  <a:tcPr marL="12700" marR="12700" marT="12700" marB="0" anchor="ctr"/>
                </a:tc>
              </a:tr>
              <a:tr h="256309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5-14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38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4.3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29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3.1</a:t>
                      </a:r>
                    </a:p>
                  </a:txBody>
                  <a:tcPr marL="12700" marR="12700" marT="12700" marB="0" anchor="ctr"/>
                </a:tc>
              </a:tr>
              <a:tr h="256309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15-24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241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56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4.3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106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26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4.1</a:t>
                      </a:r>
                    </a:p>
                  </a:txBody>
                  <a:tcPr marL="12700" marR="12700" marT="12700" marB="0" anchor="ctr"/>
                </a:tc>
              </a:tr>
              <a:tr h="256309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25-34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406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89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4.6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219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36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6.1</a:t>
                      </a:r>
                    </a:p>
                  </a:txBody>
                  <a:tcPr marL="12700" marR="12700" marT="12700" marB="0" anchor="ctr"/>
                </a:tc>
              </a:tr>
              <a:tr h="256309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35-44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834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121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6.9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510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66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7.7</a:t>
                      </a:r>
                    </a:p>
                  </a:txBody>
                  <a:tcPr marL="12700" marR="12700" marT="12700" marB="0" anchor="ctr"/>
                </a:tc>
              </a:tr>
              <a:tr h="256309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45-54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1,388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260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5.3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1,021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153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6.7</a:t>
                      </a:r>
                    </a:p>
                  </a:txBody>
                  <a:tcPr marL="12700" marR="12700" marT="12700" marB="0" anchor="ctr"/>
                </a:tc>
              </a:tr>
              <a:tr h="256309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55-64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2,381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579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4.1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1,671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343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4.9</a:t>
                      </a:r>
                    </a:p>
                  </a:txBody>
                  <a:tcPr marL="12700" marR="12700" marT="12700" marB="0" anchor="ctr"/>
                </a:tc>
              </a:tr>
              <a:tr h="256309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65+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6,380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3,819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1.7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5,296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3,423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1.5</a:t>
                      </a: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79512" y="1556792"/>
            <a:ext cx="878497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900" b="1" dirty="0" smtClean="0">
                <a:solidFill>
                  <a:srgbClr val="333333"/>
                </a:solidFill>
                <a:latin typeface="Arial"/>
                <a:ea typeface="Trebuchet MS"/>
                <a:cs typeface="Arial"/>
              </a:rPr>
              <a:t>Age-specific death rates, by sex and Indigenous status, and </a:t>
            </a:r>
            <a:r>
              <a:rPr lang="en-US" sz="1900" b="1" dirty="0" err="1" smtClean="0">
                <a:solidFill>
                  <a:srgbClr val="333333"/>
                </a:solidFill>
                <a:latin typeface="Arial"/>
                <a:ea typeface="Trebuchet MS"/>
                <a:cs typeface="Arial"/>
              </a:rPr>
              <a:t>Indigenous:non</a:t>
            </a:r>
            <a:r>
              <a:rPr lang="en-US" sz="1900" b="1" dirty="0" smtClean="0">
                <a:solidFill>
                  <a:srgbClr val="333333"/>
                </a:solidFill>
                <a:latin typeface="Arial"/>
                <a:ea typeface="Trebuchet MS"/>
                <a:cs typeface="Arial"/>
              </a:rPr>
              <a:t>-Indigenous rate ratios, WA, 2007-2011</a:t>
            </a:r>
            <a:endParaRPr lang="en-US" sz="1900" b="1" dirty="0">
              <a:latin typeface="Arial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512" y="5462826"/>
            <a:ext cx="8784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000" dirty="0" smtClean="0"/>
              <a:t>Source: ABS, 2012 </a:t>
            </a:r>
          </a:p>
          <a:p>
            <a:r>
              <a:rPr lang="en-AU" sz="1000" dirty="0"/>
              <a:t>Notes</a:t>
            </a:r>
            <a:r>
              <a:rPr lang="en-AU" sz="1000" dirty="0" smtClean="0"/>
              <a:t>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000" dirty="0" smtClean="0"/>
              <a:t>Rates are per 100,000 population, except for age 0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000" dirty="0" smtClean="0"/>
              <a:t>Rate ratio is the Indigenous rate divided by the non-Indigenous rate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000" dirty="0" smtClean="0"/>
              <a:t>Deaths for which Indigenous status was not stated were excluded from the calculation of rates 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414216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706566"/>
              </p:ext>
            </p:extLst>
          </p:nvPr>
        </p:nvGraphicFramePr>
        <p:xfrm>
          <a:off x="1371600" y="2362200"/>
          <a:ext cx="6362608" cy="311180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045518"/>
                <a:gridCol w="702692"/>
                <a:gridCol w="994141"/>
                <a:gridCol w="620257"/>
              </a:tblGrid>
              <a:tr h="259317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Cause of death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Indigenous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Non-Indigenous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Rate ratio</a:t>
                      </a:r>
                    </a:p>
                  </a:txBody>
                  <a:tcPr marL="12700" marR="12700" marT="12700" marB="0" anchor="ctr"/>
                </a:tc>
              </a:tr>
              <a:tr h="259317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Circulatory disease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415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181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2.3</a:t>
                      </a:r>
                    </a:p>
                  </a:txBody>
                  <a:tcPr marL="12700" marR="12700" marT="12700" marB="0" anchor="ctr"/>
                </a:tc>
              </a:tr>
              <a:tr h="259317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Injury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137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41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3.4</a:t>
                      </a:r>
                    </a:p>
                  </a:txBody>
                  <a:tcPr marL="12700" marR="12700" marT="12700" marB="0" anchor="ctr"/>
                </a:tc>
              </a:tr>
              <a:tr h="259317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 err="1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Neoplasms</a:t>
                      </a:r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(cancer)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265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177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1.5</a:t>
                      </a:r>
                    </a:p>
                  </a:txBody>
                  <a:tcPr marL="12700" marR="12700" marT="12700" marB="0" anchor="ctr"/>
                </a:tc>
              </a:tr>
              <a:tr h="259317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Endocrine, metabolic and nutritional disorders (including diabetes)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165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24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6.9</a:t>
                      </a:r>
                    </a:p>
                  </a:txBody>
                  <a:tcPr marL="12700" marR="12700" marT="12700" marB="0" anchor="ctr"/>
                </a:tc>
              </a:tr>
              <a:tr h="259317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Respiratory disease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123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43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2.9</a:t>
                      </a:r>
                    </a:p>
                  </a:txBody>
                  <a:tcPr marL="12700" marR="12700" marT="12700" marB="0" anchor="ctr"/>
                </a:tc>
              </a:tr>
              <a:tr h="259317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Digestive disease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72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20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3.6</a:t>
                      </a:r>
                    </a:p>
                  </a:txBody>
                  <a:tcPr marL="12700" marR="12700" marT="12700" marB="0" anchor="ctr"/>
                </a:tc>
              </a:tr>
              <a:tr h="259317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Kidney disease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55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5.4</a:t>
                      </a:r>
                    </a:p>
                  </a:txBody>
                  <a:tcPr marL="12700" marR="12700" marT="12700" marB="0" anchor="ctr"/>
                </a:tc>
              </a:tr>
              <a:tr h="259317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Nervous system disease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42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28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1.5</a:t>
                      </a:r>
                    </a:p>
                  </a:txBody>
                  <a:tcPr marL="12700" marR="12700" marT="12700" marB="0" anchor="ctr"/>
                </a:tc>
              </a:tr>
              <a:tr h="259317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Infectious and parasitic disease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29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4</a:t>
                      </a:r>
                    </a:p>
                  </a:txBody>
                  <a:tcPr marL="12700" marR="12700" marT="12700" marB="0" anchor="ctr"/>
                </a:tc>
              </a:tr>
              <a:tr h="259317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Conditions originating in the perinatal period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2.8</a:t>
                      </a:r>
                    </a:p>
                  </a:txBody>
                  <a:tcPr marL="12700" marR="12700" marT="12700" marB="0" anchor="ctr"/>
                </a:tc>
              </a:tr>
              <a:tr h="259317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Other causes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123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41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3</a:t>
                      </a: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79512" y="1628800"/>
            <a:ext cx="8784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900" b="1" dirty="0" smtClean="0">
                <a:solidFill>
                  <a:srgbClr val="000000"/>
                </a:solidFill>
                <a:latin typeface="Arial"/>
                <a:ea typeface="Verdana"/>
                <a:cs typeface="Arial"/>
              </a:rPr>
              <a:t>Age-</a:t>
            </a:r>
            <a:r>
              <a:rPr lang="en-US" sz="1900" b="1" dirty="0" err="1" smtClean="0">
                <a:solidFill>
                  <a:srgbClr val="000000"/>
                </a:solidFill>
                <a:latin typeface="Arial"/>
                <a:ea typeface="Verdana"/>
                <a:cs typeface="Arial"/>
              </a:rPr>
              <a:t>standardised</a:t>
            </a:r>
            <a:r>
              <a:rPr lang="en-US" sz="1900" b="1" dirty="0" smtClean="0">
                <a:solidFill>
                  <a:srgbClr val="000000"/>
                </a:solidFill>
                <a:latin typeface="Arial"/>
                <a:ea typeface="Verdana"/>
                <a:cs typeface="Arial"/>
              </a:rPr>
              <a:t> death rates, by Indigenous status and cause, and </a:t>
            </a:r>
            <a:r>
              <a:rPr lang="en-US" sz="1900" b="1" dirty="0" err="1" smtClean="0">
                <a:solidFill>
                  <a:srgbClr val="000000"/>
                </a:solidFill>
                <a:latin typeface="Arial"/>
                <a:ea typeface="Verdana"/>
                <a:cs typeface="Arial"/>
              </a:rPr>
              <a:t>Indigenous:non</a:t>
            </a:r>
            <a:r>
              <a:rPr lang="en-US" sz="1900" b="1" dirty="0" smtClean="0">
                <a:solidFill>
                  <a:srgbClr val="000000"/>
                </a:solidFill>
                <a:latin typeface="Arial"/>
                <a:ea typeface="Verdana"/>
                <a:cs typeface="Arial"/>
              </a:rPr>
              <a:t>-Indigenous rate ratios, WA, 2006-2010</a:t>
            </a:r>
            <a:endParaRPr lang="en-US" sz="1900" b="1" dirty="0"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512" y="5410200"/>
            <a:ext cx="87849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000" dirty="0"/>
              <a:t>Source: </a:t>
            </a:r>
            <a:r>
              <a:rPr lang="en-AU" sz="1000" dirty="0" smtClean="0"/>
              <a:t>AIHW, 2013</a:t>
            </a:r>
          </a:p>
          <a:p>
            <a:r>
              <a:rPr lang="en-AU" sz="1000" dirty="0" smtClean="0"/>
              <a:t>Notes: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000" dirty="0" smtClean="0"/>
              <a:t>Due to the under-identification of Indigenous deaths, these rates are likely to under-estimate the true difference between the Indigenous and non-Indigenous populations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000" dirty="0" smtClean="0"/>
              <a:t>Rates per 100,000 population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000" dirty="0" smtClean="0">
                <a:solidFill>
                  <a:srgbClr val="333333"/>
                </a:solidFill>
                <a:latin typeface="Helvetica Neue"/>
                <a:ea typeface="Helvetica Neue"/>
                <a:cs typeface="Helvetica Neue"/>
              </a:rPr>
              <a:t>Ratio is the Indigenous rate divided by the non-Indigenous rate</a:t>
            </a:r>
            <a:r>
              <a:rPr lang="en-US" sz="1000" dirty="0" smtClean="0"/>
              <a:t> </a:t>
            </a:r>
            <a:endParaRPr lang="en-AU" sz="1000" dirty="0"/>
          </a:p>
        </p:txBody>
      </p:sp>
    </p:spTree>
    <p:extLst>
      <p:ext uri="{BB962C8B-B14F-4D97-AF65-F5344CB8AC3E}">
        <p14:creationId xmlns:p14="http://schemas.microsoft.com/office/powerpoint/2010/main" val="180832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Indigenous hospitalisation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sz="2000" dirty="0" smtClean="0"/>
              <a:t>In 2010-11, 7.4% of all </a:t>
            </a:r>
            <a:r>
              <a:rPr lang="en-US" sz="2000" dirty="0" err="1" smtClean="0"/>
              <a:t>hospitalisations</a:t>
            </a:r>
            <a:r>
              <a:rPr lang="en-US" sz="2000" dirty="0" smtClean="0"/>
              <a:t> in WA were of Indigenous people. 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In 2010-11, the age-</a:t>
            </a:r>
            <a:r>
              <a:rPr lang="en-US" sz="2000" dirty="0" err="1" smtClean="0"/>
              <a:t>standardised</a:t>
            </a:r>
            <a:r>
              <a:rPr lang="en-US" sz="2000" dirty="0" smtClean="0"/>
              <a:t> hospital separation rate for Indigenous people in WA was 3.8 times higher than that for other Western Australians. 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In 2010-11, the main causes of </a:t>
            </a:r>
            <a:r>
              <a:rPr lang="en-US" sz="2000" dirty="0" err="1" smtClean="0"/>
              <a:t>hospitalisation</a:t>
            </a:r>
            <a:r>
              <a:rPr lang="en-US" sz="2000" dirty="0" smtClean="0"/>
              <a:t> for Indigenous people were for ‘care involving dialysis’ and injury.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9679294"/>
              </p:ext>
            </p:extLst>
          </p:nvPr>
        </p:nvGraphicFramePr>
        <p:xfrm>
          <a:off x="549747" y="2408585"/>
          <a:ext cx="8060853" cy="300161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109583"/>
                <a:gridCol w="702692"/>
                <a:gridCol w="994141"/>
                <a:gridCol w="620257"/>
                <a:gridCol w="702692"/>
                <a:gridCol w="994141"/>
                <a:gridCol w="620257"/>
                <a:gridCol w="702692"/>
                <a:gridCol w="994141"/>
                <a:gridCol w="620257"/>
              </a:tblGrid>
              <a:tr h="272874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Age-group (years)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Males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Females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Persons</a:t>
                      </a:r>
                    </a:p>
                  </a:txBody>
                  <a:tcPr marL="12700" marR="12700" marT="12700" marB="0" anchor="ctr"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728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Indigenous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Non-Indigenous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Rate ratio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Indigenous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Non-Indigenous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Rate ratio</a:t>
                      </a:r>
                    </a:p>
                  </a:txBody>
                  <a:tcPr marL="12700" marR="12700" marT="127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Indigenous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Non-Indigenous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Rate ratio</a:t>
                      </a:r>
                    </a:p>
                  </a:txBody>
                  <a:tcPr marL="12700" marR="12700" marT="12700" marB="0" anchor="ctr"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728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0-4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438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246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1.8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367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181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403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214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1.9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728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5–14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137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93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1.5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108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75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1.4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123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85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1.5</a:t>
                      </a:r>
                    </a:p>
                  </a:txBody>
                  <a:tcPr marL="12700" marR="12700" marT="12700" marB="0" anchor="ctr"/>
                </a:tc>
              </a:tr>
              <a:tr h="2728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15–24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188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132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1.4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432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228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1.9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306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178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1.7</a:t>
                      </a:r>
                    </a:p>
                  </a:txBody>
                  <a:tcPr marL="12700" marR="12700" marT="12700" marB="0" anchor="ctr"/>
                </a:tc>
              </a:tr>
              <a:tr h="2728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25–34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272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142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1.9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595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355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1.7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430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245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1.8</a:t>
                      </a:r>
                    </a:p>
                  </a:txBody>
                  <a:tcPr marL="12700" marR="12700" marT="12700" marB="0" anchor="ctr"/>
                </a:tc>
              </a:tr>
              <a:tr h="2728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35–44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464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188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2.5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575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324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1.8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520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255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2</a:t>
                      </a:r>
                    </a:p>
                  </a:txBody>
                  <a:tcPr marL="12700" marR="12700" marT="12700" marB="0" anchor="ctr"/>
                </a:tc>
              </a:tr>
              <a:tr h="2728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45–54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580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273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2.1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579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331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1.7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580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302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1.9</a:t>
                      </a:r>
                    </a:p>
                  </a:txBody>
                  <a:tcPr marL="12700" marR="12700" marT="12700" marB="0" anchor="ctr"/>
                </a:tc>
              </a:tr>
              <a:tr h="2728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55–64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676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457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1.5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709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447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1.6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693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452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1.5</a:t>
                      </a:r>
                    </a:p>
                  </a:txBody>
                  <a:tcPr marL="12700" marR="12700" marT="12700" marB="0" anchor="ctr"/>
                </a:tc>
              </a:tr>
              <a:tr h="2728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65+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855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920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0.9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800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764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824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837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12700" marR="12700" marT="12700" marB="0" anchor="ctr"/>
                </a:tc>
              </a:tr>
              <a:tr h="2728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All ages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329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290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1.5*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436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349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1.6*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382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319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1.5*</a:t>
                      </a: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79512" y="1628800"/>
            <a:ext cx="8784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900" b="1" dirty="0" smtClean="0">
                <a:solidFill>
                  <a:srgbClr val="000000"/>
                </a:solidFill>
                <a:latin typeface="Arial"/>
                <a:ea typeface="Verdana"/>
                <a:cs typeface="Arial"/>
              </a:rPr>
              <a:t>Age-specific hospital separation rates (excluding dialysis), by Indigenous status and sex, and </a:t>
            </a:r>
            <a:r>
              <a:rPr lang="en-US" sz="1900" b="1" dirty="0" err="1" smtClean="0">
                <a:solidFill>
                  <a:srgbClr val="000000"/>
                </a:solidFill>
                <a:latin typeface="Arial"/>
                <a:ea typeface="Verdana"/>
                <a:cs typeface="Arial"/>
              </a:rPr>
              <a:t>Indigenous:non</a:t>
            </a:r>
            <a:r>
              <a:rPr lang="en-US" sz="1900" b="1" dirty="0" smtClean="0">
                <a:solidFill>
                  <a:srgbClr val="000000"/>
                </a:solidFill>
                <a:latin typeface="Arial"/>
                <a:ea typeface="Verdana"/>
                <a:cs typeface="Arial"/>
              </a:rPr>
              <a:t>-Indigenous rate ratios, WA, 2008-10</a:t>
            </a:r>
            <a:endParaRPr lang="en-US" sz="1900" b="1" dirty="0">
              <a:latin typeface="Arial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512" y="5385137"/>
            <a:ext cx="8784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1000" dirty="0"/>
              <a:t>Source: AIHW, </a:t>
            </a:r>
            <a:r>
              <a:rPr lang="en-AU" sz="1000" dirty="0" smtClean="0"/>
              <a:t>2013</a:t>
            </a:r>
          </a:p>
          <a:p>
            <a:r>
              <a:rPr lang="en-AU" sz="1000" dirty="0"/>
              <a:t>Notes</a:t>
            </a:r>
            <a:r>
              <a:rPr lang="en-AU" sz="1000" dirty="0" smtClean="0"/>
              <a:t>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000" dirty="0" smtClean="0"/>
              <a:t>Numbers include separations for which Indigenous status was not stated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000" dirty="0" smtClean="0"/>
              <a:t>Rates are expressed as separations per 1,000 population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000" dirty="0" smtClean="0"/>
              <a:t>Rate ratio is the Indigenous rate divided by the non-Indigenous rate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000" dirty="0" smtClean="0"/>
              <a:t>Rate ratios for ‘All ages’ are directly age-</a:t>
            </a:r>
            <a:r>
              <a:rPr lang="en-US" sz="1000" dirty="0" err="1" smtClean="0"/>
              <a:t>standardised</a:t>
            </a:r>
            <a:r>
              <a:rPr lang="en-US" sz="1000" dirty="0" smtClean="0"/>
              <a:t> using the 2001 Australian standard population (*) </a:t>
            </a:r>
          </a:p>
        </p:txBody>
      </p:sp>
    </p:spTree>
    <p:extLst>
      <p:ext uri="{BB962C8B-B14F-4D97-AF65-F5344CB8AC3E}">
        <p14:creationId xmlns:p14="http://schemas.microsoft.com/office/powerpoint/2010/main" val="261121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3786439"/>
              </p:ext>
            </p:extLst>
          </p:nvPr>
        </p:nvGraphicFramePr>
        <p:xfrm>
          <a:off x="838200" y="2276872"/>
          <a:ext cx="6471445" cy="316274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165737"/>
                <a:gridCol w="702692"/>
                <a:gridCol w="991853"/>
                <a:gridCol w="611163"/>
              </a:tblGrid>
              <a:tr h="202758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Principal diagnosis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Indigenous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Non-Indigenous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Rate ratio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395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Injury, poisoning and certain other consequences of external causes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65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23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2.9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</a:tr>
              <a:tr h="202758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Disease of the respiratory system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56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14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4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02758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Disease of the digestive system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38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39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12700" marR="12700" marT="12700" marB="0" anchor="ctr"/>
                </a:tc>
              </a:tr>
              <a:tr h="202758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Symptoms, signs and abnormal clinical and laboratory findings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37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23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1.6</a:t>
                      </a:r>
                    </a:p>
                  </a:txBody>
                  <a:tcPr marL="12700" marR="12700" marT="12700" marB="0" anchor="ctr"/>
                </a:tc>
              </a:tr>
              <a:tr h="202758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Disease of the circulatory system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36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1.9</a:t>
                      </a:r>
                    </a:p>
                  </a:txBody>
                  <a:tcPr marL="12700" marR="12700" marT="12700" marB="0" anchor="ctr"/>
                </a:tc>
              </a:tr>
              <a:tr h="202758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Pregnancy, childbirth and the </a:t>
                      </a:r>
                      <a:r>
                        <a:rPr lang="en-US" sz="1000" b="0" i="0" u="none" strike="noStrike" dirty="0" err="1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puerperium</a:t>
                      </a:r>
                      <a:endParaRPr lang="en-US" sz="1000" b="0" i="0" u="none" strike="noStrike" dirty="0">
                        <a:solidFill>
                          <a:srgbClr val="333333"/>
                        </a:solidFill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35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21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1.6</a:t>
                      </a:r>
                    </a:p>
                  </a:txBody>
                  <a:tcPr marL="12700" marR="12700" marT="12700" marB="0" anchor="ctr"/>
                </a:tc>
              </a:tr>
              <a:tr h="202758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Mental and </a:t>
                      </a:r>
                      <a:r>
                        <a:rPr lang="en-US" sz="1000" b="0" i="0" u="none" strike="noStrike" dirty="0" err="1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behavioural</a:t>
                      </a:r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disorders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33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2.6</a:t>
                      </a:r>
                    </a:p>
                  </a:txBody>
                  <a:tcPr marL="12700" marR="12700" marT="12700" marB="0" anchor="ctr"/>
                </a:tc>
              </a:tr>
              <a:tr h="202758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Endocrine, nutritional and metabolic diseases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29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8.6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3.4</a:t>
                      </a:r>
                    </a:p>
                  </a:txBody>
                  <a:tcPr marL="12700" marR="12700" marT="12700" marB="0" anchor="ctr"/>
                </a:tc>
              </a:tr>
              <a:tr h="202758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Disease of the genitourinary system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23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1.4</a:t>
                      </a:r>
                    </a:p>
                  </a:txBody>
                  <a:tcPr marL="12700" marR="12700" marT="12700" marB="0" anchor="ctr"/>
                </a:tc>
              </a:tr>
              <a:tr h="202758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Disease of the skin and subcutaneous tissue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5.7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3.3</a:t>
                      </a:r>
                    </a:p>
                  </a:txBody>
                  <a:tcPr marL="12700" marR="12700" marT="12700" marB="0" anchor="ctr"/>
                </a:tc>
              </a:tr>
              <a:tr h="202758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Certain infectious and parasitic diseases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4.8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2.9</a:t>
                      </a:r>
                    </a:p>
                  </a:txBody>
                  <a:tcPr marL="12700" marR="12700" marT="12700" marB="0" anchor="ctr"/>
                </a:tc>
              </a:tr>
              <a:tr h="202758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Other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96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129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0.7</a:t>
                      </a:r>
                    </a:p>
                  </a:txBody>
                  <a:tcPr marL="12700" marR="12700" marT="12700" marB="0" anchor="ctr"/>
                </a:tc>
              </a:tr>
              <a:tr h="202758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Care involving dialysis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764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49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15.5</a:t>
                      </a:r>
                    </a:p>
                  </a:txBody>
                  <a:tcPr marL="12700" marR="12700" marT="12700" marB="0" anchor="ctr"/>
                </a:tc>
              </a:tr>
              <a:tr h="202758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Total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1,245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364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3.4</a:t>
                      </a: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79512" y="1556792"/>
            <a:ext cx="896448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900" b="1" dirty="0" smtClean="0">
                <a:solidFill>
                  <a:srgbClr val="000000"/>
                </a:solidFill>
                <a:latin typeface="Arial"/>
                <a:ea typeface="Verdana"/>
                <a:cs typeface="Arial"/>
              </a:rPr>
              <a:t>Age-</a:t>
            </a:r>
            <a:r>
              <a:rPr lang="en-US" sz="1900" b="1" dirty="0" err="1" smtClean="0">
                <a:solidFill>
                  <a:srgbClr val="000000"/>
                </a:solidFill>
                <a:latin typeface="Arial"/>
                <a:ea typeface="Verdana"/>
                <a:cs typeface="Arial"/>
              </a:rPr>
              <a:t>standardised</a:t>
            </a:r>
            <a:r>
              <a:rPr lang="en-US" sz="1900" b="1" dirty="0" smtClean="0">
                <a:solidFill>
                  <a:srgbClr val="000000"/>
                </a:solidFill>
                <a:latin typeface="Arial"/>
                <a:ea typeface="Verdana"/>
                <a:cs typeface="Arial"/>
              </a:rPr>
              <a:t> hospital separation rates, by principal diagnosis and Indigenous status, and </a:t>
            </a:r>
            <a:r>
              <a:rPr lang="en-US" sz="1900" b="1" dirty="0" err="1" smtClean="0">
                <a:solidFill>
                  <a:srgbClr val="000000"/>
                </a:solidFill>
                <a:latin typeface="Arial"/>
                <a:ea typeface="Verdana"/>
                <a:cs typeface="Arial"/>
              </a:rPr>
              <a:t>Indigenous:non</a:t>
            </a:r>
            <a:r>
              <a:rPr lang="en-US" sz="1900" b="1" dirty="0" smtClean="0">
                <a:solidFill>
                  <a:srgbClr val="000000"/>
                </a:solidFill>
                <a:latin typeface="Arial"/>
                <a:ea typeface="Verdana"/>
                <a:cs typeface="Arial"/>
              </a:rPr>
              <a:t>-Indigenous rate ratios, WA, 2008-10</a:t>
            </a:r>
            <a:endParaRPr lang="en-US" sz="1900" b="1" dirty="0">
              <a:latin typeface="Arial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512" y="5539026"/>
            <a:ext cx="8784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1000" dirty="0"/>
              <a:t>Source: Derived from AIHW,</a:t>
            </a:r>
            <a:r>
              <a:rPr lang="en-AU" sz="1000" dirty="0" smtClean="0"/>
              <a:t> 2013</a:t>
            </a:r>
          </a:p>
          <a:p>
            <a:r>
              <a:rPr lang="en-AU" sz="1000" dirty="0"/>
              <a:t>Notes</a:t>
            </a:r>
            <a:r>
              <a:rPr lang="en-AU" sz="1000" dirty="0" smtClean="0"/>
              <a:t>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000" dirty="0" smtClean="0"/>
              <a:t>Numbers include separations for which Indigenous status was not stated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000" dirty="0" smtClean="0"/>
              <a:t>Rates are expressed as separations per 1,000 population and directly age-</a:t>
            </a:r>
            <a:r>
              <a:rPr lang="en-US" sz="1000" dirty="0" err="1" smtClean="0"/>
              <a:t>standardised</a:t>
            </a:r>
            <a:r>
              <a:rPr lang="en-US" sz="1000" dirty="0" smtClean="0"/>
              <a:t> using the 2001 Australian standard population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000" dirty="0" smtClean="0"/>
              <a:t>Rate ratio is the Indigenous rate divided by the non-Indigenous rate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16435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Cardiovascular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sz="2000" dirty="0" smtClean="0"/>
              <a:t>In 2004-2005, 11% of Indigenous people in WA reported having a long-term heart or related condition. 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In 2008-10, Indigenous people in WA were </a:t>
            </a:r>
            <a:r>
              <a:rPr lang="en-US" sz="2000" dirty="0" err="1" smtClean="0"/>
              <a:t>hospitalised</a:t>
            </a:r>
            <a:r>
              <a:rPr lang="en-US" sz="2000" dirty="0" smtClean="0"/>
              <a:t> for cardiovascular diseases at 1.9 times the rate of non-Indigenous people. 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In 2006-2010, cardiovascular disease was the leading cause of death for Indigenous people in WA, accounting for 26% of Indigenous deaths. 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In 2006-2010, the age-adjusted death rate for Indigenous people was 2.3 times the rate for non-Indigenous people in WA.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685694"/>
              </p:ext>
            </p:extLst>
          </p:nvPr>
        </p:nvGraphicFramePr>
        <p:xfrm>
          <a:off x="242571" y="2420888"/>
          <a:ext cx="8749029" cy="2984887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990600"/>
                <a:gridCol w="797145"/>
                <a:gridCol w="991853"/>
                <a:gridCol w="797145"/>
                <a:gridCol w="797145"/>
                <a:gridCol w="991853"/>
                <a:gridCol w="797145"/>
                <a:gridCol w="797145"/>
                <a:gridCol w="991853"/>
                <a:gridCol w="797145"/>
              </a:tblGrid>
              <a:tr h="609600">
                <a:tc rowSpan="2">
                  <a:txBody>
                    <a:bodyPr/>
                    <a:lstStyle/>
                    <a:p>
                      <a:pPr algn="l" fontAlgn="t">
                        <a:spcAft>
                          <a:spcPts val="0"/>
                        </a:spcAft>
                      </a:pPr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Age-groups (years)</a:t>
                      </a: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t">
                        <a:spcAft>
                          <a:spcPts val="0"/>
                        </a:spcAft>
                      </a:pPr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Males</a:t>
                      </a: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000" b="1" i="0" u="none" strike="noStrike" dirty="0">
                        <a:solidFill>
                          <a:srgbClr val="333333"/>
                        </a:solidFill>
                        <a:latin typeface="Helvetica Neue"/>
                      </a:endParaRP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 i="0" u="none" strike="noStrike" dirty="0" smtClean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Females</a:t>
                      </a:r>
                      <a:endParaRPr lang="en-US" sz="1000" b="1" dirty="0">
                        <a:latin typeface="Arial"/>
                        <a:cs typeface="Arial"/>
                      </a:endParaRP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000" b="1" i="0" u="none" strike="noStrike" dirty="0">
                        <a:solidFill>
                          <a:srgbClr val="333333"/>
                        </a:solidFill>
                        <a:latin typeface="Helvetica Neue"/>
                      </a:endParaRP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>
                        <a:spcAft>
                          <a:spcPts val="0"/>
                        </a:spcAft>
                      </a:pPr>
                      <a:r>
                        <a:rPr lang="en-US" sz="1000" b="1" i="0" u="none" strike="noStrike" dirty="0" smtClean="0">
                          <a:latin typeface="Arial"/>
                          <a:cs typeface="Arial"/>
                        </a:rPr>
                        <a:t> </a:t>
                      </a:r>
                      <a:r>
                        <a:rPr lang="en-US" sz="1000" b="1" i="0" u="none" strike="noStrike" dirty="0" smtClean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Persons</a:t>
                      </a:r>
                      <a:endParaRPr lang="en-US" sz="1000" b="1" i="0" u="none" strike="noStrike" dirty="0">
                        <a:latin typeface="Arial"/>
                        <a:cs typeface="Arial"/>
                      </a:endParaRPr>
                    </a:p>
                    <a:p>
                      <a:pPr algn="l" fontAlgn="b">
                        <a:spcAft>
                          <a:spcPts val="0"/>
                        </a:spcAft>
                      </a:pPr>
                      <a:r>
                        <a:rPr lang="en-US" sz="1000" b="1" i="0" u="none" strike="noStrike" dirty="0">
                          <a:latin typeface="Arial"/>
                          <a:cs typeface="Arial"/>
                        </a:rPr>
                        <a:t> </a:t>
                      </a:r>
                    </a:p>
                    <a:p>
                      <a:pPr algn="l" fontAlgn="b">
                        <a:spcAft>
                          <a:spcPts val="0"/>
                        </a:spcAft>
                      </a:pPr>
                      <a:r>
                        <a:rPr lang="en-US" sz="1000" b="1" i="0" u="none" strike="noStrike" dirty="0"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Verdana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>
                        <a:spcAft>
                          <a:spcPts val="0"/>
                        </a:spcAft>
                      </a:pPr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Indigenous</a:t>
                      </a: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Aft>
                          <a:spcPts val="0"/>
                        </a:spcAft>
                      </a:pPr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Non-Indigenous</a:t>
                      </a: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Aft>
                          <a:spcPts val="0"/>
                        </a:spcAft>
                      </a:pPr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Rate ratio</a:t>
                      </a: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Aft>
                          <a:spcPts val="0"/>
                        </a:spcAft>
                      </a:pPr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Indigenous</a:t>
                      </a: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Aft>
                          <a:spcPts val="0"/>
                        </a:spcAft>
                      </a:pPr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Non-Indigenous</a:t>
                      </a: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Aft>
                          <a:spcPts val="0"/>
                        </a:spcAft>
                      </a:pPr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Rate ratio</a:t>
                      </a: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Aft>
                          <a:spcPts val="0"/>
                        </a:spcAft>
                      </a:pPr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Indigenous</a:t>
                      </a: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Aft>
                          <a:spcPts val="0"/>
                        </a:spcAft>
                      </a:pPr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Non-Indigenous</a:t>
                      </a: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Aft>
                          <a:spcPts val="0"/>
                        </a:spcAft>
                      </a:pPr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Rate ratio</a:t>
                      </a: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28643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0–4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1.9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0.6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1.1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0.5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2.3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1.5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0.5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2.7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28643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5–14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0.9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2.1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2.1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0.7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2.9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0.8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2.4</a:t>
                      </a:r>
                    </a:p>
                  </a:txBody>
                  <a:tcPr marL="12700" marR="12700" marT="12700" marB="0" anchor="ctr"/>
                </a:tc>
              </a:tr>
              <a:tr h="228643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15–24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2.8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1.8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1.6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2.9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1.7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1.7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2.8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1.7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1.6</a:t>
                      </a:r>
                    </a:p>
                  </a:txBody>
                  <a:tcPr marL="12700" marR="12700" marT="12700" marB="0" anchor="ctr"/>
                </a:tc>
              </a:tr>
              <a:tr h="228643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25–34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3.8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3.2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3.1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2.9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3.5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3.1</a:t>
                      </a:r>
                    </a:p>
                  </a:txBody>
                  <a:tcPr marL="12700" marR="12700" marT="12700" marB="0" anchor="ctr"/>
                </a:tc>
              </a:tr>
              <a:tr h="228643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35–44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30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9.3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3.2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27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7.1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3.8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28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8.2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3.4</a:t>
                      </a:r>
                    </a:p>
                  </a:txBody>
                  <a:tcPr marL="12700" marR="12700" marT="12700" marB="0" anchor="ctr"/>
                </a:tc>
              </a:tr>
              <a:tr h="228643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45–54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66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21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3.2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52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4.2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59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3.6</a:t>
                      </a:r>
                    </a:p>
                  </a:txBody>
                  <a:tcPr marL="12700" marR="12700" marT="12700" marB="0" anchor="ctr"/>
                </a:tc>
              </a:tr>
              <a:tr h="228643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55–64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85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43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76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21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3.6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80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32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2.5</a:t>
                      </a:r>
                    </a:p>
                  </a:txBody>
                  <a:tcPr marL="12700" marR="12700" marT="12700" marB="0" anchor="ctr"/>
                </a:tc>
              </a:tr>
              <a:tr h="228643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65+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108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104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98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72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1.4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102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87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1.2</a:t>
                      </a:r>
                    </a:p>
                  </a:txBody>
                  <a:tcPr marL="12700" marR="12700" marT="12700" marB="0" anchor="ctr"/>
                </a:tc>
              </a:tr>
              <a:tr h="228643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All ages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20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22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1.6 *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2.3 *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1.9 *</a:t>
                      </a: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79512" y="1628800"/>
            <a:ext cx="88569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900" b="1" dirty="0" smtClean="0">
                <a:solidFill>
                  <a:srgbClr val="000000"/>
                </a:solidFill>
                <a:latin typeface="Arial"/>
                <a:ea typeface="Verdana"/>
                <a:cs typeface="Arial"/>
              </a:rPr>
              <a:t>Age-specific </a:t>
            </a:r>
            <a:r>
              <a:rPr lang="en-US" sz="1900" b="1" dirty="0" err="1" smtClean="0">
                <a:solidFill>
                  <a:srgbClr val="000000"/>
                </a:solidFill>
                <a:latin typeface="Arial"/>
                <a:ea typeface="Verdana"/>
                <a:cs typeface="Arial"/>
              </a:rPr>
              <a:t>hospitalisation</a:t>
            </a:r>
            <a:r>
              <a:rPr lang="en-US" sz="1900" b="1" dirty="0" smtClean="0">
                <a:solidFill>
                  <a:srgbClr val="000000"/>
                </a:solidFill>
                <a:latin typeface="Arial"/>
                <a:ea typeface="Verdana"/>
                <a:cs typeface="Arial"/>
              </a:rPr>
              <a:t> rates for cardiovascular disease, by sex and Indigenous status, and </a:t>
            </a:r>
            <a:r>
              <a:rPr lang="en-US" sz="1900" b="1" dirty="0" err="1" smtClean="0">
                <a:solidFill>
                  <a:srgbClr val="000000"/>
                </a:solidFill>
                <a:latin typeface="Arial"/>
                <a:ea typeface="Verdana"/>
                <a:cs typeface="Arial"/>
              </a:rPr>
              <a:t>Indigenous:non</a:t>
            </a:r>
            <a:r>
              <a:rPr lang="en-US" sz="1900" b="1" dirty="0" smtClean="0">
                <a:solidFill>
                  <a:srgbClr val="000000"/>
                </a:solidFill>
                <a:latin typeface="Arial"/>
                <a:ea typeface="Verdana"/>
                <a:cs typeface="Arial"/>
              </a:rPr>
              <a:t>-Indigenous rate ratios, WA, 2008-10</a:t>
            </a:r>
            <a:endParaRPr lang="en-US" sz="1900" b="1" dirty="0">
              <a:latin typeface="Arial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512" y="5539026"/>
            <a:ext cx="8784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1000" dirty="0" smtClean="0"/>
              <a:t>Source: AIHW, 2013</a:t>
            </a:r>
          </a:p>
          <a:p>
            <a:r>
              <a:rPr lang="en-AU" sz="1000" dirty="0"/>
              <a:t>Notes</a:t>
            </a:r>
            <a:r>
              <a:rPr lang="en-AU" sz="1000" dirty="0" smtClean="0"/>
              <a:t>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000" dirty="0" smtClean="0"/>
              <a:t>Rates per 1,000 population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000" dirty="0" smtClean="0"/>
              <a:t>Rate ratio is the Indigenous rate divided by the non-Indigenous rate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000" dirty="0" smtClean="0"/>
              <a:t>Rate ratios for ‘All ages’ have been directly age-</a:t>
            </a:r>
            <a:r>
              <a:rPr lang="en-US" sz="1000" dirty="0" err="1" smtClean="0"/>
              <a:t>standardised</a:t>
            </a:r>
            <a:r>
              <a:rPr lang="en-US" sz="1000" dirty="0" smtClean="0"/>
              <a:t> using the 2001 Australian standard population (*) </a:t>
            </a:r>
          </a:p>
        </p:txBody>
      </p:sp>
    </p:spTree>
    <p:extLst>
      <p:ext uri="{BB962C8B-B14F-4D97-AF65-F5344CB8AC3E}">
        <p14:creationId xmlns:p14="http://schemas.microsoft.com/office/powerpoint/2010/main" val="177106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790710"/>
              </p:ext>
            </p:extLst>
          </p:nvPr>
        </p:nvGraphicFramePr>
        <p:xfrm>
          <a:off x="1981200" y="2653913"/>
          <a:ext cx="5202594" cy="298489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611692"/>
                <a:gridCol w="970645"/>
                <a:gridCol w="620257"/>
              </a:tblGrid>
              <a:tr h="271354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Principal diagnosis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Indigenous rate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Rate ratio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71354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Coronary heart disease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16</a:t>
                      </a:r>
                    </a:p>
                  </a:txBody>
                  <a:tcPr marL="12700" marR="12700" marT="12700" marB="0" anchor="ctr"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2.8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0000"/>
                      </a:srgbClr>
                    </a:solidFill>
                  </a:tcPr>
                </a:tc>
              </a:tr>
              <a:tr h="271354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1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Acute myocardial infarction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6.6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3.6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71354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1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Subsequent myocardial infarction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0.1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9</a:t>
                      </a:r>
                    </a:p>
                  </a:txBody>
                  <a:tcPr marL="12700" marR="12700" marT="12700" marB="0" anchor="ctr"/>
                </a:tc>
              </a:tr>
              <a:tr h="271354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Pulmonary heart disease and other forms of heart disease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2</a:t>
                      </a:r>
                    </a:p>
                  </a:txBody>
                  <a:tcPr marL="12700" marR="12700" marT="12700" marB="0" anchor="ctr"/>
                </a:tc>
              </a:tr>
              <a:tr h="271354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Cerebrovascular disease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2</a:t>
                      </a:r>
                    </a:p>
                  </a:txBody>
                  <a:tcPr marL="12700" marR="12700" marT="12700" marB="0" anchor="ctr"/>
                </a:tc>
              </a:tr>
              <a:tr h="271354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1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Stroke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2.7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2.2</a:t>
                      </a:r>
                    </a:p>
                  </a:txBody>
                  <a:tcPr marL="12700" marR="12700" marT="12700" marB="0" anchor="ctr"/>
                </a:tc>
              </a:tr>
              <a:tr h="271354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Acute rheumatic fever and chronic rheumatic heart disease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0.6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7.4</a:t>
                      </a:r>
                    </a:p>
                  </a:txBody>
                  <a:tcPr marL="12700" marR="12700" marT="12700" marB="0" anchor="ctr"/>
                </a:tc>
              </a:tr>
              <a:tr h="271354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Hypertension disease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0.8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3.8</a:t>
                      </a:r>
                    </a:p>
                  </a:txBody>
                  <a:tcPr marL="12700" marR="12700" marT="12700" marB="0" anchor="ctr"/>
                </a:tc>
              </a:tr>
              <a:tr h="271354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Other diseases of the circulatory system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3.7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0.7</a:t>
                      </a:r>
                    </a:p>
                  </a:txBody>
                  <a:tcPr marL="12700" marR="12700" marT="12700" marB="0" anchor="ctr"/>
                </a:tc>
              </a:tr>
              <a:tr h="271354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All circulatory diseases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36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1.9</a:t>
                      </a: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76200" y="1628800"/>
            <a:ext cx="8964488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900" b="1" dirty="0" smtClean="0">
                <a:solidFill>
                  <a:srgbClr val="000000"/>
                </a:solidFill>
                <a:latin typeface="Arial"/>
                <a:ea typeface="Verdana"/>
                <a:cs typeface="Arial"/>
              </a:rPr>
              <a:t>Age-</a:t>
            </a:r>
            <a:r>
              <a:rPr lang="en-US" sz="1900" b="1" dirty="0" err="1" smtClean="0">
                <a:solidFill>
                  <a:srgbClr val="000000"/>
                </a:solidFill>
                <a:latin typeface="Arial"/>
                <a:ea typeface="Verdana"/>
                <a:cs typeface="Arial"/>
              </a:rPr>
              <a:t>standardised</a:t>
            </a:r>
            <a:r>
              <a:rPr lang="en-US" sz="1900" b="1" dirty="0" smtClean="0">
                <a:solidFill>
                  <a:srgbClr val="000000"/>
                </a:solidFill>
                <a:latin typeface="Arial"/>
                <a:ea typeface="Verdana"/>
                <a:cs typeface="Arial"/>
              </a:rPr>
              <a:t> </a:t>
            </a:r>
            <a:r>
              <a:rPr lang="en-US" sz="1900" b="1" dirty="0" err="1" smtClean="0">
                <a:solidFill>
                  <a:srgbClr val="000000"/>
                </a:solidFill>
                <a:latin typeface="Arial"/>
                <a:ea typeface="Verdana"/>
                <a:cs typeface="Arial"/>
              </a:rPr>
              <a:t>hospitalisation</a:t>
            </a:r>
            <a:r>
              <a:rPr lang="en-US" sz="1900" b="1" dirty="0" smtClean="0">
                <a:solidFill>
                  <a:srgbClr val="000000"/>
                </a:solidFill>
                <a:latin typeface="Arial"/>
                <a:ea typeface="Verdana"/>
                <a:cs typeface="Arial"/>
              </a:rPr>
              <a:t> rates for Indigenous people for a principal diagnosis of disease of the circulatory system, by type of circulatory disease, and </a:t>
            </a:r>
            <a:r>
              <a:rPr lang="en-US" sz="1900" b="1" dirty="0" err="1" smtClean="0">
                <a:solidFill>
                  <a:srgbClr val="000000"/>
                </a:solidFill>
                <a:latin typeface="Arial"/>
                <a:ea typeface="Verdana"/>
                <a:cs typeface="Arial"/>
              </a:rPr>
              <a:t>Indigenous:non</a:t>
            </a:r>
            <a:r>
              <a:rPr lang="en-US" sz="1900" b="1" dirty="0" smtClean="0">
                <a:solidFill>
                  <a:srgbClr val="000000"/>
                </a:solidFill>
                <a:latin typeface="Arial"/>
                <a:ea typeface="Verdana"/>
                <a:cs typeface="Arial"/>
              </a:rPr>
              <a:t>-Indigenous rate ratios, WA, 2008-10</a:t>
            </a:r>
            <a:endParaRPr lang="en-US" sz="1900" b="1" dirty="0">
              <a:latin typeface="Arial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512" y="5692914"/>
            <a:ext cx="8784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1000" dirty="0" smtClean="0"/>
              <a:t>Source: AIHW, 2013</a:t>
            </a:r>
          </a:p>
          <a:p>
            <a:r>
              <a:rPr lang="en-AU" sz="1000" dirty="0"/>
              <a:t>Notes</a:t>
            </a:r>
            <a:r>
              <a:rPr lang="en-AU" sz="1000" dirty="0" smtClean="0"/>
              <a:t>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000" dirty="0" smtClean="0"/>
              <a:t>1. Rates are per 1,000 population, directly age </a:t>
            </a:r>
            <a:r>
              <a:rPr lang="en-US" sz="1000" dirty="0" err="1" smtClean="0"/>
              <a:t>standardised</a:t>
            </a:r>
            <a:r>
              <a:rPr lang="en-US" sz="1000" dirty="0" smtClean="0"/>
              <a:t> using the Australian 2001 standard population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000" dirty="0" smtClean="0"/>
              <a:t>Rate ratio is Indigenous rate divided by the non-Indigenous rate</a:t>
            </a:r>
          </a:p>
        </p:txBody>
      </p:sp>
    </p:spTree>
    <p:extLst>
      <p:ext uri="{BB962C8B-B14F-4D97-AF65-F5344CB8AC3E}">
        <p14:creationId xmlns:p14="http://schemas.microsoft.com/office/powerpoint/2010/main" val="177106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Cancer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In 2007-2011, age-adjusted cancer incidence rates were similar for Indigenous people and non-Indigenous people in WA.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In 2007-2011, the most common cancers diagnosed among Indigenous people in WA were lung and breast cancer.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In 2008-10, age-</a:t>
            </a:r>
            <a:r>
              <a:rPr lang="en-US" sz="2000" dirty="0" err="1" smtClean="0"/>
              <a:t>standardised</a:t>
            </a:r>
            <a:r>
              <a:rPr lang="en-US" sz="2000" dirty="0" smtClean="0"/>
              <a:t> </a:t>
            </a:r>
            <a:r>
              <a:rPr lang="en-US" sz="2000" dirty="0" err="1" smtClean="0"/>
              <a:t>hospitalisation</a:t>
            </a:r>
            <a:r>
              <a:rPr lang="en-US" sz="2000" dirty="0" smtClean="0"/>
              <a:t> rates for cancer were lower for Indigenous people than those for non-Indigenous people in WA.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In 2006-2010, the age-</a:t>
            </a:r>
            <a:r>
              <a:rPr lang="en-US" sz="2000" dirty="0" err="1" smtClean="0"/>
              <a:t>standardised</a:t>
            </a:r>
            <a:r>
              <a:rPr lang="en-US" sz="2000" dirty="0" smtClean="0"/>
              <a:t> death rate for all cancers for Indigenous people was 1.5 times higher than that for non-Indigenous people in WA.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790710"/>
              </p:ext>
            </p:extLst>
          </p:nvPr>
        </p:nvGraphicFramePr>
        <p:xfrm>
          <a:off x="1524000" y="2362200"/>
          <a:ext cx="6360381" cy="327659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968500"/>
                <a:gridCol w="791541"/>
                <a:gridCol w="791541"/>
                <a:gridCol w="791541"/>
                <a:gridCol w="664598"/>
                <a:gridCol w="817237"/>
                <a:gridCol w="535423"/>
              </a:tblGrid>
              <a:tr h="203642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Cancer type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Indigenous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Non-Indigenous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Rate ratio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363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Males</a:t>
                      </a: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Females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Males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Females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Males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Females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6381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Prostate gland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47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120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0.4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6381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Breast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70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83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0.8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6381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Pancreas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10.8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7.5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7.3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5.5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1.5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1.4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6381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Lung, bronchus and trachea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69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41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32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20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2.2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2.1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6381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Tongue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9.6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2.6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2.6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1.1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3.7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2.4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6381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Lip, gum and mouth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12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0.6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7.3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2.6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1.7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0.2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6381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Pharynx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21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3.8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3.9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0.7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5.4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5.4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6381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Larynx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7.7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1.2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2.6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0.4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3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3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6381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 err="1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Oesophagus</a:t>
                      </a:r>
                      <a:endParaRPr lang="en-US" sz="1000" b="1" i="0" u="none" strike="noStrike" dirty="0">
                        <a:solidFill>
                          <a:srgbClr val="333333"/>
                        </a:solidFill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15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6.5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5.4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1.3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2.8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5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6381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Liver and </a:t>
                      </a:r>
                      <a:r>
                        <a:rPr lang="en-US" sz="1000" b="1" i="0" u="none" strike="noStrike" dirty="0" err="1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intrahepatic</a:t>
                      </a:r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 bile ducts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22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6.7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4.8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1.7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4.5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3.9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6381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Unknown primary site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26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12.2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6.9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4.6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3.8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2.7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6381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All cancers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377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278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375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266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79512" y="1628800"/>
            <a:ext cx="8784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900" b="1" dirty="0" smtClean="0">
                <a:solidFill>
                  <a:srgbClr val="000000"/>
                </a:solidFill>
                <a:latin typeface="Arial"/>
                <a:ea typeface="Verdana"/>
                <a:cs typeface="Arial"/>
              </a:rPr>
              <a:t>Age-</a:t>
            </a:r>
            <a:r>
              <a:rPr lang="en-US" sz="1900" b="1" dirty="0" err="1" smtClean="0">
                <a:solidFill>
                  <a:srgbClr val="000000"/>
                </a:solidFill>
                <a:latin typeface="Arial"/>
                <a:ea typeface="Verdana"/>
                <a:cs typeface="Arial"/>
              </a:rPr>
              <a:t>standardised</a:t>
            </a:r>
            <a:r>
              <a:rPr lang="en-US" sz="1900" b="1" dirty="0" smtClean="0">
                <a:solidFill>
                  <a:srgbClr val="000000"/>
                </a:solidFill>
                <a:latin typeface="Arial"/>
                <a:ea typeface="Verdana"/>
                <a:cs typeface="Arial"/>
              </a:rPr>
              <a:t> incidence rates for selected cancers, by Indigenous status and sex, and </a:t>
            </a:r>
            <a:r>
              <a:rPr lang="en-US" sz="1900" b="1" dirty="0" err="1" smtClean="0">
                <a:solidFill>
                  <a:srgbClr val="000000"/>
                </a:solidFill>
                <a:latin typeface="Arial"/>
                <a:ea typeface="Verdana"/>
                <a:cs typeface="Arial"/>
              </a:rPr>
              <a:t>Indigenous:non</a:t>
            </a:r>
            <a:r>
              <a:rPr lang="en-US" sz="1900" b="1" dirty="0" smtClean="0">
                <a:solidFill>
                  <a:srgbClr val="000000"/>
                </a:solidFill>
                <a:latin typeface="Arial"/>
                <a:ea typeface="Verdana"/>
                <a:cs typeface="Arial"/>
              </a:rPr>
              <a:t>-Indigenous rate ratios, WA, 2007-2011</a:t>
            </a:r>
            <a:endParaRPr lang="en-US" sz="1900" b="1" dirty="0">
              <a:latin typeface="Arial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512" y="5692914"/>
            <a:ext cx="8784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1000" dirty="0" smtClean="0"/>
              <a:t>Source: Western Australian Cancer Registry, 2013</a:t>
            </a:r>
          </a:p>
          <a:p>
            <a:r>
              <a:rPr lang="en-AU" sz="1000" dirty="0"/>
              <a:t>Notes</a:t>
            </a:r>
            <a:r>
              <a:rPr lang="en-AU" sz="1000" dirty="0" smtClean="0"/>
              <a:t>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000" dirty="0" smtClean="0"/>
              <a:t>Rates are per 100,000 population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000" dirty="0" smtClean="0"/>
              <a:t>Ratio is the Indigenous rate divided by the non-Indigenous rate </a:t>
            </a:r>
          </a:p>
        </p:txBody>
      </p:sp>
    </p:spTree>
    <p:extLst>
      <p:ext uri="{BB962C8B-B14F-4D97-AF65-F5344CB8AC3E}">
        <p14:creationId xmlns:p14="http://schemas.microsoft.com/office/powerpoint/2010/main" val="177106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AU" b="1" dirty="0" smtClean="0"/>
              <a:t>Indigenous population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562368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000" dirty="0" smtClean="0"/>
              <a:t>At 30 June 2011, the estimated Western Australian Indigenous population was 88,277.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In 2011, around 96% of Indigenous people living in WA were Aboriginal, 1.9% were Torres Strait Islanders, and 1.9% of people identified as being of both Aboriginal and Torres Strait Islander descent.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The Indigenous population is much younger than the non-Indigenous population.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More than one-third (37%) of WA’s Indigenous population lived in the Perth metropolitan area, and 15% lived in the South-Western region.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790710"/>
              </p:ext>
            </p:extLst>
          </p:nvPr>
        </p:nvGraphicFramePr>
        <p:xfrm>
          <a:off x="1447800" y="2362200"/>
          <a:ext cx="6161077" cy="311198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856384"/>
                <a:gridCol w="719042"/>
                <a:gridCol w="994141"/>
                <a:gridCol w="719042"/>
                <a:gridCol w="994141"/>
                <a:gridCol w="884186"/>
                <a:gridCol w="994141"/>
              </a:tblGrid>
              <a:tr h="172888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Age-group (years)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Males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Females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Rate ratios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728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Indigenous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Non-Indigenous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Indigenous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Non-Indigenous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Indigenous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Non-Indigenous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0000"/>
                      </a:srgbClr>
                    </a:solidFill>
                  </a:tcPr>
                </a:tc>
              </a:tr>
              <a:tr h="172888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0-4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30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25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30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20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1.2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1.5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888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 smtClean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5-9</a:t>
                      </a:r>
                      <a:endParaRPr lang="en-US" sz="1000" b="1" i="0" u="none" strike="noStrike" dirty="0">
                        <a:solidFill>
                          <a:srgbClr val="333333"/>
                        </a:solidFill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err="1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n.p</a:t>
                      </a:r>
                      <a:endParaRPr lang="en-US" sz="1000" b="0" i="0" u="none" strike="noStrike" dirty="0">
                        <a:solidFill>
                          <a:srgbClr val="333333"/>
                        </a:solidFill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14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err="1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n.p</a:t>
                      </a:r>
                      <a:endParaRPr lang="en-US" sz="1000" b="0" i="0" u="none" strike="noStrike" dirty="0">
                        <a:solidFill>
                          <a:srgbClr val="333333"/>
                        </a:solidFill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8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2888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 smtClean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10-14</a:t>
                      </a:r>
                      <a:endParaRPr lang="en-US" sz="1000" b="1" i="0" u="none" strike="noStrike" dirty="0">
                        <a:solidFill>
                          <a:srgbClr val="333333"/>
                        </a:solidFill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err="1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n.p</a:t>
                      </a:r>
                      <a:endParaRPr lang="en-US" sz="1000" b="0" i="0" u="none" strike="noStrike" dirty="0">
                        <a:solidFill>
                          <a:srgbClr val="333333"/>
                        </a:solidFill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12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24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2.3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2888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15-19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31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24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n.p.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16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1.3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2888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20-24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n.p.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43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36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34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2888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25-29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86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55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63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67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1.6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0.9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2888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30-34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n.p.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79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63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112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0.6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2888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35-39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81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111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135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183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0.7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0.7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72888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40-44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183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171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247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267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1.1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0.9</a:t>
                      </a:r>
                    </a:p>
                  </a:txBody>
                  <a:tcPr marL="12700" marR="12700" marT="12700" marB="0" anchor="ctr"/>
                </a:tc>
              </a:tr>
              <a:tr h="172888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45-49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285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303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404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420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0.9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12700" marR="12700" marT="12700" marB="0" anchor="ctr"/>
                </a:tc>
              </a:tr>
              <a:tr h="172888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50-54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844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574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613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542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1.5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1.1</a:t>
                      </a:r>
                    </a:p>
                  </a:txBody>
                  <a:tcPr marL="12700" marR="12700" marT="12700" marB="0" anchor="ctr"/>
                </a:tc>
              </a:tr>
              <a:tr h="172888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55-59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1128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1004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527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720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1.1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0.7</a:t>
                      </a:r>
                    </a:p>
                  </a:txBody>
                  <a:tcPr marL="12700" marR="12700" marT="12700" marB="0" anchor="ctr"/>
                </a:tc>
              </a:tr>
              <a:tr h="172888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60-64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1514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1539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901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932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12700" marR="12700" marT="12700" marB="0" anchor="ctr"/>
                </a:tc>
              </a:tr>
              <a:tr h="172888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65-69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1971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2256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1634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1216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0.9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1.3</a:t>
                      </a:r>
                    </a:p>
                  </a:txBody>
                  <a:tcPr marL="12700" marR="12700" marT="12700" marB="0" anchor="ctr"/>
                </a:tc>
              </a:tr>
              <a:tr h="172888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70-74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3264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2709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1956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1398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1.2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1.4</a:t>
                      </a:r>
                    </a:p>
                  </a:txBody>
                  <a:tcPr marL="12700" marR="12700" marT="12700" marB="0" anchor="ctr"/>
                </a:tc>
              </a:tr>
              <a:tr h="172888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75 +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2805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3572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1898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1921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0.8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79512" y="1628800"/>
            <a:ext cx="8784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900" b="1" dirty="0" smtClean="0">
                <a:solidFill>
                  <a:srgbClr val="000000"/>
                </a:solidFill>
                <a:latin typeface="Arial"/>
                <a:ea typeface="Verdana"/>
                <a:cs typeface="Arial"/>
              </a:rPr>
              <a:t>Age-specific incidence rates for cancer, by sex and Indigenous status, and </a:t>
            </a:r>
            <a:r>
              <a:rPr lang="en-US" sz="1900" b="1" dirty="0" err="1" smtClean="0">
                <a:solidFill>
                  <a:srgbClr val="000000"/>
                </a:solidFill>
                <a:latin typeface="Arial"/>
                <a:ea typeface="Verdana"/>
                <a:cs typeface="Arial"/>
              </a:rPr>
              <a:t>Indigenous:non</a:t>
            </a:r>
            <a:r>
              <a:rPr lang="en-US" sz="1900" b="1" dirty="0" smtClean="0">
                <a:solidFill>
                  <a:srgbClr val="000000"/>
                </a:solidFill>
                <a:latin typeface="Arial"/>
                <a:ea typeface="Verdana"/>
                <a:cs typeface="Arial"/>
              </a:rPr>
              <a:t>-Indigenous rate ratios, WA, 2007-2011</a:t>
            </a:r>
            <a:endParaRPr lang="en-US" sz="1900" b="1" dirty="0">
              <a:latin typeface="Arial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512" y="5539026"/>
            <a:ext cx="8784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1000" dirty="0" smtClean="0"/>
              <a:t>Source: Western Australian Cancer Registry, 2013 </a:t>
            </a:r>
          </a:p>
          <a:p>
            <a:r>
              <a:rPr lang="en-AU" sz="1000" dirty="0"/>
              <a:t>Notes</a:t>
            </a:r>
            <a:r>
              <a:rPr lang="en-AU" sz="1000" dirty="0" smtClean="0"/>
              <a:t>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000" dirty="0" smtClean="0"/>
              <a:t>Rates are per 100,000 population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000" dirty="0" smtClean="0"/>
              <a:t>Ratio is the Indigenous rate divided by the non-Indigenous rate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000" dirty="0" err="1" smtClean="0"/>
              <a:t>n.p</a:t>
            </a:r>
            <a:r>
              <a:rPr lang="en-US" sz="1000" dirty="0" smtClean="0"/>
              <a:t>. refers to numbers not available for publication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790710"/>
              </p:ext>
            </p:extLst>
          </p:nvPr>
        </p:nvGraphicFramePr>
        <p:xfrm>
          <a:off x="2438400" y="2667000"/>
          <a:ext cx="4114800" cy="15240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335229"/>
                <a:gridCol w="836867"/>
                <a:gridCol w="1196311"/>
                <a:gridCol w="746393"/>
              </a:tblGrid>
              <a:tr h="254000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Age-group (years)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Indigenous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Non-Indigenous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Rate ratio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0-34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1.7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1.5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1.1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35-44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4.6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6.1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0.8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45-54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14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15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0.9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55-64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28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35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0.8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65+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38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76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0.5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79512" y="1628800"/>
            <a:ext cx="8784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900" b="1" dirty="0" smtClean="0">
                <a:solidFill>
                  <a:srgbClr val="000000"/>
                </a:solidFill>
                <a:latin typeface="Arial"/>
                <a:ea typeface="Verdana"/>
                <a:cs typeface="Arial"/>
              </a:rPr>
              <a:t>Age-specific </a:t>
            </a:r>
            <a:r>
              <a:rPr lang="en-US" sz="1900" b="1" dirty="0" err="1" smtClean="0">
                <a:solidFill>
                  <a:srgbClr val="000000"/>
                </a:solidFill>
                <a:latin typeface="Arial"/>
                <a:ea typeface="Verdana"/>
                <a:cs typeface="Arial"/>
              </a:rPr>
              <a:t>hospitalisation</a:t>
            </a:r>
            <a:r>
              <a:rPr lang="en-US" sz="1900" b="1" dirty="0" smtClean="0">
                <a:solidFill>
                  <a:srgbClr val="000000"/>
                </a:solidFill>
                <a:latin typeface="Arial"/>
                <a:ea typeface="Verdana"/>
                <a:cs typeface="Arial"/>
              </a:rPr>
              <a:t> rates for cancer, by Indigenous status, and </a:t>
            </a:r>
            <a:r>
              <a:rPr lang="en-US" sz="1900" b="1" dirty="0" err="1" smtClean="0">
                <a:solidFill>
                  <a:srgbClr val="000000"/>
                </a:solidFill>
                <a:latin typeface="Arial"/>
                <a:ea typeface="Verdana"/>
                <a:cs typeface="Arial"/>
              </a:rPr>
              <a:t>Indigenous:non</a:t>
            </a:r>
            <a:r>
              <a:rPr lang="en-US" sz="1900" b="1" dirty="0" smtClean="0">
                <a:solidFill>
                  <a:srgbClr val="000000"/>
                </a:solidFill>
                <a:latin typeface="Arial"/>
                <a:ea typeface="Verdana"/>
                <a:cs typeface="Arial"/>
              </a:rPr>
              <a:t>-Indigenous rate ratios, WA, 2008-2010</a:t>
            </a:r>
            <a:endParaRPr lang="en-US" sz="1900" b="1" dirty="0">
              <a:latin typeface="Arial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512" y="4365104"/>
            <a:ext cx="8784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1000" dirty="0" smtClean="0"/>
              <a:t>Source: AIHW, 2013 </a:t>
            </a:r>
          </a:p>
          <a:p>
            <a:r>
              <a:rPr lang="en-AU" sz="1000" dirty="0"/>
              <a:t>Notes</a:t>
            </a:r>
            <a:r>
              <a:rPr lang="en-AU" sz="1000" dirty="0" smtClean="0"/>
              <a:t>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000" dirty="0" smtClean="0"/>
              <a:t>Ratio is the Indigenous rate divided by the non-Indigenous rate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790710"/>
              </p:ext>
            </p:extLst>
          </p:nvPr>
        </p:nvGraphicFramePr>
        <p:xfrm>
          <a:off x="2438400" y="2667000"/>
          <a:ext cx="4273161" cy="12700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493590"/>
                <a:gridCol w="836867"/>
                <a:gridCol w="1196311"/>
                <a:gridCol w="746393"/>
              </a:tblGrid>
              <a:tr h="254000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Type of cancer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Indigenous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Non-Indigenous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Rate ratio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Digestive organ cancers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75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47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1.6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20000"/>
                      </a:schemeClr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Lung cancer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61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35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1.8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Cervical cancer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7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1.2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6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All cancers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265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177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1.5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79512" y="1628800"/>
            <a:ext cx="8784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900" b="1" dirty="0" smtClean="0">
                <a:solidFill>
                  <a:srgbClr val="000000"/>
                </a:solidFill>
                <a:latin typeface="Arial"/>
                <a:ea typeface="Verdana"/>
                <a:cs typeface="Arial"/>
              </a:rPr>
              <a:t>Age-</a:t>
            </a:r>
            <a:r>
              <a:rPr lang="en-US" sz="1900" b="1" dirty="0" err="1" smtClean="0">
                <a:solidFill>
                  <a:srgbClr val="000000"/>
                </a:solidFill>
                <a:latin typeface="Arial"/>
                <a:ea typeface="Verdana"/>
                <a:cs typeface="Arial"/>
              </a:rPr>
              <a:t>standardised</a:t>
            </a:r>
            <a:r>
              <a:rPr lang="en-US" sz="1900" b="1" dirty="0" smtClean="0">
                <a:solidFill>
                  <a:srgbClr val="000000"/>
                </a:solidFill>
                <a:latin typeface="Arial"/>
                <a:ea typeface="Verdana"/>
                <a:cs typeface="Arial"/>
              </a:rPr>
              <a:t> cancer death rates, by Indigenous status and type of cancer, and </a:t>
            </a:r>
            <a:r>
              <a:rPr lang="en-US" sz="1900" b="1" dirty="0" err="1" smtClean="0">
                <a:solidFill>
                  <a:srgbClr val="000000"/>
                </a:solidFill>
                <a:latin typeface="Arial"/>
                <a:ea typeface="Verdana"/>
                <a:cs typeface="Arial"/>
              </a:rPr>
              <a:t>Indigenous:non</a:t>
            </a:r>
            <a:r>
              <a:rPr lang="en-US" sz="1900" b="1" dirty="0" smtClean="0">
                <a:solidFill>
                  <a:srgbClr val="000000"/>
                </a:solidFill>
                <a:latin typeface="Arial"/>
                <a:ea typeface="Verdana"/>
                <a:cs typeface="Arial"/>
              </a:rPr>
              <a:t>-Indigenous rate ratios, WA, 2006-2010</a:t>
            </a:r>
            <a:endParaRPr lang="en-US" sz="1900" b="1" dirty="0">
              <a:latin typeface="Arial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512" y="4005064"/>
            <a:ext cx="8784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1000" dirty="0" smtClean="0"/>
              <a:t>Source: AIHW, 2013 </a:t>
            </a:r>
          </a:p>
          <a:p>
            <a:r>
              <a:rPr lang="en-AU" sz="1000" dirty="0"/>
              <a:t>Notes</a:t>
            </a:r>
            <a:r>
              <a:rPr lang="en-AU" sz="1000" dirty="0" smtClean="0"/>
              <a:t>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000" dirty="0" smtClean="0"/>
              <a:t>Rates are per 100,000 population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000" dirty="0" smtClean="0"/>
              <a:t>Ratio is the Indigenous rate divided by the non-Indigenous rate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000" dirty="0" smtClean="0"/>
              <a:t>Rates are directly age-</a:t>
            </a:r>
            <a:r>
              <a:rPr lang="en-US" sz="1000" dirty="0" err="1" smtClean="0"/>
              <a:t>standardised</a:t>
            </a:r>
            <a:r>
              <a:rPr lang="en-US" sz="1000" dirty="0" smtClean="0"/>
              <a:t> using the 2001 Australian estimated resident population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000" dirty="0" smtClean="0"/>
              <a:t>Cervical cancer is for females only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Diabetes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 eaLnBrk="0" fontAlgn="base" hangingPunct="0">
              <a:spcAft>
                <a:spcPts val="600"/>
              </a:spcAft>
            </a:pPr>
            <a:r>
              <a:rPr lang="en-US" sz="2000" kern="1200" baseline="0" dirty="0" smtClean="0">
                <a:solidFill>
                  <a:schemeClr val="tx1"/>
                </a:solidFill>
                <a:latin typeface="Arial"/>
                <a:ea typeface="ＭＳ Ｐゴシック" charset="-128"/>
                <a:cs typeface="ＭＳ Ｐゴシック" charset="-128"/>
              </a:rPr>
              <a:t>In 2004-2005, 8.8% of Indigenous people in WA reported having diabetes; after age-adjustment, Indigenous people were 3.7 times more likely to report having some form of diabetes than were non-Indigenous people. </a:t>
            </a:r>
            <a:endParaRPr lang="en-US" sz="2000" baseline="0" dirty="0" smtClean="0"/>
          </a:p>
          <a:p>
            <a:pPr rtl="0" eaLnBrk="0" fontAlgn="base" hangingPunct="0">
              <a:spcAft>
                <a:spcPts val="600"/>
              </a:spcAft>
            </a:pPr>
            <a:r>
              <a:rPr lang="en-US" sz="2000" kern="1200" baseline="0" dirty="0" smtClean="0">
                <a:solidFill>
                  <a:schemeClr val="tx1"/>
                </a:solidFill>
                <a:latin typeface="Arial"/>
                <a:ea typeface="ＭＳ Ｐゴシック" charset="-128"/>
                <a:cs typeface="ＭＳ Ｐゴシック" charset="-128"/>
              </a:rPr>
              <a:t>In 2008-10, age-adjusted </a:t>
            </a:r>
            <a:r>
              <a:rPr lang="en-US" sz="2000" kern="1200" baseline="0" dirty="0" err="1" smtClean="0">
                <a:solidFill>
                  <a:schemeClr val="tx1"/>
                </a:solidFill>
                <a:latin typeface="Arial"/>
                <a:ea typeface="ＭＳ Ｐゴシック" charset="-128"/>
                <a:cs typeface="ＭＳ Ｐゴシック" charset="-128"/>
              </a:rPr>
              <a:t>hospitalisation</a:t>
            </a:r>
            <a:r>
              <a:rPr lang="en-US" sz="2000" kern="1200" baseline="0" dirty="0" smtClean="0">
                <a:solidFill>
                  <a:schemeClr val="tx1"/>
                </a:solidFill>
                <a:latin typeface="Arial"/>
                <a:ea typeface="ＭＳ Ｐゴシック" charset="-128"/>
                <a:cs typeface="ＭＳ Ｐゴシック" charset="-128"/>
              </a:rPr>
              <a:t> rates for diabetes for Indigenous males and females were 4.4 and 6.2 times the rates of other males and females in WA, respectively. </a:t>
            </a:r>
            <a:endParaRPr lang="en-US" sz="2000" baseline="0" dirty="0" smtClean="0"/>
          </a:p>
          <a:p>
            <a:pPr>
              <a:spcAft>
                <a:spcPts val="600"/>
              </a:spcAft>
            </a:pPr>
            <a:r>
              <a:rPr lang="en-US" sz="2000" dirty="0"/>
              <a:t>In 2006-2010, Indigenous people in WA died from diabetes at 8.7 times the rate of non-Indigenous people.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8071779"/>
              </p:ext>
            </p:extLst>
          </p:nvPr>
        </p:nvGraphicFramePr>
        <p:xfrm>
          <a:off x="1676400" y="2819400"/>
          <a:ext cx="5941728" cy="18542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025424"/>
                <a:gridCol w="546256"/>
                <a:gridCol w="546256"/>
                <a:gridCol w="546256"/>
                <a:gridCol w="546256"/>
                <a:gridCol w="546256"/>
                <a:gridCol w="546256"/>
                <a:gridCol w="546256"/>
                <a:gridCol w="546256"/>
                <a:gridCol w="546256"/>
              </a:tblGrid>
              <a:tr h="370840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12700" marR="12700" marT="12700" marB="0" anchor="ctr"/>
                </a:tc>
                <a:tc gridSpan="9"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Age-group (years)</a:t>
                      </a:r>
                    </a:p>
                  </a:txBody>
                  <a:tcPr marL="12700" marR="12700" marT="1270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0–4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5–14</a:t>
                      </a: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15–24</a:t>
                      </a: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25–34</a:t>
                      </a: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35–44</a:t>
                      </a: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45–54</a:t>
                      </a: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55–64</a:t>
                      </a: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65+</a:t>
                      </a: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All ages</a:t>
                      </a: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Indigenous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0.2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0.5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1.3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5.3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16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35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63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57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21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Non-Indigenous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0.2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0.8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0.8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0.9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1.2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2.3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5.7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21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4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Rate ratio</a:t>
                      </a: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0.8</a:t>
                      </a: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0.7</a:t>
                      </a: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1.5</a:t>
                      </a: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6.2</a:t>
                      </a: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13.6</a:t>
                      </a: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15.1</a:t>
                      </a: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11</a:t>
                      </a: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2.7</a:t>
                      </a: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5.3 *</a:t>
                      </a: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79512" y="1628800"/>
            <a:ext cx="8784000" cy="9694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900" b="1" dirty="0" smtClean="0">
                <a:solidFill>
                  <a:srgbClr val="000000"/>
                </a:solidFill>
                <a:latin typeface="Arial"/>
                <a:ea typeface="Verdana"/>
                <a:cs typeface="Arial"/>
              </a:rPr>
              <a:t>Age-specific </a:t>
            </a:r>
            <a:r>
              <a:rPr lang="en-US" sz="1900" b="1" dirty="0" err="1" smtClean="0">
                <a:solidFill>
                  <a:srgbClr val="000000"/>
                </a:solidFill>
                <a:latin typeface="Arial"/>
                <a:ea typeface="Verdana"/>
                <a:cs typeface="Arial"/>
              </a:rPr>
              <a:t>hospitalisation</a:t>
            </a:r>
            <a:r>
              <a:rPr lang="en-US" sz="1900" b="1" dirty="0" smtClean="0">
                <a:solidFill>
                  <a:srgbClr val="000000"/>
                </a:solidFill>
                <a:latin typeface="Arial"/>
                <a:ea typeface="Verdana"/>
                <a:cs typeface="Arial"/>
              </a:rPr>
              <a:t> rates for a principal diagnosis of diabetes, by Indigenous status, and </a:t>
            </a:r>
            <a:r>
              <a:rPr lang="en-US" sz="1900" b="1" dirty="0" err="1" smtClean="0">
                <a:solidFill>
                  <a:srgbClr val="000000"/>
                </a:solidFill>
                <a:latin typeface="Arial"/>
                <a:ea typeface="Verdana"/>
                <a:cs typeface="Arial"/>
              </a:rPr>
              <a:t>Indigenous:non-Indigenous</a:t>
            </a:r>
            <a:r>
              <a:rPr lang="en-US" sz="1900" b="1" dirty="0" smtClean="0">
                <a:solidFill>
                  <a:srgbClr val="000000"/>
                </a:solidFill>
                <a:latin typeface="Arial"/>
                <a:ea typeface="Verdana"/>
                <a:cs typeface="Arial"/>
              </a:rPr>
              <a:t> rate ratios, </a:t>
            </a:r>
          </a:p>
          <a:p>
            <a:pPr algn="ctr"/>
            <a:r>
              <a:rPr lang="en-US" sz="1900" b="1" dirty="0" smtClean="0">
                <a:solidFill>
                  <a:srgbClr val="000000"/>
                </a:solidFill>
                <a:latin typeface="Arial"/>
                <a:ea typeface="Verdana"/>
                <a:cs typeface="Arial"/>
              </a:rPr>
              <a:t>WA, 2008-10</a:t>
            </a:r>
            <a:endParaRPr lang="en-US" sz="1900" b="1" dirty="0">
              <a:latin typeface="Arial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512" y="4869160"/>
            <a:ext cx="8784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1000" dirty="0"/>
              <a:t>Source:</a:t>
            </a:r>
            <a:r>
              <a:rPr lang="en-AU" sz="1000" dirty="0" smtClean="0"/>
              <a:t> AIHW, 2013</a:t>
            </a:r>
          </a:p>
          <a:p>
            <a:r>
              <a:rPr lang="en-AU" sz="1000" dirty="0" smtClean="0"/>
              <a:t>Notes: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000" dirty="0" smtClean="0"/>
              <a:t>Ratio is the Indigenous rate divided by the non-Indigenous rate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000" dirty="0" smtClean="0"/>
              <a:t>Rate ratio for ‘All ages’ are directly age-</a:t>
            </a:r>
            <a:r>
              <a:rPr lang="en-US" sz="1000" dirty="0" err="1" smtClean="0"/>
              <a:t>standardised</a:t>
            </a:r>
            <a:r>
              <a:rPr lang="en-US" sz="1000" dirty="0" smtClean="0"/>
              <a:t> using the 2001 Australian standard population (*) </a:t>
            </a:r>
            <a:endParaRPr lang="en-AU" sz="1000" dirty="0"/>
          </a:p>
        </p:txBody>
      </p:sp>
    </p:spTree>
    <p:extLst>
      <p:ext uri="{BB962C8B-B14F-4D97-AF65-F5344CB8AC3E}">
        <p14:creationId xmlns:p14="http://schemas.microsoft.com/office/powerpoint/2010/main" val="209034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556792"/>
            <a:ext cx="7543800" cy="762000"/>
          </a:xfrm>
        </p:spPr>
        <p:txBody>
          <a:bodyPr/>
          <a:lstStyle/>
          <a:p>
            <a:r>
              <a:rPr lang="en-AU" b="1" dirty="0" smtClean="0"/>
              <a:t>Social and emotional wellbeing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366120"/>
          </a:xfrm>
        </p:spPr>
        <p:txBody>
          <a:bodyPr/>
          <a:lstStyle/>
          <a:p>
            <a:pPr lvl="0" rtl="0">
              <a:spcAft>
                <a:spcPts val="600"/>
              </a:spcAft>
            </a:pPr>
            <a:r>
              <a:rPr lang="en-US" sz="2000" kern="1200" baseline="0" dirty="0" smtClean="0">
                <a:solidFill>
                  <a:schemeClr val="tx1"/>
                </a:solidFill>
                <a:latin typeface="Arial"/>
                <a:ea typeface="ＭＳ Ｐゴシック" charset="-128"/>
                <a:cs typeface="ＭＳ Ｐゴシック" charset="-128"/>
              </a:rPr>
              <a:t>In 2008, Indigenous people in WA experienced high to very high levels of psychological distress at almost three times the rate reported by non-Indigenous people.</a:t>
            </a:r>
          </a:p>
          <a:p>
            <a:pPr lvl="0" rtl="0">
              <a:spcAft>
                <a:spcPts val="600"/>
              </a:spcAft>
            </a:pPr>
            <a:r>
              <a:rPr lang="en-US" sz="2000" kern="1200" baseline="0" dirty="0" smtClean="0">
                <a:solidFill>
                  <a:schemeClr val="tx1"/>
                </a:solidFill>
                <a:latin typeface="Arial"/>
                <a:ea typeface="ＭＳ Ｐゴシック" charset="-128"/>
                <a:cs typeface="ＭＳ Ｐゴシック" charset="-128"/>
              </a:rPr>
              <a:t>In 2008, 92% of Indigenous people living in WA felt happy either some, most, or all of the time. </a:t>
            </a:r>
          </a:p>
          <a:p>
            <a:pPr lvl="0" rtl="0">
              <a:spcAft>
                <a:spcPts val="600"/>
              </a:spcAft>
            </a:pPr>
            <a:r>
              <a:rPr lang="en-US" sz="2000" kern="1200" baseline="0" dirty="0" smtClean="0">
                <a:solidFill>
                  <a:schemeClr val="tx1"/>
                </a:solidFill>
                <a:latin typeface="Arial"/>
                <a:ea typeface="ＭＳ Ｐゴシック" charset="-128"/>
                <a:cs typeface="ＭＳ Ｐゴシック" charset="-128"/>
              </a:rPr>
              <a:t>In 2000-2001, 24% of WA Indigenous children aged 4-17 years were at high risk of clinically significant emotional or </a:t>
            </a:r>
            <a:r>
              <a:rPr lang="en-US" sz="2000" kern="1200" baseline="0" dirty="0" err="1" smtClean="0">
                <a:solidFill>
                  <a:schemeClr val="tx1"/>
                </a:solidFill>
                <a:latin typeface="Arial"/>
                <a:ea typeface="ＭＳ Ｐゴシック" charset="-128"/>
                <a:cs typeface="ＭＳ Ｐゴシック" charset="-128"/>
              </a:rPr>
              <a:t>behavioural</a:t>
            </a:r>
            <a:r>
              <a:rPr lang="en-US" sz="2000" kern="1200" baseline="0" dirty="0" smtClean="0">
                <a:solidFill>
                  <a:schemeClr val="tx1"/>
                </a:solidFill>
                <a:latin typeface="Arial"/>
                <a:ea typeface="ＭＳ Ｐゴシック" charset="-128"/>
                <a:cs typeface="ＭＳ Ｐゴシック" charset="-128"/>
              </a:rPr>
              <a:t> difficulties; this compares with 15% of similarly aged children in the State’s general population.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Aft>
                <a:spcPts val="600"/>
              </a:spcAft>
            </a:pPr>
            <a:r>
              <a:rPr lang="en-US" sz="2000" dirty="0" smtClean="0"/>
              <a:t>In 2008-10, after age-adjustment, the </a:t>
            </a:r>
            <a:r>
              <a:rPr lang="en-US" sz="2000" dirty="0" err="1" smtClean="0"/>
              <a:t>hospitalisation</a:t>
            </a:r>
            <a:r>
              <a:rPr lang="en-US" sz="2000" dirty="0" smtClean="0"/>
              <a:t> rate for Indigenous males and females in WA with mental health-related conditions was 3.1 and 2.1 times the rates for their non-Indigenous counterparts, respectively.</a:t>
            </a:r>
          </a:p>
          <a:p>
            <a:pPr lvl="0">
              <a:spcAft>
                <a:spcPts val="600"/>
              </a:spcAft>
            </a:pPr>
            <a:r>
              <a:rPr lang="en-US" sz="2000" dirty="0" smtClean="0"/>
              <a:t>In 2005-2009, the death rate for ICD ‘Intentional self-harm’ for Indigenous people living in WA was 3.1 times the rate for non-Indigenous people.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Kidney 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 eaLnBrk="0" fontAlgn="base" hangingPunct="0">
              <a:spcAft>
                <a:spcPts val="600"/>
              </a:spcAft>
            </a:pPr>
            <a:r>
              <a:rPr lang="en-US" sz="2000" kern="1200" baseline="0" dirty="0" smtClean="0">
                <a:solidFill>
                  <a:schemeClr val="tx1"/>
                </a:solidFill>
                <a:latin typeface="Arial"/>
                <a:ea typeface="ＭＳ Ｐゴシック" charset="-128"/>
                <a:cs typeface="ＭＳ Ｐゴシック" charset="-128"/>
              </a:rPr>
              <a:t>In 2008-2010, after age-adjustment, the notification rate of end stage renal disease was 11.7 times higher for Indigenous people than that for non-Indigenous people in WA. </a:t>
            </a:r>
            <a:endParaRPr lang="en-US" sz="2000" dirty="0" smtClean="0"/>
          </a:p>
          <a:p>
            <a:pPr rtl="0" eaLnBrk="0" fontAlgn="base" hangingPunct="0">
              <a:spcAft>
                <a:spcPts val="600"/>
              </a:spcAft>
            </a:pPr>
            <a:r>
              <a:rPr lang="en-US" sz="2000" kern="1200" baseline="0" dirty="0" smtClean="0">
                <a:solidFill>
                  <a:schemeClr val="tx1"/>
                </a:solidFill>
                <a:latin typeface="Arial"/>
                <a:ea typeface="ＭＳ Ｐゴシック" charset="-128"/>
                <a:cs typeface="ＭＳ Ｐゴシック" charset="-128"/>
              </a:rPr>
              <a:t>In 2008-10, the age-adjusted </a:t>
            </a:r>
            <a:r>
              <a:rPr lang="en-US" sz="2000" kern="1200" baseline="0" dirty="0" err="1" smtClean="0">
                <a:solidFill>
                  <a:schemeClr val="tx1"/>
                </a:solidFill>
                <a:latin typeface="Arial"/>
                <a:ea typeface="ＭＳ Ｐゴシック" charset="-128"/>
                <a:cs typeface="ＭＳ Ｐゴシック" charset="-128"/>
              </a:rPr>
              <a:t>hospitalisation</a:t>
            </a:r>
            <a:r>
              <a:rPr lang="en-US" sz="2000" kern="1200" baseline="0" dirty="0" smtClean="0">
                <a:solidFill>
                  <a:schemeClr val="tx1"/>
                </a:solidFill>
                <a:latin typeface="Arial"/>
                <a:ea typeface="ＭＳ Ｐゴシック" charset="-128"/>
                <a:cs typeface="ＭＳ Ｐゴシック" charset="-128"/>
              </a:rPr>
              <a:t> rate for dialysis and chronic kidney disease were 15 times higher for Indigenous people than that non-Indigenous people living in WA.</a:t>
            </a:r>
            <a:endParaRPr lang="en-US" sz="2000" dirty="0" smtClean="0"/>
          </a:p>
          <a:p>
            <a:pPr rtl="0" eaLnBrk="0" fontAlgn="base" hangingPunct="0">
              <a:spcAft>
                <a:spcPts val="600"/>
              </a:spcAft>
            </a:pPr>
            <a:r>
              <a:rPr lang="en-US" sz="2000" kern="1200" baseline="0" dirty="0" smtClean="0">
                <a:solidFill>
                  <a:schemeClr val="tx1"/>
                </a:solidFill>
                <a:latin typeface="Arial"/>
                <a:ea typeface="ＭＳ Ｐゴシック" charset="-128"/>
                <a:cs typeface="ＭＳ Ｐゴシック" charset="-128"/>
              </a:rPr>
              <a:t>In 2006-2010, the age-</a:t>
            </a:r>
            <a:r>
              <a:rPr lang="en-US" sz="2000" kern="1200" baseline="0" dirty="0" err="1" smtClean="0">
                <a:solidFill>
                  <a:schemeClr val="tx1"/>
                </a:solidFill>
                <a:latin typeface="Arial"/>
                <a:ea typeface="ＭＳ Ｐゴシック" charset="-128"/>
                <a:cs typeface="ＭＳ Ｐゴシック" charset="-128"/>
              </a:rPr>
              <a:t>standardised</a:t>
            </a:r>
            <a:r>
              <a:rPr lang="en-US" sz="2000" kern="1200" baseline="0" dirty="0" smtClean="0">
                <a:solidFill>
                  <a:schemeClr val="tx1"/>
                </a:solidFill>
                <a:latin typeface="Arial"/>
                <a:ea typeface="ＭＳ Ｐゴシック" charset="-128"/>
                <a:cs typeface="ＭＳ Ｐゴシック" charset="-128"/>
              </a:rPr>
              <a:t> death rate from kidney disease was 5.4 times higher for Indigenous people than that for non-Indigenous people in WA. 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1386527"/>
              </p:ext>
            </p:extLst>
          </p:nvPr>
        </p:nvGraphicFramePr>
        <p:xfrm>
          <a:off x="2541700" y="2636912"/>
          <a:ext cx="4060600" cy="121613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856930"/>
                <a:gridCol w="617006"/>
                <a:gridCol w="570440"/>
                <a:gridCol w="720080"/>
                <a:gridCol w="504056"/>
                <a:gridCol w="792088"/>
              </a:tblGrid>
              <a:tr h="304034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Jurisdiction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Indigenous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Non-Indigenous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Rate ratio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040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Number</a:t>
                      </a: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Rate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Number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Rate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4034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WA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132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107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610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9.2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11.7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04034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Australia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644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68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6,560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9.5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7.2</a:t>
                      </a: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79512" y="1556792"/>
            <a:ext cx="8784000" cy="9694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900" b="1" dirty="0" smtClean="0">
                <a:solidFill>
                  <a:srgbClr val="000000"/>
                </a:solidFill>
                <a:latin typeface="Arial"/>
                <a:ea typeface="Verdana"/>
                <a:cs typeface="Arial"/>
              </a:rPr>
              <a:t>Numbers and age-</a:t>
            </a:r>
            <a:r>
              <a:rPr lang="en-US" sz="1900" b="1" dirty="0" err="1" smtClean="0">
                <a:solidFill>
                  <a:srgbClr val="000000"/>
                </a:solidFill>
                <a:latin typeface="Arial"/>
                <a:ea typeface="Verdana"/>
                <a:cs typeface="Arial"/>
              </a:rPr>
              <a:t>standardised</a:t>
            </a:r>
            <a:r>
              <a:rPr lang="en-US" sz="1900" b="1" dirty="0" smtClean="0">
                <a:solidFill>
                  <a:srgbClr val="000000"/>
                </a:solidFill>
                <a:latin typeface="Arial"/>
                <a:ea typeface="Verdana"/>
                <a:cs typeface="Arial"/>
              </a:rPr>
              <a:t> incidence rates of end stage kidney disease, by Indigenous status, and </a:t>
            </a:r>
            <a:r>
              <a:rPr lang="en-US" sz="1900" b="1" dirty="0" err="1" smtClean="0">
                <a:solidFill>
                  <a:srgbClr val="000000"/>
                </a:solidFill>
                <a:latin typeface="Arial"/>
                <a:ea typeface="Verdana"/>
                <a:cs typeface="Arial"/>
              </a:rPr>
              <a:t>Indigenous:non</a:t>
            </a:r>
            <a:r>
              <a:rPr lang="en-US" sz="1900" b="1" dirty="0" smtClean="0">
                <a:solidFill>
                  <a:srgbClr val="000000"/>
                </a:solidFill>
                <a:latin typeface="Arial"/>
                <a:ea typeface="Verdana"/>
                <a:cs typeface="Arial"/>
              </a:rPr>
              <a:t>-Indigenous rate ratios, WA and Australia, 2008-2010</a:t>
            </a:r>
            <a:endParaRPr lang="en-US" sz="1900" b="1" dirty="0">
              <a:latin typeface="Arial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0436" y="4077072"/>
            <a:ext cx="8784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1000" dirty="0"/>
              <a:t>Source:</a:t>
            </a:r>
            <a:r>
              <a:rPr lang="en-AU" sz="1000" dirty="0" smtClean="0"/>
              <a:t> AIHW, 2013</a:t>
            </a:r>
          </a:p>
          <a:p>
            <a:r>
              <a:rPr lang="en-AU" sz="1000" dirty="0"/>
              <a:t>Notes</a:t>
            </a:r>
            <a:r>
              <a:rPr lang="en-AU" sz="1000" dirty="0" smtClean="0"/>
              <a:t>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000" dirty="0" smtClean="0"/>
              <a:t>Rates per 100,000 population 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000" dirty="0" smtClean="0"/>
              <a:t>Rate ratio is the Indigenous rate divided by the non-Indigenous rate </a:t>
            </a:r>
            <a:endParaRPr lang="en-AU" sz="1000" dirty="0"/>
          </a:p>
        </p:txBody>
      </p:sp>
    </p:spTree>
    <p:extLst>
      <p:ext uri="{BB962C8B-B14F-4D97-AF65-F5344CB8AC3E}">
        <p14:creationId xmlns:p14="http://schemas.microsoft.com/office/powerpoint/2010/main" val="196507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1707724"/>
              </p:ext>
            </p:extLst>
          </p:nvPr>
        </p:nvGraphicFramePr>
        <p:xfrm>
          <a:off x="1908712" y="2708920"/>
          <a:ext cx="5406488" cy="2124347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14299"/>
                <a:gridCol w="702692"/>
                <a:gridCol w="991853"/>
                <a:gridCol w="682576"/>
                <a:gridCol w="702692"/>
                <a:gridCol w="991853"/>
                <a:gridCol w="620523"/>
              </a:tblGrid>
              <a:tr h="258121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Age-group (years)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Western Australia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Australia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581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Indigenous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Non-Indigenous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Rate ratio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Indigenous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Non-Indigenous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Rate ratio</a:t>
                      </a:r>
                    </a:p>
                  </a:txBody>
                  <a:tcPr marL="12700" marR="12700" marT="12700" marB="0" anchor="ctr"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58121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0-24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1.3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1.4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1.1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1.3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58121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25-44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64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4.4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42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4.4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9.6</a:t>
                      </a:r>
                    </a:p>
                  </a:txBody>
                  <a:tcPr marL="12700" marR="12700" marT="12700" marB="0" anchor="ctr"/>
                </a:tc>
              </a:tr>
              <a:tr h="258121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45-54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172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8.1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21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133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10.6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12.6</a:t>
                      </a:r>
                    </a:p>
                  </a:txBody>
                  <a:tcPr marL="12700" marR="12700" marT="12700" marB="0" anchor="ctr"/>
                </a:tc>
              </a:tr>
              <a:tr h="258121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55-64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344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202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10.8</a:t>
                      </a:r>
                    </a:p>
                  </a:txBody>
                  <a:tcPr marL="12700" marR="12700" marT="12700" marB="0" anchor="ctr"/>
                </a:tc>
              </a:tr>
              <a:tr h="258121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65+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241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37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6.5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132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37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3.6</a:t>
                      </a:r>
                    </a:p>
                  </a:txBody>
                  <a:tcPr marL="12700" marR="12700" marT="12700" marB="0" anchor="ctr"/>
                </a:tc>
              </a:tr>
              <a:tr h="258121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All ages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107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9.2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11.7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68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9.5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7.2</a:t>
                      </a: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79512" y="1628800"/>
            <a:ext cx="8784000" cy="9694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900" b="1" dirty="0" smtClean="0">
                <a:solidFill>
                  <a:srgbClr val="000000"/>
                </a:solidFill>
                <a:latin typeface="Arial"/>
                <a:ea typeface="Verdana"/>
                <a:cs typeface="Arial"/>
              </a:rPr>
              <a:t>Age-specific notification rates of end-stage kidney disease, by Indigenous status, and </a:t>
            </a:r>
            <a:r>
              <a:rPr lang="en-US" sz="1900" b="1" dirty="0" err="1" smtClean="0">
                <a:solidFill>
                  <a:srgbClr val="000000"/>
                </a:solidFill>
                <a:latin typeface="Arial"/>
                <a:ea typeface="Verdana"/>
                <a:cs typeface="Arial"/>
              </a:rPr>
              <a:t>Indigenous:non</a:t>
            </a:r>
            <a:r>
              <a:rPr lang="en-US" sz="1900" b="1" dirty="0" smtClean="0">
                <a:solidFill>
                  <a:srgbClr val="000000"/>
                </a:solidFill>
                <a:latin typeface="Arial"/>
                <a:ea typeface="Verdana"/>
                <a:cs typeface="Arial"/>
              </a:rPr>
              <a:t>-Indigenous rate ratios, WA and Australia, 2008-2010</a:t>
            </a:r>
            <a:endParaRPr lang="en-US" sz="1900" b="1" dirty="0">
              <a:latin typeface="Arial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512" y="4941168"/>
            <a:ext cx="8784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1000" dirty="0"/>
              <a:t>Source:</a:t>
            </a:r>
            <a:r>
              <a:rPr lang="en-AU" sz="1000" dirty="0" smtClean="0"/>
              <a:t> AIHW, 2013</a:t>
            </a:r>
          </a:p>
          <a:p>
            <a:r>
              <a:rPr lang="en-AU" sz="1000" dirty="0"/>
              <a:t>Notes</a:t>
            </a:r>
            <a:r>
              <a:rPr lang="en-AU" sz="1000" dirty="0" smtClean="0"/>
              <a:t>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000" dirty="0" smtClean="0"/>
              <a:t>Rates per 100,000 population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000" dirty="0" smtClean="0"/>
              <a:t>Ratio is the Indigenous rate divided by the non-Indigenous rate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000" dirty="0" smtClean="0"/>
              <a:t>Rates and rat ratios for ‘All ages’ are age </a:t>
            </a:r>
            <a:r>
              <a:rPr lang="en-US" sz="1000" dirty="0" err="1" smtClean="0"/>
              <a:t>standardised</a:t>
            </a:r>
            <a:r>
              <a:rPr lang="en-US" sz="10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324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1752600"/>
            <a:ext cx="9144000" cy="381000"/>
          </a:xfrm>
          <a:noFill/>
        </p:spPr>
        <p:txBody>
          <a:bodyPr/>
          <a:lstStyle/>
          <a:p>
            <a:pPr algn="ctr"/>
            <a:r>
              <a:rPr lang="en-US" sz="1900" dirty="0" smtClean="0">
                <a:effectLst/>
                <a:latin typeface="Arial"/>
                <a:cs typeface="Arial"/>
              </a:rPr>
              <a:t>Population pyramid of Indigenous and non-Indigenous populations in WA, </a:t>
            </a:r>
            <a:br>
              <a:rPr lang="en-US" sz="1900" dirty="0" smtClean="0">
                <a:effectLst/>
                <a:latin typeface="Arial"/>
                <a:cs typeface="Arial"/>
              </a:rPr>
            </a:br>
            <a:r>
              <a:rPr lang="en-US" sz="1900" dirty="0" smtClean="0">
                <a:effectLst/>
                <a:latin typeface="Arial"/>
                <a:cs typeface="Arial"/>
              </a:rPr>
              <a:t>30 June 2011</a:t>
            </a:r>
          </a:p>
        </p:txBody>
      </p:sp>
      <p:sp>
        <p:nvSpPr>
          <p:cNvPr id="5123" name="Title 1"/>
          <p:cNvSpPr>
            <a:spLocks/>
          </p:cNvSpPr>
          <p:nvPr/>
        </p:nvSpPr>
        <p:spPr bwMode="auto">
          <a:xfrm>
            <a:off x="179512" y="5949280"/>
            <a:ext cx="878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45720" anchor="ctr"/>
          <a:lstStyle/>
          <a:p>
            <a:r>
              <a:rPr lang="en-AU" sz="1000" dirty="0"/>
              <a:t>Source</a:t>
            </a:r>
            <a:r>
              <a:rPr lang="en-AU" sz="1000" dirty="0" smtClean="0"/>
              <a:t>: </a:t>
            </a:r>
            <a:r>
              <a:rPr lang="en-AU" sz="1000" dirty="0"/>
              <a:t>ABS, </a:t>
            </a:r>
            <a:r>
              <a:rPr lang="en-AU" sz="1000" dirty="0" smtClean="0"/>
              <a:t>2013</a:t>
            </a:r>
            <a:endParaRPr lang="en-AU" sz="1000" dirty="0"/>
          </a:p>
        </p:txBody>
      </p:sp>
      <p:pic>
        <p:nvPicPr>
          <p:cNvPr id="7" name="Picture 6" descr="population-pyramid.ai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219200" y="2246388"/>
            <a:ext cx="6781800" cy="36210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1707724"/>
              </p:ext>
            </p:extLst>
          </p:nvPr>
        </p:nvGraphicFramePr>
        <p:xfrm>
          <a:off x="2746912" y="2708920"/>
          <a:ext cx="3501488" cy="232308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809049"/>
                <a:gridCol w="795902"/>
                <a:gridCol w="1123419"/>
                <a:gridCol w="773118"/>
              </a:tblGrid>
              <a:tr h="258121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Indigenous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Non-Indigenous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Rate ratio</a:t>
                      </a:r>
                    </a:p>
                  </a:txBody>
                  <a:tcPr marL="12700" marR="12700" marT="12700" marB="0" anchor="ctr"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58121">
                <a:tc gridSpan="4"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WA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58121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Males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729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68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10.7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58121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Females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826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35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23.6</a:t>
                      </a:r>
                    </a:p>
                  </a:txBody>
                  <a:tcPr marL="12700" marR="12700" marT="12700" marB="0" anchor="ctr"/>
                </a:tc>
              </a:tr>
              <a:tr h="258121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Persons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774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51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15.3</a:t>
                      </a:r>
                    </a:p>
                  </a:txBody>
                  <a:tcPr marL="12700" marR="12700" marT="12700" marB="0" anchor="ctr"/>
                </a:tc>
              </a:tr>
              <a:tr h="258121">
                <a:tc gridSpan="4"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NSW, Vic, Qld, WA, SA and NT combined</a:t>
                      </a:r>
                    </a:p>
                  </a:txBody>
                  <a:tcPr marL="12700" marR="12700" marT="1270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8121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Males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450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55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8.1</a:t>
                      </a:r>
                    </a:p>
                  </a:txBody>
                  <a:tcPr marL="12700" marR="12700" marT="12700" marB="0" anchor="ctr"/>
                </a:tc>
              </a:tr>
              <a:tr h="258121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Females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461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31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14.9</a:t>
                      </a:r>
                    </a:p>
                  </a:txBody>
                  <a:tcPr marL="12700" marR="12700" marT="12700" marB="0" anchor="ctr"/>
                </a:tc>
              </a:tr>
              <a:tr h="258121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Persons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453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42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10.7</a:t>
                      </a: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79512" y="1628800"/>
            <a:ext cx="8784000" cy="9694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900" b="1" dirty="0" smtClean="0">
                <a:solidFill>
                  <a:srgbClr val="000000"/>
                </a:solidFill>
                <a:latin typeface="Arial"/>
                <a:ea typeface="Verdana"/>
                <a:cs typeface="Arial"/>
              </a:rPr>
              <a:t>Age-</a:t>
            </a:r>
            <a:r>
              <a:rPr lang="en-US" sz="1900" b="1" dirty="0" err="1" smtClean="0">
                <a:solidFill>
                  <a:srgbClr val="000000"/>
                </a:solidFill>
                <a:latin typeface="Arial"/>
                <a:ea typeface="Verdana"/>
                <a:cs typeface="Arial"/>
              </a:rPr>
              <a:t>standardised</a:t>
            </a:r>
            <a:r>
              <a:rPr lang="en-US" sz="1900" b="1" dirty="0" smtClean="0">
                <a:solidFill>
                  <a:srgbClr val="000000"/>
                </a:solidFill>
                <a:latin typeface="Arial"/>
                <a:ea typeface="Verdana"/>
                <a:cs typeface="Arial"/>
              </a:rPr>
              <a:t> </a:t>
            </a:r>
            <a:r>
              <a:rPr lang="en-US" sz="1900" b="1" dirty="0" err="1" smtClean="0">
                <a:solidFill>
                  <a:srgbClr val="000000"/>
                </a:solidFill>
                <a:latin typeface="Arial"/>
                <a:ea typeface="Verdana"/>
                <a:cs typeface="Arial"/>
              </a:rPr>
              <a:t>hospitalisation</a:t>
            </a:r>
            <a:r>
              <a:rPr lang="en-US" sz="1900" b="1" dirty="0" smtClean="0">
                <a:solidFill>
                  <a:srgbClr val="000000"/>
                </a:solidFill>
                <a:latin typeface="Arial"/>
                <a:ea typeface="Verdana"/>
                <a:cs typeface="Arial"/>
              </a:rPr>
              <a:t> rates for dialysis and chronic kidney disease, by Indigenous status and sex, WA and NSW, Vic, </a:t>
            </a:r>
            <a:r>
              <a:rPr lang="en-US" sz="1900" b="1" dirty="0" err="1" smtClean="0">
                <a:solidFill>
                  <a:srgbClr val="000000"/>
                </a:solidFill>
                <a:latin typeface="Arial"/>
                <a:ea typeface="Verdana"/>
                <a:cs typeface="Arial"/>
              </a:rPr>
              <a:t>Qld</a:t>
            </a:r>
            <a:r>
              <a:rPr lang="en-US" sz="1900" b="1" dirty="0" smtClean="0">
                <a:solidFill>
                  <a:srgbClr val="000000"/>
                </a:solidFill>
                <a:latin typeface="Arial"/>
                <a:ea typeface="Verdana"/>
                <a:cs typeface="Arial"/>
              </a:rPr>
              <a:t>, WA, SA and NT combined, 2008-10</a:t>
            </a:r>
            <a:endParaRPr lang="en-US" sz="1900" b="1" dirty="0">
              <a:latin typeface="Arial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4627" y="5131713"/>
            <a:ext cx="8784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1000" dirty="0"/>
              <a:t>Source:</a:t>
            </a:r>
            <a:r>
              <a:rPr lang="en-AU" sz="1000" dirty="0" smtClean="0"/>
              <a:t> AIHW, 2013</a:t>
            </a:r>
          </a:p>
          <a:p>
            <a:r>
              <a:rPr lang="en-AU" sz="1000" dirty="0"/>
              <a:t>Notes</a:t>
            </a:r>
            <a:r>
              <a:rPr lang="en-AU" sz="1000" dirty="0" smtClean="0"/>
              <a:t>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000" dirty="0" smtClean="0"/>
              <a:t>1. Rates per 1,000 population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000" dirty="0" smtClean="0"/>
              <a:t>Ratio is the Indigenous rate divided by the non-Indigenous rate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000" dirty="0" smtClean="0"/>
              <a:t>Rates were directly age-</a:t>
            </a:r>
            <a:r>
              <a:rPr lang="en-US" sz="1000" dirty="0" err="1" smtClean="0"/>
              <a:t>standardised</a:t>
            </a:r>
            <a:r>
              <a:rPr lang="en-US" sz="1000" dirty="0" smtClean="0"/>
              <a:t> using the 2001 Australian standard population </a:t>
            </a:r>
          </a:p>
        </p:txBody>
      </p:sp>
    </p:spTree>
    <p:extLst>
      <p:ext uri="{BB962C8B-B14F-4D97-AF65-F5344CB8AC3E}">
        <p14:creationId xmlns:p14="http://schemas.microsoft.com/office/powerpoint/2010/main" val="305324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Injury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 eaLnBrk="0" fontAlgn="base" hangingPunct="0">
              <a:spcAft>
                <a:spcPts val="600"/>
              </a:spcAft>
            </a:pPr>
            <a:r>
              <a:rPr lang="en-US" sz="2000" kern="1200" baseline="0" dirty="0" smtClean="0">
                <a:solidFill>
                  <a:schemeClr val="tx1"/>
                </a:solidFill>
                <a:latin typeface="Arial"/>
                <a:ea typeface="ＭＳ Ｐゴシック" charset="-128"/>
                <a:cs typeface="ＭＳ Ｐゴシック" charset="-128"/>
              </a:rPr>
              <a:t>In 2008-10, after age-adjustment, Indigenous people were </a:t>
            </a:r>
            <a:r>
              <a:rPr lang="en-US" sz="2000" kern="1200" baseline="0" dirty="0" err="1" smtClean="0">
                <a:solidFill>
                  <a:schemeClr val="tx1"/>
                </a:solidFill>
                <a:latin typeface="Arial"/>
                <a:ea typeface="ＭＳ Ｐゴシック" charset="-128"/>
                <a:cs typeface="ＭＳ Ｐゴシック" charset="-128"/>
              </a:rPr>
              <a:t>hospitalised</a:t>
            </a:r>
            <a:r>
              <a:rPr lang="en-US" sz="2000" kern="1200" baseline="0" dirty="0" smtClean="0">
                <a:solidFill>
                  <a:schemeClr val="tx1"/>
                </a:solidFill>
                <a:latin typeface="Arial"/>
                <a:ea typeface="ＭＳ Ｐゴシック" charset="-128"/>
                <a:cs typeface="ＭＳ Ｐゴシック" charset="-128"/>
              </a:rPr>
              <a:t> for injury at 2.9 times the rate for non-Indigenous people in WA. </a:t>
            </a:r>
            <a:endParaRPr lang="en-US" sz="2000" kern="1200" dirty="0" smtClean="0">
              <a:solidFill>
                <a:schemeClr val="tx1"/>
              </a:solidFill>
              <a:latin typeface="Arial"/>
              <a:ea typeface="ＭＳ Ｐゴシック" charset="-128"/>
              <a:cs typeface="ＭＳ Ｐゴシック" charset="-128"/>
            </a:endParaRPr>
          </a:p>
          <a:p>
            <a:pPr rtl="0" eaLnBrk="0" fontAlgn="base" hangingPunct="0">
              <a:spcAft>
                <a:spcPts val="600"/>
              </a:spcAft>
            </a:pPr>
            <a:r>
              <a:rPr lang="en-US" sz="2000" kern="1200" baseline="0" dirty="0" smtClean="0">
                <a:solidFill>
                  <a:schemeClr val="tx1"/>
                </a:solidFill>
                <a:latin typeface="Arial"/>
                <a:ea typeface="ＭＳ Ｐゴシック" charset="-128"/>
                <a:cs typeface="ＭＳ Ｐゴシック" charset="-128"/>
              </a:rPr>
              <a:t>In 2006-2010, injury was the second most common cause of death among Indigenous people in WA, accounting for 18% of Indigenous deaths. </a:t>
            </a:r>
            <a:endParaRPr lang="en-US" sz="2000" kern="1200" dirty="0" smtClean="0">
              <a:solidFill>
                <a:schemeClr val="tx1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1707724"/>
              </p:ext>
            </p:extLst>
          </p:nvPr>
        </p:nvGraphicFramePr>
        <p:xfrm>
          <a:off x="381000" y="2667000"/>
          <a:ext cx="8403313" cy="296255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226881"/>
                <a:gridCol w="651953"/>
                <a:gridCol w="920234"/>
                <a:gridCol w="970955"/>
                <a:gridCol w="633290"/>
              </a:tblGrid>
              <a:tr h="211611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Principal diagnosis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Number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Proportion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Indigenous rate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Rate ratio</a:t>
                      </a:r>
                    </a:p>
                  </a:txBody>
                  <a:tcPr marL="12700" marR="12700" marT="12700" marB="0" anchor="ctr"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11611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Assault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2,749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31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19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20.5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</a:tr>
              <a:tr h="211611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Falls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1,365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16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12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1.9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11611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Complications of medical and surgical care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1,075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2.4</a:t>
                      </a:r>
                    </a:p>
                  </a:txBody>
                  <a:tcPr marL="12700" marR="12700" marT="12700" marB="0" anchor="ctr"/>
                </a:tc>
              </a:tr>
              <a:tr h="211611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Exposure to inanimate mechanical forces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984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5.9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2.3</a:t>
                      </a:r>
                    </a:p>
                  </a:txBody>
                  <a:tcPr marL="12700" marR="12700" marT="12700" marB="0" anchor="ctr"/>
                </a:tc>
              </a:tr>
              <a:tr h="211611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Transport accidents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806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9.2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5.1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1.9</a:t>
                      </a:r>
                    </a:p>
                  </a:txBody>
                  <a:tcPr marL="12700" marR="12700" marT="12700" marB="0" anchor="ctr"/>
                </a:tc>
              </a:tr>
              <a:tr h="211611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Other accidental exposures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522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5.9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3.8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1.5</a:t>
                      </a:r>
                    </a:p>
                  </a:txBody>
                  <a:tcPr marL="12700" marR="12700" marT="12700" marB="0" anchor="ctr"/>
                </a:tc>
              </a:tr>
              <a:tr h="211611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Intentional self-harm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405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4.6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2.7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2.4</a:t>
                      </a:r>
                    </a:p>
                  </a:txBody>
                  <a:tcPr marL="12700" marR="12700" marT="12700" marB="0" anchor="ctr"/>
                </a:tc>
              </a:tr>
              <a:tr h="211611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Exposure to animate mechanical forces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345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3.9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2.1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3.1</a:t>
                      </a:r>
                    </a:p>
                  </a:txBody>
                  <a:tcPr marL="12700" marR="12700" marT="12700" marB="0" anchor="ctr"/>
                </a:tc>
              </a:tr>
              <a:tr h="211611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Exposure to electric current/smoke/fire/venomous animals and plants/forces of nature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251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2.9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1.6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3</a:t>
                      </a:r>
                    </a:p>
                  </a:txBody>
                  <a:tcPr marL="12700" marR="12700" marT="12700" marB="0" anchor="ctr"/>
                </a:tc>
              </a:tr>
              <a:tr h="211611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Accidental poisoning by and exposure to noxious substances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148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1.7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0.9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2.1</a:t>
                      </a:r>
                    </a:p>
                  </a:txBody>
                  <a:tcPr marL="12700" marR="12700" marT="12700" marB="0" anchor="ctr"/>
                </a:tc>
              </a:tr>
              <a:tr h="211611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Other external causes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141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1.6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5.5</a:t>
                      </a:r>
                    </a:p>
                  </a:txBody>
                  <a:tcPr marL="12700" marR="12700" marT="12700" marB="0" anchor="ctr"/>
                </a:tc>
              </a:tr>
              <a:tr h="211611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No external causes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0.1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4.8</a:t>
                      </a:r>
                    </a:p>
                  </a:txBody>
                  <a:tcPr marL="12700" marR="12700" marT="12700" marB="0" anchor="ctr"/>
                </a:tc>
              </a:tr>
              <a:tr h="211611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Total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8,796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100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65.2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2.9</a:t>
                      </a: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79512" y="1628800"/>
            <a:ext cx="8784000" cy="9694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900" b="1" dirty="0" smtClean="0">
                <a:solidFill>
                  <a:srgbClr val="000000"/>
                </a:solidFill>
                <a:latin typeface="Arial"/>
                <a:ea typeface="Verdana"/>
                <a:cs typeface="Arial"/>
              </a:rPr>
              <a:t>Numbers and proportions of injury-related hospital separations, and age-</a:t>
            </a:r>
            <a:r>
              <a:rPr lang="en-US" sz="1900" b="1" dirty="0" err="1" smtClean="0">
                <a:solidFill>
                  <a:srgbClr val="000000"/>
                </a:solidFill>
                <a:latin typeface="Arial"/>
                <a:ea typeface="Verdana"/>
                <a:cs typeface="Arial"/>
              </a:rPr>
              <a:t>standardised</a:t>
            </a:r>
            <a:r>
              <a:rPr lang="en-US" sz="1900" b="1" dirty="0" smtClean="0">
                <a:solidFill>
                  <a:srgbClr val="000000"/>
                </a:solidFill>
                <a:latin typeface="Arial"/>
                <a:ea typeface="Verdana"/>
                <a:cs typeface="Arial"/>
              </a:rPr>
              <a:t> Indigenous rates, by principal diagnosis, and </a:t>
            </a:r>
            <a:r>
              <a:rPr lang="en-US" sz="1900" b="1" dirty="0" err="1" smtClean="0">
                <a:solidFill>
                  <a:srgbClr val="000000"/>
                </a:solidFill>
                <a:latin typeface="Arial"/>
                <a:ea typeface="Verdana"/>
                <a:cs typeface="Arial"/>
              </a:rPr>
              <a:t>Indigenous:non</a:t>
            </a:r>
            <a:r>
              <a:rPr lang="en-US" sz="1900" b="1" dirty="0" smtClean="0">
                <a:solidFill>
                  <a:srgbClr val="000000"/>
                </a:solidFill>
                <a:latin typeface="Arial"/>
                <a:ea typeface="Verdana"/>
                <a:cs typeface="Arial"/>
              </a:rPr>
              <a:t>-Indigenous rate ratios, WA, 2008-10</a:t>
            </a:r>
            <a:endParaRPr lang="en-US" sz="1900" b="1" dirty="0">
              <a:latin typeface="Arial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512" y="5692914"/>
            <a:ext cx="8784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1000" dirty="0"/>
              <a:t>Source:</a:t>
            </a:r>
            <a:r>
              <a:rPr lang="en-AU" sz="1000" dirty="0" smtClean="0"/>
              <a:t> AIHW, 2013</a:t>
            </a:r>
          </a:p>
          <a:p>
            <a:r>
              <a:rPr lang="en-AU" sz="1000" dirty="0"/>
              <a:t>Notes</a:t>
            </a:r>
            <a:r>
              <a:rPr lang="en-AU" sz="1000" dirty="0" smtClean="0"/>
              <a:t>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000" dirty="0" smtClean="0"/>
              <a:t>Rate per 1,000 population directly age-</a:t>
            </a:r>
            <a:r>
              <a:rPr lang="en-US" sz="1000" dirty="0" err="1" smtClean="0"/>
              <a:t>standardised</a:t>
            </a:r>
            <a:r>
              <a:rPr lang="en-US" sz="1000" dirty="0" smtClean="0"/>
              <a:t> using the 2001 Australian standard population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000" dirty="0" smtClean="0"/>
              <a:t>Ratio is the Indigenous rate divided by the non-Indigenous rate </a:t>
            </a:r>
          </a:p>
        </p:txBody>
      </p:sp>
    </p:spTree>
    <p:extLst>
      <p:ext uri="{BB962C8B-B14F-4D97-AF65-F5344CB8AC3E}">
        <p14:creationId xmlns:p14="http://schemas.microsoft.com/office/powerpoint/2010/main" val="305324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Respiratory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 eaLnBrk="0" fontAlgn="base" hangingPunct="0">
              <a:spcAft>
                <a:spcPts val="600"/>
              </a:spcAft>
            </a:pPr>
            <a:r>
              <a:rPr lang="en-US" sz="2000" kern="1200" baseline="0" dirty="0" smtClean="0">
                <a:solidFill>
                  <a:schemeClr val="tx1"/>
                </a:solidFill>
                <a:latin typeface="Arial"/>
                <a:ea typeface="ＭＳ Ｐゴシック" charset="-128"/>
                <a:cs typeface="ＭＳ Ｐゴシック" charset="-128"/>
              </a:rPr>
              <a:t>In 2004-2005, the overall levels of respiratory disease were similar for Indigenous and non-Indigenous people in WA. </a:t>
            </a:r>
            <a:endParaRPr lang="en-US" sz="2000" kern="1200" dirty="0" smtClean="0">
              <a:solidFill>
                <a:schemeClr val="tx1"/>
              </a:solidFill>
              <a:latin typeface="Arial"/>
              <a:ea typeface="ＭＳ Ｐゴシック" charset="-128"/>
              <a:cs typeface="ＭＳ Ｐゴシック" charset="-128"/>
            </a:endParaRPr>
          </a:p>
          <a:p>
            <a:pPr rtl="0" eaLnBrk="0" fontAlgn="base" hangingPunct="0">
              <a:spcAft>
                <a:spcPts val="600"/>
              </a:spcAft>
            </a:pPr>
            <a:r>
              <a:rPr lang="en-US" sz="2000" kern="1200" baseline="0" dirty="0" smtClean="0">
                <a:solidFill>
                  <a:schemeClr val="tx1"/>
                </a:solidFill>
                <a:latin typeface="Arial"/>
                <a:ea typeface="ＭＳ Ｐゴシック" charset="-128"/>
                <a:cs typeface="ＭＳ Ｐゴシック" charset="-128"/>
              </a:rPr>
              <a:t>In 2008-10, the age-</a:t>
            </a:r>
            <a:r>
              <a:rPr lang="en-US" sz="2000" kern="1200" baseline="0" dirty="0" err="1" smtClean="0">
                <a:solidFill>
                  <a:schemeClr val="tx1"/>
                </a:solidFill>
                <a:latin typeface="Arial"/>
                <a:ea typeface="ＭＳ Ｐゴシック" charset="-128"/>
                <a:cs typeface="ＭＳ Ｐゴシック" charset="-128"/>
              </a:rPr>
              <a:t>standardised</a:t>
            </a:r>
            <a:r>
              <a:rPr lang="en-US" sz="2000" kern="1200" baseline="0" dirty="0" smtClean="0">
                <a:solidFill>
                  <a:schemeClr val="tx1"/>
                </a:solidFill>
                <a:latin typeface="Arial"/>
                <a:ea typeface="ＭＳ Ｐゴシック" charset="-128"/>
                <a:cs typeface="ＭＳ Ｐゴシック" charset="-128"/>
              </a:rPr>
              <a:t> </a:t>
            </a:r>
            <a:r>
              <a:rPr lang="en-US" sz="2000" kern="1200" baseline="0" dirty="0" err="1" smtClean="0">
                <a:solidFill>
                  <a:schemeClr val="tx1"/>
                </a:solidFill>
                <a:latin typeface="Arial"/>
                <a:ea typeface="ＭＳ Ｐゴシック" charset="-128"/>
                <a:cs typeface="ＭＳ Ｐゴシック" charset="-128"/>
              </a:rPr>
              <a:t>hospitalisation</a:t>
            </a:r>
            <a:r>
              <a:rPr lang="en-US" sz="2000" kern="1200" baseline="0" dirty="0" smtClean="0">
                <a:solidFill>
                  <a:schemeClr val="tx1"/>
                </a:solidFill>
                <a:latin typeface="Arial"/>
                <a:ea typeface="ＭＳ Ｐゴシック" charset="-128"/>
                <a:cs typeface="ＭＳ Ｐゴシック" charset="-128"/>
              </a:rPr>
              <a:t> rate for respiratory disease was 4.0 times higher for Indigenous people than that for non-Indigenous people in WA. </a:t>
            </a:r>
            <a:endParaRPr lang="en-US" sz="2000" kern="1200" dirty="0" smtClean="0">
              <a:solidFill>
                <a:schemeClr val="tx1"/>
              </a:solidFill>
              <a:latin typeface="Arial"/>
              <a:ea typeface="ＭＳ Ｐゴシック" charset="-128"/>
              <a:cs typeface="ＭＳ Ｐゴシック" charset="-128"/>
            </a:endParaRPr>
          </a:p>
          <a:p>
            <a:pPr rtl="0" eaLnBrk="0" fontAlgn="base" hangingPunct="0">
              <a:spcAft>
                <a:spcPts val="600"/>
              </a:spcAft>
            </a:pPr>
            <a:r>
              <a:rPr lang="en-US" sz="2000" kern="1200" baseline="0" dirty="0" smtClean="0">
                <a:solidFill>
                  <a:schemeClr val="tx1"/>
                </a:solidFill>
                <a:latin typeface="Arial"/>
                <a:ea typeface="ＭＳ Ｐゴシック" charset="-128"/>
                <a:cs typeface="ＭＳ Ｐゴシック" charset="-128"/>
              </a:rPr>
              <a:t>In 2006-2010, after age-adjustment, the death rate for Indigenous people was 2.9 times higher than that for non-Indigenous people in WA. </a:t>
            </a:r>
            <a:endParaRPr lang="en-US" sz="2000" kern="1200" dirty="0" smtClean="0">
              <a:solidFill>
                <a:schemeClr val="tx1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2176439"/>
              </p:ext>
            </p:extLst>
          </p:nvPr>
        </p:nvGraphicFramePr>
        <p:xfrm>
          <a:off x="533400" y="2590800"/>
          <a:ext cx="8060853" cy="297180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109583"/>
                <a:gridCol w="702692"/>
                <a:gridCol w="994141"/>
                <a:gridCol w="620257"/>
                <a:gridCol w="702692"/>
                <a:gridCol w="994141"/>
                <a:gridCol w="620257"/>
                <a:gridCol w="702692"/>
                <a:gridCol w="994141"/>
                <a:gridCol w="620257"/>
              </a:tblGrid>
              <a:tr h="270164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Age-group (years)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Males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Females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Persons</a:t>
                      </a:r>
                    </a:p>
                  </a:txBody>
                  <a:tcPr marL="12700" marR="12700" marT="12700" marB="0" anchor="ctr"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701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Indigenous</a:t>
                      </a: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Non-Indigenous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Rate ratio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Indigenous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Non-Indigenous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Rate ratio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Indigenous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Non-Indigenous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Rate ratio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70164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0–4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147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47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3.1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110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33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3.3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129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40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3.2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70164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5–14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1.4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1.4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1.4</a:t>
                      </a:r>
                    </a:p>
                  </a:txBody>
                  <a:tcPr marL="12700" marR="12700" marT="12700" marB="0" anchor="ctr"/>
                </a:tc>
              </a:tr>
              <a:tr h="270164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15–24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1.9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1.4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8.5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1.6</a:t>
                      </a:r>
                    </a:p>
                  </a:txBody>
                  <a:tcPr marL="12700" marR="12700" marT="12700" marB="0" anchor="ctr"/>
                </a:tc>
              </a:tr>
              <a:tr h="270164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25–34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20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3.3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31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6.4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4.8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25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6.2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4</a:t>
                      </a:r>
                    </a:p>
                  </a:txBody>
                  <a:tcPr marL="12700" marR="12700" marT="12700" marB="0" anchor="ctr"/>
                </a:tc>
              </a:tr>
              <a:tr h="270164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35–44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41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6.2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6.7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59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6.5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50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6.4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7.8</a:t>
                      </a:r>
                    </a:p>
                  </a:txBody>
                  <a:tcPr marL="12700" marR="12700" marT="12700" marB="0" anchor="ctr"/>
                </a:tc>
              </a:tr>
              <a:tr h="270164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45–54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49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7.2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6.9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69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7.3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9.5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59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7.2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8.2</a:t>
                      </a:r>
                    </a:p>
                  </a:txBody>
                  <a:tcPr marL="12700" marR="12700" marT="12700" marB="0" anchor="ctr"/>
                </a:tc>
              </a:tr>
              <a:tr h="270164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55–64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70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5.9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80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6.9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75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6.4</a:t>
                      </a:r>
                    </a:p>
                  </a:txBody>
                  <a:tcPr marL="12700" marR="12700" marT="12700" marB="0" anchor="ctr"/>
                </a:tc>
              </a:tr>
              <a:tr h="270164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65+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132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42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3.1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124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32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3.9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128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36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3.5</a:t>
                      </a:r>
                    </a:p>
                  </a:txBody>
                  <a:tcPr marL="12700" marR="12700" marT="12700" marB="0" anchor="ctr"/>
                </a:tc>
              </a:tr>
              <a:tr h="270164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All ages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43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3.6*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46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4.5*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45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4.0*</a:t>
                      </a: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72008" y="1556792"/>
            <a:ext cx="896448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900" b="1" dirty="0" smtClean="0">
                <a:solidFill>
                  <a:srgbClr val="000000"/>
                </a:solidFill>
                <a:latin typeface="Arial"/>
                <a:ea typeface="Verdana"/>
                <a:cs typeface="Arial"/>
              </a:rPr>
              <a:t>Age-specific </a:t>
            </a:r>
            <a:r>
              <a:rPr lang="en-US" sz="1900" b="1" dirty="0" err="1" smtClean="0">
                <a:solidFill>
                  <a:srgbClr val="000000"/>
                </a:solidFill>
                <a:latin typeface="Arial"/>
                <a:ea typeface="Verdana"/>
                <a:cs typeface="Arial"/>
              </a:rPr>
              <a:t>hospitalisation</a:t>
            </a:r>
            <a:r>
              <a:rPr lang="en-US" sz="1900" b="1" dirty="0" smtClean="0">
                <a:solidFill>
                  <a:srgbClr val="000000"/>
                </a:solidFill>
                <a:latin typeface="Arial"/>
                <a:ea typeface="Verdana"/>
                <a:cs typeface="Arial"/>
              </a:rPr>
              <a:t> rates for respiratory diseases, by sex and Indigenous status, and </a:t>
            </a:r>
            <a:r>
              <a:rPr lang="en-US" sz="1900" b="1" dirty="0" err="1" smtClean="0">
                <a:solidFill>
                  <a:srgbClr val="000000"/>
                </a:solidFill>
                <a:latin typeface="Arial"/>
                <a:ea typeface="Verdana"/>
                <a:cs typeface="Arial"/>
              </a:rPr>
              <a:t>Indigenous:non</a:t>
            </a:r>
            <a:r>
              <a:rPr lang="en-US" sz="1900" b="1" dirty="0" smtClean="0">
                <a:solidFill>
                  <a:srgbClr val="000000"/>
                </a:solidFill>
                <a:latin typeface="Arial"/>
                <a:ea typeface="Verdana"/>
                <a:cs typeface="Arial"/>
              </a:rPr>
              <a:t>-Indigenous rate ratios, WA, 2008-10</a:t>
            </a:r>
            <a:endParaRPr lang="en-US" sz="1900" b="1" dirty="0">
              <a:latin typeface="Arial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512" y="5562600"/>
            <a:ext cx="8784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1000" dirty="0"/>
              <a:t>Source: AIHW, </a:t>
            </a:r>
            <a:r>
              <a:rPr lang="en-AU" sz="1000" dirty="0" smtClean="0"/>
              <a:t>2013</a:t>
            </a:r>
          </a:p>
          <a:p>
            <a:r>
              <a:rPr lang="en-AU" sz="1000" dirty="0"/>
              <a:t>Notes</a:t>
            </a:r>
            <a:r>
              <a:rPr lang="en-AU" sz="1000" dirty="0" smtClean="0"/>
              <a:t>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000" dirty="0" smtClean="0"/>
              <a:t>Rates are per 1,000 population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000" dirty="0" smtClean="0"/>
              <a:t>Rates for ‘All ages’ are directly age-</a:t>
            </a:r>
            <a:r>
              <a:rPr lang="en-US" sz="1000" dirty="0" err="1" smtClean="0"/>
              <a:t>standardised</a:t>
            </a:r>
            <a:r>
              <a:rPr lang="en-US" sz="1000" dirty="0" smtClean="0"/>
              <a:t> using the Australian 2001 standard population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000" dirty="0" smtClean="0"/>
              <a:t>Rate ratios for ‘All ages’ are directly age-</a:t>
            </a:r>
            <a:r>
              <a:rPr lang="en-US" sz="1000" dirty="0" err="1" smtClean="0"/>
              <a:t>standardised</a:t>
            </a:r>
            <a:r>
              <a:rPr lang="en-US" sz="1000" dirty="0" smtClean="0"/>
              <a:t> using the 2001 Australian standard population (*)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40108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Eye 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 eaLnBrk="0" fontAlgn="base" hangingPunct="0">
              <a:spcAft>
                <a:spcPts val="600"/>
              </a:spcAft>
            </a:pPr>
            <a:r>
              <a:rPr lang="en-US" sz="2000" kern="1200" baseline="0" dirty="0" smtClean="0">
                <a:solidFill>
                  <a:schemeClr val="tx1"/>
                </a:solidFill>
                <a:latin typeface="Arial"/>
                <a:ea typeface="ＭＳ Ｐゴシック" charset="-128"/>
                <a:cs typeface="ＭＳ Ｐゴシック" charset="-128"/>
              </a:rPr>
              <a:t>In 2004-2005, eye and sight problems were reported by 29% of Indigenous people in WA.</a:t>
            </a:r>
            <a:endParaRPr lang="en-US" sz="2000" kern="1200" dirty="0" smtClean="0">
              <a:solidFill>
                <a:schemeClr val="tx1"/>
              </a:solidFill>
              <a:latin typeface="Arial"/>
              <a:ea typeface="ＭＳ Ｐゴシック" charset="-128"/>
              <a:cs typeface="ＭＳ Ｐゴシック" charset="-128"/>
            </a:endParaRPr>
          </a:p>
          <a:p>
            <a:pPr rtl="0" eaLnBrk="0" fontAlgn="base" hangingPunct="0">
              <a:spcAft>
                <a:spcPts val="600"/>
              </a:spcAft>
            </a:pPr>
            <a:r>
              <a:rPr lang="en-US" sz="2000" kern="1200" baseline="0" dirty="0" smtClean="0">
                <a:solidFill>
                  <a:schemeClr val="tx1"/>
                </a:solidFill>
                <a:latin typeface="Arial"/>
                <a:ea typeface="ＭＳ Ｐゴシック" charset="-128"/>
                <a:cs typeface="ＭＳ Ｐゴシック" charset="-128"/>
              </a:rPr>
              <a:t>In 2008, WA was the jurisdiction with the highest prevalence of low vision among Indigenous adults (12%) and the second highest prevalence among Indigenous children (1.9%). </a:t>
            </a:r>
            <a:endParaRPr lang="en-US" sz="2000" kern="1200" dirty="0" smtClean="0">
              <a:solidFill>
                <a:schemeClr val="tx1"/>
              </a:solidFill>
              <a:latin typeface="Arial"/>
              <a:ea typeface="ＭＳ Ｐゴシック" charset="-128"/>
              <a:cs typeface="ＭＳ Ｐゴシック" charset="-128"/>
            </a:endParaRPr>
          </a:p>
          <a:p>
            <a:pPr rtl="0" eaLnBrk="0" fontAlgn="base" hangingPunct="0">
              <a:spcAft>
                <a:spcPts val="600"/>
              </a:spcAft>
            </a:pPr>
            <a:r>
              <a:rPr lang="en-US" sz="2000" kern="1200" baseline="0" dirty="0" smtClean="0">
                <a:solidFill>
                  <a:schemeClr val="tx1"/>
                </a:solidFill>
                <a:latin typeface="Arial"/>
                <a:ea typeface="ＭＳ Ｐゴシック" charset="-128"/>
                <a:cs typeface="ＭＳ Ｐゴシック" charset="-128"/>
              </a:rPr>
              <a:t>In 2008-10, </a:t>
            </a:r>
            <a:r>
              <a:rPr lang="en-US" sz="2000" kern="1200" baseline="0" dirty="0" err="1" smtClean="0">
                <a:solidFill>
                  <a:schemeClr val="tx1"/>
                </a:solidFill>
                <a:latin typeface="Arial"/>
                <a:ea typeface="ＭＳ Ｐゴシック" charset="-128"/>
                <a:cs typeface="ＭＳ Ｐゴシック" charset="-128"/>
              </a:rPr>
              <a:t>hospitalisation</a:t>
            </a:r>
            <a:r>
              <a:rPr lang="en-US" sz="2000" kern="1200" baseline="0" dirty="0" smtClean="0">
                <a:solidFill>
                  <a:schemeClr val="tx1"/>
                </a:solidFill>
                <a:latin typeface="Arial"/>
                <a:ea typeface="ＭＳ Ｐゴシック" charset="-128"/>
                <a:cs typeface="ＭＳ Ｐゴシック" charset="-128"/>
              </a:rPr>
              <a:t> rates for diseases of the eye and </a:t>
            </a:r>
            <a:r>
              <a:rPr lang="en-US" sz="2000" kern="1200" baseline="0" dirty="0" err="1" smtClean="0">
                <a:solidFill>
                  <a:schemeClr val="tx1"/>
                </a:solidFill>
                <a:latin typeface="Arial"/>
                <a:ea typeface="ＭＳ Ｐゴシック" charset="-128"/>
                <a:cs typeface="ＭＳ Ｐゴシック" charset="-128"/>
              </a:rPr>
              <a:t>adnexa</a:t>
            </a:r>
            <a:r>
              <a:rPr lang="en-US" sz="2000" kern="1200" baseline="0" dirty="0" smtClean="0">
                <a:solidFill>
                  <a:schemeClr val="tx1"/>
                </a:solidFill>
                <a:latin typeface="Arial"/>
                <a:ea typeface="ＭＳ Ｐゴシック" charset="-128"/>
                <a:cs typeface="ＭＳ Ｐゴシック" charset="-128"/>
              </a:rPr>
              <a:t> were lower for Indigenous people than those for non-Indigenous people in WA.</a:t>
            </a:r>
            <a:endParaRPr lang="en-US" sz="2000" kern="1200" dirty="0" smtClean="0">
              <a:solidFill>
                <a:schemeClr val="tx1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Ear 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 eaLnBrk="0" fontAlgn="base" hangingPunct="0">
              <a:spcAft>
                <a:spcPts val="600"/>
              </a:spcAft>
            </a:pPr>
            <a:r>
              <a:rPr lang="en-US" sz="2000" kern="1200" baseline="0" dirty="0" smtClean="0">
                <a:solidFill>
                  <a:schemeClr val="tx1"/>
                </a:solidFill>
                <a:latin typeface="Arial"/>
                <a:ea typeface="ＭＳ Ｐゴシック" charset="-128"/>
                <a:cs typeface="ＭＳ Ｐゴシック" charset="-128"/>
              </a:rPr>
              <a:t>In 2008, 9.0% of Indigenous children in WA aged 0-14 years had ear/hearing problems.</a:t>
            </a:r>
            <a:endParaRPr lang="en-US" sz="2000" kern="1200" dirty="0" smtClean="0">
              <a:solidFill>
                <a:schemeClr val="tx1"/>
              </a:solidFill>
              <a:latin typeface="Arial"/>
              <a:ea typeface="ＭＳ Ｐゴシック" charset="-128"/>
              <a:cs typeface="ＭＳ Ｐゴシック" charset="-128"/>
            </a:endParaRPr>
          </a:p>
          <a:p>
            <a:pPr rtl="0" eaLnBrk="0" fontAlgn="base" hangingPunct="0">
              <a:spcAft>
                <a:spcPts val="600"/>
              </a:spcAft>
            </a:pPr>
            <a:r>
              <a:rPr lang="en-US" sz="2000" kern="1200" baseline="0" dirty="0" smtClean="0">
                <a:solidFill>
                  <a:schemeClr val="tx1"/>
                </a:solidFill>
                <a:latin typeface="Arial"/>
                <a:ea typeface="ＭＳ Ｐゴシック" charset="-128"/>
                <a:cs typeface="ＭＳ Ｐゴシック" charset="-128"/>
              </a:rPr>
              <a:t>In 2004-2005, prevalence of diseases of the ear and mastoid was higher among Indigenous children living in remote areas of WA (16% males and 12% females) than among those living in non-remote areas (9% males and 7% females).</a:t>
            </a:r>
            <a:endParaRPr lang="en-US" sz="2000" kern="1200" dirty="0" smtClean="0">
              <a:solidFill>
                <a:schemeClr val="tx1"/>
              </a:solidFill>
              <a:latin typeface="Arial"/>
              <a:ea typeface="ＭＳ Ｐゴシック" charset="-128"/>
              <a:cs typeface="ＭＳ Ｐゴシック" charset="-128"/>
            </a:endParaRPr>
          </a:p>
          <a:p>
            <a:pPr rtl="0" eaLnBrk="0" fontAlgn="base" hangingPunct="0">
              <a:spcAft>
                <a:spcPts val="600"/>
              </a:spcAft>
            </a:pPr>
            <a:r>
              <a:rPr lang="en-US" sz="2000" kern="1200" baseline="0" dirty="0" smtClean="0">
                <a:solidFill>
                  <a:schemeClr val="tx1"/>
                </a:solidFill>
                <a:latin typeface="Arial"/>
                <a:ea typeface="ＭＳ Ｐゴシック" charset="-128"/>
                <a:cs typeface="ＭＳ Ｐゴシック" charset="-128"/>
              </a:rPr>
              <a:t>In 2008-10, the age-adjusted </a:t>
            </a:r>
            <a:r>
              <a:rPr lang="en-US" sz="2000" kern="1200" baseline="0" dirty="0" err="1" smtClean="0">
                <a:solidFill>
                  <a:schemeClr val="tx1"/>
                </a:solidFill>
                <a:latin typeface="Arial"/>
                <a:ea typeface="ＭＳ Ｐゴシック" charset="-128"/>
                <a:cs typeface="ＭＳ Ｐゴシック" charset="-128"/>
              </a:rPr>
              <a:t>hospitalisation</a:t>
            </a:r>
            <a:r>
              <a:rPr lang="en-US" sz="2000" kern="1200" baseline="0" dirty="0" smtClean="0">
                <a:solidFill>
                  <a:schemeClr val="tx1"/>
                </a:solidFill>
                <a:latin typeface="Arial"/>
                <a:ea typeface="ＭＳ Ｐゴシック" charset="-128"/>
                <a:cs typeface="ＭＳ Ｐゴシック" charset="-128"/>
              </a:rPr>
              <a:t> rate for Indigenous people for disease of the ear and mastoid process was 1.5 times higher than the non-Indigenous rate in WA. </a:t>
            </a:r>
            <a:endParaRPr lang="en-US" sz="2000" kern="1200" dirty="0" smtClean="0">
              <a:solidFill>
                <a:schemeClr val="tx1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Oral 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 eaLnBrk="0" fontAlgn="base" hangingPunct="0">
              <a:spcAft>
                <a:spcPts val="600"/>
              </a:spcAft>
            </a:pPr>
            <a:r>
              <a:rPr lang="en-US" sz="2000" kern="1200" baseline="0" dirty="0" smtClean="0">
                <a:solidFill>
                  <a:schemeClr val="tx1"/>
                </a:solidFill>
                <a:latin typeface="Arial"/>
                <a:ea typeface="ＭＳ Ｐゴシック" charset="-128"/>
                <a:cs typeface="ＭＳ Ｐゴシック" charset="-128"/>
              </a:rPr>
              <a:t>In 2008, 28% of Indigenous children in WA had problems with their teeth or gums.</a:t>
            </a:r>
            <a:endParaRPr lang="en-US" sz="2000" kern="1200" dirty="0" smtClean="0">
              <a:solidFill>
                <a:schemeClr val="tx1"/>
              </a:solidFill>
              <a:latin typeface="Arial"/>
              <a:ea typeface="ＭＳ Ｐゴシック" charset="-128"/>
              <a:cs typeface="ＭＳ Ｐゴシック" charset="-128"/>
            </a:endParaRPr>
          </a:p>
          <a:p>
            <a:pPr rtl="0" eaLnBrk="0" fontAlgn="base" hangingPunct="0">
              <a:spcAft>
                <a:spcPts val="600"/>
              </a:spcAft>
            </a:pPr>
            <a:r>
              <a:rPr lang="en-US" sz="2000" kern="1200" baseline="0" dirty="0" smtClean="0">
                <a:solidFill>
                  <a:schemeClr val="tx1"/>
                </a:solidFill>
                <a:latin typeface="Arial"/>
                <a:ea typeface="ＭＳ Ｐゴシック" charset="-128"/>
                <a:cs typeface="ＭＳ Ｐゴシック" charset="-128"/>
              </a:rPr>
              <a:t>In 2004-2005, 77% of Indigenous adults in WA had lost fewer than five adult teeth.</a:t>
            </a:r>
            <a:endParaRPr lang="en-US" sz="2000" kern="1200" dirty="0" smtClean="0">
              <a:solidFill>
                <a:schemeClr val="tx1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2176439"/>
              </p:ext>
            </p:extLst>
          </p:nvPr>
        </p:nvGraphicFramePr>
        <p:xfrm>
          <a:off x="2362200" y="2362200"/>
          <a:ext cx="4513899" cy="27016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494117"/>
                <a:gridCol w="702692"/>
                <a:gridCol w="994141"/>
                <a:gridCol w="620257"/>
                <a:gridCol w="702692"/>
              </a:tblGrid>
              <a:tr h="270164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Age-group (years)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</a:tcPr>
                </a:tc>
              </a:tr>
              <a:tr h="2701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15-24</a:t>
                      </a: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25-44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45+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All ages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70164">
                <a:tc gridSpan="5"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Number of teeth lost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70164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1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80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41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9.3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46</a:t>
                      </a:r>
                    </a:p>
                  </a:txBody>
                  <a:tcPr marL="12700" marR="12700" marT="12700" marB="0" anchor="ctr"/>
                </a:tc>
              </a:tr>
              <a:tr h="270164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1" u="none" strike="noStrike" dirty="0" smtClean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1-4</a:t>
                      </a:r>
                      <a:endParaRPr lang="en-US" sz="1000" b="1" i="1" u="none" strike="noStrike" dirty="0">
                        <a:solidFill>
                          <a:srgbClr val="333333"/>
                        </a:solidFill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41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34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32</a:t>
                      </a:r>
                    </a:p>
                  </a:txBody>
                  <a:tcPr marL="12700" marR="12700" marT="12700" marB="0" anchor="ctr"/>
                </a:tc>
              </a:tr>
              <a:tr h="270164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1" u="none" strike="noStrike" dirty="0" smtClean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5-14</a:t>
                      </a:r>
                      <a:endParaRPr lang="en-US" sz="1000" b="1" i="1" u="none" strike="noStrike" dirty="0">
                        <a:solidFill>
                          <a:srgbClr val="333333"/>
                        </a:solidFill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n.p.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32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14</a:t>
                      </a:r>
                    </a:p>
                  </a:txBody>
                  <a:tcPr marL="12700" marR="12700" marT="12700" marB="0" anchor="ctr"/>
                </a:tc>
              </a:tr>
              <a:tr h="270164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1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15+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n.p.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1.5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5.7</a:t>
                      </a:r>
                    </a:p>
                  </a:txBody>
                  <a:tcPr marL="12700" marR="12700" marT="12700" marB="0" anchor="ctr"/>
                </a:tc>
              </a:tr>
              <a:tr h="270164">
                <a:tc gridSpan="5"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Dentures</a:t>
                      </a:r>
                    </a:p>
                  </a:txBody>
                  <a:tcPr marL="12700" marR="12700" marT="1270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0164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1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Wears dentures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n.p.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2.9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5.8</a:t>
                      </a:r>
                    </a:p>
                  </a:txBody>
                  <a:tcPr marL="12700" marR="12700" marT="12700" marB="0" anchor="ctr"/>
                </a:tc>
              </a:tr>
              <a:tr h="270164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1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Requires dentures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1.3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7.8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8.4</a:t>
                      </a: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79512" y="1556792"/>
            <a:ext cx="8784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900" b="1" dirty="0" smtClean="0">
                <a:solidFill>
                  <a:srgbClr val="000000"/>
                </a:solidFill>
                <a:latin typeface="Arial"/>
                <a:ea typeface="Verdana"/>
                <a:cs typeface="Arial"/>
              </a:rPr>
              <a:t>Proportions (%) of Indigenous people reporting number of lost teeth and denture use, by age-group and type of condition, WA, 2004-2005</a:t>
            </a:r>
            <a:endParaRPr lang="en-US" sz="1900" b="1" dirty="0">
              <a:latin typeface="Arial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512" y="5692914"/>
            <a:ext cx="8784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1000" dirty="0"/>
              <a:t>Source:</a:t>
            </a:r>
            <a:r>
              <a:rPr lang="en-AU" sz="1000" dirty="0" smtClean="0"/>
              <a:t> ABS, 2006</a:t>
            </a:r>
          </a:p>
          <a:p>
            <a:r>
              <a:rPr lang="en-AU" sz="1000" dirty="0"/>
              <a:t>Notes</a:t>
            </a:r>
            <a:r>
              <a:rPr lang="en-AU" sz="1000" dirty="0" smtClean="0"/>
              <a:t>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000" dirty="0" smtClean="0"/>
              <a:t>Some proportions should be viewed with caution because of sampling variability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000" dirty="0" err="1" smtClean="0"/>
              <a:t>n.p</a:t>
            </a:r>
            <a:r>
              <a:rPr lang="en-US" sz="1000" dirty="0" smtClean="0"/>
              <a:t>. refers to numbers not available for publication, but included in totals where applicable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40108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Disability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 eaLnBrk="0" fontAlgn="base" hangingPunct="0"/>
            <a:r>
              <a:rPr lang="en-US" sz="2000" kern="1200" baseline="0" dirty="0" smtClean="0">
                <a:solidFill>
                  <a:schemeClr val="tx1"/>
                </a:solidFill>
                <a:latin typeface="Arial"/>
                <a:ea typeface="ＭＳ Ｐゴシック" charset="-128"/>
                <a:cs typeface="ＭＳ Ｐゴシック" charset="-128"/>
              </a:rPr>
              <a:t>In 2011, after age-adjustment, Indigenous people were more than twice as likely as non-Indigenous people in WA to have a profound/core activity restriction. </a:t>
            </a:r>
            <a:endParaRPr lang="en-US" sz="2000" kern="1200" dirty="0" smtClean="0">
              <a:solidFill>
                <a:schemeClr val="tx1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214282" y="1844824"/>
            <a:ext cx="8786874" cy="288032"/>
          </a:xfrm>
          <a:noFill/>
        </p:spPr>
        <p:txBody>
          <a:bodyPr>
            <a:noAutofit/>
          </a:bodyPr>
          <a:lstStyle/>
          <a:p>
            <a:pPr algn="ctr" eaLnBrk="1" hangingPunct="1"/>
            <a:r>
              <a:rPr lang="en-US" sz="1900" dirty="0" smtClean="0">
                <a:effectLst/>
                <a:latin typeface="Arial"/>
                <a:cs typeface="Arial"/>
              </a:rPr>
              <a:t>Place of usual residence for Western Australian Indigenous population by Indigenous region, 30 June 2011</a:t>
            </a:r>
            <a:endParaRPr lang="en-AU" sz="1900" dirty="0" smtClean="0">
              <a:ln>
                <a:noFill/>
              </a:ln>
              <a:effectLst/>
              <a:latin typeface="Arial"/>
              <a:cs typeface="Arial"/>
            </a:endParaRPr>
          </a:p>
        </p:txBody>
      </p:sp>
      <p:sp>
        <p:nvSpPr>
          <p:cNvPr id="4099" name="Title 1"/>
          <p:cNvSpPr>
            <a:spLocks/>
          </p:cNvSpPr>
          <p:nvPr/>
        </p:nvSpPr>
        <p:spPr bwMode="auto">
          <a:xfrm>
            <a:off x="467544" y="5140842"/>
            <a:ext cx="8295456" cy="76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45720" anchor="ctr"/>
          <a:lstStyle/>
          <a:p>
            <a:r>
              <a:rPr lang="en-AU" sz="1000" dirty="0"/>
              <a:t>Source:</a:t>
            </a:r>
            <a:r>
              <a:rPr lang="en-AU" sz="1000" dirty="0" smtClean="0"/>
              <a:t> ABS, 2013</a:t>
            </a:r>
          </a:p>
          <a:p>
            <a:r>
              <a:rPr lang="en-AU" sz="1000" dirty="0"/>
              <a:t>Notes</a:t>
            </a:r>
            <a:r>
              <a:rPr lang="en-AU" sz="1000" dirty="0" smtClean="0"/>
              <a:t>: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000" dirty="0" smtClean="0"/>
              <a:t>This table presents raw census count numbers and as such underestimates the population of Indigenous people in each jurisdiction. For this reason the status unknown column is included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000" dirty="0" smtClean="0"/>
              <a:t>The Indigenous regions are those used by the ABS for aggregation of population estimates</a:t>
            </a:r>
            <a:endParaRPr lang="en-GB" sz="10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9670592"/>
              </p:ext>
            </p:extLst>
          </p:nvPr>
        </p:nvGraphicFramePr>
        <p:xfrm>
          <a:off x="457200" y="2559532"/>
          <a:ext cx="8299648" cy="233250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213048"/>
                <a:gridCol w="1771650"/>
                <a:gridCol w="1771650"/>
                <a:gridCol w="1771650"/>
                <a:gridCol w="1771650"/>
              </a:tblGrid>
              <a:tr h="535848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Indigenous region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Indigenous population (no.)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Proportion of Indigenous population of WA (%)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Proportion of total population of jurisdiction (%)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Proportion of population status unknown (%)</a:t>
                      </a:r>
                    </a:p>
                  </a:txBody>
                  <a:tcPr marL="12700" marR="12700" marT="12700" marB="0"/>
                </a:tc>
              </a:tr>
              <a:tr h="181532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latin typeface="Myriad Pro"/>
                          <a:cs typeface="Myriad Pro"/>
                        </a:rPr>
                        <a:t>Perth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latin typeface="Myriad Pro"/>
                          <a:cs typeface="Myriad Pro"/>
                        </a:rPr>
                        <a:t>25,531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latin typeface="Myriad Pro"/>
                          <a:cs typeface="Myriad Pro"/>
                        </a:rPr>
                        <a:t>37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latin typeface="Myriad Pro"/>
                          <a:cs typeface="Myriad Pro"/>
                        </a:rPr>
                        <a:t>1.6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latin typeface="Myriad Pro"/>
                          <a:cs typeface="Myriad Pro"/>
                        </a:rPr>
                        <a:t>5.3</a:t>
                      </a:r>
                    </a:p>
                  </a:txBody>
                  <a:tcPr marL="12700" marR="12700" marT="12700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latin typeface="Myriad Pro"/>
                          <a:cs typeface="Myriad Pro"/>
                        </a:rPr>
                        <a:t>South-Western WA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latin typeface="Myriad Pro"/>
                          <a:cs typeface="Myriad Pro"/>
                        </a:rPr>
                        <a:t>10,552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latin typeface="Myriad Pro"/>
                          <a:cs typeface="Myriad Pro"/>
                        </a:rPr>
                        <a:t>15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latin typeface="Myriad Pro"/>
                          <a:cs typeface="Myriad Pro"/>
                        </a:rPr>
                        <a:t>2.8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latin typeface="Myriad Pro"/>
                          <a:cs typeface="Myriad Pro"/>
                        </a:rPr>
                        <a:t>5.3</a:t>
                      </a:r>
                    </a:p>
                  </a:txBody>
                  <a:tcPr marL="12700" marR="12700" marT="12700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latin typeface="Myriad Pro"/>
                          <a:cs typeface="Myriad Pro"/>
                        </a:rPr>
                        <a:t>South Hedland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latin typeface="Myriad Pro"/>
                          <a:cs typeface="Myriad Pro"/>
                        </a:rPr>
                        <a:t>7,260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latin typeface="Myriad Pro"/>
                          <a:cs typeface="Myriad Pro"/>
                        </a:rPr>
                        <a:t>10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latin typeface="Myriad Pro"/>
                          <a:cs typeface="Myriad Pro"/>
                        </a:rPr>
                        <a:t>12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latin typeface="Myriad Pro"/>
                          <a:cs typeface="Myriad Pro"/>
                        </a:rPr>
                        <a:t>18</a:t>
                      </a:r>
                    </a:p>
                  </a:txBody>
                  <a:tcPr marL="12700" marR="12700" marT="12700" marB="0" anchor="b"/>
                </a:tc>
              </a:tr>
              <a:tr h="181532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latin typeface="Myriad Pro"/>
                          <a:cs typeface="Myriad Pro"/>
                        </a:rPr>
                        <a:t>Geraldton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latin typeface="Myriad Pro"/>
                          <a:cs typeface="Myriad Pro"/>
                        </a:rPr>
                        <a:t>6,330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latin typeface="Myriad Pro"/>
                          <a:cs typeface="Myriad Pro"/>
                        </a:rPr>
                        <a:t>9.1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latin typeface="Myriad Pro"/>
                          <a:cs typeface="Myriad Pro"/>
                        </a:rPr>
                        <a:t>11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latin typeface="Myriad Pro"/>
                          <a:cs typeface="Myriad Pro"/>
                        </a:rPr>
                        <a:t>6</a:t>
                      </a:r>
                    </a:p>
                  </a:txBody>
                  <a:tcPr marL="12700" marR="12700" marT="12700" marB="0" anchor="b"/>
                </a:tc>
              </a:tr>
              <a:tr h="181532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latin typeface="Myriad Pro"/>
                          <a:cs typeface="Myriad Pro"/>
                        </a:rPr>
                        <a:t>Kalgoorlie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latin typeface="Myriad Pro"/>
                          <a:cs typeface="Myriad Pro"/>
                        </a:rPr>
                        <a:t>5,618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latin typeface="Myriad Pro"/>
                          <a:cs typeface="Myriad Pro"/>
                        </a:rPr>
                        <a:t>8.1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latin typeface="Myriad Pro"/>
                          <a:cs typeface="Myriad Pro"/>
                        </a:rPr>
                        <a:t>9.6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latin typeface="Myriad Pro"/>
                          <a:cs typeface="Myriad Pro"/>
                        </a:rPr>
                        <a:t>10</a:t>
                      </a:r>
                    </a:p>
                  </a:txBody>
                  <a:tcPr marL="12700" marR="12700" marT="12700" marB="0" anchor="b"/>
                </a:tc>
              </a:tr>
              <a:tr h="181532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latin typeface="Myriad Pro"/>
                          <a:cs typeface="Myriad Pro"/>
                        </a:rPr>
                        <a:t>Kununurra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latin typeface="Myriad Pro"/>
                          <a:cs typeface="Myriad Pro"/>
                        </a:rPr>
                        <a:t>5,504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latin typeface="Myriad Pro"/>
                          <a:cs typeface="Myriad Pro"/>
                        </a:rPr>
                        <a:t>7.9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latin typeface="Myriad Pro"/>
                          <a:cs typeface="Myriad Pro"/>
                        </a:rPr>
                        <a:t>48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latin typeface="Myriad Pro"/>
                          <a:cs typeface="Myriad Pro"/>
                        </a:rPr>
                        <a:t>6.7</a:t>
                      </a:r>
                    </a:p>
                  </a:txBody>
                  <a:tcPr marL="12700" marR="12700" marT="12700" marB="0" anchor="b"/>
                </a:tc>
              </a:tr>
              <a:tr h="181532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latin typeface="Myriad Pro"/>
                          <a:cs typeface="Myriad Pro"/>
                        </a:rPr>
                        <a:t>Broome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latin typeface="Myriad Pro"/>
                          <a:cs typeface="Myriad Pro"/>
                        </a:rPr>
                        <a:t>4,372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latin typeface="Myriad Pro"/>
                          <a:cs typeface="Myriad Pro"/>
                        </a:rPr>
                        <a:t>6.3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latin typeface="Myriad Pro"/>
                          <a:cs typeface="Myriad Pro"/>
                        </a:rPr>
                        <a:t>29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latin typeface="Myriad Pro"/>
                          <a:cs typeface="Myriad Pro"/>
                        </a:rPr>
                        <a:t>8.8</a:t>
                      </a:r>
                    </a:p>
                  </a:txBody>
                  <a:tcPr marL="12700" marR="12700" marT="12700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latin typeface="Myriad Pro"/>
                          <a:cs typeface="Myriad Pro"/>
                        </a:rPr>
                        <a:t>West Kimberley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latin typeface="Myriad Pro"/>
                          <a:cs typeface="Myriad Pro"/>
                        </a:rPr>
                        <a:t>4,041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latin typeface="Myriad Pro"/>
                          <a:cs typeface="Myriad Pro"/>
                        </a:rPr>
                        <a:t>5.8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latin typeface="Myriad Pro"/>
                          <a:cs typeface="Myriad Pro"/>
                        </a:rPr>
                        <a:t>48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latin typeface="Myriad Pro"/>
                          <a:cs typeface="Myriad Pro"/>
                        </a:rPr>
                        <a:t>8.7</a:t>
                      </a:r>
                    </a:p>
                  </a:txBody>
                  <a:tcPr marL="12700" marR="12700" marT="12700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latin typeface="Myriad Pro"/>
                          <a:cs typeface="Myriad Pro"/>
                        </a:rPr>
                        <a:t>Total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latin typeface="Myriad Pro"/>
                          <a:cs typeface="Myriad Pro"/>
                        </a:rPr>
                        <a:t>69,670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latin typeface="Myriad Pro"/>
                          <a:cs typeface="Myriad Pro"/>
                        </a:rPr>
                        <a:t>100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latin typeface="Myriad Pro"/>
                          <a:cs typeface="Myriad Pro"/>
                        </a:rPr>
                        <a:t>3.1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latin typeface="Myriad Pro"/>
                          <a:cs typeface="Myriad Pro"/>
                        </a:rPr>
                        <a:t>5.8</a:t>
                      </a: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2524089"/>
              </p:ext>
            </p:extLst>
          </p:nvPr>
        </p:nvGraphicFramePr>
        <p:xfrm>
          <a:off x="1230595" y="2564904"/>
          <a:ext cx="6681833" cy="25958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45170"/>
                <a:gridCol w="922090"/>
                <a:gridCol w="1444136"/>
                <a:gridCol w="1665437"/>
                <a:gridCol w="1905000"/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Jurisdiction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Profound/severe core activity limitation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Has unspecified limitation or restriction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Total with disability or long-term health condition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WA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Indigenous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44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52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Non-Indigenous</a:t>
                      </a:r>
                    </a:p>
                  </a:txBody>
                  <a:tcPr marL="12700" marR="12700" marT="12700" marB="0" anchor="ctr"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4.9</a:t>
                      </a:r>
                    </a:p>
                  </a:txBody>
                  <a:tcPr marL="12700" marR="12700" marT="12700" marB="0" anchor="ctr"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34</a:t>
                      </a:r>
                    </a:p>
                  </a:txBody>
                  <a:tcPr marL="12700" marR="12700" marT="12700" marB="0" anchor="ctr"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39</a:t>
                      </a:r>
                    </a:p>
                  </a:txBody>
                  <a:tcPr marL="12700" marR="12700" marT="12700" marB="0" anchor="ctr">
                    <a:solidFill>
                      <a:srgbClr val="000000">
                        <a:alpha val="20000"/>
                      </a:srgb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Ratio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1.6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1.3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1.3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Australia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Indigenous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9.9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47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57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Non-Indigenous</a:t>
                      </a:r>
                    </a:p>
                  </a:txBody>
                  <a:tcPr marL="12700" marR="12700" marT="127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4.7</a:t>
                      </a:r>
                    </a:p>
                  </a:txBody>
                  <a:tcPr marL="12700" marR="12700" marT="127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37</a:t>
                      </a:r>
                    </a:p>
                  </a:txBody>
                  <a:tcPr marL="12700" marR="12700" marT="1270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41</a:t>
                      </a:r>
                    </a:p>
                  </a:txBody>
                  <a:tcPr marL="12700" marR="12700" marT="12700" marB="0" anchor="ctr"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Ratio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2.1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1.3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1.4</a:t>
                      </a: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79512" y="1556792"/>
            <a:ext cx="8784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900" b="1" dirty="0" smtClean="0">
                <a:solidFill>
                  <a:srgbClr val="000000"/>
                </a:solidFill>
                <a:latin typeface="Arial"/>
                <a:ea typeface="Verdana"/>
                <a:cs typeface="Arial"/>
              </a:rPr>
              <a:t> Age-</a:t>
            </a:r>
            <a:r>
              <a:rPr lang="en-US" sz="1900" b="1" dirty="0" err="1" smtClean="0">
                <a:solidFill>
                  <a:srgbClr val="000000"/>
                </a:solidFill>
                <a:latin typeface="Arial"/>
                <a:ea typeface="Verdana"/>
                <a:cs typeface="Arial"/>
              </a:rPr>
              <a:t>standardised</a:t>
            </a:r>
            <a:r>
              <a:rPr lang="en-US" sz="1900" b="1" dirty="0" smtClean="0">
                <a:solidFill>
                  <a:srgbClr val="000000"/>
                </a:solidFill>
                <a:latin typeface="Arial"/>
                <a:ea typeface="Verdana"/>
                <a:cs typeface="Arial"/>
              </a:rPr>
              <a:t> prevalence (%) of adults with a disability, non-remote areas, by Indigenous status, WA and Australia, 2008</a:t>
            </a:r>
            <a:endParaRPr lang="en-US" sz="1900" b="1" dirty="0">
              <a:latin typeface="Arial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512" y="5410200"/>
            <a:ext cx="8784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1000" dirty="0"/>
              <a:t>Source:</a:t>
            </a:r>
            <a:r>
              <a:rPr lang="en-AU" sz="1000" dirty="0" smtClean="0"/>
              <a:t> Derived from AIHW, 2013</a:t>
            </a:r>
          </a:p>
          <a:p>
            <a:r>
              <a:rPr lang="en-AU" sz="1000" dirty="0" smtClean="0"/>
              <a:t>Notes: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000" dirty="0" smtClean="0"/>
              <a:t>Proportions are age-</a:t>
            </a:r>
            <a:r>
              <a:rPr lang="en-US" sz="1000" dirty="0" err="1" smtClean="0"/>
              <a:t>standardised</a:t>
            </a:r>
            <a:r>
              <a:rPr lang="en-US" sz="1000" dirty="0" smtClean="0"/>
              <a:t>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000" dirty="0" smtClean="0"/>
              <a:t>Caution should be exercised in comparing these estimates with those from other sources because these estimates (a) are restricted to people living in non-remote areas; and (</a:t>
            </a:r>
            <a:r>
              <a:rPr lang="en-US" sz="1000" dirty="0" err="1" smtClean="0"/>
              <a:t>b</a:t>
            </a:r>
            <a:r>
              <a:rPr lang="en-US" sz="1000" dirty="0" smtClean="0"/>
              <a:t>) being age-</a:t>
            </a:r>
            <a:r>
              <a:rPr lang="en-US" sz="1000" dirty="0" err="1" smtClean="0"/>
              <a:t>standardised</a:t>
            </a:r>
            <a:r>
              <a:rPr lang="en-US" sz="1000" dirty="0" smtClean="0"/>
              <a:t>, are not directly comparable with the actual </a:t>
            </a:r>
            <a:r>
              <a:rPr lang="en-US" sz="1000" dirty="0" err="1" smtClean="0"/>
              <a:t>prevalences</a:t>
            </a:r>
            <a:r>
              <a:rPr lang="en-US" sz="1000" dirty="0" smtClean="0"/>
              <a:t>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000" dirty="0" smtClean="0"/>
              <a:t>Ratio is the Indigenous rate divided by the non-Indigenous rate </a:t>
            </a:r>
            <a:endParaRPr lang="en-AU" sz="1000" dirty="0"/>
          </a:p>
        </p:txBody>
      </p:sp>
    </p:spTree>
    <p:extLst>
      <p:ext uri="{BB962C8B-B14F-4D97-AF65-F5344CB8AC3E}">
        <p14:creationId xmlns:p14="http://schemas.microsoft.com/office/powerpoint/2010/main" val="206220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727937"/>
              </p:ext>
            </p:extLst>
          </p:nvPr>
        </p:nvGraphicFramePr>
        <p:xfrm>
          <a:off x="1647637" y="2286000"/>
          <a:ext cx="5743763" cy="307340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109583"/>
                <a:gridCol w="702692"/>
                <a:gridCol w="994141"/>
                <a:gridCol w="620257"/>
                <a:gridCol w="702692"/>
                <a:gridCol w="994141"/>
                <a:gridCol w="620257"/>
              </a:tblGrid>
              <a:tr h="256117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Age-group (years)</a:t>
                      </a:r>
                    </a:p>
                  </a:txBody>
                  <a:tcPr marL="12700" marR="12700" marT="1270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Males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Females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61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Indigenous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Non-Indigenous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Rate ratio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Indigenous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Non-Indigenous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Rate ratio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0000"/>
                      </a:srgbClr>
                    </a:solidFill>
                  </a:tcPr>
                </a:tc>
              </a:tr>
              <a:tr h="256117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0-4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1.4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1.3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0.7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0.6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1.2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56117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May-14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2.7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2.7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1.8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1.3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1.4</a:t>
                      </a:r>
                    </a:p>
                  </a:txBody>
                  <a:tcPr marL="12700" marR="12700" marT="12700" marB="0" anchor="ctr"/>
                </a:tc>
              </a:tr>
              <a:tr h="256117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15-19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2.4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1.8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1.3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1.6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1.1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1.5</a:t>
                      </a:r>
                    </a:p>
                  </a:txBody>
                  <a:tcPr marL="12700" marR="12700" marT="12700" marB="0" anchor="ctr"/>
                </a:tc>
              </a:tr>
              <a:tr h="256117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20-24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2.4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1.2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1.4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0.8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1.7</a:t>
                      </a:r>
                    </a:p>
                  </a:txBody>
                  <a:tcPr marL="12700" marR="12700" marT="12700" marB="0" anchor="ctr"/>
                </a:tc>
              </a:tr>
              <a:tr h="256117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25-34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2.2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2.2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2.1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0.9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2.4</a:t>
                      </a:r>
                    </a:p>
                  </a:txBody>
                  <a:tcPr marL="12700" marR="12700" marT="12700" marB="0" anchor="ctr"/>
                </a:tc>
              </a:tr>
              <a:tr h="256117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35-44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3.7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1.3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2.8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3.9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1.3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2.9</a:t>
                      </a:r>
                    </a:p>
                  </a:txBody>
                  <a:tcPr marL="12700" marR="12700" marT="12700" marB="0" anchor="ctr"/>
                </a:tc>
              </a:tr>
              <a:tr h="256117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45-54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5.9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2.9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6.9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2.2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3.1</a:t>
                      </a:r>
                    </a:p>
                  </a:txBody>
                  <a:tcPr marL="12700" marR="12700" marT="12700" marB="0" anchor="ctr"/>
                </a:tc>
              </a:tr>
              <a:tr h="256117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55-64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4.1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3.3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3.7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3.9</a:t>
                      </a:r>
                    </a:p>
                  </a:txBody>
                  <a:tcPr marL="12700" marR="12700" marT="12700" marB="0" anchor="ctr"/>
                </a:tc>
              </a:tr>
              <a:tr h="256117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65+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32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2.5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37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2.1</a:t>
                      </a:r>
                    </a:p>
                  </a:txBody>
                  <a:tcPr marL="12700" marR="12700" marT="12700" marB="0" anchor="ctr"/>
                </a:tc>
              </a:tr>
              <a:tr h="256117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All ages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4.2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3.2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2.4*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4.5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3.8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2.3*</a:t>
                      </a: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79512" y="1556792"/>
            <a:ext cx="8784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900" b="1" dirty="0" smtClean="0">
                <a:solidFill>
                  <a:srgbClr val="000000"/>
                </a:solidFill>
                <a:latin typeface="Arial"/>
                <a:ea typeface="Verdana"/>
                <a:cs typeface="Arial"/>
              </a:rPr>
              <a:t>Prevalence (%) of people needing assistance with core activities, by sex, Indigenous status, and age-group, WA, 2011</a:t>
            </a:r>
            <a:endParaRPr lang="en-US" sz="1900" b="1" dirty="0">
              <a:latin typeface="Arial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512" y="5410200"/>
            <a:ext cx="8784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1000" dirty="0"/>
              <a:t>Source:</a:t>
            </a:r>
            <a:r>
              <a:rPr lang="en-AU" sz="1000" dirty="0" smtClean="0"/>
              <a:t> Derived from ABS, 2013, ABS, 2001</a:t>
            </a:r>
            <a:endParaRPr lang="en-AU" sz="1000" dirty="0"/>
          </a:p>
          <a:p>
            <a:r>
              <a:rPr lang="en-AU" sz="1000" dirty="0" smtClean="0"/>
              <a:t>Notes: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000" dirty="0" err="1" smtClean="0"/>
              <a:t>Prevalences</a:t>
            </a:r>
            <a:r>
              <a:rPr lang="en-US" sz="1000" dirty="0" smtClean="0"/>
              <a:t> are expressed as percentages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000" dirty="0" smtClean="0"/>
              <a:t>Ratio is the Indigenous proportion divided by the non-Indigenous proportion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000" dirty="0" smtClean="0"/>
              <a:t>Rate ratios for 'All ages' are age-</a:t>
            </a:r>
            <a:r>
              <a:rPr lang="en-US" sz="1000" dirty="0" err="1" smtClean="0"/>
              <a:t>standardised</a:t>
            </a:r>
            <a:r>
              <a:rPr lang="en-US" sz="1000" dirty="0" smtClean="0"/>
              <a:t> using the 2001 Australian standard population (*) 4. The information in this table is based on counts from the 2011 Census </a:t>
            </a:r>
            <a:endParaRPr lang="en-AU" sz="1000" dirty="0"/>
          </a:p>
        </p:txBody>
      </p:sp>
    </p:spTree>
    <p:extLst>
      <p:ext uri="{BB962C8B-B14F-4D97-AF65-F5344CB8AC3E}">
        <p14:creationId xmlns:p14="http://schemas.microsoft.com/office/powerpoint/2010/main" val="111192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727937"/>
              </p:ext>
            </p:extLst>
          </p:nvPr>
        </p:nvGraphicFramePr>
        <p:xfrm>
          <a:off x="2535028" y="2362200"/>
          <a:ext cx="4018172" cy="18542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530074"/>
                <a:gridCol w="798925"/>
                <a:gridCol w="994141"/>
                <a:gridCol w="695032"/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Indigenous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Non-Indigenous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Ratio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Accommodation support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5.6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2.5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Community support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44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24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1.9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Community access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8.3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1.7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Respite services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0.6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0.2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3.7</a:t>
                      </a: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79512" y="1556792"/>
            <a:ext cx="8784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900" b="1" dirty="0" smtClean="0">
                <a:solidFill>
                  <a:srgbClr val="000000"/>
                </a:solidFill>
                <a:latin typeface="Arial"/>
                <a:ea typeface="Verdana"/>
                <a:cs typeface="Arial"/>
              </a:rPr>
              <a:t>Proportions (%) of ‘potential’ users accessing NDA specialist disability support services, by Indigenous status and type of service, WA, 2010-11</a:t>
            </a:r>
            <a:endParaRPr lang="en-US" sz="1900" b="1" dirty="0">
              <a:latin typeface="Arial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512" y="4365104"/>
            <a:ext cx="8784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1000" dirty="0"/>
              <a:t>Source:</a:t>
            </a:r>
            <a:r>
              <a:rPr lang="en-AU" sz="1000" dirty="0" smtClean="0"/>
              <a:t> Steering Committee for the Review of Government Service Provision, 2013</a:t>
            </a:r>
          </a:p>
          <a:p>
            <a:r>
              <a:rPr lang="en-AU" sz="1000" dirty="0" smtClean="0"/>
              <a:t>Notes: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000" dirty="0" smtClean="0"/>
              <a:t>‘Potential’ users are people aged 0-64 years with the ‘potential to require disability support services, including individuals who meet the service eligibility criteria but who do not demand these services’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000" dirty="0" smtClean="0"/>
              <a:t>Ratio is the Indigenous rate divided by the non-Indigenous rate </a:t>
            </a:r>
            <a:endParaRPr lang="en-AU" sz="1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Communicable diseases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 eaLnBrk="0" fontAlgn="base" hangingPunct="0">
              <a:spcAft>
                <a:spcPts val="600"/>
              </a:spcAft>
            </a:pPr>
            <a:r>
              <a:rPr lang="en-US" sz="2000" kern="1200" baseline="0" dirty="0" smtClean="0">
                <a:solidFill>
                  <a:schemeClr val="tx1"/>
                </a:solidFill>
                <a:latin typeface="Arial"/>
                <a:ea typeface="ＭＳ Ｐゴシック" charset="-128"/>
                <a:cs typeface="ＭＳ Ｐゴシック" charset="-128"/>
              </a:rPr>
              <a:t>In 2009-2011, the age-</a:t>
            </a:r>
            <a:r>
              <a:rPr lang="en-US" sz="2000" kern="1200" baseline="0" dirty="0" err="1" smtClean="0">
                <a:solidFill>
                  <a:schemeClr val="tx1"/>
                </a:solidFill>
                <a:latin typeface="Arial"/>
                <a:ea typeface="ＭＳ Ｐゴシック" charset="-128"/>
                <a:cs typeface="ＭＳ Ｐゴシック" charset="-128"/>
              </a:rPr>
              <a:t>standardised</a:t>
            </a:r>
            <a:r>
              <a:rPr lang="en-US" sz="2000" kern="1200" baseline="0" dirty="0" smtClean="0">
                <a:solidFill>
                  <a:schemeClr val="tx1"/>
                </a:solidFill>
                <a:latin typeface="Arial"/>
                <a:ea typeface="ＭＳ Ｐゴシック" charset="-128"/>
                <a:cs typeface="ＭＳ Ｐゴシック" charset="-128"/>
              </a:rPr>
              <a:t> rate for hepatitis B notifications for Indigenous people in WA was almost three times, and the rate for hepatitis C notifications was four times, the rates reported for other people in WA.</a:t>
            </a:r>
            <a:endParaRPr lang="en-US" sz="2000" kern="1200" dirty="0" smtClean="0">
              <a:solidFill>
                <a:schemeClr val="tx1"/>
              </a:solidFill>
              <a:latin typeface="Arial"/>
              <a:ea typeface="ＭＳ Ｐゴシック" charset="-128"/>
              <a:cs typeface="ＭＳ Ｐゴシック" charset="-128"/>
            </a:endParaRPr>
          </a:p>
          <a:p>
            <a:pPr rtl="0" eaLnBrk="0" fontAlgn="base" hangingPunct="0">
              <a:spcAft>
                <a:spcPts val="600"/>
              </a:spcAft>
            </a:pPr>
            <a:r>
              <a:rPr lang="en-US" sz="2000" kern="1200" baseline="0" dirty="0" smtClean="0">
                <a:solidFill>
                  <a:schemeClr val="tx1"/>
                </a:solidFill>
                <a:latin typeface="Arial"/>
                <a:ea typeface="ＭＳ Ｐゴシック" charset="-128"/>
                <a:cs typeface="ＭＳ Ｐゴシック" charset="-128"/>
              </a:rPr>
              <a:t>In 1997-2007, the age-adjusted notification rate of invasive pneumococcal disease was 6.7 times higher for Indigenous people than that for non-Indigenous people in WA.</a:t>
            </a:r>
            <a:endParaRPr lang="en-US" sz="2000" kern="1200" dirty="0" smtClean="0">
              <a:solidFill>
                <a:schemeClr val="tx1"/>
              </a:solidFill>
              <a:latin typeface="Arial"/>
              <a:ea typeface="ＭＳ Ｐゴシック" charset="-128"/>
              <a:cs typeface="ＭＳ Ｐゴシック" charset="-128"/>
            </a:endParaRPr>
          </a:p>
          <a:p>
            <a:pPr rtl="0" eaLnBrk="0" fontAlgn="base" hangingPunct="0">
              <a:spcAft>
                <a:spcPts val="600"/>
              </a:spcAft>
            </a:pPr>
            <a:r>
              <a:rPr lang="en-US" sz="2000" kern="1200" baseline="0" dirty="0" smtClean="0">
                <a:solidFill>
                  <a:schemeClr val="tx1"/>
                </a:solidFill>
                <a:latin typeface="Arial"/>
                <a:ea typeface="ＭＳ Ｐゴシック" charset="-128"/>
                <a:cs typeface="ＭＳ Ｐゴシック" charset="-128"/>
              </a:rPr>
              <a:t>In 2011, the age-adjusted notification rate for </a:t>
            </a:r>
            <a:r>
              <a:rPr lang="en-US" sz="2000" kern="1200" baseline="0" dirty="0" err="1" smtClean="0">
                <a:solidFill>
                  <a:schemeClr val="tx1"/>
                </a:solidFill>
                <a:latin typeface="Arial"/>
                <a:ea typeface="ＭＳ Ｐゴシック" charset="-128"/>
                <a:cs typeface="ＭＳ Ｐゴシック" charset="-128"/>
              </a:rPr>
              <a:t>gonorrhoea</a:t>
            </a:r>
            <a:r>
              <a:rPr lang="en-US" sz="2000" kern="1200" baseline="0" dirty="0" smtClean="0">
                <a:solidFill>
                  <a:schemeClr val="tx1"/>
                </a:solidFill>
                <a:latin typeface="Arial"/>
                <a:ea typeface="ＭＳ Ｐゴシック" charset="-128"/>
                <a:cs typeface="ＭＳ Ｐゴシック" charset="-128"/>
              </a:rPr>
              <a:t> for Indigenous people living in WA was 44 times higher than the rate for non-Indigenous people.</a:t>
            </a:r>
            <a:endParaRPr lang="en-US" sz="2000" kern="1200" dirty="0" smtClean="0">
              <a:solidFill>
                <a:schemeClr val="tx1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sz="2000" dirty="0" smtClean="0"/>
              <a:t>In 2011, the age-adjusted notification rate for infectious syphilis for Indigenous people living in WA was 11 times the rate for non-Indigenous people.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In 2011, the age-adjusted notification rate for </a:t>
            </a:r>
            <a:r>
              <a:rPr lang="en-US" sz="2000" dirty="0" err="1" smtClean="0"/>
              <a:t>chlamydia</a:t>
            </a:r>
            <a:r>
              <a:rPr lang="en-US" sz="2000" dirty="0" smtClean="0"/>
              <a:t> for Indigenous people living in WA was almost four times higher than the rate for non-Indigenous people.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In 2011, there were 98 cases of newly diagnosed HIV infection in WA, of which five were identified as Indigenous.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8990261"/>
              </p:ext>
            </p:extLst>
          </p:nvPr>
        </p:nvGraphicFramePr>
        <p:xfrm>
          <a:off x="2743200" y="2466460"/>
          <a:ext cx="3849043" cy="12673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927656"/>
                <a:gridCol w="669987"/>
                <a:gridCol w="450280"/>
                <a:gridCol w="450280"/>
                <a:gridCol w="450280"/>
                <a:gridCol w="450280"/>
                <a:gridCol w="450280"/>
              </a:tblGrid>
              <a:tr h="316835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Age-group (years)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68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0-4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 smtClean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5-</a:t>
                      </a:r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14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15-24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25-44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45-64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65+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6835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Males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17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8.7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13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35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23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2.7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16835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Females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9.7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31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27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2.1</a:t>
                      </a: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79512" y="1556792"/>
            <a:ext cx="8784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900" b="1" dirty="0" smtClean="0">
                <a:solidFill>
                  <a:srgbClr val="000000"/>
                </a:solidFill>
                <a:latin typeface="Arial"/>
                <a:ea typeface="Verdana"/>
                <a:cs typeface="Arial"/>
              </a:rPr>
              <a:t>Proportions (%) of invasive pneumococcal disease notifications among Indigenous people, by age-group and sex, WA, 2007-2011</a:t>
            </a:r>
            <a:endParaRPr lang="en-US" sz="1900" b="1" dirty="0"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512" y="3933056"/>
            <a:ext cx="8784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1000" dirty="0"/>
              <a:t>Source:</a:t>
            </a:r>
            <a:r>
              <a:rPr lang="en-AU" sz="1000" dirty="0" smtClean="0"/>
              <a:t> Western Australian Department of Health</a:t>
            </a:r>
            <a:r>
              <a:rPr lang="en-US" sz="1000" dirty="0" smtClean="0"/>
              <a:t>, 2013 </a:t>
            </a:r>
            <a:endParaRPr lang="en-AU" sz="1000" dirty="0" smtClean="0"/>
          </a:p>
        </p:txBody>
      </p:sp>
    </p:spTree>
    <p:extLst>
      <p:ext uri="{BB962C8B-B14F-4D97-AF65-F5344CB8AC3E}">
        <p14:creationId xmlns:p14="http://schemas.microsoft.com/office/powerpoint/2010/main" val="202923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Nutrition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 eaLnBrk="0" fontAlgn="base" hangingPunct="0"/>
            <a:r>
              <a:rPr lang="en-US" sz="2000" kern="1200" baseline="0" dirty="0" smtClean="0">
                <a:solidFill>
                  <a:schemeClr val="tx1"/>
                </a:solidFill>
                <a:latin typeface="Arial"/>
                <a:ea typeface="ＭＳ Ｐゴシック" charset="-128"/>
                <a:cs typeface="ＭＳ Ｐゴシック" charset="-128"/>
              </a:rPr>
              <a:t>In 2004-2005, the majority of Indigenous people in WA reported eating fruit (85%) and vegetables (94%) on a daily basis. </a:t>
            </a:r>
            <a:endParaRPr lang="en-US" sz="2000" kern="1200" dirty="0" smtClean="0">
              <a:solidFill>
                <a:schemeClr val="tx1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Physical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 eaLnBrk="0" fontAlgn="base" hangingPunct="0">
              <a:spcAft>
                <a:spcPts val="600"/>
              </a:spcAft>
            </a:pPr>
            <a:r>
              <a:rPr lang="en-US" sz="2000" kern="1200" baseline="0" dirty="0" smtClean="0">
                <a:solidFill>
                  <a:schemeClr val="tx1"/>
                </a:solidFill>
                <a:latin typeface="Arial"/>
                <a:ea typeface="ＭＳ Ｐゴシック" charset="-128"/>
                <a:cs typeface="ＭＳ Ｐゴシック" charset="-128"/>
              </a:rPr>
              <a:t>In 2008, 29% of Indigenous adults and 66% of Indigenous children living in WA took part in some type of physical activity or sport in the previous 12 months. </a:t>
            </a:r>
            <a:endParaRPr lang="en-US" sz="2000" kern="1200" dirty="0" smtClean="0">
              <a:solidFill>
                <a:schemeClr val="tx1"/>
              </a:solidFill>
              <a:latin typeface="Arial"/>
              <a:ea typeface="ＭＳ Ｐゴシック" charset="-128"/>
              <a:cs typeface="ＭＳ Ｐゴシック" charset="-128"/>
            </a:endParaRPr>
          </a:p>
          <a:p>
            <a:pPr rtl="0" eaLnBrk="0" fontAlgn="base" hangingPunct="0">
              <a:spcAft>
                <a:spcPts val="600"/>
              </a:spcAft>
            </a:pPr>
            <a:r>
              <a:rPr lang="en-US" sz="2000" kern="1200" baseline="0" dirty="0" smtClean="0">
                <a:solidFill>
                  <a:schemeClr val="tx1"/>
                </a:solidFill>
                <a:latin typeface="Arial"/>
                <a:ea typeface="ＭＳ Ｐゴシック" charset="-128"/>
                <a:cs typeface="ＭＳ Ｐゴシック" charset="-128"/>
              </a:rPr>
              <a:t>In 2004-2005, 71% of Indigenous adults in non-remote areas of WA reported sedentary or low levels of activity. </a:t>
            </a:r>
            <a:endParaRPr lang="en-US" sz="2000" kern="1200" dirty="0" smtClean="0">
              <a:solidFill>
                <a:schemeClr val="tx1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Bodyweight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 eaLnBrk="0" fontAlgn="base" hangingPunct="0"/>
            <a:r>
              <a:rPr lang="en-US" sz="2000" kern="1200" baseline="0" dirty="0" smtClean="0">
                <a:solidFill>
                  <a:schemeClr val="tx1"/>
                </a:solidFill>
                <a:latin typeface="Arial"/>
                <a:ea typeface="ＭＳ Ｐゴシック" charset="-128"/>
                <a:cs typeface="ＭＳ Ｐゴシック" charset="-128"/>
              </a:rPr>
              <a:t>In 2004-2005, the age-adjusted level of obesity/overweight was 1.3 times higher for Indigenous adults than that for non-Indigenous adults in WA. </a:t>
            </a:r>
            <a:endParaRPr lang="en-US" sz="2000" kern="1200" dirty="0" smtClean="0">
              <a:solidFill>
                <a:schemeClr val="tx1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8990261"/>
              </p:ext>
            </p:extLst>
          </p:nvPr>
        </p:nvGraphicFramePr>
        <p:xfrm>
          <a:off x="1829564" y="2582755"/>
          <a:ext cx="5561836" cy="221784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927656"/>
                <a:gridCol w="702692"/>
                <a:gridCol w="994141"/>
                <a:gridCol w="620257"/>
                <a:gridCol w="702692"/>
                <a:gridCol w="994141"/>
                <a:gridCol w="620257"/>
              </a:tblGrid>
              <a:tr h="316835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Age-group (years)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WA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Australia</a:t>
                      </a:r>
                    </a:p>
                  </a:txBody>
                  <a:tcPr marL="12700" marR="12700" marT="1270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68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Indigenous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Non-Indigenous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Rate ratio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Indigenous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Non-Indigenous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Rate ratio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6835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18-24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44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30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1.5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43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32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1.3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16835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25-34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60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47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1.3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59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49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1.2</a:t>
                      </a:r>
                    </a:p>
                  </a:txBody>
                  <a:tcPr marL="12700" marR="12700" marT="12700" marB="0" anchor="ctr"/>
                </a:tc>
              </a:tr>
              <a:tr h="316835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35-44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67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55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1.2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65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56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1.2</a:t>
                      </a:r>
                    </a:p>
                  </a:txBody>
                  <a:tcPr marL="12700" marR="12700" marT="12700" marB="0" anchor="ctr"/>
                </a:tc>
              </a:tr>
              <a:tr h="316835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45-54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73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55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1.3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69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61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1.1</a:t>
                      </a:r>
                    </a:p>
                  </a:txBody>
                  <a:tcPr marL="12700" marR="12700" marT="12700" marB="0" anchor="ctr"/>
                </a:tc>
              </a:tr>
              <a:tr h="316835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55+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70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61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1.1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74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59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1.3</a:t>
                      </a: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79512" y="1556792"/>
            <a:ext cx="8784000" cy="9694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900" b="1" dirty="0" smtClean="0">
                <a:solidFill>
                  <a:srgbClr val="000000"/>
                </a:solidFill>
                <a:latin typeface="Arial"/>
                <a:ea typeface="Verdana"/>
                <a:cs typeface="Arial"/>
              </a:rPr>
              <a:t>Proportions (%) of overweight or obese adults, by Indigenous status and age-group, and </a:t>
            </a:r>
            <a:r>
              <a:rPr lang="en-US" sz="1900" b="1" dirty="0" err="1" smtClean="0">
                <a:solidFill>
                  <a:srgbClr val="000000"/>
                </a:solidFill>
                <a:latin typeface="Arial"/>
                <a:ea typeface="Verdana"/>
                <a:cs typeface="Arial"/>
              </a:rPr>
              <a:t>Indigenous:non</a:t>
            </a:r>
            <a:r>
              <a:rPr lang="en-US" sz="1900" b="1" dirty="0" smtClean="0">
                <a:solidFill>
                  <a:srgbClr val="000000"/>
                </a:solidFill>
                <a:latin typeface="Arial"/>
                <a:ea typeface="Verdana"/>
                <a:cs typeface="Arial"/>
              </a:rPr>
              <a:t>-Indigenous rate ratios, WA and Australia, 2004-2005</a:t>
            </a:r>
            <a:endParaRPr lang="en-US" sz="1900" b="1" dirty="0"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512" y="4869160"/>
            <a:ext cx="8784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1000" dirty="0"/>
              <a:t>Source:</a:t>
            </a:r>
            <a:r>
              <a:rPr lang="en-AU" sz="1000" dirty="0" smtClean="0"/>
              <a:t> AIHW</a:t>
            </a:r>
            <a:r>
              <a:rPr lang="en-US" sz="1000" dirty="0" smtClean="0"/>
              <a:t>, 2013</a:t>
            </a:r>
          </a:p>
          <a:p>
            <a:r>
              <a:rPr lang="en-AU" sz="1000" dirty="0" smtClean="0"/>
              <a:t>Note	</a:t>
            </a:r>
            <a:r>
              <a:rPr lang="en-US" sz="1000" dirty="0" smtClean="0"/>
              <a:t>Proportions are age-</a:t>
            </a:r>
            <a:r>
              <a:rPr lang="en-US" sz="1000" dirty="0" err="1" smtClean="0"/>
              <a:t>standardised</a:t>
            </a:r>
            <a:r>
              <a:rPr lang="en-US" sz="1000" dirty="0" smtClean="0"/>
              <a:t>  </a:t>
            </a:r>
            <a:endParaRPr lang="en-AU" sz="1000" dirty="0" smtClean="0"/>
          </a:p>
        </p:txBody>
      </p:sp>
    </p:spTree>
    <p:extLst>
      <p:ext uri="{BB962C8B-B14F-4D97-AF65-F5344CB8AC3E}">
        <p14:creationId xmlns:p14="http://schemas.microsoft.com/office/powerpoint/2010/main" val="202923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24" y="1809744"/>
            <a:ext cx="7572428" cy="762000"/>
          </a:xfrm>
        </p:spPr>
        <p:txBody>
          <a:bodyPr/>
          <a:lstStyle/>
          <a:p>
            <a:r>
              <a:rPr lang="en-AU" sz="3600" b="1" dirty="0" smtClean="0"/>
              <a:t>Births and pregnancy outcome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24186"/>
            <a:ext cx="8186766" cy="3033706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000" dirty="0" smtClean="0"/>
              <a:t>In 2011, there were 2,506 births registered in WA with one or both parents identified as Indigenous (8% of all births registered).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In 2011, Indigenous mothers in WA were younger than non-Indigenous mothers; the median age was 24.2 years for Indigenous mothers and 30.3 years for all mothers. 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In 2011, total fertility rates were 3,011 births per 1,000 for Indigenous women in WA and 1,953 per 1,000 for all women in WA.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9512" y="1556792"/>
            <a:ext cx="8784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900" b="1" dirty="0" smtClean="0">
                <a:latin typeface="Arial"/>
                <a:cs typeface="Arial"/>
              </a:rPr>
              <a:t>Weight status of adults, by Indigenous status and weight classification, WA, 2004-2005 </a:t>
            </a:r>
            <a:endParaRPr lang="en-US" sz="1900" b="1" dirty="0"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512" y="6154579"/>
            <a:ext cx="8784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1000" dirty="0"/>
              <a:t>Source:</a:t>
            </a:r>
            <a:r>
              <a:rPr lang="en-AU" sz="1000" dirty="0" smtClean="0"/>
              <a:t> AIHW</a:t>
            </a:r>
            <a:r>
              <a:rPr lang="en-US" sz="1000" dirty="0" smtClean="0"/>
              <a:t>, 2013  </a:t>
            </a:r>
            <a:endParaRPr lang="en-AU" sz="1000" dirty="0" smtClean="0"/>
          </a:p>
        </p:txBody>
      </p:sp>
      <p:pic>
        <p:nvPicPr>
          <p:cNvPr id="7" name="Picture 6" descr="weight.ai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838200" y="2298700"/>
            <a:ext cx="7461250" cy="358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23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Immunisation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 eaLnBrk="0" fontAlgn="base" hangingPunct="0">
              <a:spcAft>
                <a:spcPts val="600"/>
              </a:spcAft>
            </a:pPr>
            <a:r>
              <a:rPr lang="en-US" sz="2000" kern="1200" baseline="0" dirty="0" smtClean="0">
                <a:solidFill>
                  <a:schemeClr val="tx1"/>
                </a:solidFill>
                <a:latin typeface="Arial"/>
                <a:ea typeface="ＭＳ Ｐゴシック" charset="-128"/>
                <a:cs typeface="ＭＳ Ｐゴシック" charset="-128"/>
              </a:rPr>
              <a:t>In 2011, more than 80% of Indigenous children aged 0-5 years in WA were fully </a:t>
            </a:r>
            <a:r>
              <a:rPr lang="en-US" sz="2000" kern="1200" baseline="0" dirty="0" err="1" smtClean="0">
                <a:solidFill>
                  <a:schemeClr val="tx1"/>
                </a:solidFill>
                <a:latin typeface="Arial"/>
                <a:ea typeface="ＭＳ Ｐゴシック" charset="-128"/>
                <a:cs typeface="ＭＳ Ｐゴシック" charset="-128"/>
              </a:rPr>
              <a:t>immunised</a:t>
            </a:r>
            <a:r>
              <a:rPr lang="en-US" sz="2000" kern="1200" baseline="0" dirty="0" smtClean="0">
                <a:solidFill>
                  <a:schemeClr val="tx1"/>
                </a:solidFill>
                <a:latin typeface="Arial"/>
                <a:ea typeface="ＭＳ Ｐゴシック" charset="-128"/>
                <a:cs typeface="ＭＳ Ｐゴシック" charset="-128"/>
              </a:rPr>
              <a:t> against the recommended vaccine-preventable diseases. </a:t>
            </a:r>
            <a:endParaRPr lang="en-US" sz="2000" kern="1200" dirty="0" smtClean="0">
              <a:solidFill>
                <a:schemeClr val="tx1"/>
              </a:solidFill>
              <a:latin typeface="Arial"/>
              <a:ea typeface="ＭＳ Ｐゴシック" charset="-128"/>
              <a:cs typeface="ＭＳ Ｐゴシック" charset="-128"/>
            </a:endParaRPr>
          </a:p>
          <a:p>
            <a:pPr rtl="0" eaLnBrk="0" fontAlgn="base" hangingPunct="0">
              <a:spcAft>
                <a:spcPts val="600"/>
              </a:spcAft>
            </a:pPr>
            <a:r>
              <a:rPr lang="en-US" sz="2000" kern="1200" baseline="0" dirty="0" smtClean="0">
                <a:solidFill>
                  <a:schemeClr val="tx1"/>
                </a:solidFill>
                <a:latin typeface="Arial"/>
                <a:ea typeface="ＭＳ Ｐゴシック" charset="-128"/>
                <a:cs typeface="ＭＳ Ｐゴシック" charset="-128"/>
              </a:rPr>
              <a:t>In 2004-2005, 60% of Indigenous people aged 50 years or older in WA had been vaccinated against influenza in the previous year and 35% had been vaccinated against pneumonia in the previous five years.</a:t>
            </a:r>
            <a:endParaRPr lang="en-US" sz="2000" kern="1200" dirty="0" smtClean="0">
              <a:solidFill>
                <a:schemeClr val="tx1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Breastfeeding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 eaLnBrk="0" fontAlgn="base" hangingPunct="0"/>
            <a:r>
              <a:rPr lang="en-US" sz="2000" kern="1200" baseline="0" dirty="0" smtClean="0">
                <a:solidFill>
                  <a:schemeClr val="tx1"/>
                </a:solidFill>
                <a:latin typeface="Arial"/>
                <a:ea typeface="ＭＳ Ｐゴシック" charset="-128"/>
                <a:cs typeface="ＭＳ Ｐゴシック" charset="-128"/>
              </a:rPr>
              <a:t>In 2004-2005, 81% of Indigenous babies aged 0-3 years in non-remote areas of WA had been breastfed. </a:t>
            </a:r>
            <a:endParaRPr lang="en-US" sz="2000" kern="1200" dirty="0" smtClean="0">
              <a:solidFill>
                <a:schemeClr val="tx1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Tobacco smoking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 eaLnBrk="0" fontAlgn="base" hangingPunct="0">
              <a:spcAft>
                <a:spcPts val="600"/>
              </a:spcAft>
            </a:pPr>
            <a:r>
              <a:rPr lang="en-US" sz="2000" kern="1200" baseline="0" dirty="0" smtClean="0">
                <a:solidFill>
                  <a:schemeClr val="tx1"/>
                </a:solidFill>
                <a:latin typeface="Arial"/>
                <a:ea typeface="ＭＳ Ｐゴシック" charset="-128"/>
                <a:cs typeface="ＭＳ Ｐゴシック" charset="-128"/>
              </a:rPr>
              <a:t>In 2008, 44% of Indigenous adults in WA were current smokers.</a:t>
            </a:r>
            <a:endParaRPr lang="en-US" sz="2000" kern="1200" dirty="0" smtClean="0">
              <a:solidFill>
                <a:schemeClr val="tx1"/>
              </a:solidFill>
              <a:latin typeface="Arial"/>
              <a:ea typeface="ＭＳ Ｐゴシック" charset="-128"/>
              <a:cs typeface="ＭＳ Ｐゴシック" charset="-128"/>
            </a:endParaRPr>
          </a:p>
          <a:p>
            <a:pPr rtl="0" eaLnBrk="0" fontAlgn="base" hangingPunct="0">
              <a:spcAft>
                <a:spcPts val="600"/>
              </a:spcAft>
            </a:pPr>
            <a:r>
              <a:rPr lang="en-US" sz="2000" kern="1200" baseline="0" dirty="0" smtClean="0">
                <a:solidFill>
                  <a:schemeClr val="tx1"/>
                </a:solidFill>
                <a:latin typeface="Arial"/>
                <a:ea typeface="ＭＳ Ｐゴシック" charset="-128"/>
                <a:cs typeface="ＭＳ Ｐゴシック" charset="-128"/>
              </a:rPr>
              <a:t>In 2009, 51% of Indigenous mothers in WA reported smoking during pregnancy; this level was more than four times that of their non-Indigenous counterparts.</a:t>
            </a:r>
            <a:endParaRPr lang="en-US" sz="2000" kern="1200" dirty="0" smtClean="0">
              <a:solidFill>
                <a:schemeClr val="tx1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Alcohol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962400"/>
          </a:xfrm>
        </p:spPr>
        <p:txBody>
          <a:bodyPr/>
          <a:lstStyle/>
          <a:p>
            <a:pPr rtl="0" eaLnBrk="0" fontAlgn="base" hangingPunct="0">
              <a:spcAft>
                <a:spcPts val="600"/>
              </a:spcAft>
            </a:pPr>
            <a:r>
              <a:rPr lang="en-US" sz="2000" kern="1200" baseline="0" dirty="0" smtClean="0">
                <a:solidFill>
                  <a:schemeClr val="tx1"/>
                </a:solidFill>
                <a:latin typeface="Arial"/>
                <a:ea typeface="ＭＳ Ｐゴシック" charset="-128"/>
                <a:cs typeface="ＭＳ Ｐゴシック" charset="-128"/>
              </a:rPr>
              <a:t>In 2008, 34% of Indigenous adults abstained from alcohol.</a:t>
            </a:r>
            <a:endParaRPr lang="en-US" sz="2000" kern="1200" dirty="0" smtClean="0">
              <a:solidFill>
                <a:schemeClr val="tx1"/>
              </a:solidFill>
              <a:latin typeface="Arial"/>
              <a:ea typeface="ＭＳ Ｐゴシック" charset="-128"/>
              <a:cs typeface="ＭＳ Ｐゴシック" charset="-128"/>
            </a:endParaRPr>
          </a:p>
          <a:p>
            <a:pPr rtl="0" eaLnBrk="0" fontAlgn="base" hangingPunct="0">
              <a:spcAft>
                <a:spcPts val="600"/>
              </a:spcAft>
            </a:pPr>
            <a:r>
              <a:rPr lang="en-US" sz="2000" kern="1200" baseline="0" dirty="0" smtClean="0">
                <a:solidFill>
                  <a:schemeClr val="tx1"/>
                </a:solidFill>
                <a:latin typeface="Arial"/>
                <a:ea typeface="ＭＳ Ｐゴシック" charset="-128"/>
                <a:cs typeface="ＭＳ Ｐゴシック" charset="-128"/>
              </a:rPr>
              <a:t>In 2004-2005, there were similar levels of long-term risky/high risk alcohol use for Indigenous and non-Indigenous people in WA, but Indigenous people were twice as likely to report binge drinking on a weekly basis as non-Indigenous people.</a:t>
            </a:r>
            <a:endParaRPr lang="en-US" sz="2000" kern="1200" dirty="0" smtClean="0">
              <a:solidFill>
                <a:schemeClr val="tx1"/>
              </a:solidFill>
              <a:latin typeface="Arial"/>
              <a:ea typeface="ＭＳ Ｐゴシック" charset="-128"/>
              <a:cs typeface="ＭＳ Ｐゴシック" charset="-128"/>
            </a:endParaRPr>
          </a:p>
          <a:p>
            <a:pPr rtl="0" eaLnBrk="0" fontAlgn="base" hangingPunct="0">
              <a:spcAft>
                <a:spcPts val="600"/>
              </a:spcAft>
            </a:pPr>
            <a:r>
              <a:rPr lang="en-US" sz="2000" kern="1200" baseline="0" dirty="0" smtClean="0">
                <a:solidFill>
                  <a:schemeClr val="tx1"/>
                </a:solidFill>
                <a:latin typeface="Arial"/>
                <a:ea typeface="ＭＳ Ｐゴシック" charset="-128"/>
                <a:cs typeface="ＭＳ Ｐゴシック" charset="-128"/>
              </a:rPr>
              <a:t>In 2008-09, the </a:t>
            </a:r>
            <a:r>
              <a:rPr lang="en-US" sz="2000" kern="1200" baseline="0" dirty="0" err="1" smtClean="0">
                <a:solidFill>
                  <a:schemeClr val="tx1"/>
                </a:solidFill>
                <a:latin typeface="Arial"/>
                <a:ea typeface="ＭＳ Ｐゴシック" charset="-128"/>
                <a:cs typeface="ＭＳ Ｐゴシック" charset="-128"/>
              </a:rPr>
              <a:t>hospitalisation</a:t>
            </a:r>
            <a:r>
              <a:rPr lang="en-US" sz="2000" kern="1200" baseline="0" dirty="0" smtClean="0">
                <a:solidFill>
                  <a:schemeClr val="tx1"/>
                </a:solidFill>
                <a:latin typeface="Arial"/>
                <a:ea typeface="ＭＳ Ｐゴシック" charset="-128"/>
                <a:cs typeface="ＭＳ Ｐゴシック" charset="-128"/>
              </a:rPr>
              <a:t> rate for alcoholic liver disease was 9.3 times higher for Indigenous people than that for non-Indigenous people in WA.</a:t>
            </a:r>
            <a:endParaRPr lang="en-US" sz="2000" kern="1200" dirty="0" smtClean="0">
              <a:solidFill>
                <a:schemeClr val="tx1"/>
              </a:solidFill>
              <a:latin typeface="Arial"/>
              <a:ea typeface="ＭＳ Ｐゴシック" charset="-128"/>
              <a:cs typeface="ＭＳ Ｐゴシック" charset="-128"/>
            </a:endParaRPr>
          </a:p>
          <a:p>
            <a:pPr rtl="0" eaLnBrk="0" fontAlgn="base" hangingPunct="0">
              <a:spcAft>
                <a:spcPts val="600"/>
              </a:spcAft>
            </a:pPr>
            <a:r>
              <a:rPr lang="en-US" sz="2000" kern="1200" baseline="0" dirty="0" smtClean="0">
                <a:solidFill>
                  <a:schemeClr val="tx1"/>
                </a:solidFill>
                <a:latin typeface="Arial"/>
                <a:ea typeface="ＭＳ Ｐゴシック" charset="-128"/>
                <a:cs typeface="ＭＳ Ｐゴシック" charset="-128"/>
              </a:rPr>
              <a:t>In 2005-2009, the age-</a:t>
            </a:r>
            <a:r>
              <a:rPr lang="en-US" sz="2000" kern="1200" baseline="0" dirty="0" err="1" smtClean="0">
                <a:solidFill>
                  <a:schemeClr val="tx1"/>
                </a:solidFill>
                <a:latin typeface="Arial"/>
                <a:ea typeface="ＭＳ Ｐゴシック" charset="-128"/>
                <a:cs typeface="ＭＳ Ｐゴシック" charset="-128"/>
              </a:rPr>
              <a:t>standardised</a:t>
            </a:r>
            <a:r>
              <a:rPr lang="en-US" sz="2000" kern="1200" baseline="0" dirty="0" smtClean="0">
                <a:solidFill>
                  <a:schemeClr val="tx1"/>
                </a:solidFill>
                <a:latin typeface="Arial"/>
                <a:ea typeface="ＭＳ Ｐゴシック" charset="-128"/>
                <a:cs typeface="ＭＳ Ｐゴシック" charset="-128"/>
              </a:rPr>
              <a:t> death rate for alcohol-related deaths was 11 times higher for Indigenous people than that for non-Indigenous people in WA.</a:t>
            </a:r>
            <a:endParaRPr lang="en-US" sz="2000" kern="1200" dirty="0" smtClean="0">
              <a:solidFill>
                <a:schemeClr val="tx1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8990261"/>
              </p:ext>
            </p:extLst>
          </p:nvPr>
        </p:nvGraphicFramePr>
        <p:xfrm>
          <a:off x="242630" y="2547011"/>
          <a:ext cx="8672770" cy="30327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190614"/>
                <a:gridCol w="702692"/>
                <a:gridCol w="994141"/>
                <a:gridCol w="702692"/>
                <a:gridCol w="994141"/>
                <a:gridCol w="702692"/>
                <a:gridCol w="994141"/>
                <a:gridCol w="391657"/>
              </a:tblGrid>
              <a:tr h="239772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 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Males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Females</a:t>
                      </a:r>
                    </a:p>
                  </a:txBody>
                  <a:tcPr marL="12700" marR="12700" marT="1270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Persons</a:t>
                      </a:r>
                    </a:p>
                  </a:txBody>
                  <a:tcPr marL="12700" marR="12700" marT="1270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Rate ratio</a:t>
                      </a:r>
                    </a:p>
                  </a:txBody>
                  <a:tcPr marL="12700" marR="12700" marT="12700" marB="0" anchor="ctr"/>
                </a:tc>
              </a:tr>
              <a:tr h="2397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Indigenous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Non-Indigenous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Indigenous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Non-Indigenous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Indigenous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Non-Indigenous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9772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Mental/behavioural disorders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13.9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2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9.1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1.3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11.4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1.7</a:t>
                      </a: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6.8</a:t>
                      </a:r>
                    </a:p>
                  </a:txBody>
                  <a:tcPr marL="12700" marR="12700" marT="12700" marB="0" anchor="ctr"/>
                </a:tc>
              </a:tr>
              <a:tr h="239772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1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acute intoxication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7.9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0.7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6.6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0.4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7.2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0.5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14.3</a:t>
                      </a:r>
                    </a:p>
                  </a:txBody>
                  <a:tcPr marL="12700" marR="12700" marT="12700" marB="0" anchor="ctr"/>
                </a:tc>
              </a:tr>
              <a:tr h="239772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1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harmful use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0.1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0.8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0.9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0.1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14.3</a:t>
                      </a:r>
                    </a:p>
                  </a:txBody>
                  <a:tcPr marL="12700" marR="12700" marT="12700" marB="0" anchor="ctr"/>
                </a:tc>
              </a:tr>
              <a:tr h="239772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1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dependence syndrome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2.3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0.7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0.7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1.5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0.9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1.7</a:t>
                      </a:r>
                    </a:p>
                  </a:txBody>
                  <a:tcPr marL="12700" marR="12700" marT="12700" marB="0" anchor="ctr"/>
                </a:tc>
              </a:tr>
              <a:tr h="239772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1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other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2.8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0.3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0.2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1.8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0.3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7.3</a:t>
                      </a:r>
                    </a:p>
                  </a:txBody>
                  <a:tcPr marL="12700" marR="12700" marT="12700" marB="0" anchor="ctr"/>
                </a:tc>
              </a:tr>
              <a:tr h="239772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Alcoholic liver disease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2.7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0.3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0.9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0.1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1.8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0.2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9.3</a:t>
                      </a:r>
                    </a:p>
                  </a:txBody>
                  <a:tcPr marL="12700" marR="12700" marT="12700" marB="0" anchor="ctr"/>
                </a:tc>
              </a:tr>
              <a:tr h="239772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Other inflammatory liver disease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n.p.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0.1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n.p.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0.1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0.2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0.1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3.2</a:t>
                      </a:r>
                    </a:p>
                  </a:txBody>
                  <a:tcPr marL="12700" marR="12700" marT="12700" marB="0" anchor="ctr"/>
                </a:tc>
              </a:tr>
              <a:tr h="239772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Toxic effect of alcohol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0.2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0.1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0.1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5.2</a:t>
                      </a:r>
                    </a:p>
                  </a:txBody>
                  <a:tcPr marL="12700" marR="12700" marT="12700" marB="0" anchor="ctr"/>
                </a:tc>
              </a:tr>
              <a:tr h="308935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Intentional self-poisoning by and exposure to alcohol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0.3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0.2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0.5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0.3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0.4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0.3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1.5</a:t>
                      </a:r>
                    </a:p>
                  </a:txBody>
                  <a:tcPr marL="12700" marR="12700" marT="12700" marB="0" anchor="ctr"/>
                </a:tc>
              </a:tr>
              <a:tr h="308935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Poisoning by and exposure to alcohol, undetermined intent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n.p.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0.2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0.1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5</a:t>
                      </a: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79512" y="1556792"/>
            <a:ext cx="8784000" cy="9694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900" b="1" dirty="0" smtClean="0">
                <a:solidFill>
                  <a:srgbClr val="000000"/>
                </a:solidFill>
                <a:latin typeface="Arial"/>
                <a:ea typeface="Verdana"/>
                <a:cs typeface="Arial"/>
              </a:rPr>
              <a:t>Age-</a:t>
            </a:r>
            <a:r>
              <a:rPr lang="en-US" sz="1900" b="1" dirty="0" err="1" smtClean="0">
                <a:solidFill>
                  <a:srgbClr val="000000"/>
                </a:solidFill>
                <a:latin typeface="Arial"/>
                <a:ea typeface="Verdana"/>
                <a:cs typeface="Arial"/>
              </a:rPr>
              <a:t>standardised</a:t>
            </a:r>
            <a:r>
              <a:rPr lang="en-US" sz="1900" b="1" dirty="0" smtClean="0">
                <a:solidFill>
                  <a:srgbClr val="000000"/>
                </a:solidFill>
                <a:latin typeface="Arial"/>
                <a:ea typeface="Verdana"/>
                <a:cs typeface="Arial"/>
              </a:rPr>
              <a:t> </a:t>
            </a:r>
            <a:r>
              <a:rPr lang="en-US" sz="1900" b="1" dirty="0" err="1" smtClean="0">
                <a:solidFill>
                  <a:srgbClr val="000000"/>
                </a:solidFill>
                <a:latin typeface="Arial"/>
                <a:ea typeface="Verdana"/>
                <a:cs typeface="Arial"/>
              </a:rPr>
              <a:t>hospitalisation</a:t>
            </a:r>
            <a:r>
              <a:rPr lang="en-US" sz="1900" b="1" dirty="0" smtClean="0">
                <a:solidFill>
                  <a:srgbClr val="000000"/>
                </a:solidFill>
                <a:latin typeface="Arial"/>
                <a:ea typeface="Verdana"/>
                <a:cs typeface="Arial"/>
              </a:rPr>
              <a:t> rates for alcohol-related conditions, by sex, Indigenous status, and diagnosis, and </a:t>
            </a:r>
            <a:r>
              <a:rPr lang="en-US" sz="1900" b="1" dirty="0" err="1" smtClean="0">
                <a:solidFill>
                  <a:srgbClr val="000000"/>
                </a:solidFill>
                <a:latin typeface="Arial"/>
                <a:ea typeface="Verdana"/>
                <a:cs typeface="Arial"/>
              </a:rPr>
              <a:t>Indigenous:non</a:t>
            </a:r>
            <a:r>
              <a:rPr lang="en-US" sz="1900" b="1" dirty="0" smtClean="0">
                <a:solidFill>
                  <a:srgbClr val="000000"/>
                </a:solidFill>
                <a:latin typeface="Arial"/>
                <a:ea typeface="Verdana"/>
                <a:cs typeface="Arial"/>
              </a:rPr>
              <a:t>-Indigenous rate ratios, WA, 2008-09</a:t>
            </a:r>
            <a:endParaRPr lang="en-US" sz="1900" b="1" dirty="0"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512" y="5562600"/>
            <a:ext cx="8784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1000" dirty="0"/>
              <a:t>Source:</a:t>
            </a:r>
            <a:r>
              <a:rPr lang="en-AU" sz="1000" dirty="0" smtClean="0"/>
              <a:t> </a:t>
            </a:r>
            <a:r>
              <a:rPr lang="en-US" sz="1000" dirty="0" smtClean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Steering Committee for the Review of Government Service Provision, 2011</a:t>
            </a:r>
            <a:endParaRPr lang="en-US" sz="1000" dirty="0" smtClean="0"/>
          </a:p>
          <a:p>
            <a:r>
              <a:rPr lang="en-AU" sz="1000" dirty="0" smtClean="0"/>
              <a:t>Notes: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000" dirty="0" smtClean="0"/>
              <a:t>Rates are directly </a:t>
            </a:r>
            <a:r>
              <a:rPr lang="en-US" sz="1000" dirty="0" err="1" smtClean="0"/>
              <a:t>standardised</a:t>
            </a:r>
            <a:r>
              <a:rPr lang="en-US" sz="1000" dirty="0" smtClean="0"/>
              <a:t> using the 2001 Australian standard population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000" dirty="0" smtClean="0"/>
              <a:t>Ratio is the Indigenous rate divided by the non-Indigenous rate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000" dirty="0" smtClean="0"/>
              <a:t>Non-Indigenous includes responses where Indigenous status was unknown </a:t>
            </a:r>
            <a:endParaRPr lang="en-AU" sz="1000" dirty="0" smtClean="0"/>
          </a:p>
        </p:txBody>
      </p:sp>
    </p:spTree>
    <p:extLst>
      <p:ext uri="{BB962C8B-B14F-4D97-AF65-F5344CB8AC3E}">
        <p14:creationId xmlns:p14="http://schemas.microsoft.com/office/powerpoint/2010/main" val="202923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Illicit drug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 eaLnBrk="0" fontAlgn="base" hangingPunct="0"/>
            <a:r>
              <a:rPr lang="en-US" sz="2000" kern="1200" baseline="0" dirty="0" smtClean="0">
                <a:solidFill>
                  <a:schemeClr val="tx1"/>
                </a:solidFill>
                <a:latin typeface="Arial"/>
                <a:ea typeface="ＭＳ Ｐゴシック" charset="-128"/>
                <a:cs typeface="ＭＳ Ｐゴシック" charset="-128"/>
              </a:rPr>
              <a:t>In 2008, 45% of Indigenous adults reported that they had ever used an illicit substance, and 25% reported that they had used an illicit substance in the previous 12 months. </a:t>
            </a:r>
            <a:endParaRPr lang="en-US" sz="2000" kern="1200" dirty="0" smtClean="0">
              <a:solidFill>
                <a:schemeClr val="tx1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392909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000" dirty="0" smtClean="0"/>
              <a:t>In 2010, the average </a:t>
            </a:r>
            <a:r>
              <a:rPr lang="en-US" sz="2000" dirty="0" err="1" smtClean="0"/>
              <a:t>birthweight</a:t>
            </a:r>
            <a:r>
              <a:rPr lang="en-US" sz="2000" dirty="0" smtClean="0"/>
              <a:t> of babies born to Indigenous mothers living in WA was 3,139 grams compared with 3,353 grams for babies born to non-Indigenous mothers. 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In 2010, the proportion of low </a:t>
            </a:r>
            <a:r>
              <a:rPr lang="en-US" sz="2000" dirty="0" err="1" smtClean="0"/>
              <a:t>birthweight</a:t>
            </a:r>
            <a:r>
              <a:rPr lang="en-US" sz="2000" dirty="0" smtClean="0"/>
              <a:t> babies born to Indigenous women in WA was twice that of non-Indigenous women (13.6% compared with 6.1%).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214282" y="1828800"/>
            <a:ext cx="8786874" cy="288032"/>
          </a:xfrm>
          <a:prstGeom prst="rect">
            <a:avLst/>
          </a:prstGeom>
          <a:noFill/>
        </p:spPr>
        <p:txBody>
          <a:bodyPr vert="horz" wrap="square" lIns="91440" tIns="45720" rIns="4572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kern="120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50800" dist="38100" dir="16200000">
                    <a:schemeClr val="tx1">
                      <a:alpha val="31000"/>
                    </a:schemeClr>
                  </a:outerShdw>
                </a:effectLst>
                <a:latin typeface="Trebuchet MS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charset="0"/>
                <a:ea typeface="ＭＳ Ｐゴシック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charset="0"/>
                <a:ea typeface="ＭＳ Ｐゴシック" charset="-128"/>
                <a:cs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charset="0"/>
                <a:ea typeface="ＭＳ Ｐゴシック" charset="-128"/>
                <a:cs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charset="0"/>
                <a:ea typeface="ＭＳ Ｐゴシック" charset="-128"/>
                <a:cs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rebuchet MS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/>
            <a:r>
              <a:rPr lang="en-US" sz="1900" dirty="0" smtClean="0">
                <a:effectLst/>
                <a:latin typeface="Arial"/>
                <a:cs typeface="Arial"/>
              </a:rPr>
              <a:t>Age-specific fertility rates, by Indigenous status of mother, </a:t>
            </a:r>
          </a:p>
          <a:p>
            <a:pPr algn="ctr"/>
            <a:r>
              <a:rPr lang="en-US" sz="1900" dirty="0" smtClean="0">
                <a:effectLst/>
                <a:latin typeface="Arial"/>
                <a:cs typeface="Arial"/>
              </a:rPr>
              <a:t>WA and Australia, 2011</a:t>
            </a:r>
          </a:p>
        </p:txBody>
      </p:sp>
      <p:sp>
        <p:nvSpPr>
          <p:cNvPr id="6" name="Title 1"/>
          <p:cNvSpPr>
            <a:spLocks/>
          </p:cNvSpPr>
          <p:nvPr/>
        </p:nvSpPr>
        <p:spPr bwMode="auto">
          <a:xfrm>
            <a:off x="179512" y="4581128"/>
            <a:ext cx="8784000" cy="76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45720" anchor="ctr"/>
          <a:lstStyle/>
          <a:p>
            <a:r>
              <a:rPr lang="en-AU" sz="1000" dirty="0"/>
              <a:t>Source: ABS, </a:t>
            </a:r>
            <a:r>
              <a:rPr lang="en-AU" sz="1000" dirty="0" smtClean="0"/>
              <a:t>2012</a:t>
            </a:r>
          </a:p>
          <a:p>
            <a:r>
              <a:rPr lang="en-AU" sz="1000" dirty="0"/>
              <a:t>Notes</a:t>
            </a:r>
            <a:r>
              <a:rPr lang="en-AU" sz="1000" dirty="0" smtClean="0"/>
              <a:t>: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AU" sz="1000" dirty="0" smtClean="0"/>
              <a:t>Rates are births per 1,000 women in each age-group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AU" sz="1000" dirty="0" err="1" smtClean="0"/>
              <a:t>n.p</a:t>
            </a:r>
            <a:r>
              <a:rPr lang="en-AU" sz="1000" dirty="0" smtClean="0"/>
              <a:t>. refers to numbers not available for publication, but included in totals where applicable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AU" sz="1000" dirty="0" smtClean="0"/>
              <a:t>Births to mothers aged less than 15 years are included in the 15-19 years age-group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AU" sz="1000" dirty="0" smtClean="0"/>
              <a:t>Births to mothers aged 50 years or older are included in the 45-49 years age-group </a:t>
            </a:r>
            <a:endParaRPr lang="en-US" sz="1000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0439526"/>
              </p:ext>
            </p:extLst>
          </p:nvPr>
        </p:nvGraphicFramePr>
        <p:xfrm>
          <a:off x="1219200" y="2590800"/>
          <a:ext cx="6699590" cy="1746621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324686"/>
                <a:gridCol w="1239031"/>
                <a:gridCol w="948421"/>
                <a:gridCol w="1239031"/>
                <a:gridCol w="948421"/>
              </a:tblGrid>
              <a:tr h="152400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Age-group (years)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Western Australia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Australia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30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Indigenous mothers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All mothers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Indigenous mothers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All mothers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6930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 smtClean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15-19</a:t>
                      </a:r>
                      <a:endParaRPr lang="en-US" sz="1000" b="1" i="0" u="none" strike="noStrike" dirty="0">
                        <a:solidFill>
                          <a:srgbClr val="333333"/>
                        </a:solidFill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106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19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78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16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6930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20-24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180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58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155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52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6930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25-29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154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107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147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101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6930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30-34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101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125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105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122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6930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35-39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52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66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52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70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6930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40-44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n.p.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15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11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15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6930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45-49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n.p.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0.8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0.6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333333"/>
                          </a:solidFill>
                          <a:latin typeface="Arial"/>
                          <a:cs typeface="Arial"/>
                        </a:rPr>
                        <a:t>0.8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643050"/>
            <a:ext cx="7543800" cy="762000"/>
          </a:xfrm>
        </p:spPr>
        <p:txBody>
          <a:bodyPr/>
          <a:lstStyle/>
          <a:p>
            <a:r>
              <a:rPr lang="en-AU" b="1" dirty="0" smtClean="0"/>
              <a:t>Indigenous mortality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sz="2000" dirty="0" smtClean="0"/>
              <a:t>In 2006-2010, the age-</a:t>
            </a:r>
            <a:r>
              <a:rPr lang="en-US" sz="2000" dirty="0" err="1" smtClean="0"/>
              <a:t>standardised</a:t>
            </a:r>
            <a:r>
              <a:rPr lang="en-US" sz="2000" dirty="0" smtClean="0"/>
              <a:t> death rate for Indigenous people in WA was 2.5 times the rate for non-Indigenous people. 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Between 1991 and 2010, there was a 35% reduction in the death rates for Indigenous people in WA. 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For Indigenous people born 2005-2007 in WA, life expectancy was estimated to be 65.0 years for males and 70.4 years for females, around 14 and 12.5 years less than the estimates for non-Indigenous males and females, respectively.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614874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000" dirty="0" smtClean="0"/>
              <a:t>In 2007-2011, age-specific death rates were higher for Indigenous people than for non-Indigenous people across all age-groups in WA, and were much higher in the middle adult years. 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For 2009-2011, the infant mortality rate was 2.4 times higher for Indigenous infants than that for non-Indigenous infants in WA. 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For 2006 to 2010, the leading causes of death among Indigenous people in WA were cardiovascular disease, injury, and </a:t>
            </a:r>
            <a:r>
              <a:rPr lang="en-US" sz="2000" dirty="0" err="1" smtClean="0"/>
              <a:t>neoplasms</a:t>
            </a:r>
            <a:r>
              <a:rPr lang="en-US" sz="2000" dirty="0" smtClean="0"/>
              <a:t> (almost entirely cancers). 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In 2006-2010, the age-adjusted rate of avoidable deaths for Indigenous people was 4.8 times higher than the rate for non-Indigenous people in WA.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3982</TotalTime>
  <Words>5217</Words>
  <Application>Microsoft Office PowerPoint</Application>
  <PresentationFormat>On-screen Show (4:3)</PresentationFormat>
  <Paragraphs>1655</Paragraphs>
  <Slides>56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Module</vt:lpstr>
      <vt:lpstr>Key facts, figures and tables</vt:lpstr>
      <vt:lpstr> Indigenous population </vt:lpstr>
      <vt:lpstr>Population pyramid of Indigenous and non-Indigenous populations in WA,  30 June 2011</vt:lpstr>
      <vt:lpstr>Place of usual residence for Western Australian Indigenous population by Indigenous region, 30 June 2011</vt:lpstr>
      <vt:lpstr>Births and pregnancy outcome</vt:lpstr>
      <vt:lpstr>PowerPoint Presentation</vt:lpstr>
      <vt:lpstr>PowerPoint Presentation</vt:lpstr>
      <vt:lpstr>Indigenous mortality</vt:lpstr>
      <vt:lpstr>PowerPoint Presentation</vt:lpstr>
      <vt:lpstr>PowerPoint Presentation</vt:lpstr>
      <vt:lpstr>PowerPoint Presentation</vt:lpstr>
      <vt:lpstr>Indigenous hospitalisation</vt:lpstr>
      <vt:lpstr>PowerPoint Presentation</vt:lpstr>
      <vt:lpstr>PowerPoint Presentation</vt:lpstr>
      <vt:lpstr>Cardiovascular disease</vt:lpstr>
      <vt:lpstr>PowerPoint Presentation</vt:lpstr>
      <vt:lpstr>PowerPoint Presentation</vt:lpstr>
      <vt:lpstr>Cancer</vt:lpstr>
      <vt:lpstr>PowerPoint Presentation</vt:lpstr>
      <vt:lpstr>PowerPoint Presentation</vt:lpstr>
      <vt:lpstr>PowerPoint Presentation</vt:lpstr>
      <vt:lpstr>PowerPoint Presentation</vt:lpstr>
      <vt:lpstr>Diabetes</vt:lpstr>
      <vt:lpstr>PowerPoint Presentation</vt:lpstr>
      <vt:lpstr>Social and emotional wellbeing</vt:lpstr>
      <vt:lpstr>PowerPoint Presentation</vt:lpstr>
      <vt:lpstr>Kidney health</vt:lpstr>
      <vt:lpstr>PowerPoint Presentation</vt:lpstr>
      <vt:lpstr>PowerPoint Presentation</vt:lpstr>
      <vt:lpstr>PowerPoint Presentation</vt:lpstr>
      <vt:lpstr>Injury</vt:lpstr>
      <vt:lpstr>PowerPoint Presentation</vt:lpstr>
      <vt:lpstr>Respiratory disease</vt:lpstr>
      <vt:lpstr>PowerPoint Presentation</vt:lpstr>
      <vt:lpstr>Eye health</vt:lpstr>
      <vt:lpstr>Ear health</vt:lpstr>
      <vt:lpstr>Oral health</vt:lpstr>
      <vt:lpstr>PowerPoint Presentation</vt:lpstr>
      <vt:lpstr>Disability</vt:lpstr>
      <vt:lpstr>PowerPoint Presentation</vt:lpstr>
      <vt:lpstr>PowerPoint Presentation</vt:lpstr>
      <vt:lpstr>PowerPoint Presentation</vt:lpstr>
      <vt:lpstr>Communicable diseases</vt:lpstr>
      <vt:lpstr>PowerPoint Presentation</vt:lpstr>
      <vt:lpstr>PowerPoint Presentation</vt:lpstr>
      <vt:lpstr>Nutrition</vt:lpstr>
      <vt:lpstr>Physical activity</vt:lpstr>
      <vt:lpstr>Bodyweight</vt:lpstr>
      <vt:lpstr>PowerPoint Presentation</vt:lpstr>
      <vt:lpstr>PowerPoint Presentation</vt:lpstr>
      <vt:lpstr>Immunisation</vt:lpstr>
      <vt:lpstr>Breastfeeding</vt:lpstr>
      <vt:lpstr>Tobacco smoking</vt:lpstr>
      <vt:lpstr>Alcohol use</vt:lpstr>
      <vt:lpstr>PowerPoint Presentation</vt:lpstr>
      <vt:lpstr>Illicit drug use</vt:lpstr>
    </vt:vector>
  </TitlesOfParts>
  <Company>Edith Cowan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essama</dc:creator>
  <cp:lastModifiedBy>Andrea Pauline MacRae</cp:lastModifiedBy>
  <cp:revision>181</cp:revision>
  <dcterms:created xsi:type="dcterms:W3CDTF">2013-10-21T07:50:34Z</dcterms:created>
  <dcterms:modified xsi:type="dcterms:W3CDTF">2013-10-24T05:34:35Z</dcterms:modified>
</cp:coreProperties>
</file>