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698" r:id="rId2"/>
    <p:sldMasterId id="2147483710" r:id="rId3"/>
    <p:sldMasterId id="2147483724" r:id="rId4"/>
    <p:sldMasterId id="2147483736" r:id="rId5"/>
    <p:sldMasterId id="2147483750" r:id="rId6"/>
    <p:sldMasterId id="2147483763" r:id="rId7"/>
  </p:sldMasterIdLst>
  <p:notesMasterIdLst>
    <p:notesMasterId r:id="rId36"/>
  </p:notesMasterIdLst>
  <p:handoutMasterIdLst>
    <p:handoutMasterId r:id="rId37"/>
  </p:handoutMasterIdLst>
  <p:sldIdLst>
    <p:sldId id="275" r:id="rId8"/>
    <p:sldId id="262" r:id="rId9"/>
    <p:sldId id="273" r:id="rId10"/>
    <p:sldId id="283" r:id="rId11"/>
    <p:sldId id="282" r:id="rId12"/>
    <p:sldId id="269" r:id="rId13"/>
    <p:sldId id="267" r:id="rId14"/>
    <p:sldId id="268" r:id="rId15"/>
    <p:sldId id="270" r:id="rId16"/>
    <p:sldId id="271" r:id="rId17"/>
    <p:sldId id="284" r:id="rId18"/>
    <p:sldId id="277" r:id="rId19"/>
    <p:sldId id="278" r:id="rId20"/>
    <p:sldId id="279" r:id="rId21"/>
    <p:sldId id="280" r:id="rId22"/>
    <p:sldId id="281" r:id="rId23"/>
    <p:sldId id="274" r:id="rId24"/>
    <p:sldId id="257" r:id="rId25"/>
    <p:sldId id="258" r:id="rId26"/>
    <p:sldId id="259" r:id="rId27"/>
    <p:sldId id="266" r:id="rId28"/>
    <p:sldId id="263" r:id="rId29"/>
    <p:sldId id="276" r:id="rId30"/>
    <p:sldId id="256" r:id="rId31"/>
    <p:sldId id="265" r:id="rId32"/>
    <p:sldId id="264" r:id="rId33"/>
    <p:sldId id="260" r:id="rId34"/>
    <p:sldId id="261" r:id="rId35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AAD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3" autoAdjust="0"/>
    <p:restoredTop sz="84588" autoAdjust="0"/>
  </p:normalViewPr>
  <p:slideViewPr>
    <p:cSldViewPr snapToGrid="0" snapToObjects="1">
      <p:cViewPr varScale="1">
        <p:scale>
          <a:sx n="99" d="100"/>
          <a:sy n="99" d="100"/>
        </p:scale>
        <p:origin x="6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7202776"/>
        <c:axId val="181865512"/>
      </c:barChart>
      <c:catAx>
        <c:axId val="177202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1865512"/>
        <c:crosses val="autoZero"/>
        <c:auto val="1"/>
        <c:lblAlgn val="ctr"/>
        <c:lblOffset val="100"/>
        <c:noMultiLvlLbl val="0"/>
      </c:catAx>
      <c:valAx>
        <c:axId val="181865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2027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latin typeface="Helvetica"/>
              </a:rPr>
              <a:t>Series 1</a:t>
            </a:r>
          </a:p>
        </c:rich>
      </c:tx>
      <c:layout>
        <c:manualLayout>
          <c:xMode val="edge"/>
          <c:yMode val="edge"/>
          <c:x val="9.2847112860892297E-2"/>
          <c:y val="2.500000000000000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latin typeface="Helvetica"/>
              </a:rPr>
              <a:t>Chart Title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867864"/>
        <c:axId val="181868256"/>
      </c:lineChart>
      <c:catAx>
        <c:axId val="181867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1868256"/>
        <c:crosses val="autoZero"/>
        <c:auto val="1"/>
        <c:lblAlgn val="ctr"/>
        <c:lblOffset val="100"/>
        <c:noMultiLvlLbl val="0"/>
      </c:catAx>
      <c:valAx>
        <c:axId val="1818682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latin typeface="Helvetica"/>
                  </a:rPr>
                  <a:t>Axis Title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818678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F1B0A-0E44-964F-AB52-9F86438B13D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5E49D-D5FB-8348-896A-C05E52472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47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/>
              </a:defRPr>
            </a:lvl1pPr>
          </a:lstStyle>
          <a:p>
            <a:fld id="{0B267ADF-EF28-0043-9542-C9A93D0B7B6E}" type="datetimeFigureOut">
              <a:rPr lang="en-US" smtClean="0"/>
              <a:pPr/>
              <a:t>3/21/2018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/>
              </a:defRPr>
            </a:lvl1pPr>
          </a:lstStyle>
          <a:p>
            <a:fld id="{1B0B8CCB-2050-984E-831B-AC4C229BE4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96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8CCB-2050-984E-831B-AC4C229BE46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2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Dashboard Instructions</a:t>
            </a:r>
          </a:p>
          <a:p>
            <a:r>
              <a:rPr lang="en-US" dirty="0" smtClean="0"/>
              <a:t>Click on the arcs and drag the yellow endpoint to create the percentage scale </a:t>
            </a:r>
          </a:p>
          <a:p>
            <a:r>
              <a:rPr lang="en-US" dirty="0" smtClean="0"/>
              <a:t>Arrow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guage</a:t>
            </a:r>
            <a:r>
              <a:rPr lang="en-US" baseline="0" dirty="0" smtClean="0"/>
              <a:t>: Click on the line and move the endpoint to the focus percentage area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8CCB-2050-984E-831B-AC4C229BE4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3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thenounproject.com</a:t>
            </a:r>
            <a:r>
              <a:rPr lang="en-US" dirty="0" smtClean="0"/>
              <a:t> is a good resource for icons that may be relevant to</a:t>
            </a:r>
            <a:r>
              <a:rPr lang="en-US" baseline="0" dirty="0" smtClean="0"/>
              <a:t> the nature of the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8CCB-2050-984E-831B-AC4C229BE4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3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Dashboard Instructions</a:t>
            </a:r>
          </a:p>
          <a:p>
            <a:r>
              <a:rPr lang="en-US" dirty="0" smtClean="0"/>
              <a:t>Click on the arcs and drag the yellow endpoint to create the percentage scale </a:t>
            </a:r>
          </a:p>
          <a:p>
            <a:r>
              <a:rPr lang="en-US" dirty="0" smtClean="0"/>
              <a:t>Arrow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guage</a:t>
            </a:r>
            <a:r>
              <a:rPr lang="en-US" baseline="0" dirty="0" smtClean="0"/>
              <a:t>: Click on the line and move the endpoint to the focus percentage area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thenounproject.com</a:t>
            </a:r>
            <a:r>
              <a:rPr lang="en-US" dirty="0" smtClean="0"/>
              <a:t> is a good resource for icons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8CCB-2050-984E-831B-AC4C229BE4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3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</a:t>
            </a:r>
            <a:r>
              <a:rPr lang="en-US" baseline="0" dirty="0" smtClean="0"/>
              <a:t> representation of a comparative percentage scales with explanatory text or analysis of the result.</a:t>
            </a:r>
          </a:p>
          <a:p>
            <a:r>
              <a:rPr lang="en-US" baseline="0" dirty="0" smtClean="0"/>
              <a:t>(Evaluation of monitored data)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8CCB-2050-984E-831B-AC4C229BE46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5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32312" y="0"/>
            <a:ext cx="5011688" cy="2771927"/>
          </a:xfrm>
          <a:prstGeom prst="rect">
            <a:avLst/>
          </a:prstGeom>
          <a:blipFill>
            <a:blip r:embed="rId2" cstate="print"/>
            <a:srcRect/>
            <a:stretch>
              <a:fillRect l="-82456" t="2" r="4" b="-147411"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Helvetica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362200"/>
            <a:ext cx="9144000" cy="3124200"/>
          </a:xfrm>
          <a:prstGeom prst="rect">
            <a:avLst/>
          </a:prstGeom>
          <a:solidFill>
            <a:srgbClr val="0F74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3400" y="2971800"/>
            <a:ext cx="7391400" cy="67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3400" y="3810000"/>
            <a:ext cx="7391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33B5C6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lang="en-US" dirty="0" smtClean="0">
                <a:latin typeface="Helvetica"/>
                <a:cs typeface="Helvetica"/>
              </a:rPr>
              <a:t>the evidence</a:t>
            </a:r>
            <a:r>
              <a:rPr lang="en-US" spc="-125" dirty="0" smtClean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base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600" y="457200"/>
            <a:ext cx="1879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64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32312" y="0"/>
            <a:ext cx="5011688" cy="2771927"/>
          </a:xfrm>
          <a:prstGeom prst="rect">
            <a:avLst/>
          </a:prstGeom>
          <a:blipFill>
            <a:blip r:embed="rId2" cstate="print"/>
            <a:srcRect/>
            <a:stretch>
              <a:fillRect l="-82456" t="2" r="4" b="-147411"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Helvetica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362200"/>
            <a:ext cx="9144000" cy="3124200"/>
          </a:xfrm>
          <a:prstGeom prst="rect">
            <a:avLst/>
          </a:prstGeom>
          <a:solidFill>
            <a:srgbClr val="0F74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3400" y="2971800"/>
            <a:ext cx="7772400" cy="67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3400" y="3810000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32B1C1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600" y="457200"/>
            <a:ext cx="1879600" cy="1409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5715000"/>
            <a:ext cx="14478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58000" y="6019800"/>
            <a:ext cx="1708648" cy="3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7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>
            <a:lvl1pPr>
              <a:defRPr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41438"/>
            <a:ext cx="8147050" cy="4824412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AU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16216" y="6429396"/>
            <a:ext cx="2133600" cy="28575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4763" cy="175260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784" y="4000500"/>
            <a:ext cx="5906616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en-US" smtClean="0"/>
              <a:t>Click to edit Master subtitle style</a:t>
            </a: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Garamond" pitchFamily="18" charset="0"/>
              </a:defRPr>
            </a:lvl1pPr>
          </a:lstStyle>
          <a:p>
            <a:endParaRPr lang="en-A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300192" y="6357958"/>
            <a:ext cx="2214578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300192" y="6357958"/>
            <a:ext cx="2214578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3997325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925" y="1341438"/>
            <a:ext cx="3997325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16216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14864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44208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0848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88224" y="638132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4824" y="6286520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1" y="509142"/>
            <a:ext cx="7848600" cy="557658"/>
          </a:xfrm>
        </p:spPr>
        <p:txBody>
          <a:bodyPr lIns="0" tIns="0" rIns="0" bIns="0"/>
          <a:lstStyle>
            <a:lvl1pPr>
              <a:defRPr sz="3600" b="1" i="0">
                <a:solidFill>
                  <a:srgbClr val="DD8047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1" y="1447800"/>
            <a:ext cx="7848600" cy="430887"/>
          </a:xfrm>
        </p:spPr>
        <p:txBody>
          <a:bodyPr lIns="0" tIns="0" rIns="0" bIns="0"/>
          <a:lstStyle>
            <a:lvl1pPr marL="457200" indent="-457200">
              <a:buClr>
                <a:srgbClr val="0F7481"/>
              </a:buClr>
              <a:buFont typeface="Arial"/>
              <a:buChar char="•"/>
              <a:defRPr sz="2800" b="0" i="0">
                <a:solidFill>
                  <a:srgbClr val="1E1C11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FBFBF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40"/>
              </a:lnSpc>
            </a:pP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248400" y="6477000"/>
            <a:ext cx="2103120" cy="1538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NBPU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6" y="-606915"/>
            <a:ext cx="3117854" cy="31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56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0848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88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88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88224" y="6286520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3997325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925" y="1341438"/>
            <a:ext cx="3997325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0848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>
            <a:lvl1pPr>
              <a:defRPr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41438"/>
            <a:ext cx="8147050" cy="4824412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AU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16216" y="6429396"/>
            <a:ext cx="2133600" cy="28575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1" y="509142"/>
            <a:ext cx="7848600" cy="557658"/>
          </a:xfrm>
        </p:spPr>
        <p:txBody>
          <a:bodyPr lIns="0" tIns="0" rIns="0" bIns="0"/>
          <a:lstStyle>
            <a:lvl1pPr>
              <a:defRPr sz="3600" b="1" i="0">
                <a:solidFill>
                  <a:srgbClr val="DD8047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1" y="1447800"/>
            <a:ext cx="7848600" cy="430887"/>
          </a:xfrm>
        </p:spPr>
        <p:txBody>
          <a:bodyPr lIns="0" tIns="0" rIns="0" bIns="0"/>
          <a:lstStyle>
            <a:lvl1pPr marL="457200" indent="-457200">
              <a:buClr>
                <a:srgbClr val="0F7481"/>
              </a:buClr>
              <a:buFont typeface="Arial"/>
              <a:buChar char="•"/>
              <a:defRPr sz="2800" b="0" i="0">
                <a:solidFill>
                  <a:srgbClr val="1E1C11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FBFBF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40"/>
              </a:lnSpc>
            </a:pP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248400" y="6477000"/>
            <a:ext cx="2103120" cy="1538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664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4763" cy="175260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784" y="4000500"/>
            <a:ext cx="5906616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en-US" smtClean="0"/>
              <a:t>Click to edit Master subtitle style</a:t>
            </a: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Garamond" pitchFamily="18" charset="0"/>
              </a:defRPr>
            </a:lvl1pPr>
          </a:lstStyle>
          <a:p>
            <a:endParaRPr lang="en-A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300192" y="6357958"/>
            <a:ext cx="2214578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300192" y="6357958"/>
            <a:ext cx="2214578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3997325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925" y="1341438"/>
            <a:ext cx="3997325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16216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14864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1" y="509142"/>
            <a:ext cx="7696200" cy="553998"/>
          </a:xfrm>
        </p:spPr>
        <p:txBody>
          <a:bodyPr lIns="0" tIns="0" rIns="0" bIns="0"/>
          <a:lstStyle>
            <a:lvl1pPr>
              <a:defRPr sz="3600" b="1" i="0">
                <a:solidFill>
                  <a:srgbClr val="DD8047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71600"/>
            <a:ext cx="3886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72000" y="1371600"/>
            <a:ext cx="3581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FBFBF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40"/>
              </a:lnSpc>
            </a:pP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rgbClr val="BFBFB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3/21/2018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rgbClr val="BFBFBF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8" name="Picture 7" descr="NBPU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6" y="-606915"/>
            <a:ext cx="3117854" cy="31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332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44208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0848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88224" y="638132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4824" y="6286520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0848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88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88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88224" y="6286520"/>
            <a:ext cx="2133600" cy="319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3997325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925" y="1341438"/>
            <a:ext cx="3997325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0848" y="6357958"/>
            <a:ext cx="2133600" cy="3190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>
            <a:lvl1pPr>
              <a:defRPr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41438"/>
            <a:ext cx="8147050" cy="4824412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AU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16216" y="6429396"/>
            <a:ext cx="2133600" cy="28575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1" y="509142"/>
            <a:ext cx="7543800" cy="557658"/>
          </a:xfrm>
        </p:spPr>
        <p:txBody>
          <a:bodyPr lIns="0" tIns="0" rIns="0" bIns="0"/>
          <a:lstStyle>
            <a:lvl1pPr>
              <a:defRPr sz="3600" b="1" i="0">
                <a:solidFill>
                  <a:srgbClr val="DD8047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FBFBF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40"/>
              </a:lnSpc>
            </a:pP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rgbClr val="BFBFB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3/21/2018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rgbClr val="BFBFBF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6" name="Picture 5" descr="NBPU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6" y="-606915"/>
            <a:ext cx="3117854" cy="31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76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AU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222EA50-B610-F24E-A8F0-61F9A192C405}" type="datetimeFigureOut">
              <a:rPr lang="en-US" smtClean="0">
                <a:latin typeface="Avenir Light"/>
              </a:rPr>
              <a:pPr/>
              <a:t>3/21/2018</a:t>
            </a:fld>
            <a:endParaRPr lang="en-AU">
              <a:latin typeface="Avenir Light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AU">
              <a:solidFill>
                <a:srgbClr val="EBDDC3"/>
              </a:solidFill>
              <a:latin typeface="Avenir Light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DC176A-B452-6E46-9686-7A79A95FF8A9}" type="slidenum">
              <a:rPr lang="en-AU" smtClean="0">
                <a:solidFill>
                  <a:srgbClr val="EBDDC3"/>
                </a:solidFill>
                <a:latin typeface="Avenir Light"/>
              </a:rPr>
              <a:pPr/>
              <a:t>‹#›</a:t>
            </a:fld>
            <a:endParaRPr lang="en-AU">
              <a:solidFill>
                <a:srgbClr val="EBDDC3"/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957201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FBFBF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40"/>
              </a:lnSpc>
            </a:pP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rgbClr val="BFBFB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3/21/2018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rgbClr val="BFBFBF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5" name="Picture 4" descr="NBPU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6" y="-606915"/>
            <a:ext cx="3117854" cy="31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10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144" y="-1"/>
            <a:ext cx="9153144" cy="515351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0" y="4540868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3" y="4623164"/>
            <a:ext cx="54254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123" y="4614020"/>
            <a:ext cx="848887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55123" y="2608436"/>
            <a:ext cx="8184077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AU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55123" y="4610524"/>
            <a:ext cx="8412677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AU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55122" y="228600"/>
            <a:ext cx="1478477" cy="381000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A222EA50-B610-F24E-A8F0-61F9A192C405}" type="datetimeFigureOut">
              <a:rPr lang="en-US" smtClean="0">
                <a:solidFill>
                  <a:srgbClr val="EBDDC3"/>
                </a:solidFill>
                <a:latin typeface="Avenir Light"/>
              </a:rPr>
              <a:pPr/>
              <a:t>3/21/2018</a:t>
            </a:fld>
            <a:endParaRPr lang="en-AU" dirty="0">
              <a:solidFill>
                <a:srgbClr val="EBDDC3"/>
              </a:solidFill>
              <a:latin typeface="Avenir Light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AU" dirty="0">
              <a:solidFill>
                <a:srgbClr val="EBDDC3"/>
              </a:solidFill>
              <a:latin typeface="Avenir Light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DC176A-B452-6E46-9686-7A79A95FF8A9}" type="slidenum">
              <a:rPr lang="en-AU" smtClean="0">
                <a:solidFill>
                  <a:srgbClr val="EBDDC3"/>
                </a:solidFill>
                <a:latin typeface="Avenir Light"/>
              </a:rPr>
              <a:pPr/>
              <a:t>‹#›</a:t>
            </a:fld>
            <a:endParaRPr lang="en-AU">
              <a:solidFill>
                <a:srgbClr val="EBDDC3"/>
              </a:solidFill>
              <a:latin typeface="Avenir Light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666" y="5547325"/>
            <a:ext cx="144780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9595" y="6197613"/>
            <a:ext cx="1708648" cy="398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4744" y="4623164"/>
            <a:ext cx="1962574" cy="19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88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AU" smtClean="0"/>
              <a:t>Click to edit Master text styles</a:t>
            </a:r>
          </a:p>
          <a:p>
            <a:pPr lvl="1" eaLnBrk="1" latinLnBrk="0" hangingPunct="1"/>
            <a:r>
              <a:rPr lang="en-AU" smtClean="0"/>
              <a:t>Second level</a:t>
            </a:r>
          </a:p>
          <a:p>
            <a:pPr lvl="2" eaLnBrk="1" latinLnBrk="0" hangingPunct="1"/>
            <a:r>
              <a:rPr lang="en-AU" smtClean="0"/>
              <a:t>Third level</a:t>
            </a:r>
          </a:p>
          <a:p>
            <a:pPr lvl="3" eaLnBrk="1" latinLnBrk="0" hangingPunct="1"/>
            <a:r>
              <a:rPr lang="en-AU" smtClean="0"/>
              <a:t>Fourth level</a:t>
            </a:r>
          </a:p>
          <a:p>
            <a:pPr lvl="4" eaLnBrk="1" latinLnBrk="0" hangingPunct="1"/>
            <a:r>
              <a:rPr lang="en-AU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26937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AU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151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AU" smtClean="0"/>
              <a:t>Click to edit Master text styles</a:t>
            </a:r>
          </a:p>
          <a:p>
            <a:pPr lvl="1" eaLnBrk="1" latinLnBrk="0" hangingPunct="1"/>
            <a:r>
              <a:rPr lang="en-AU" smtClean="0"/>
              <a:t>Second level</a:t>
            </a:r>
          </a:p>
          <a:p>
            <a:pPr lvl="2" eaLnBrk="1" latinLnBrk="0" hangingPunct="1"/>
            <a:r>
              <a:rPr lang="en-AU" smtClean="0"/>
              <a:t>Third level</a:t>
            </a:r>
          </a:p>
          <a:p>
            <a:pPr lvl="3" eaLnBrk="1" latinLnBrk="0" hangingPunct="1"/>
            <a:r>
              <a:rPr lang="en-AU" smtClean="0"/>
              <a:t>Fourth level</a:t>
            </a:r>
          </a:p>
          <a:p>
            <a:pPr lvl="4" eaLnBrk="1" latinLnBrk="0" hangingPunct="1"/>
            <a:r>
              <a:rPr lang="en-AU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AU" smtClean="0"/>
              <a:t>Click to edit Master text styles</a:t>
            </a:r>
          </a:p>
          <a:p>
            <a:pPr lvl="1" eaLnBrk="1" latinLnBrk="0" hangingPunct="1"/>
            <a:r>
              <a:rPr lang="en-AU" smtClean="0"/>
              <a:t>Second level</a:t>
            </a:r>
          </a:p>
          <a:p>
            <a:pPr lvl="2" eaLnBrk="1" latinLnBrk="0" hangingPunct="1"/>
            <a:r>
              <a:rPr lang="en-AU" smtClean="0"/>
              <a:t>Third level</a:t>
            </a:r>
          </a:p>
          <a:p>
            <a:pPr lvl="3" eaLnBrk="1" latinLnBrk="0" hangingPunct="1"/>
            <a:r>
              <a:rPr lang="en-AU" smtClean="0"/>
              <a:t>Fourth level</a:t>
            </a:r>
          </a:p>
          <a:p>
            <a:pPr lvl="4" eaLnBrk="1" latinLnBrk="0" hangingPunct="1"/>
            <a:r>
              <a:rPr lang="en-AU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7862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AU" smtClean="0"/>
              <a:t>Click to edit Master text styles</a:t>
            </a:r>
          </a:p>
          <a:p>
            <a:pPr lvl="1" eaLnBrk="1" latinLnBrk="0" hangingPunct="1"/>
            <a:r>
              <a:rPr lang="en-AU" smtClean="0"/>
              <a:t>Second level</a:t>
            </a:r>
          </a:p>
          <a:p>
            <a:pPr lvl="2" eaLnBrk="1" latinLnBrk="0" hangingPunct="1"/>
            <a:r>
              <a:rPr lang="en-AU" smtClean="0"/>
              <a:t>Third level</a:t>
            </a:r>
          </a:p>
          <a:p>
            <a:pPr lvl="3" eaLnBrk="1" latinLnBrk="0" hangingPunct="1"/>
            <a:r>
              <a:rPr lang="en-AU" smtClean="0"/>
              <a:t>Fourth level</a:t>
            </a:r>
          </a:p>
          <a:p>
            <a:pPr lvl="4" eaLnBrk="1" latinLnBrk="0" hangingPunct="1"/>
            <a:r>
              <a:rPr lang="en-AU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AU" smtClean="0"/>
              <a:t>Click to edit Master text styles</a:t>
            </a:r>
          </a:p>
          <a:p>
            <a:pPr lvl="1" eaLnBrk="1" latinLnBrk="0" hangingPunct="1"/>
            <a:r>
              <a:rPr lang="en-AU" smtClean="0"/>
              <a:t>Second level</a:t>
            </a:r>
          </a:p>
          <a:p>
            <a:pPr lvl="2" eaLnBrk="1" latinLnBrk="0" hangingPunct="1"/>
            <a:r>
              <a:rPr lang="en-AU" smtClean="0"/>
              <a:t>Third level</a:t>
            </a:r>
          </a:p>
          <a:p>
            <a:pPr lvl="3" eaLnBrk="1" latinLnBrk="0" hangingPunct="1"/>
            <a:r>
              <a:rPr lang="en-AU" smtClean="0"/>
              <a:t>Fourth level</a:t>
            </a:r>
          </a:p>
          <a:p>
            <a:pPr lvl="4" eaLnBrk="1" latinLnBrk="0" hangingPunct="1"/>
            <a:r>
              <a:rPr lang="en-AU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AU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504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92460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DC176A-B452-6E46-9686-7A79A95FF8A9}" type="slidenum">
              <a:rPr lang="en-AU" smtClean="0">
                <a:solidFill>
                  <a:srgbClr val="775F55"/>
                </a:solidFill>
                <a:latin typeface="Avenir Light"/>
              </a:rPr>
              <a:pPr/>
              <a:t>‹#›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77187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AU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AU" smtClean="0"/>
              <a:t>Click to edit Master text styles</a:t>
            </a:r>
          </a:p>
          <a:p>
            <a:pPr lvl="1" eaLnBrk="1" latinLnBrk="0" hangingPunct="1"/>
            <a:r>
              <a:rPr lang="en-AU" smtClean="0"/>
              <a:t>Second level</a:t>
            </a:r>
          </a:p>
          <a:p>
            <a:pPr lvl="2" eaLnBrk="1" latinLnBrk="0" hangingPunct="1"/>
            <a:r>
              <a:rPr lang="en-AU" smtClean="0"/>
              <a:t>Third level</a:t>
            </a:r>
          </a:p>
          <a:p>
            <a:pPr lvl="3" eaLnBrk="1" latinLnBrk="0" hangingPunct="1"/>
            <a:r>
              <a:rPr lang="en-AU" smtClean="0"/>
              <a:t>Fourth level</a:t>
            </a:r>
          </a:p>
          <a:p>
            <a:pPr lvl="4" eaLnBrk="1" latinLnBrk="0" hangingPunct="1"/>
            <a:r>
              <a:rPr lang="en-AU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54268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AU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AU" smtClean="0"/>
              <a:t>Drag picture to placeholder or click icon to add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72946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AU" smtClean="0"/>
              <a:t>Click to edit Master text styles</a:t>
            </a:r>
          </a:p>
          <a:p>
            <a:pPr lvl="1" eaLnBrk="1" latinLnBrk="0" hangingPunct="1"/>
            <a:r>
              <a:rPr lang="en-AU" smtClean="0"/>
              <a:t>Second level</a:t>
            </a:r>
          </a:p>
          <a:p>
            <a:pPr lvl="2" eaLnBrk="1" latinLnBrk="0" hangingPunct="1"/>
            <a:r>
              <a:rPr lang="en-AU" smtClean="0"/>
              <a:t>Third level</a:t>
            </a:r>
          </a:p>
          <a:p>
            <a:pPr lvl="3" eaLnBrk="1" latinLnBrk="0" hangingPunct="1"/>
            <a:r>
              <a:rPr lang="en-AU" smtClean="0"/>
              <a:t>Fourth level</a:t>
            </a:r>
          </a:p>
          <a:p>
            <a:pPr lvl="4" eaLnBrk="1" latinLnBrk="0" hangingPunct="1"/>
            <a:r>
              <a:rPr lang="en-AU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443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BPU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9" t="26081" r="9264" b="42430"/>
          <a:stretch/>
        </p:blipFill>
        <p:spPr>
          <a:xfrm>
            <a:off x="0" y="1600200"/>
            <a:ext cx="1067148" cy="98773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430887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1"/>
                </a:solidFill>
                <a:latin typeface="Helvetica"/>
                <a:cs typeface="Helvetica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AU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066800" cy="990600"/>
          </a:xfrm>
          <a:prstGeom prst="rect">
            <a:avLst/>
          </a:prstGeom>
          <a:solidFill>
            <a:srgbClr val="CA2E0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1600200"/>
            <a:ext cx="8077200" cy="990600"/>
          </a:xfrm>
          <a:prstGeom prst="rect">
            <a:avLst/>
          </a:prstGeom>
          <a:solidFill>
            <a:srgbClr val="0F74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818501"/>
            <a:ext cx="7162800" cy="553998"/>
          </a:xfrm>
        </p:spPr>
        <p:txBody>
          <a:bodyPr anchor="ctr"/>
          <a:lstStyle>
            <a:lvl1pPr algn="l">
              <a:buNone/>
              <a:defRPr sz="3600" b="0" cap="none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kumimoji="0" lang="en-AU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</a:defRPr>
            </a:lvl1pPr>
          </a:lstStyle>
          <a:p>
            <a:fld id="{A222EA50-B610-F24E-A8F0-61F9A192C405}" type="datetimeFigureOut">
              <a:rPr lang="en-US" smtClean="0">
                <a:solidFill>
                  <a:srgbClr val="775F55"/>
                </a:solidFill>
              </a:rPr>
              <a:pPr/>
              <a:t>3/21/2018</a:t>
            </a:fld>
            <a:endParaRPr lang="en-AU" dirty="0">
              <a:solidFill>
                <a:srgbClr val="775F55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3723894" y="6464985"/>
            <a:ext cx="1696720" cy="153888"/>
          </a:xfrm>
        </p:spPr>
        <p:txBody>
          <a:bodyPr/>
          <a:lstStyle>
            <a:lvl1pPr>
              <a:defRPr>
                <a:latin typeface="Helvetica"/>
              </a:defRPr>
            </a:lvl1pPr>
          </a:lstStyle>
          <a:p>
            <a:endParaRPr lang="en-AU" dirty="0">
              <a:solidFill>
                <a:srgbClr val="775F55"/>
              </a:solidFill>
            </a:endParaRPr>
          </a:p>
        </p:txBody>
      </p:sp>
      <p:pic>
        <p:nvPicPr>
          <p:cNvPr id="11" name="Picture 10" descr="NBPU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9" t="26081" r="9264" b="42430"/>
          <a:stretch/>
        </p:blipFill>
        <p:spPr>
          <a:xfrm>
            <a:off x="18682" y="1600200"/>
            <a:ext cx="1070248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17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AU" smtClean="0"/>
              <a:t>Click to edit Master text styles</a:t>
            </a:r>
          </a:p>
          <a:p>
            <a:pPr lvl="1" eaLnBrk="1" latinLnBrk="0" hangingPunct="1"/>
            <a:r>
              <a:rPr lang="en-AU" smtClean="0"/>
              <a:t>Second level</a:t>
            </a:r>
          </a:p>
          <a:p>
            <a:pPr lvl="2" eaLnBrk="1" latinLnBrk="0" hangingPunct="1"/>
            <a:r>
              <a:rPr lang="en-AU" smtClean="0"/>
              <a:t>Third level</a:t>
            </a:r>
          </a:p>
          <a:p>
            <a:pPr lvl="3" eaLnBrk="1" latinLnBrk="0" hangingPunct="1"/>
            <a:r>
              <a:rPr lang="en-AU" smtClean="0"/>
              <a:t>Fourth level</a:t>
            </a:r>
          </a:p>
          <a:p>
            <a:pPr lvl="4" eaLnBrk="1" latinLnBrk="0" hangingPunct="1"/>
            <a:r>
              <a:rPr lang="en-AU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DDC176A-B452-6E46-9686-7A79A95FF8A9}" type="slidenum">
              <a:rPr lang="en-AU" smtClean="0">
                <a:latin typeface="Avenir Light"/>
              </a:rPr>
              <a:pPr/>
              <a:t>‹#›</a:t>
            </a:fld>
            <a:endParaRPr lang="en-AU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6213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BDCF-73A2-4323-BB98-132EA022E2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8.emf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emf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0F74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1" y="509142"/>
            <a:ext cx="754126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B4E07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1" y="2206371"/>
            <a:ext cx="75412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1E1C1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23894" y="6464985"/>
            <a:ext cx="1696720" cy="1632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BFBFBF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40"/>
              </a:lnSpc>
            </a:pP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905000" y="6477000"/>
            <a:ext cx="1645920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>
                    <a:lumMod val="75000"/>
                  </a:schemeClr>
                </a:solidFill>
                <a:latin typeface="Helvetica"/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67400" y="6477000"/>
            <a:ext cx="210312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rgbClr val="BFBFBF"/>
                </a:solidFill>
                <a:latin typeface="Helvetica"/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33400" y="5943600"/>
            <a:ext cx="990600" cy="7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p:timing>
    <p:tnLst>
      <p:par>
        <p:cTn id="1" dur="indefinite" restart="never" nodeType="tmRoot"/>
      </p:par>
    </p:tnLst>
  </p:timing>
  <p:txStyles>
    <p:titleStyle>
      <a:lvl1pPr>
        <a:defRPr b="1">
          <a:solidFill>
            <a:srgbClr val="DD8047"/>
          </a:solidFill>
          <a:latin typeface="Arial"/>
          <a:ea typeface="+mj-ea"/>
          <a:cs typeface="Arial"/>
        </a:defRPr>
      </a:lvl1pPr>
    </p:titleStyle>
    <p:bodyStyle>
      <a:lvl1pPr marL="0">
        <a:defRPr sz="2800">
          <a:latin typeface="Arial"/>
          <a:ea typeface="+mn-ea"/>
          <a:cs typeface="Arial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011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33B4BDCF-73A2-4323-BB98-132EA022E271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6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1470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44208" y="6381328"/>
            <a:ext cx="2133600" cy="319088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Helvetica"/>
              </a:defRPr>
            </a:lvl1pPr>
          </a:lstStyle>
          <a:p>
            <a:fld id="{27199F7F-06C8-4543-A6FF-7B5A37CFC2A9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536" y="6381328"/>
            <a:ext cx="840695" cy="249188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Helvetica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Palatino Linotyp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Palatino Linotyp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Palatino Linotyp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Palatino Linotyp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8B042"/>
        </a:buClr>
        <a:buFont typeface="Wingdings" pitchFamily="2" charset="2"/>
        <a:buChar char="l"/>
        <a:defRPr sz="3000">
          <a:solidFill>
            <a:schemeClr val="bg1"/>
          </a:solidFill>
          <a:latin typeface="Helvetica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rgbClr val="88B042"/>
        </a:buClr>
        <a:buSzPct val="90000"/>
        <a:buFont typeface="Wingdings" pitchFamily="2" charset="2"/>
        <a:buChar char="£"/>
        <a:defRPr sz="2600">
          <a:solidFill>
            <a:schemeClr val="bg1"/>
          </a:solidFill>
          <a:latin typeface="Helvetica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rgbClr val="88B042"/>
        </a:buClr>
        <a:buFont typeface="Wingdings" pitchFamily="2" charset="2"/>
        <a:buChar char="l"/>
        <a:defRPr sz="2200">
          <a:solidFill>
            <a:schemeClr val="bg1"/>
          </a:solidFill>
          <a:latin typeface="Helvetica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rgbClr val="88B042"/>
        </a:buClr>
        <a:buSzPct val="85000"/>
        <a:buFont typeface="Wingdings" pitchFamily="2" charset="2"/>
        <a:buChar char="¢"/>
        <a:defRPr sz="2000">
          <a:solidFill>
            <a:schemeClr val="bg1"/>
          </a:solidFill>
          <a:latin typeface="Helvetica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rgbClr val="88B042"/>
        </a:buClr>
        <a:buFont typeface="Wingdings" pitchFamily="2" charset="2"/>
        <a:buChar char=""/>
        <a:defRPr sz="2000">
          <a:solidFill>
            <a:schemeClr val="bg1"/>
          </a:solidFill>
          <a:latin typeface="Helvetica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33B4BDCF-73A2-4323-BB98-132EA022E271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536" y="6381328"/>
            <a:ext cx="840695" cy="2491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1470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44208" y="6381328"/>
            <a:ext cx="2133600" cy="319088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Helvetica"/>
              </a:defRPr>
            </a:lvl1pPr>
          </a:lstStyle>
          <a:p>
            <a:fld id="{33B4BDCF-73A2-4323-BB98-132EA022E271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536" y="6381328"/>
            <a:ext cx="840695" cy="249188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Helvetica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Palatino Linotyp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Palatino Linotyp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Palatino Linotyp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Palatino Linotyp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75000"/>
          </a:schemeClr>
        </a:buClr>
        <a:buFont typeface="Wingdings" pitchFamily="2" charset="2"/>
        <a:buChar char="l"/>
        <a:defRPr sz="3000">
          <a:solidFill>
            <a:schemeClr val="bg1"/>
          </a:solidFill>
          <a:latin typeface="Helvetica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75000"/>
          </a:schemeClr>
        </a:buClr>
        <a:buSzPct val="90000"/>
        <a:buFont typeface="Wingdings" pitchFamily="2" charset="2"/>
        <a:buChar char="£"/>
        <a:defRPr sz="2600">
          <a:solidFill>
            <a:schemeClr val="bg1"/>
          </a:solidFill>
          <a:latin typeface="Helvetica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75000"/>
          </a:schemeClr>
        </a:buClr>
        <a:buFont typeface="Wingdings" pitchFamily="2" charset="2"/>
        <a:buChar char="l"/>
        <a:defRPr sz="2200">
          <a:solidFill>
            <a:schemeClr val="bg1"/>
          </a:solidFill>
          <a:latin typeface="Helvetica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¢"/>
        <a:defRPr sz="2000">
          <a:solidFill>
            <a:schemeClr val="bg1"/>
          </a:solidFill>
          <a:latin typeface="Helvetica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75000"/>
          </a:schemeClr>
        </a:buClr>
        <a:buFont typeface="Wingdings" pitchFamily="2" charset="2"/>
        <a:buChar char=""/>
        <a:defRPr sz="2000">
          <a:solidFill>
            <a:schemeClr val="bg1"/>
          </a:solidFill>
          <a:latin typeface="Helvetica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33B4BDCF-73A2-4323-BB98-132EA022E271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536" y="6381328"/>
            <a:ext cx="840695" cy="2491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AU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AU" smtClean="0"/>
              <a:t>Click to edit Master text styles</a:t>
            </a:r>
          </a:p>
          <a:p>
            <a:pPr lvl="1" eaLnBrk="1" latinLnBrk="0" hangingPunct="1"/>
            <a:r>
              <a:rPr kumimoji="0" lang="en-AU" smtClean="0"/>
              <a:t>Second level</a:t>
            </a:r>
          </a:p>
          <a:p>
            <a:pPr lvl="2" eaLnBrk="1" latinLnBrk="0" hangingPunct="1"/>
            <a:r>
              <a:rPr kumimoji="0" lang="en-AU" smtClean="0"/>
              <a:t>Third level</a:t>
            </a:r>
          </a:p>
          <a:p>
            <a:pPr lvl="3" eaLnBrk="1" latinLnBrk="0" hangingPunct="1"/>
            <a:r>
              <a:rPr kumimoji="0" lang="en-AU" smtClean="0"/>
              <a:t>Fourth level</a:t>
            </a:r>
          </a:p>
          <a:p>
            <a:pPr lvl="4" eaLnBrk="1" latinLnBrk="0" hangingPunct="1"/>
            <a:r>
              <a:rPr kumimoji="0" lang="en-AU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457200"/>
            <a:fld id="{A222EA50-B610-F24E-A8F0-61F9A192C405}" type="datetimeFigureOut">
              <a:rPr lang="en-US" smtClean="0">
                <a:solidFill>
                  <a:srgbClr val="775F55"/>
                </a:solidFill>
                <a:latin typeface="Avenir Light"/>
              </a:rPr>
              <a:pPr defTabSz="457200"/>
              <a:t>3/21/2018</a:t>
            </a:fld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457200"/>
            <a:endParaRPr lang="en-AU">
              <a:solidFill>
                <a:srgbClr val="775F55"/>
              </a:solidFill>
              <a:latin typeface="Avenir Ligh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  <a:latin typeface="Avenir Ligh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457200"/>
            <a:fld id="{2DDC176A-B452-6E46-9686-7A79A95FF8A9}" type="slidenum">
              <a:rPr lang="en-AU" smtClean="0">
                <a:latin typeface="Avenir Light"/>
              </a:rPr>
              <a:pPr defTabSz="457200"/>
              <a:t>‹#›</a:t>
            </a:fld>
            <a:endParaRPr lang="en-AU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67752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hyperlink" Target="https://thenounproject.co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3600" dirty="0" smtClean="0"/>
              <a:t>MONITORING AND EVALUATION</a:t>
            </a:r>
            <a:endParaRPr lang="en-AU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"/>
          </p:nvPr>
        </p:nvSpPr>
        <p:spPr>
          <a:xfrm>
            <a:off x="533400" y="3642360"/>
            <a:ext cx="7772400" cy="492443"/>
          </a:xfrm>
        </p:spPr>
        <p:txBody>
          <a:bodyPr>
            <a:normAutofit/>
          </a:bodyPr>
          <a:lstStyle/>
          <a:p>
            <a:r>
              <a:rPr lang="en-AU" sz="2800" dirty="0" smtClean="0"/>
              <a:t>Examples of charts and data visualisations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23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" y="446118"/>
            <a:ext cx="1137920" cy="477202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"/>
              </a:rPr>
              <a:t>Step 4</a:t>
            </a:r>
            <a:endParaRPr lang="en-US" sz="1600" dirty="0">
              <a:latin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12049" y="446118"/>
            <a:ext cx="180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Format the chart to clearly display the findings</a:t>
            </a:r>
            <a:endParaRPr lang="en-US" sz="1600" dirty="0">
              <a:latin typeface="Helvetica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46198102"/>
              </p:ext>
            </p:extLst>
          </p:nvPr>
        </p:nvGraphicFramePr>
        <p:xfrm>
          <a:off x="1595120" y="1593270"/>
          <a:ext cx="4165548" cy="265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Picture9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7" b="34848"/>
          <a:stretch/>
        </p:blipFill>
        <p:spPr>
          <a:xfrm>
            <a:off x="6242782" y="1194807"/>
            <a:ext cx="2316500" cy="3351102"/>
          </a:xfrm>
          <a:prstGeom prst="rect">
            <a:avLst/>
          </a:prstGeom>
        </p:spPr>
      </p:pic>
      <p:pic>
        <p:nvPicPr>
          <p:cNvPr id="7" name="Picture 6" descr="Picture7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t="10276" r="28758" b="79196"/>
          <a:stretch/>
        </p:blipFill>
        <p:spPr>
          <a:xfrm>
            <a:off x="6242782" y="446118"/>
            <a:ext cx="5620745" cy="54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 for using charts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 Screenshots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26396" y="5177527"/>
            <a:ext cx="8260403" cy="1141772"/>
          </a:xfrm>
          <a:prstGeom prst="roundRect">
            <a:avLst>
              <a:gd name="adj" fmla="val 49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57200" y="882232"/>
            <a:ext cx="1899920" cy="2421894"/>
          </a:xfrm>
          <a:prstGeom prst="roundRect">
            <a:avLst>
              <a:gd name="adj" fmla="val 497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37228" y="4405589"/>
            <a:ext cx="3415677" cy="1141772"/>
          </a:xfrm>
          <a:prstGeom prst="roundRect">
            <a:avLst>
              <a:gd name="adj" fmla="val 497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37864" y="1855470"/>
            <a:ext cx="8249571" cy="2268000"/>
          </a:xfrm>
          <a:prstGeom prst="roundRect">
            <a:avLst>
              <a:gd name="adj" fmla="val 49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03445" y="2300288"/>
            <a:ext cx="1900238" cy="33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Chart </a:t>
            </a:r>
            <a:endParaRPr lang="en-US" sz="16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9" name="Content Placeholder 8" descr="Screen Shot 2016-06-28 at 9.39.01 PM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" r="2724"/>
          <a:stretch/>
        </p:blipFill>
        <p:spPr>
          <a:xfrm>
            <a:off x="6996113" y="161925"/>
            <a:ext cx="2147887" cy="1412875"/>
          </a:xfrm>
        </p:spPr>
      </p:pic>
      <p:pic>
        <p:nvPicPr>
          <p:cNvPr id="10" name="Picture 9" descr="Screen Shot 2016-06-28 at 9.40.2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3230"/>
            <a:ext cx="8229600" cy="5791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12049" y="382508"/>
            <a:ext cx="1940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/>
              </a:rPr>
              <a:t>Click on Chart area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53360" y="2300589"/>
            <a:ext cx="1056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9900"/>
                </a:solidFill>
                <a:latin typeface="Helvetica"/>
              </a:rPr>
              <a:t>Data </a:t>
            </a:r>
            <a:endParaRPr lang="en-US" sz="1600" dirty="0" smtClean="0">
              <a:solidFill>
                <a:srgbClr val="FF9900"/>
              </a:solidFill>
              <a:latin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7864" y="882232"/>
            <a:ext cx="1474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/>
              </a:rPr>
              <a:t>In the </a:t>
            </a:r>
            <a:r>
              <a:rPr lang="en-US" sz="1600" dirty="0">
                <a:solidFill>
                  <a:srgbClr val="FF9900"/>
                </a:solidFill>
                <a:latin typeface="Helvetica"/>
              </a:rPr>
              <a:t>Charts</a:t>
            </a:r>
            <a:r>
              <a:rPr lang="en-US" sz="1600" dirty="0">
                <a:latin typeface="Helvetica"/>
              </a:rPr>
              <a:t> Tool Tabs you can edit </a:t>
            </a:r>
            <a:r>
              <a:rPr lang="en-US" sz="1600" dirty="0" smtClean="0">
                <a:latin typeface="Helvetica"/>
              </a:rPr>
              <a:t>the:</a:t>
            </a:r>
            <a:endParaRPr lang="en-US" sz="1600" dirty="0">
              <a:latin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18060" y="2300589"/>
            <a:ext cx="129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  <a:latin typeface="Helvetica"/>
              </a:rPr>
              <a:t>Layout</a:t>
            </a:r>
            <a:endParaRPr lang="en-US" sz="1600" dirty="0">
              <a:solidFill>
                <a:srgbClr val="FF9900"/>
              </a:solidFill>
              <a:latin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08040" y="2300589"/>
            <a:ext cx="129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  <a:latin typeface="Helvetica"/>
              </a:rPr>
              <a:t>Styles</a:t>
            </a:r>
            <a:endParaRPr lang="en-US" sz="1600" dirty="0">
              <a:solidFill>
                <a:srgbClr val="FF9900"/>
              </a:solidFill>
              <a:latin typeface="Helvetica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457200" y="274638"/>
            <a:ext cx="1137920" cy="477202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"/>
              </a:rPr>
              <a:t>Step 1</a:t>
            </a:r>
            <a:endParaRPr lang="en-US" sz="1600" dirty="0">
              <a:latin typeface="Helvetic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651760" y="1855470"/>
            <a:ext cx="0" cy="2268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23920" y="1855470"/>
            <a:ext cx="0" cy="2268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70880" y="1855470"/>
            <a:ext cx="0" cy="2268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 rot="5400000">
            <a:off x="2267057" y="3135165"/>
            <a:ext cx="1618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Edit or replace in Excel</a:t>
            </a:r>
          </a:p>
        </p:txBody>
      </p:sp>
      <p:sp>
        <p:nvSpPr>
          <p:cNvPr id="37" name="Rectangle 36"/>
          <p:cNvSpPr/>
          <p:nvPr/>
        </p:nvSpPr>
        <p:spPr>
          <a:xfrm rot="5400000">
            <a:off x="-751503" y="385907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Other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Scatter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999999"/>
                </a:solidFill>
                <a:latin typeface="Helvetica"/>
              </a:rPr>
              <a:t>Area</a:t>
            </a:r>
            <a:endParaRPr lang="en-US" sz="1400" dirty="0">
              <a:solidFill>
                <a:srgbClr val="999999"/>
              </a:solidFill>
              <a:latin typeface="Helvetica"/>
            </a:endParaRP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Bar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999999"/>
                </a:solidFill>
                <a:latin typeface="Helvetica"/>
              </a:rPr>
              <a:t>Pie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Line 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999999"/>
                </a:solidFill>
                <a:latin typeface="Helvetica"/>
              </a:rPr>
              <a:t>Column</a:t>
            </a:r>
            <a:endParaRPr lang="en-US" sz="1400" dirty="0">
              <a:solidFill>
                <a:srgbClr val="999999"/>
              </a:solidFill>
              <a:latin typeface="Helvetica"/>
            </a:endParaRPr>
          </a:p>
        </p:txBody>
      </p:sp>
      <p:sp>
        <p:nvSpPr>
          <p:cNvPr id="39" name="Pentagon 38"/>
          <p:cNvSpPr/>
          <p:nvPr/>
        </p:nvSpPr>
        <p:spPr>
          <a:xfrm rot="5400000">
            <a:off x="4987536" y="1432804"/>
            <a:ext cx="325120" cy="23573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40" name="Picture 39" descr="Screen Shot 2016-06-28 at 9.56.04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/>
          <a:stretch/>
        </p:blipFill>
        <p:spPr>
          <a:xfrm>
            <a:off x="457200" y="5022764"/>
            <a:ext cx="8230235" cy="81702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134235" y="5905481"/>
            <a:ext cx="1056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  <a:latin typeface="Helvetica"/>
              </a:rPr>
              <a:t>Labels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1795" y="4405588"/>
            <a:ext cx="273304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In </a:t>
            </a:r>
            <a:r>
              <a:rPr lang="en-US" sz="1600" dirty="0">
                <a:latin typeface="Helvetica"/>
              </a:rPr>
              <a:t>the </a:t>
            </a:r>
            <a:r>
              <a:rPr lang="en-US" sz="1600" dirty="0">
                <a:solidFill>
                  <a:srgbClr val="FF9900"/>
                </a:solidFill>
                <a:latin typeface="Helvetica"/>
              </a:rPr>
              <a:t>Chart </a:t>
            </a:r>
            <a:r>
              <a:rPr lang="en-US" sz="1600" dirty="0" smtClean="0">
                <a:solidFill>
                  <a:srgbClr val="FF9900"/>
                </a:solidFill>
                <a:latin typeface="Helvetica"/>
              </a:rPr>
              <a:t>Layout </a:t>
            </a:r>
            <a:r>
              <a:rPr lang="en-US" sz="1600" dirty="0">
                <a:latin typeface="Helvetica"/>
              </a:rPr>
              <a:t>tab there are options to </a:t>
            </a:r>
            <a:r>
              <a:rPr lang="en-US" sz="1600" dirty="0" smtClean="0">
                <a:latin typeface="Helvetica"/>
              </a:rPr>
              <a:t>edit:</a:t>
            </a:r>
            <a:endParaRPr lang="en-US" sz="1600" dirty="0">
              <a:latin typeface="Helvetic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142215" y="5904495"/>
            <a:ext cx="129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  <a:latin typeface="Helvetica"/>
              </a:rPr>
              <a:t>Axes</a:t>
            </a:r>
            <a:endParaRPr lang="en-US" sz="1600" dirty="0">
              <a:solidFill>
                <a:srgbClr val="FF9900"/>
              </a:solidFill>
              <a:latin typeface="Helvetica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14595" y="5904495"/>
            <a:ext cx="129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  <a:latin typeface="Helvetica"/>
              </a:rPr>
              <a:t>Analysis</a:t>
            </a:r>
            <a:endParaRPr lang="en-US" sz="1600" dirty="0">
              <a:solidFill>
                <a:srgbClr val="FF9900"/>
              </a:solidFill>
              <a:latin typeface="Helvetica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1971675" y="5239299"/>
            <a:ext cx="0" cy="1080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044315" y="5239299"/>
            <a:ext cx="0" cy="1080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97755" y="5239299"/>
            <a:ext cx="0" cy="1080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635115" y="5239299"/>
            <a:ext cx="0" cy="1080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Pentagon 50"/>
          <p:cNvSpPr/>
          <p:nvPr/>
        </p:nvSpPr>
        <p:spPr>
          <a:xfrm rot="5400000">
            <a:off x="3186820" y="4742671"/>
            <a:ext cx="325120" cy="23573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919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457200" y="3111917"/>
            <a:ext cx="1137920" cy="477202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"/>
              </a:rPr>
              <a:t>Step 2</a:t>
            </a:r>
            <a:endParaRPr lang="en-US" sz="1600" dirty="0">
              <a:latin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2049" y="3181241"/>
            <a:ext cx="2283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</a:rPr>
              <a:t>Select a Chart to Insert</a:t>
            </a:r>
            <a:endParaRPr lang="en-US" sz="1600" dirty="0">
              <a:latin typeface="Helvetica"/>
            </a:endParaRPr>
          </a:p>
        </p:txBody>
      </p:sp>
      <p:pic>
        <p:nvPicPr>
          <p:cNvPr id="10" name="Picture 9" descr="Screen Shot 2016-07-06 at 11.5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0" y="2017018"/>
            <a:ext cx="36703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" y="3059257"/>
            <a:ext cx="1137920" cy="477202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"/>
              </a:rPr>
              <a:t>Step 3</a:t>
            </a:r>
            <a:endParaRPr lang="en-US" sz="1600" dirty="0">
              <a:latin typeface="Helvetica"/>
            </a:endParaRPr>
          </a:p>
        </p:txBody>
      </p:sp>
      <p:pic>
        <p:nvPicPr>
          <p:cNvPr id="7" name="Picture 6" descr="Screen Shot 2016-07-06 at 11.44.51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289"/>
          <a:stretch/>
        </p:blipFill>
        <p:spPr>
          <a:xfrm>
            <a:off x="4623583" y="1382608"/>
            <a:ext cx="4129468" cy="3830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12049" y="3005470"/>
            <a:ext cx="228309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Add your data fields to the Excel Spreadsheet</a:t>
            </a:r>
            <a:endParaRPr lang="en-US" sz="16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42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" y="2086147"/>
            <a:ext cx="1137920" cy="477202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"/>
            </a:endParaRPr>
          </a:p>
        </p:txBody>
      </p:sp>
      <p:pic>
        <p:nvPicPr>
          <p:cNvPr id="13" name="Picture 12" descr="Screen Shot 2016-07-06 at 11.53.4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3" r="15545"/>
          <a:stretch/>
        </p:blipFill>
        <p:spPr>
          <a:xfrm>
            <a:off x="4623583" y="4633708"/>
            <a:ext cx="4129468" cy="18151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32528" y="1901629"/>
            <a:ext cx="22830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If Excel doesn’t open automatically when you choose a chart you can either right click or click on the icon to edit the data</a:t>
            </a:r>
            <a:endParaRPr lang="en-US" sz="1600" dirty="0">
              <a:latin typeface="Helvetica"/>
            </a:endParaRPr>
          </a:p>
        </p:txBody>
      </p:sp>
      <p:pic>
        <p:nvPicPr>
          <p:cNvPr id="15" name="Picture 14" descr="Screen Shot 2016-07-07 at 12.01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20" y="154033"/>
            <a:ext cx="4324131" cy="44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" y="446118"/>
            <a:ext cx="1137920" cy="477202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"/>
              </a:rPr>
              <a:t>Step 4</a:t>
            </a:r>
            <a:endParaRPr lang="en-US" sz="1600" dirty="0">
              <a:latin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12049" y="446118"/>
            <a:ext cx="180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Format the chart to clearly display the findings</a:t>
            </a:r>
            <a:endParaRPr lang="en-US" sz="1600" dirty="0">
              <a:latin typeface="Helvetica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58778362"/>
              </p:ext>
            </p:extLst>
          </p:nvPr>
        </p:nvGraphicFramePr>
        <p:xfrm>
          <a:off x="1595120" y="1593270"/>
          <a:ext cx="4165548" cy="265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descr="Screen Shot 2016-07-10 at 3.28.17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02"/>
          <a:stretch/>
        </p:blipFill>
        <p:spPr>
          <a:xfrm>
            <a:off x="5894294" y="3715137"/>
            <a:ext cx="3249706" cy="2649095"/>
          </a:xfrm>
          <a:prstGeom prst="rect">
            <a:avLst/>
          </a:prstGeom>
        </p:spPr>
      </p:pic>
      <p:pic>
        <p:nvPicPr>
          <p:cNvPr id="3" name="Picture 2" descr="Screen Shot 2016-07-10 at 3.29.52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60"/>
          <a:stretch/>
        </p:blipFill>
        <p:spPr>
          <a:xfrm>
            <a:off x="5894294" y="335339"/>
            <a:ext cx="3249706" cy="1164734"/>
          </a:xfrm>
          <a:prstGeom prst="rect">
            <a:avLst/>
          </a:prstGeom>
        </p:spPr>
      </p:pic>
      <p:pic>
        <p:nvPicPr>
          <p:cNvPr id="6" name="Picture 5" descr="Screen Shot 2016-07-10 at 3.30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94" y="1513980"/>
            <a:ext cx="3249706" cy="21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cel_for_mac_2011_ic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99" y="527330"/>
            <a:ext cx="2714862" cy="27148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3995361"/>
            <a:ext cx="7772400" cy="136207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Use Built in charts </a:t>
            </a:r>
            <a:br>
              <a:rPr lang="en-US" dirty="0" smtClean="0"/>
            </a:b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</a:rPr>
              <a:t>EXAMPLES</a:t>
            </a:r>
            <a:endParaRPr lang="en-US" sz="2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22313" y="2495174"/>
            <a:ext cx="7772400" cy="1500187"/>
          </a:xfrm>
        </p:spPr>
        <p:txBody>
          <a:bodyPr/>
          <a:lstStyle/>
          <a:p>
            <a:r>
              <a:rPr lang="en-US" dirty="0" smtClean="0"/>
              <a:t>PART TWO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0F74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3" y="5943600"/>
            <a:ext cx="990600" cy="7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4958"/>
            <a:ext cx="8636000" cy="7620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BUILT IN CHARTS </a:t>
            </a:r>
            <a:r>
              <a:rPr lang="en-US" sz="2800" dirty="0" smtClean="0"/>
              <a:t>Column Graph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59286376"/>
              </p:ext>
            </p:extLst>
          </p:nvPr>
        </p:nvGraphicFramePr>
        <p:xfrm>
          <a:off x="589280" y="1417638"/>
          <a:ext cx="738632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descr="Screen Shot 2016-07-06 at 10.46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294958"/>
            <a:ext cx="660400" cy="762000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 rot="5400000">
            <a:off x="8327145" y="14215"/>
            <a:ext cx="325120" cy="23573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162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4958"/>
            <a:ext cx="8636000" cy="7620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59771911"/>
              </p:ext>
            </p:extLst>
          </p:nvPr>
        </p:nvGraphicFramePr>
        <p:xfrm>
          <a:off x="619760" y="141763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Screen Shot 2016-07-06 at 10.47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12" y="294958"/>
            <a:ext cx="695158" cy="76200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 rot="5400000">
            <a:off x="8327145" y="-5787"/>
            <a:ext cx="325120" cy="23573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BUILT IN CHARTS </a:t>
            </a:r>
            <a:r>
              <a:rPr lang="en-US" dirty="0" smtClean="0"/>
              <a:t>Pie </a:t>
            </a:r>
            <a:r>
              <a:rPr lang="en-US" dirty="0"/>
              <a:t>Chart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cel_for_mac_2011_ic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99" y="527330"/>
            <a:ext cx="2714862" cy="27148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3842508"/>
            <a:ext cx="7772400" cy="136207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Use Built in charts </a:t>
            </a:r>
            <a:br>
              <a:rPr lang="en-US" dirty="0" smtClean="0"/>
            </a:b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400" b="0" dirty="0" err="1" smtClean="0">
                <a:solidFill>
                  <a:schemeClr val="bg1">
                    <a:lumMod val="50000"/>
                  </a:schemeClr>
                </a:solidFill>
              </a:rPr>
              <a:t>customise</a:t>
            </a: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</a:rPr>
              <a:t> them to your own purposes</a:t>
            </a:r>
            <a:endParaRPr lang="en-US" sz="2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22313" y="2389353"/>
            <a:ext cx="7772400" cy="1500187"/>
          </a:xfrm>
        </p:spPr>
        <p:txBody>
          <a:bodyPr/>
          <a:lstStyle/>
          <a:p>
            <a:r>
              <a:rPr lang="en-US" dirty="0" smtClean="0"/>
              <a:t>Using data from an existing Excel 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0F74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3" y="5943600"/>
            <a:ext cx="990600" cy="7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4958"/>
            <a:ext cx="8636000" cy="7620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sz="2800" b="1" dirty="0">
                <a:solidFill>
                  <a:srgbClr val="333333"/>
                </a:solidFill>
                <a:ea typeface="+mn-ea"/>
                <a:cs typeface="+mn-cs"/>
              </a:rPr>
              <a:t>BUILT IN CHARTS </a:t>
            </a:r>
            <a:r>
              <a:rPr lang="en-US" sz="2800" dirty="0" smtClean="0">
                <a:solidFill>
                  <a:srgbClr val="333333"/>
                </a:solidFill>
                <a:ea typeface="+mn-ea"/>
                <a:cs typeface="+mn-cs"/>
              </a:rPr>
              <a:t>Line Graph</a:t>
            </a:r>
            <a:endParaRPr lang="en-US" sz="2800" dirty="0">
              <a:solidFill>
                <a:srgbClr val="333333"/>
              </a:solidFill>
              <a:ea typeface="+mn-ea"/>
              <a:cs typeface="+mn-cs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30839436"/>
              </p:ext>
            </p:extLst>
          </p:nvPr>
        </p:nvGraphicFramePr>
        <p:xfrm>
          <a:off x="457200" y="1417638"/>
          <a:ext cx="8229600" cy="459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Screen Shot 2016-07-06 at 10.48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98" y="294958"/>
            <a:ext cx="683172" cy="76200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 rot="5400000">
            <a:off x="8327145" y="-5787"/>
            <a:ext cx="325120" cy="23573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57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4958"/>
            <a:ext cx="8636000" cy="7620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BUILT IN CHARTS </a:t>
            </a:r>
            <a:r>
              <a:rPr lang="en-US" sz="2800" dirty="0" smtClean="0"/>
              <a:t>Other</a:t>
            </a:r>
            <a:endParaRPr lang="en-US" sz="28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29640668"/>
              </p:ext>
            </p:extLst>
          </p:nvPr>
        </p:nvGraphicFramePr>
        <p:xfrm>
          <a:off x="457200" y="146335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Screen Shot 2016-07-06 at 10.50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22" y="294958"/>
            <a:ext cx="709448" cy="76200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 rot="5400000">
            <a:off x="8327145" y="-5787"/>
            <a:ext cx="325120" cy="23573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3676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4042394"/>
            <a:ext cx="7772400" cy="136207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Build Your own charts</a:t>
            </a:r>
            <a:br>
              <a:rPr lang="en-US" dirty="0" smtClean="0"/>
            </a:b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400" b="0" dirty="0" err="1" smtClean="0">
                <a:solidFill>
                  <a:schemeClr val="bg1">
                    <a:lumMod val="50000"/>
                  </a:schemeClr>
                </a:solidFill>
              </a:rPr>
              <a:t>visualise</a:t>
            </a: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</a:rPr>
              <a:t> the findings</a:t>
            </a:r>
            <a:endParaRPr lang="en-US" sz="2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22313" y="2542207"/>
            <a:ext cx="7772400" cy="1500187"/>
          </a:xfrm>
        </p:spPr>
        <p:txBody>
          <a:bodyPr/>
          <a:lstStyle/>
          <a:p>
            <a:r>
              <a:rPr lang="en-US" dirty="0" smtClean="0"/>
              <a:t>Use your data with the following templates 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510" y="708278"/>
            <a:ext cx="3874594" cy="3457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0F74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3" y="5943600"/>
            <a:ext cx="990600" cy="7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1" y="1447800"/>
            <a:ext cx="7848600" cy="18774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following are examples of </a:t>
            </a:r>
            <a:r>
              <a:rPr lang="en-US" dirty="0" err="1" smtClean="0"/>
              <a:t>visualising</a:t>
            </a:r>
            <a:r>
              <a:rPr lang="en-US" dirty="0" smtClean="0"/>
              <a:t> data that are not built in features of PowerPoint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Use these as templates to populate with your own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6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294958"/>
            <a:ext cx="9144000" cy="76200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6982" y="2172460"/>
            <a:ext cx="5198702" cy="2416448"/>
            <a:chOff x="346120" y="974297"/>
            <a:chExt cx="5198702" cy="2416448"/>
          </a:xfrm>
        </p:grpSpPr>
        <p:sp>
          <p:nvSpPr>
            <p:cNvPr id="78" name="TextBox 77"/>
            <p:cNvSpPr txBox="1"/>
            <p:nvPr/>
          </p:nvSpPr>
          <p:spPr>
            <a:xfrm>
              <a:off x="346120" y="3072907"/>
              <a:ext cx="6472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6188" y="2485616"/>
              <a:ext cx="675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10%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9139" y="1899645"/>
              <a:ext cx="784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20%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56321" y="1404438"/>
              <a:ext cx="699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30%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725570" y="1096661"/>
              <a:ext cx="709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40%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03747" y="974297"/>
              <a:ext cx="655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50%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353302" y="1128186"/>
              <a:ext cx="909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60%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950997" y="1454096"/>
              <a:ext cx="723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70%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386836" y="1890125"/>
              <a:ext cx="681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80%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694328" y="2474769"/>
              <a:ext cx="652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90%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777235" y="3082968"/>
              <a:ext cx="767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100%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</p:grpSp>
      <p:sp>
        <p:nvSpPr>
          <p:cNvPr id="106" name="Arc 105"/>
          <p:cNvSpPr/>
          <p:nvPr/>
        </p:nvSpPr>
        <p:spPr>
          <a:xfrm>
            <a:off x="1532838" y="2983218"/>
            <a:ext cx="3040896" cy="3040896"/>
          </a:xfrm>
          <a:prstGeom prst="arc">
            <a:avLst>
              <a:gd name="adj1" fmla="val 10788876"/>
              <a:gd name="adj2" fmla="val 0"/>
            </a:avLst>
          </a:prstGeom>
          <a:ln w="952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1532838" y="2983214"/>
            <a:ext cx="3040896" cy="3040896"/>
          </a:xfrm>
          <a:prstGeom prst="arc">
            <a:avLst>
              <a:gd name="adj1" fmla="val 10788876"/>
              <a:gd name="adj2" fmla="val 14037050"/>
            </a:avLst>
          </a:prstGeom>
          <a:ln w="9525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1789761" y="3240141"/>
            <a:ext cx="2527050" cy="2527050"/>
          </a:xfrm>
          <a:prstGeom prst="arc">
            <a:avLst>
              <a:gd name="adj1" fmla="val 10788876"/>
              <a:gd name="adj2" fmla="val 19535732"/>
            </a:avLst>
          </a:prstGeom>
          <a:ln w="4445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18054" y="2460046"/>
            <a:ext cx="4070465" cy="2257198"/>
            <a:chOff x="5661773" y="2084316"/>
            <a:chExt cx="4070465" cy="225719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7722211" y="2084316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>
              <a:off x="6691995" y="311453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4320000">
              <a:off x="8702016" y="2796181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7280000">
              <a:off x="6742417" y="2796181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3240000">
              <a:off x="8555676" y="250898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8360000">
              <a:off x="6888746" y="250898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2160000">
              <a:off x="8327759" y="2281070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9440000">
              <a:off x="7116663" y="2281070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">
              <a:off x="8040566" y="213473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20520000">
              <a:off x="7403856" y="213473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Straight Connector 119"/>
          <p:cNvCxnSpPr/>
          <p:nvPr/>
        </p:nvCxnSpPr>
        <p:spPr>
          <a:xfrm flipV="1">
            <a:off x="3053286" y="3672932"/>
            <a:ext cx="0" cy="762088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5732646" y="3023059"/>
            <a:ext cx="360000" cy="36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732646" y="3585479"/>
            <a:ext cx="360000" cy="360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5732646" y="4147900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8437" y="3023059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Category 1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08437" y="3585479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2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8437" y="4138568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3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108" y="5183938"/>
            <a:ext cx="71828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/>
              </a:rPr>
              <a:t>Dashboard Instructions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Helvetica"/>
              </a:rPr>
              <a:t>Click on the arcs and drag the yellow endpoint to create the percentage scale </a:t>
            </a:r>
          </a:p>
          <a:p>
            <a:r>
              <a:rPr lang="en-US" sz="1600" b="1" dirty="0">
                <a:latin typeface="Helvetica"/>
              </a:rPr>
              <a:t>Arrow </a:t>
            </a:r>
            <a:r>
              <a:rPr lang="en-US" sz="1600" b="1" dirty="0" err="1">
                <a:latin typeface="Helvetica"/>
              </a:rPr>
              <a:t>guage</a:t>
            </a:r>
            <a:r>
              <a:rPr lang="en-US" sz="1600" b="1" dirty="0">
                <a:latin typeface="Helvetica"/>
              </a:rPr>
              <a:t>: </a:t>
            </a:r>
            <a:r>
              <a:rPr lang="en-US" sz="1600" dirty="0">
                <a:latin typeface="Helvetica"/>
              </a:rPr>
              <a:t>Click on the line and move the endpoint to the focus percentage area</a:t>
            </a:r>
          </a:p>
          <a:p>
            <a:endParaRPr lang="en-US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200" y="1229645"/>
            <a:ext cx="71828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Helvetica"/>
              </a:rPr>
              <a:t>Customise</a:t>
            </a:r>
            <a:r>
              <a:rPr lang="en-US" sz="1600" b="1" dirty="0" smtClean="0">
                <a:latin typeface="Helvetica"/>
              </a:rPr>
              <a:t> this Dashboard for your own purposes</a:t>
            </a:r>
            <a:endParaRPr lang="en-US" sz="1600" dirty="0">
              <a:latin typeface="Helvetica"/>
            </a:endParaRPr>
          </a:p>
          <a:p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412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294958"/>
            <a:ext cx="9144000" cy="76200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03" y="1625844"/>
            <a:ext cx="407027" cy="28763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78" y="3872988"/>
            <a:ext cx="382552" cy="38255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239569" y="1626535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1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39569" y="2772625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2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516" y="1571267"/>
            <a:ext cx="259080" cy="6858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205" y="1571267"/>
            <a:ext cx="25908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205" y="3706220"/>
            <a:ext cx="259080" cy="68580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150" y="3706220"/>
            <a:ext cx="259080" cy="68580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640" y="3706220"/>
            <a:ext cx="259080" cy="68580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130" y="3706220"/>
            <a:ext cx="25908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205" y="2628825"/>
            <a:ext cx="259080" cy="68580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1239569" y="3862014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3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446" y="1571267"/>
            <a:ext cx="259080" cy="6858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826" y="1571267"/>
            <a:ext cx="259080" cy="6858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136" y="1571267"/>
            <a:ext cx="259080" cy="6858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150" y="2628825"/>
            <a:ext cx="259080" cy="6858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640" y="2628825"/>
            <a:ext cx="25908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51" y="2772625"/>
            <a:ext cx="407027" cy="287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Icons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348" y="1570576"/>
            <a:ext cx="259080" cy="6858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037" y="1570576"/>
            <a:ext cx="259080" cy="6858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278" y="1570576"/>
            <a:ext cx="259080" cy="6858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658" y="1570576"/>
            <a:ext cx="259080" cy="6858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968" y="1570576"/>
            <a:ext cx="259080" cy="6858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0658" y="2628825"/>
            <a:ext cx="259080" cy="6858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603" y="2628825"/>
            <a:ext cx="259080" cy="6858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093" y="2628825"/>
            <a:ext cx="259080" cy="6858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858" y="2628825"/>
            <a:ext cx="259080" cy="685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348" y="2628825"/>
            <a:ext cx="259080" cy="6858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2610" y="3706220"/>
            <a:ext cx="259080" cy="6858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555" y="3706220"/>
            <a:ext cx="259080" cy="6858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045" y="3706220"/>
            <a:ext cx="259080" cy="6858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535" y="3706220"/>
            <a:ext cx="259080" cy="685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858" y="3706220"/>
            <a:ext cx="259080" cy="68580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501160" y="1626535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Example Text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01160" y="2772625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Example Text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01160" y="3862014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Example Text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6555" y="5283711"/>
            <a:ext cx="751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/>
                <a:hlinkClick r:id="rId9"/>
              </a:rPr>
              <a:t>https://</a:t>
            </a:r>
            <a:r>
              <a:rPr lang="en-US" dirty="0" err="1">
                <a:latin typeface="Helvetica"/>
                <a:hlinkClick r:id="rId9"/>
              </a:rPr>
              <a:t>thenounproject.com</a:t>
            </a:r>
            <a:r>
              <a:rPr lang="en-US" dirty="0">
                <a:latin typeface="Helvetica"/>
                <a:hlinkClick r:id="rId9"/>
              </a:rPr>
              <a:t> </a:t>
            </a:r>
            <a:r>
              <a:rPr lang="en-US" dirty="0">
                <a:latin typeface="Helvetica"/>
              </a:rPr>
              <a:t>is a good resource for icons that may be relevant to the nature of the data</a:t>
            </a:r>
          </a:p>
        </p:txBody>
      </p:sp>
    </p:spTree>
    <p:extLst>
      <p:ext uri="{BB962C8B-B14F-4D97-AF65-F5344CB8AC3E}">
        <p14:creationId xmlns:p14="http://schemas.microsoft.com/office/powerpoint/2010/main" val="34384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294958"/>
            <a:ext cx="9144000" cy="76200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6120" y="1177497"/>
            <a:ext cx="5198702" cy="2416448"/>
            <a:chOff x="346120" y="974297"/>
            <a:chExt cx="5198702" cy="2416448"/>
          </a:xfrm>
        </p:grpSpPr>
        <p:sp>
          <p:nvSpPr>
            <p:cNvPr id="78" name="TextBox 77"/>
            <p:cNvSpPr txBox="1"/>
            <p:nvPr/>
          </p:nvSpPr>
          <p:spPr>
            <a:xfrm>
              <a:off x="346120" y="3072907"/>
              <a:ext cx="6472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6188" y="2485616"/>
              <a:ext cx="675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10%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9139" y="1899645"/>
              <a:ext cx="784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20%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56321" y="1404438"/>
              <a:ext cx="699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30%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725570" y="1096661"/>
              <a:ext cx="709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40%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03747" y="974297"/>
              <a:ext cx="655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50%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353302" y="1128186"/>
              <a:ext cx="909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60%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950997" y="1454096"/>
              <a:ext cx="723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70%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386836" y="1890125"/>
              <a:ext cx="681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80%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694328" y="2474769"/>
              <a:ext cx="652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90%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777235" y="3082968"/>
              <a:ext cx="767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</a:rPr>
                <a:t>100%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endParaRPr>
            </a:p>
          </p:txBody>
        </p:sp>
      </p:grpSp>
      <p:sp>
        <p:nvSpPr>
          <p:cNvPr id="106" name="Arc 105"/>
          <p:cNvSpPr/>
          <p:nvPr/>
        </p:nvSpPr>
        <p:spPr>
          <a:xfrm>
            <a:off x="1271976" y="1988255"/>
            <a:ext cx="3040896" cy="3040896"/>
          </a:xfrm>
          <a:prstGeom prst="arc">
            <a:avLst>
              <a:gd name="adj1" fmla="val 10788876"/>
              <a:gd name="adj2" fmla="val 0"/>
            </a:avLst>
          </a:prstGeom>
          <a:ln w="952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1271976" y="1988251"/>
            <a:ext cx="3040896" cy="3040896"/>
          </a:xfrm>
          <a:prstGeom prst="arc">
            <a:avLst>
              <a:gd name="adj1" fmla="val 10788876"/>
              <a:gd name="adj2" fmla="val 14037050"/>
            </a:avLst>
          </a:prstGeom>
          <a:ln w="9525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1528899" y="2245178"/>
            <a:ext cx="2527050" cy="2527050"/>
          </a:xfrm>
          <a:prstGeom prst="arc">
            <a:avLst>
              <a:gd name="adj1" fmla="val 10788876"/>
              <a:gd name="adj2" fmla="val 19535732"/>
            </a:avLst>
          </a:prstGeom>
          <a:ln w="4445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7192" y="1465083"/>
            <a:ext cx="4070465" cy="2257198"/>
            <a:chOff x="5661773" y="2084316"/>
            <a:chExt cx="4070465" cy="225719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7722211" y="2084316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>
              <a:off x="6691995" y="311453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4320000">
              <a:off x="8702016" y="2796181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7280000">
              <a:off x="6742417" y="2796181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3240000">
              <a:off x="8555676" y="250898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8360000">
              <a:off x="6888746" y="250898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2160000">
              <a:off x="8327759" y="2281070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9440000">
              <a:off x="7116663" y="2281070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">
              <a:off x="8040566" y="213473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20520000">
              <a:off x="7403856" y="2134738"/>
              <a:ext cx="0" cy="2060444"/>
            </a:xfrm>
            <a:prstGeom prst="line">
              <a:avLst/>
            </a:prstGeom>
            <a:ln cap="rnd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Straight Connector 119"/>
          <p:cNvCxnSpPr/>
          <p:nvPr/>
        </p:nvCxnSpPr>
        <p:spPr>
          <a:xfrm flipV="1">
            <a:off x="2792424" y="2677969"/>
            <a:ext cx="0" cy="762088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5" name="Picture 1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309" y="4369254"/>
            <a:ext cx="407027" cy="287632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471784" y="2028096"/>
            <a:ext cx="360000" cy="36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471784" y="2590516"/>
            <a:ext cx="360000" cy="360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5471784" y="3152937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7575" y="2028096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Category 1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47575" y="2590516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2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47575" y="3143605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3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784" y="5970018"/>
            <a:ext cx="382552" cy="38255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047575" y="4369945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1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47575" y="5164495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2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249" y="4369945"/>
            <a:ext cx="215900" cy="5715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938" y="4369945"/>
            <a:ext cx="2159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938" y="5858518"/>
            <a:ext cx="215900" cy="57150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1883" y="5858518"/>
            <a:ext cx="215900" cy="57150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373" y="5858518"/>
            <a:ext cx="215900" cy="57150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863" y="5858518"/>
            <a:ext cx="215900" cy="57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938" y="5075963"/>
            <a:ext cx="215900" cy="57150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6047575" y="5959044"/>
            <a:ext cx="2378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Category </a:t>
            </a:r>
            <a:r>
              <a:rPr lang="en-US" sz="1600" dirty="0" smtClean="0">
                <a:latin typeface="Helvetica"/>
                <a:cs typeface="Helvetica"/>
              </a:rPr>
              <a:t>3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179" y="4369945"/>
            <a:ext cx="215900" cy="5715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559" y="4369945"/>
            <a:ext cx="215900" cy="5715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869" y="4369945"/>
            <a:ext cx="215900" cy="5715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883" y="5075963"/>
            <a:ext cx="215900" cy="5715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373" y="5075963"/>
            <a:ext cx="215900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4757" y="5164495"/>
            <a:ext cx="407027" cy="287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 &amp; Icons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94958"/>
            <a:ext cx="9144000" cy="76200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473543" y="1488186"/>
            <a:ext cx="2377709" cy="4751443"/>
          </a:xfrm>
          <a:prstGeom prst="roundRect">
            <a:avLst>
              <a:gd name="adj" fmla="val 9036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309091" y="1488186"/>
            <a:ext cx="2377709" cy="4751443"/>
          </a:xfrm>
          <a:prstGeom prst="roundRect">
            <a:avLst>
              <a:gd name="adj" fmla="val 9036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7199" y="1488186"/>
            <a:ext cx="2377709" cy="4751443"/>
          </a:xfrm>
          <a:prstGeom prst="roundRect">
            <a:avLst>
              <a:gd name="adj" fmla="val 9036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</a:t>
            </a:r>
            <a:endParaRPr lang="en-US" dirty="0"/>
          </a:p>
        </p:txBody>
      </p:sp>
      <p:sp>
        <p:nvSpPr>
          <p:cNvPr id="11" name="Pentagon 10"/>
          <p:cNvSpPr/>
          <p:nvPr/>
        </p:nvSpPr>
        <p:spPr>
          <a:xfrm rot="5400000">
            <a:off x="-336597" y="2512389"/>
            <a:ext cx="2880309" cy="83190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605" y="4583957"/>
            <a:ext cx="194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Explanatory Text </a:t>
            </a:r>
            <a:endParaRPr lang="en-US" dirty="0">
              <a:latin typeface="Helvetica"/>
            </a:endParaRPr>
          </a:p>
          <a:p>
            <a:r>
              <a:rPr lang="en-US" dirty="0">
                <a:latin typeface="Helvetica"/>
              </a:rPr>
              <a:t>Explanatory Text</a:t>
            </a:r>
          </a:p>
          <a:p>
            <a:r>
              <a:rPr lang="en-US" dirty="0">
                <a:latin typeface="Helvetica"/>
              </a:rPr>
              <a:t>Explanatory Text</a:t>
            </a:r>
          </a:p>
          <a:p>
            <a:endParaRPr lang="en-US" dirty="0">
              <a:latin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050473" y="2315916"/>
            <a:ext cx="194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CATEGORY 1</a:t>
            </a:r>
            <a:endParaRPr lang="en-US" dirty="0">
              <a:latin typeface="Helvetica"/>
            </a:endParaRPr>
          </a:p>
          <a:p>
            <a:endParaRPr lang="en-US" dirty="0">
              <a:latin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1923" y="2665886"/>
            <a:ext cx="76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rPr>
              <a:t>100%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7" name="Pentagon 26"/>
          <p:cNvSpPr/>
          <p:nvPr/>
        </p:nvSpPr>
        <p:spPr>
          <a:xfrm rot="5400000">
            <a:off x="3377163" y="1814973"/>
            <a:ext cx="1485475" cy="831905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03949" y="4583958"/>
            <a:ext cx="1943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Explanatory Text </a:t>
            </a:r>
            <a:r>
              <a:rPr lang="en-US" dirty="0">
                <a:latin typeface="Helvetica"/>
              </a:rPr>
              <a:t>Explanatory Text</a:t>
            </a:r>
          </a:p>
          <a:p>
            <a:r>
              <a:rPr lang="en-US" dirty="0">
                <a:latin typeface="Helvetica"/>
              </a:rPr>
              <a:t>Explanatory Text</a:t>
            </a:r>
          </a:p>
          <a:p>
            <a:r>
              <a:rPr lang="en-US" dirty="0">
                <a:latin typeface="Helvetica"/>
              </a:rPr>
              <a:t>Explanatory Text</a:t>
            </a:r>
          </a:p>
          <a:p>
            <a:endParaRPr lang="en-US" dirty="0">
              <a:latin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4066817" y="2245369"/>
            <a:ext cx="194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CATEGORY 1</a:t>
            </a:r>
            <a:endParaRPr lang="en-US" dirty="0">
              <a:latin typeface="Helvetica"/>
            </a:endParaRPr>
          </a:p>
          <a:p>
            <a:endParaRPr lang="en-US" dirty="0">
              <a:latin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68267" y="2200938"/>
            <a:ext cx="76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rPr>
              <a:t>50%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32" name="Pentagon 31"/>
          <p:cNvSpPr/>
          <p:nvPr/>
        </p:nvSpPr>
        <p:spPr>
          <a:xfrm rot="5400000">
            <a:off x="6654989" y="1372696"/>
            <a:ext cx="600919" cy="831905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39497" y="4583959"/>
            <a:ext cx="1943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Explanatory Text </a:t>
            </a:r>
            <a:r>
              <a:rPr lang="en-US" dirty="0">
                <a:latin typeface="Helvetica"/>
              </a:rPr>
              <a:t>Explanatory Text</a:t>
            </a:r>
          </a:p>
          <a:p>
            <a:r>
              <a:rPr lang="en-US" dirty="0">
                <a:latin typeface="Helvetica"/>
              </a:rPr>
              <a:t>Explanatory Text</a:t>
            </a:r>
          </a:p>
          <a:p>
            <a:r>
              <a:rPr lang="en-US" dirty="0">
                <a:latin typeface="Helvetica"/>
              </a:rPr>
              <a:t>Explanatory Text</a:t>
            </a:r>
          </a:p>
          <a:p>
            <a:endParaRPr lang="en-US" dirty="0">
              <a:latin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902365" y="2315918"/>
            <a:ext cx="194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CATEGORY 1</a:t>
            </a:r>
            <a:endParaRPr lang="en-US" dirty="0">
              <a:latin typeface="Helvetica"/>
            </a:endParaRPr>
          </a:p>
          <a:p>
            <a:endParaRPr lang="en-US" dirty="0">
              <a:latin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03815" y="1443051"/>
            <a:ext cx="76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rPr>
              <a:t>25%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944" y="6391518"/>
            <a:ext cx="71828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Helvetica"/>
              </a:rPr>
              <a:t>Customise</a:t>
            </a:r>
            <a:r>
              <a:rPr lang="en-US" sz="1600" b="1" dirty="0" smtClean="0">
                <a:latin typeface="Helvetica"/>
              </a:rPr>
              <a:t> these for your own purposes</a:t>
            </a:r>
            <a:endParaRPr lang="en-US" sz="1600" dirty="0">
              <a:latin typeface="Helvetica"/>
            </a:endParaRPr>
          </a:p>
          <a:p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3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94958"/>
            <a:ext cx="9144000" cy="76200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7199" y="1417638"/>
            <a:ext cx="8229601" cy="4751443"/>
          </a:xfrm>
          <a:prstGeom prst="roundRect">
            <a:avLst>
              <a:gd name="adj" fmla="val 9036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451463" y="1891839"/>
            <a:ext cx="964238" cy="831905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</a:t>
            </a:r>
          </a:p>
        </p:txBody>
      </p:sp>
      <p:sp>
        <p:nvSpPr>
          <p:cNvPr id="11" name="Pentagon 10"/>
          <p:cNvSpPr/>
          <p:nvPr/>
        </p:nvSpPr>
        <p:spPr>
          <a:xfrm>
            <a:off x="451463" y="3870709"/>
            <a:ext cx="3316804" cy="83190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7139" y="1891839"/>
            <a:ext cx="2766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</a:rPr>
              <a:t>Explanatory Text </a:t>
            </a:r>
            <a:r>
              <a:rPr lang="en-US" sz="1400" dirty="0">
                <a:latin typeface="Helvetica"/>
              </a:rPr>
              <a:t>Explanatory </a:t>
            </a:r>
            <a:r>
              <a:rPr lang="en-US" sz="1400" dirty="0" smtClean="0">
                <a:latin typeface="Helvetica"/>
              </a:rPr>
              <a:t>Text Explanatory Text Explanatory </a:t>
            </a:r>
            <a:r>
              <a:rPr lang="en-US" sz="1400" dirty="0">
                <a:latin typeface="Helvetica"/>
              </a:rPr>
              <a:t>Text</a:t>
            </a:r>
          </a:p>
          <a:p>
            <a:endParaRPr lang="en-US" dirty="0">
              <a:latin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113" y="2162839"/>
            <a:ext cx="76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rPr>
              <a:t>25%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451463" y="2903115"/>
            <a:ext cx="2315408" cy="831905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4811" y="3185031"/>
            <a:ext cx="76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rPr>
              <a:t>50%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8113" y="4119344"/>
            <a:ext cx="76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rPr>
              <a:t>75%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451463" y="4891329"/>
            <a:ext cx="4424581" cy="831905"/>
          </a:xfrm>
          <a:prstGeom prst="homePlat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113" y="5162644"/>
            <a:ext cx="76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</a:rPr>
              <a:t>100%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47139" y="2907502"/>
            <a:ext cx="2766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</a:rPr>
              <a:t>Explanatory Text </a:t>
            </a:r>
            <a:r>
              <a:rPr lang="en-US" sz="1400" dirty="0">
                <a:latin typeface="Helvetica"/>
              </a:rPr>
              <a:t>Explanatory </a:t>
            </a:r>
            <a:r>
              <a:rPr lang="en-US" sz="1400" dirty="0" smtClean="0">
                <a:latin typeface="Helvetica"/>
              </a:rPr>
              <a:t>Text Explanatory Text Explanatory </a:t>
            </a:r>
            <a:r>
              <a:rPr lang="en-US" sz="1400" dirty="0">
                <a:latin typeface="Helvetica"/>
              </a:rPr>
              <a:t>Text</a:t>
            </a:r>
          </a:p>
          <a:p>
            <a:endParaRPr lang="en-US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47139" y="3870709"/>
            <a:ext cx="2766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</a:rPr>
              <a:t>Explanatory Text </a:t>
            </a:r>
            <a:r>
              <a:rPr lang="en-US" sz="1400" dirty="0">
                <a:latin typeface="Helvetica"/>
              </a:rPr>
              <a:t>Explanatory </a:t>
            </a:r>
            <a:r>
              <a:rPr lang="en-US" sz="1400" dirty="0" smtClean="0">
                <a:latin typeface="Helvetica"/>
              </a:rPr>
              <a:t>Text Explanatory Text Explanatory </a:t>
            </a:r>
            <a:r>
              <a:rPr lang="en-US" sz="1400" dirty="0">
                <a:latin typeface="Helvetica"/>
              </a:rPr>
              <a:t>Text</a:t>
            </a:r>
          </a:p>
          <a:p>
            <a:endParaRPr lang="en-US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47139" y="4891329"/>
            <a:ext cx="2766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</a:rPr>
              <a:t>Explanatory Text </a:t>
            </a:r>
            <a:r>
              <a:rPr lang="en-US" sz="1400" dirty="0">
                <a:latin typeface="Helvetica"/>
              </a:rPr>
              <a:t>Explanatory </a:t>
            </a:r>
            <a:r>
              <a:rPr lang="en-US" sz="1400" dirty="0" smtClean="0">
                <a:latin typeface="Helvetica"/>
              </a:rPr>
              <a:t>Text Explanatory Text Explanatory </a:t>
            </a:r>
            <a:r>
              <a:rPr lang="en-US" sz="1400" dirty="0">
                <a:latin typeface="Helvetica"/>
              </a:rPr>
              <a:t>Text</a:t>
            </a:r>
          </a:p>
          <a:p>
            <a:endParaRPr lang="en-US" dirty="0">
              <a:latin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944" y="6391518"/>
            <a:ext cx="71828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Helvetica"/>
              </a:rPr>
              <a:t>Customise</a:t>
            </a:r>
            <a:r>
              <a:rPr lang="en-US" sz="1600" b="1" dirty="0" smtClean="0">
                <a:latin typeface="Helvetica"/>
              </a:rPr>
              <a:t> these for your own purposes</a:t>
            </a:r>
            <a:endParaRPr lang="en-US" sz="1600" dirty="0">
              <a:latin typeface="Helvetica"/>
            </a:endParaRPr>
          </a:p>
          <a:p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26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cel_for_mac_2011_ic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99" y="527330"/>
            <a:ext cx="2714862" cy="27148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3901295"/>
            <a:ext cx="7772400" cy="136207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Use Built in charts </a:t>
            </a:r>
            <a:br>
              <a:rPr lang="en-US" dirty="0" smtClean="0"/>
            </a:b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</a:rPr>
              <a:t>How to Guide</a:t>
            </a:r>
            <a:endParaRPr lang="en-US" sz="2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22313" y="2401108"/>
            <a:ext cx="7772400" cy="1500187"/>
          </a:xfrm>
        </p:spPr>
        <p:txBody>
          <a:bodyPr/>
          <a:lstStyle/>
          <a:p>
            <a:r>
              <a:rPr lang="en-US" dirty="0" smtClean="0"/>
              <a:t>PART ONE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0F74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3" y="5943600"/>
            <a:ext cx="990600" cy="7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 for using charts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Windows Screenshots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12049" y="382508"/>
            <a:ext cx="1382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</a:rPr>
              <a:t>Insert a chart</a:t>
            </a:r>
            <a:endParaRPr lang="en-US" sz="1600" dirty="0">
              <a:latin typeface="Helvetica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457200" y="274638"/>
            <a:ext cx="1137920" cy="477202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"/>
              </a:rPr>
              <a:t>Step 1</a:t>
            </a:r>
            <a:endParaRPr lang="en-US" sz="1600" dirty="0">
              <a:latin typeface="Helvetica"/>
            </a:endParaRPr>
          </a:p>
        </p:txBody>
      </p:sp>
      <p:sp>
        <p:nvSpPr>
          <p:cNvPr id="39" name="Pentagon 38"/>
          <p:cNvSpPr/>
          <p:nvPr/>
        </p:nvSpPr>
        <p:spPr>
          <a:xfrm rot="5400000">
            <a:off x="1867354" y="1108319"/>
            <a:ext cx="325120" cy="235730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2" name="Picture 1" descr="Picture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05" b="48114"/>
          <a:stretch/>
        </p:blipFill>
        <p:spPr>
          <a:xfrm>
            <a:off x="457200" y="1605181"/>
            <a:ext cx="6444074" cy="3562387"/>
          </a:xfrm>
          <a:prstGeom prst="rect">
            <a:avLst/>
          </a:prstGeom>
        </p:spPr>
      </p:pic>
      <p:sp>
        <p:nvSpPr>
          <p:cNvPr id="20" name="Pentagon 19"/>
          <p:cNvSpPr/>
          <p:nvPr/>
        </p:nvSpPr>
        <p:spPr>
          <a:xfrm rot="5400000">
            <a:off x="3190264" y="1796176"/>
            <a:ext cx="1700835" cy="235731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667477"/>
            <a:ext cx="8044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These screenshots may not look the same as your version of PowerPoint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457200" y="583893"/>
            <a:ext cx="1137920" cy="477202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"/>
              </a:rPr>
              <a:t>Step 2</a:t>
            </a:r>
            <a:endParaRPr lang="en-US" sz="1600" dirty="0">
              <a:latin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2049" y="653217"/>
            <a:ext cx="2283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</a:rPr>
              <a:t>Select a Chart to Insert</a:t>
            </a:r>
            <a:endParaRPr lang="en-US" sz="1600" dirty="0">
              <a:latin typeface="Helvetica"/>
            </a:endParaRPr>
          </a:p>
        </p:txBody>
      </p:sp>
      <p:pic>
        <p:nvPicPr>
          <p:cNvPr id="6" name="Picture 5" descr="Picture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4"/>
          <a:stretch/>
        </p:blipFill>
        <p:spPr>
          <a:xfrm>
            <a:off x="457200" y="1244170"/>
            <a:ext cx="8220854" cy="61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457200" y="882232"/>
            <a:ext cx="1899920" cy="1445902"/>
          </a:xfrm>
          <a:prstGeom prst="roundRect">
            <a:avLst>
              <a:gd name="adj" fmla="val 4973"/>
            </a:avLst>
          </a:prstGeom>
          <a:solidFill>
            <a:srgbClr val="46AAA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13606" y="2590138"/>
            <a:ext cx="8405555" cy="3042063"/>
          </a:xfrm>
          <a:prstGeom prst="roundRect">
            <a:avLst>
              <a:gd name="adj" fmla="val 4973"/>
            </a:avLst>
          </a:prstGeom>
          <a:solidFill>
            <a:srgbClr val="46AAA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7806389" y="2965572"/>
            <a:ext cx="1900238" cy="33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46AAAD"/>
                </a:solidFill>
              </a:rPr>
              <a:t>Chart </a:t>
            </a:r>
            <a:endParaRPr lang="en-US" sz="1600" dirty="0">
              <a:solidFill>
                <a:srgbClr val="46AAAD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01470" y="2965572"/>
            <a:ext cx="1056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6AAAD"/>
                </a:solidFill>
                <a:latin typeface="Helvetica"/>
              </a:rPr>
              <a:t>Data </a:t>
            </a:r>
            <a:endParaRPr lang="en-US" sz="1600" dirty="0" smtClean="0">
              <a:solidFill>
                <a:srgbClr val="46AAAD"/>
              </a:solidFill>
              <a:latin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7864" y="882232"/>
            <a:ext cx="1474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/>
              </a:rPr>
              <a:t>In the </a:t>
            </a:r>
            <a:r>
              <a:rPr lang="en-US" sz="1600" dirty="0">
                <a:solidFill>
                  <a:srgbClr val="46AAAD"/>
                </a:solidFill>
                <a:latin typeface="Helvetica"/>
              </a:rPr>
              <a:t>Charts </a:t>
            </a:r>
            <a:r>
              <a:rPr lang="en-US" sz="1600" dirty="0">
                <a:latin typeface="Helvetica"/>
              </a:rPr>
              <a:t>Tool Tabs you can edit </a:t>
            </a:r>
            <a:r>
              <a:rPr lang="en-US" sz="1600" dirty="0" smtClean="0">
                <a:latin typeface="Helvetica"/>
              </a:rPr>
              <a:t>the:</a:t>
            </a:r>
            <a:endParaRPr lang="en-US" sz="1600" dirty="0">
              <a:latin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5354" y="2906802"/>
            <a:ext cx="129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6AAAD"/>
                </a:solidFill>
                <a:latin typeface="Helvetica"/>
              </a:rPr>
              <a:t>Layout</a:t>
            </a:r>
            <a:endParaRPr lang="en-US" sz="1600" dirty="0">
              <a:solidFill>
                <a:srgbClr val="46AAAD"/>
              </a:solidFill>
              <a:latin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86357" y="2906802"/>
            <a:ext cx="129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46AAAD"/>
                </a:solidFill>
                <a:latin typeface="Helvetica"/>
              </a:rPr>
              <a:t>Styles</a:t>
            </a:r>
            <a:endParaRPr lang="en-US" sz="1600" dirty="0">
              <a:solidFill>
                <a:srgbClr val="46AAAD"/>
              </a:solidFill>
              <a:latin typeface="Helvetic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01470" y="3328121"/>
            <a:ext cx="1056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Edit or replace in Excel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06389" y="3328121"/>
            <a:ext cx="14468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Other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Scatter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999999"/>
                </a:solidFill>
                <a:latin typeface="Helvetica"/>
              </a:rPr>
              <a:t>Area</a:t>
            </a:r>
            <a:endParaRPr lang="en-US" sz="1400" dirty="0">
              <a:solidFill>
                <a:srgbClr val="999999"/>
              </a:solidFill>
              <a:latin typeface="Helvetica"/>
            </a:endParaRP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Bar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999999"/>
                </a:solidFill>
                <a:latin typeface="Helvetica"/>
              </a:rPr>
              <a:t>Pie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999999"/>
                </a:solidFill>
                <a:latin typeface="Helvetica"/>
              </a:rPr>
              <a:t>Line 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999999"/>
                </a:solidFill>
                <a:latin typeface="Helvetica"/>
              </a:rPr>
              <a:t>Column</a:t>
            </a:r>
            <a:endParaRPr lang="en-US" sz="1400" dirty="0">
              <a:solidFill>
                <a:srgbClr val="999999"/>
              </a:solidFill>
              <a:latin typeface="Helvetica"/>
            </a:endParaRPr>
          </a:p>
        </p:txBody>
      </p:sp>
      <p:sp>
        <p:nvSpPr>
          <p:cNvPr id="39" name="Pentagon 38"/>
          <p:cNvSpPr/>
          <p:nvPr/>
        </p:nvSpPr>
        <p:spPr>
          <a:xfrm rot="5400000">
            <a:off x="4987536" y="1432804"/>
            <a:ext cx="325120" cy="235730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4" name="Picture 3" descr="chart tool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3" y="1713229"/>
            <a:ext cx="8244204" cy="111640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186357" y="2178853"/>
            <a:ext cx="0" cy="3453348"/>
          </a:xfrm>
          <a:prstGeom prst="line">
            <a:avLst/>
          </a:prstGeom>
          <a:ln>
            <a:solidFill>
              <a:srgbClr val="46AA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301470" y="2134334"/>
            <a:ext cx="0" cy="3453348"/>
          </a:xfrm>
          <a:prstGeom prst="line">
            <a:avLst/>
          </a:prstGeom>
          <a:ln>
            <a:solidFill>
              <a:srgbClr val="46AA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806389" y="2121090"/>
            <a:ext cx="0" cy="3453348"/>
          </a:xfrm>
          <a:prstGeom prst="line">
            <a:avLst/>
          </a:prstGeom>
          <a:ln>
            <a:solidFill>
              <a:srgbClr val="46AA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5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" y="660574"/>
            <a:ext cx="1137920" cy="477202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"/>
              </a:rPr>
              <a:t>Step 3</a:t>
            </a:r>
            <a:endParaRPr lang="en-US" sz="1600" dirty="0">
              <a:latin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12049" y="606787"/>
            <a:ext cx="228309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Add your data fields to the Excel Spreadsheet</a:t>
            </a:r>
            <a:endParaRPr lang="en-US" sz="1600" dirty="0">
              <a:latin typeface="Helvetica"/>
            </a:endParaRPr>
          </a:p>
        </p:txBody>
      </p:sp>
      <p:pic>
        <p:nvPicPr>
          <p:cNvPr id="3" name="Picture 2" descr="Picture6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6" r="22842" b="14338"/>
          <a:stretch/>
        </p:blipFill>
        <p:spPr>
          <a:xfrm>
            <a:off x="1912049" y="1437814"/>
            <a:ext cx="3668771" cy="4406037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 rot="5400000">
            <a:off x="4443428" y="1475837"/>
            <a:ext cx="911854" cy="235731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84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" y="631738"/>
            <a:ext cx="1137920" cy="477202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2528" y="631738"/>
            <a:ext cx="22830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If Excel doesn’t open automatically when you choose a chart you can either right click or click on the icon to edit the data</a:t>
            </a:r>
            <a:endParaRPr lang="en-US" sz="1600" dirty="0">
              <a:latin typeface="Helvetica"/>
            </a:endParaRPr>
          </a:p>
        </p:txBody>
      </p:sp>
      <p:pic>
        <p:nvPicPr>
          <p:cNvPr id="7" name="Picture 6" descr="Picture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7" t="3658" b="69367"/>
          <a:stretch/>
        </p:blipFill>
        <p:spPr>
          <a:xfrm>
            <a:off x="5150388" y="4236277"/>
            <a:ext cx="3691153" cy="2371860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 rot="5400000">
            <a:off x="6069353" y="3906062"/>
            <a:ext cx="325120" cy="235730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1" name="Picture 10" descr="Screen Shot 2016-07-07 at 12.01.38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88" y="154033"/>
            <a:ext cx="3249895" cy="3366797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 rot="10800000">
            <a:off x="8561116" y="1401838"/>
            <a:ext cx="325120" cy="235730"/>
          </a:xfrm>
          <a:prstGeom prst="homePlate">
            <a:avLst/>
          </a:prstGeom>
          <a:solidFill>
            <a:srgbClr val="46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57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Custom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F9900"/>
      </a:accent1>
      <a:accent2>
        <a:srgbClr val="92D050"/>
      </a:accent2>
      <a:accent3>
        <a:srgbClr val="CFFF70"/>
      </a:accent3>
      <a:accent4>
        <a:srgbClr val="99CCFF"/>
      </a:accent4>
      <a:accent5>
        <a:srgbClr val="FFC165"/>
      </a:accent5>
      <a:accent6>
        <a:srgbClr val="CC3300"/>
      </a:accent6>
      <a:hlink>
        <a:srgbClr val="808080"/>
      </a:hlink>
      <a:folHlink>
        <a:srgbClr val="66663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risPoppsTheme130319">
  <a:themeElements>
    <a:clrScheme name="Richie">
      <a:dk1>
        <a:srgbClr val="000000"/>
      </a:dk1>
      <a:lt1>
        <a:srgbClr val="FFFFFF"/>
      </a:lt1>
      <a:dk2>
        <a:srgbClr val="262626"/>
      </a:dk2>
      <a:lt2>
        <a:srgbClr val="0070C0"/>
      </a:lt2>
      <a:accent1>
        <a:srgbClr val="FF9859"/>
      </a:accent1>
      <a:accent2>
        <a:srgbClr val="99BC42"/>
      </a:accent2>
      <a:accent3>
        <a:srgbClr val="91C3E9"/>
      </a:accent3>
      <a:accent4>
        <a:srgbClr val="CD5127"/>
      </a:accent4>
      <a:accent5>
        <a:srgbClr val="5FAB40"/>
      </a:accent5>
      <a:accent6>
        <a:srgbClr val="F17730"/>
      </a:accent6>
      <a:hlink>
        <a:srgbClr val="3F3F3F"/>
      </a:hlink>
      <a:folHlink>
        <a:srgbClr val="666633"/>
      </a:folHlink>
    </a:clrScheme>
    <a:fontScheme name="CPopp Blank Presentation Slides v1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0800" cap="flat" cmpd="sng" algn="ctr">
          <a:solidFill>
            <a:srgbClr val="88B04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CPopp Blank Presentation Slides v1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Popp Blank Presentation Slides v1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Popp Blank Presentation Slides v1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Custom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F9900"/>
      </a:accent1>
      <a:accent2>
        <a:srgbClr val="92D050"/>
      </a:accent2>
      <a:accent3>
        <a:srgbClr val="CFFF70"/>
      </a:accent3>
      <a:accent4>
        <a:srgbClr val="99CCFF"/>
      </a:accent4>
      <a:accent5>
        <a:srgbClr val="FFC165"/>
      </a:accent5>
      <a:accent6>
        <a:srgbClr val="CC3300"/>
      </a:accent6>
      <a:hlink>
        <a:srgbClr val="808080"/>
      </a:hlink>
      <a:folHlink>
        <a:srgbClr val="6666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risPoppsTheme130319alt">
  <a:themeElements>
    <a:clrScheme name="Custom 11">
      <a:dk1>
        <a:srgbClr val="000000"/>
      </a:dk1>
      <a:lt1>
        <a:srgbClr val="FFFFFF"/>
      </a:lt1>
      <a:dk2>
        <a:srgbClr val="333333"/>
      </a:dk2>
      <a:lt2>
        <a:srgbClr val="0070C0"/>
      </a:lt2>
      <a:accent1>
        <a:srgbClr val="FF9859"/>
      </a:accent1>
      <a:accent2>
        <a:srgbClr val="81B93A"/>
      </a:accent2>
      <a:accent3>
        <a:srgbClr val="91C3E9"/>
      </a:accent3>
      <a:accent4>
        <a:srgbClr val="CD5127"/>
      </a:accent4>
      <a:accent5>
        <a:srgbClr val="5FAB40"/>
      </a:accent5>
      <a:accent6>
        <a:srgbClr val="F17730"/>
      </a:accent6>
      <a:hlink>
        <a:srgbClr val="808080"/>
      </a:hlink>
      <a:folHlink>
        <a:srgbClr val="666633"/>
      </a:folHlink>
    </a:clrScheme>
    <a:fontScheme name="CPopp Blank Presentation Slides v1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0800" cap="flat" cmpd="sng" algn="ctr">
          <a:solidFill>
            <a:srgbClr val="88B04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CPopp Blank Presentation Slides v1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Popp Blank Presentation Slides v1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Popp Blank Presentation Slides v1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Popp Blank Presentation Slides v1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ustom Design">
  <a:themeElements>
    <a:clrScheme name="Custom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F9900"/>
      </a:accent1>
      <a:accent2>
        <a:srgbClr val="92D050"/>
      </a:accent2>
      <a:accent3>
        <a:srgbClr val="CFFF70"/>
      </a:accent3>
      <a:accent4>
        <a:srgbClr val="99CCFF"/>
      </a:accent4>
      <a:accent5>
        <a:srgbClr val="FFC165"/>
      </a:accent5>
      <a:accent6>
        <a:srgbClr val="CC3300"/>
      </a:accent6>
      <a:hlink>
        <a:srgbClr val="808080"/>
      </a:hlink>
      <a:folHlink>
        <a:srgbClr val="6666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NBPU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venir Light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2">
    <a:dk1>
      <a:srgbClr val="333333"/>
    </a:dk1>
    <a:lt1>
      <a:srgbClr val="FFFFFF"/>
    </a:lt1>
    <a:dk2>
      <a:srgbClr val="333333"/>
    </a:dk2>
    <a:lt2>
      <a:srgbClr val="FFFFFF"/>
    </a:lt2>
    <a:accent1>
      <a:srgbClr val="FF9900"/>
    </a:accent1>
    <a:accent2>
      <a:srgbClr val="92D050"/>
    </a:accent2>
    <a:accent3>
      <a:srgbClr val="CFFF70"/>
    </a:accent3>
    <a:accent4>
      <a:srgbClr val="99CCFF"/>
    </a:accent4>
    <a:accent5>
      <a:srgbClr val="FFC165"/>
    </a:accent5>
    <a:accent6>
      <a:srgbClr val="CC3300"/>
    </a:accent6>
    <a:hlink>
      <a:srgbClr val="808080"/>
    </a:hlink>
    <a:folHlink>
      <a:srgbClr val="666633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">
    <a:dk1>
      <a:srgbClr val="333333"/>
    </a:dk1>
    <a:lt1>
      <a:srgbClr val="FFFFFF"/>
    </a:lt1>
    <a:dk2>
      <a:srgbClr val="333333"/>
    </a:dk2>
    <a:lt2>
      <a:srgbClr val="FFFFFF"/>
    </a:lt2>
    <a:accent1>
      <a:srgbClr val="FF9900"/>
    </a:accent1>
    <a:accent2>
      <a:srgbClr val="92D050"/>
    </a:accent2>
    <a:accent3>
      <a:srgbClr val="CFFF70"/>
    </a:accent3>
    <a:accent4>
      <a:srgbClr val="99CCFF"/>
    </a:accent4>
    <a:accent5>
      <a:srgbClr val="FFC165"/>
    </a:accent5>
    <a:accent6>
      <a:srgbClr val="CC3300"/>
    </a:accent6>
    <a:hlink>
      <a:srgbClr val="808080"/>
    </a:hlink>
    <a:folHlink>
      <a:srgbClr val="666633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528</TotalTime>
  <Words>642</Words>
  <Application>Microsoft Office PowerPoint</Application>
  <PresentationFormat>On-screen Show (4:3)</PresentationFormat>
  <Paragraphs>159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Avenir Light</vt:lpstr>
      <vt:lpstr>Calibri</vt:lpstr>
      <vt:lpstr>Garamond</vt:lpstr>
      <vt:lpstr>Helvetica</vt:lpstr>
      <vt:lpstr>Palatino Linotype</vt:lpstr>
      <vt:lpstr>Rockwell</vt:lpstr>
      <vt:lpstr>Wingdings</vt:lpstr>
      <vt:lpstr>Wingdings 2</vt:lpstr>
      <vt:lpstr>Office Theme</vt:lpstr>
      <vt:lpstr>Default Theme</vt:lpstr>
      <vt:lpstr>CrisPoppsTheme130319</vt:lpstr>
      <vt:lpstr>1_Custom Design</vt:lpstr>
      <vt:lpstr>CrisPoppsTheme130319alt</vt:lpstr>
      <vt:lpstr>2_Custom Design</vt:lpstr>
      <vt:lpstr>NBPU</vt:lpstr>
      <vt:lpstr>MONITORING AND EVALUATION</vt:lpstr>
      <vt:lpstr>Use Built in charts  and customise them to your own purposes</vt:lpstr>
      <vt:lpstr>Use Built in charts  How to Guide</vt:lpstr>
      <vt:lpstr>Instructions for using charts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using charts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Built in charts  EXAMPLES</vt:lpstr>
      <vt:lpstr>BUILT IN CHARTS Column Graph</vt:lpstr>
      <vt:lpstr>BUILT IN CHARTS Pie Chart </vt:lpstr>
      <vt:lpstr>BUILT IN CHARTS Line Graph</vt:lpstr>
      <vt:lpstr>BUILT IN CHARTS Other</vt:lpstr>
      <vt:lpstr>Build Your own charts to visualise the findings</vt:lpstr>
      <vt:lpstr>PowerPoint Presentation</vt:lpstr>
      <vt:lpstr>Dashboard</vt:lpstr>
      <vt:lpstr>Icons</vt:lpstr>
      <vt:lpstr>Dashboard &amp; Icons</vt:lpstr>
      <vt:lpstr>Comparative </vt:lpstr>
      <vt:lpstr>Comparative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Horton</dc:creator>
  <cp:lastModifiedBy>Graham BARKER</cp:lastModifiedBy>
  <cp:revision>64</cp:revision>
  <dcterms:created xsi:type="dcterms:W3CDTF">2016-06-09T13:19:10Z</dcterms:created>
  <dcterms:modified xsi:type="dcterms:W3CDTF">2018-03-21T07:41:09Z</dcterms:modified>
</cp:coreProperties>
</file>