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7" r:id="rId1"/>
  </p:sldMasterIdLst>
  <p:notesMasterIdLst>
    <p:notesMasterId r:id="rId82"/>
  </p:notesMasterIdLst>
  <p:sldIdLst>
    <p:sldId id="256" r:id="rId2"/>
    <p:sldId id="257" r:id="rId3"/>
    <p:sldId id="258" r:id="rId4"/>
    <p:sldId id="304" r:id="rId5"/>
    <p:sldId id="305" r:id="rId6"/>
    <p:sldId id="259" r:id="rId7"/>
    <p:sldId id="260" r:id="rId8"/>
    <p:sldId id="306" r:id="rId9"/>
    <p:sldId id="307" r:id="rId10"/>
    <p:sldId id="308" r:id="rId11"/>
    <p:sldId id="261" r:id="rId12"/>
    <p:sldId id="266" r:id="rId13"/>
    <p:sldId id="309" r:id="rId14"/>
    <p:sldId id="310" r:id="rId15"/>
    <p:sldId id="311" r:id="rId16"/>
    <p:sldId id="312" r:id="rId17"/>
    <p:sldId id="313" r:id="rId18"/>
    <p:sldId id="314" r:id="rId19"/>
    <p:sldId id="315" r:id="rId20"/>
    <p:sldId id="265" r:id="rId21"/>
    <p:sldId id="262" r:id="rId22"/>
    <p:sldId id="316" r:id="rId23"/>
    <p:sldId id="317" r:id="rId24"/>
    <p:sldId id="318" r:id="rId25"/>
    <p:sldId id="319" r:id="rId26"/>
    <p:sldId id="264" r:id="rId27"/>
    <p:sldId id="263" r:id="rId28"/>
    <p:sldId id="320" r:id="rId29"/>
    <p:sldId id="321" r:id="rId30"/>
    <p:sldId id="322" r:id="rId31"/>
    <p:sldId id="277" r:id="rId32"/>
    <p:sldId id="276" r:id="rId33"/>
    <p:sldId id="323" r:id="rId34"/>
    <p:sldId id="324" r:id="rId35"/>
    <p:sldId id="287" r:id="rId36"/>
    <p:sldId id="286" r:id="rId37"/>
    <p:sldId id="285" r:id="rId38"/>
    <p:sldId id="325" r:id="rId39"/>
    <p:sldId id="326" r:id="rId40"/>
    <p:sldId id="327" r:id="rId41"/>
    <p:sldId id="284" r:id="rId42"/>
    <p:sldId id="329" r:id="rId43"/>
    <p:sldId id="330" r:id="rId44"/>
    <p:sldId id="283" r:id="rId45"/>
    <p:sldId id="282" r:id="rId46"/>
    <p:sldId id="281" r:id="rId47"/>
    <p:sldId id="280" r:id="rId48"/>
    <p:sldId id="331" r:id="rId49"/>
    <p:sldId id="332" r:id="rId50"/>
    <p:sldId id="279" r:id="rId51"/>
    <p:sldId id="278" r:id="rId52"/>
    <p:sldId id="274" r:id="rId53"/>
    <p:sldId id="273" r:id="rId54"/>
    <p:sldId id="272" r:id="rId55"/>
    <p:sldId id="333" r:id="rId56"/>
    <p:sldId id="271" r:id="rId57"/>
    <p:sldId id="334" r:id="rId58"/>
    <p:sldId id="270" r:id="rId59"/>
    <p:sldId id="269" r:id="rId60"/>
    <p:sldId id="268" r:id="rId61"/>
    <p:sldId id="335" r:id="rId62"/>
    <p:sldId id="336" r:id="rId63"/>
    <p:sldId id="337" r:id="rId64"/>
    <p:sldId id="267" r:id="rId65"/>
    <p:sldId id="297" r:id="rId66"/>
    <p:sldId id="296" r:id="rId67"/>
    <p:sldId id="295" r:id="rId68"/>
    <p:sldId id="294" r:id="rId69"/>
    <p:sldId id="293" r:id="rId70"/>
    <p:sldId id="292" r:id="rId71"/>
    <p:sldId id="291" r:id="rId72"/>
    <p:sldId id="290" r:id="rId73"/>
    <p:sldId id="289" r:id="rId74"/>
    <p:sldId id="288" r:id="rId75"/>
    <p:sldId id="302" r:id="rId76"/>
    <p:sldId id="301" r:id="rId77"/>
    <p:sldId id="300" r:id="rId78"/>
    <p:sldId id="338" r:id="rId79"/>
    <p:sldId id="339" r:id="rId80"/>
    <p:sldId id="303" r:id="rId81"/>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thomson"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0B0F"/>
    <a:srgbClr val="A73A64"/>
    <a:srgbClr val="B2909D"/>
    <a:srgbClr val="865C6C"/>
    <a:srgbClr val="FDD26E"/>
    <a:srgbClr val="98A4AE"/>
    <a:srgbClr val="9EB3CE"/>
    <a:srgbClr val="683431"/>
    <a:srgbClr val="F4DA9A"/>
    <a:srgbClr val="F1B1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1EBBBCC-DAD2-459C-BE2E-F6DE35CF9A28}">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97" autoAdjust="0"/>
    <p:restoredTop sz="92218" autoAdjust="0"/>
  </p:normalViewPr>
  <p:slideViewPr>
    <p:cSldViewPr>
      <p:cViewPr varScale="1">
        <p:scale>
          <a:sx n="107" d="100"/>
          <a:sy n="107" d="100"/>
        </p:scale>
        <p:origin x="1008" y="108"/>
      </p:cViewPr>
      <p:guideLst>
        <p:guide orient="horz" pos="2160"/>
        <p:guide pos="3840"/>
      </p:guideLst>
    </p:cSldViewPr>
  </p:slideViewPr>
  <p:outlineViewPr>
    <p:cViewPr>
      <p:scale>
        <a:sx n="33" d="100"/>
        <a:sy n="33" d="100"/>
      </p:scale>
      <p:origin x="0" y="20814"/>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notesMaster" Target="notesMasters/notes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staffshare.ads.ecu.edu.au\SEShared\HealthInfoNet\NEIL\HealthInfoNet\Content%20in%20progress\01_Health_facts\Overview\Overview%202016\Drafts\05%20Population\population%20pyramid_2016_total%20population.xml"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staffshare.ads.ecu.edu.au\SEShared\HealthInfoNet\Neil\HealthInfoNet\Content%20in%20progress\01_Health_facts\Overview\Overview%202016\Drafts\09%20Cardiovascular%20disease\Figure%202%20cardiovascular.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staffhome.ads.ecu.edu.au\homej\jahoarea\Desktop\Illicit%20drug%20use%20charts.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'figure information'!$B$3:$B$4</c:f>
              <c:strCache>
                <c:ptCount val="2"/>
                <c:pt idx="0">
                  <c:v>Aboriginal and Torres Strait Islander population</c:v>
                </c:pt>
              </c:strCache>
            </c:strRef>
          </c:tx>
          <c:spPr>
            <a:solidFill>
              <a:schemeClr val="accent1"/>
            </a:solidFill>
            <a:ln>
              <a:noFill/>
            </a:ln>
            <a:effectLst/>
          </c:spPr>
          <c:invertIfNegative val="0"/>
          <c:cat>
            <c:strRef>
              <c:f>'figure information'!$A$5:$A$22</c:f>
              <c:strCache>
                <c:ptCount val="18"/>
                <c:pt idx="0">
                  <c:v>0- 4</c:v>
                </c:pt>
                <c:pt idx="1">
                  <c:v>5- 9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80-84</c:v>
                </c:pt>
                <c:pt idx="17">
                  <c:v>85-89</c:v>
                </c:pt>
              </c:strCache>
            </c:strRef>
          </c:cat>
          <c:val>
            <c:numRef>
              <c:f>'figure information'!$B$5:$B$22</c:f>
              <c:numCache>
                <c:formatCode>_-* #,##0.0_-;\-* #,##0.0_-;_-* "-"??_-;_-@_-</c:formatCode>
                <c:ptCount val="18"/>
                <c:pt idx="0">
                  <c:v>-11.845666052760199</c:v>
                </c:pt>
                <c:pt idx="1">
                  <c:v>-11.1053538732489</c:v>
                </c:pt>
                <c:pt idx="2">
                  <c:v>-10.6693549686156</c:v>
                </c:pt>
                <c:pt idx="3">
                  <c:v>-10.4814244062737</c:v>
                </c:pt>
                <c:pt idx="4">
                  <c:v>-9.7404410461825908</c:v>
                </c:pt>
                <c:pt idx="5">
                  <c:v>-8.17229473955509</c:v>
                </c:pt>
                <c:pt idx="6">
                  <c:v>-6.7217392705072498</c:v>
                </c:pt>
                <c:pt idx="7">
                  <c:v>-5.4095812370126604</c:v>
                </c:pt>
                <c:pt idx="8">
                  <c:v>-5.4595170721492297</c:v>
                </c:pt>
                <c:pt idx="9">
                  <c:v>-5.3291738035535001</c:v>
                </c:pt>
                <c:pt idx="10">
                  <c:v>-4.4618742583454596</c:v>
                </c:pt>
                <c:pt idx="11">
                  <c:v>-3.7168638147756399</c:v>
                </c:pt>
                <c:pt idx="12">
                  <c:v>-2.7260670428857501</c:v>
                </c:pt>
                <c:pt idx="13">
                  <c:v>-1.86104951164901</c:v>
                </c:pt>
                <c:pt idx="14">
                  <c:v>-1.1228851099930699</c:v>
                </c:pt>
                <c:pt idx="15">
                  <c:v>-0.63480259236787095</c:v>
                </c:pt>
                <c:pt idx="16">
                  <c:v>-0.33693265105590098</c:v>
                </c:pt>
                <c:pt idx="17">
                  <c:v>-0.20497854906867</c:v>
                </c:pt>
              </c:numCache>
            </c:numRef>
          </c:val>
        </c:ser>
        <c:ser>
          <c:idx val="1"/>
          <c:order val="1"/>
          <c:tx>
            <c:strRef>
              <c:f>'figure information'!$C$3:$C$4</c:f>
              <c:strCache>
                <c:ptCount val="2"/>
                <c:pt idx="0">
                  <c:v>Non-Indigneous population</c:v>
                </c:pt>
              </c:strCache>
            </c:strRef>
          </c:tx>
          <c:spPr>
            <a:solidFill>
              <a:schemeClr val="accent2"/>
            </a:solidFill>
            <a:ln>
              <a:noFill/>
            </a:ln>
            <a:effectLst/>
          </c:spPr>
          <c:invertIfNegative val="0"/>
          <c:cat>
            <c:strRef>
              <c:f>'figure information'!$A$5:$A$22</c:f>
              <c:strCache>
                <c:ptCount val="18"/>
                <c:pt idx="0">
                  <c:v>0- 4</c:v>
                </c:pt>
                <c:pt idx="1">
                  <c:v>5- 9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80-84</c:v>
                </c:pt>
                <c:pt idx="17">
                  <c:v>85-89</c:v>
                </c:pt>
              </c:strCache>
            </c:strRef>
          </c:cat>
          <c:val>
            <c:numRef>
              <c:f>'figure information'!$C$5:$C$22</c:f>
              <c:numCache>
                <c:formatCode>0.0</c:formatCode>
                <c:ptCount val="18"/>
                <c:pt idx="0">
                  <c:v>6.542908620424746</c:v>
                </c:pt>
                <c:pt idx="1">
                  <c:v>6.1970615248996959</c:v>
                </c:pt>
                <c:pt idx="2">
                  <c:v>5.8358370740950223</c:v>
                </c:pt>
                <c:pt idx="3">
                  <c:v>5.9641321290184566</c:v>
                </c:pt>
                <c:pt idx="4">
                  <c:v>6.7553025410299341</c:v>
                </c:pt>
                <c:pt idx="5">
                  <c:v>7.3879166462991916</c:v>
                </c:pt>
                <c:pt idx="6">
                  <c:v>7.5101214924942177</c:v>
                </c:pt>
                <c:pt idx="7">
                  <c:v>6.7890095688397922</c:v>
                </c:pt>
                <c:pt idx="8">
                  <c:v>6.8101186371816773</c:v>
                </c:pt>
                <c:pt idx="9">
                  <c:v>6.7156487027581262</c:v>
                </c:pt>
                <c:pt idx="10">
                  <c:v>6.4289449569550028</c:v>
                </c:pt>
                <c:pt idx="11">
                  <c:v>6.1711570498236004</c:v>
                </c:pt>
                <c:pt idx="12">
                  <c:v>5.4737733216719606</c:v>
                </c:pt>
                <c:pt idx="13">
                  <c:v>4.9460381779327021</c:v>
                </c:pt>
                <c:pt idx="14">
                  <c:v>3.7567815254446093</c:v>
                </c:pt>
                <c:pt idx="15">
                  <c:v>2.7408765067203809</c:v>
                </c:pt>
                <c:pt idx="16">
                  <c:v>1.9282300955087281</c:v>
                </c:pt>
                <c:pt idx="17">
                  <c:v>1.2883153314383111</c:v>
                </c:pt>
              </c:numCache>
            </c:numRef>
          </c:val>
        </c:ser>
        <c:dLbls>
          <c:showLegendKey val="0"/>
          <c:showVal val="0"/>
          <c:showCatName val="0"/>
          <c:showSerName val="0"/>
          <c:showPercent val="0"/>
          <c:showBubbleSize val="0"/>
        </c:dLbls>
        <c:gapWidth val="150"/>
        <c:overlap val="100"/>
        <c:axId val="146606056"/>
        <c:axId val="146756672"/>
      </c:barChart>
      <c:catAx>
        <c:axId val="146606056"/>
        <c:scaling>
          <c:orientation val="minMax"/>
        </c:scaling>
        <c:delete val="0"/>
        <c:axPos val="l"/>
        <c:title>
          <c:tx>
            <c:rich>
              <a:bodyPr rot="0" spcFirstLastPara="1" vertOverflow="ellipsis" wrap="square" anchor="ctr" anchorCtr="1"/>
              <a:lstStyle/>
              <a:p>
                <a:pPr>
                  <a:defRPr sz="1330" b="0" i="0" u="none" strike="noStrike" kern="1200" baseline="0">
                    <a:solidFill>
                      <a:schemeClr val="tx1">
                        <a:lumMod val="65000"/>
                        <a:lumOff val="35000"/>
                      </a:schemeClr>
                    </a:solidFill>
                    <a:latin typeface="+mn-lt"/>
                    <a:ea typeface="+mn-ea"/>
                    <a:cs typeface="+mn-cs"/>
                  </a:defRPr>
                </a:pPr>
                <a:r>
                  <a:rPr lang="en-AU"/>
                  <a:t>Age-groups</a:t>
                </a:r>
              </a:p>
            </c:rich>
          </c:tx>
          <c:layout/>
          <c:overlay val="0"/>
          <c:spPr>
            <a:noFill/>
            <a:ln>
              <a:noFill/>
            </a:ln>
            <a:effectLst/>
          </c:spPr>
          <c:txPr>
            <a:bodyPr rot="0" spcFirstLastPara="1" vertOverflow="ellipsis"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6756672"/>
        <c:crosses val="autoZero"/>
        <c:auto val="0"/>
        <c:lblAlgn val="ctr"/>
        <c:lblOffset val="100"/>
        <c:noMultiLvlLbl val="0"/>
      </c:catAx>
      <c:valAx>
        <c:axId val="14675667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AU"/>
                  <a:t>Percentage of population</a:t>
                </a:r>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_-* #,##0.0_-;\-* #,##0.0_-;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66060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Sheet1!$B$3</c:f>
              <c:strCache>
                <c:ptCount val="1"/>
                <c:pt idx="0">
                  <c:v>Aboriginal and Torres Strait Islander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Sheet1!$A$4:$A$9</c:f>
              <c:strCache>
                <c:ptCount val="6"/>
                <c:pt idx="0">
                  <c:v>2-14</c:v>
                </c:pt>
                <c:pt idx="1">
                  <c:v>15-24</c:v>
                </c:pt>
                <c:pt idx="2">
                  <c:v>25-34</c:v>
                </c:pt>
                <c:pt idx="3">
                  <c:v>35-44</c:v>
                </c:pt>
                <c:pt idx="4">
                  <c:v>45-54</c:v>
                </c:pt>
                <c:pt idx="5">
                  <c:v>55+</c:v>
                </c:pt>
              </c:strCache>
            </c:strRef>
          </c:cat>
          <c:val>
            <c:numRef>
              <c:f>Sheet1!$B$4:$B$9</c:f>
              <c:numCache>
                <c:formatCode>General</c:formatCode>
                <c:ptCount val="6"/>
                <c:pt idx="0">
                  <c:v>2.1</c:v>
                </c:pt>
                <c:pt idx="1">
                  <c:v>5.3</c:v>
                </c:pt>
                <c:pt idx="2">
                  <c:v>10.9</c:v>
                </c:pt>
                <c:pt idx="3">
                  <c:v>18</c:v>
                </c:pt>
                <c:pt idx="4">
                  <c:v>28.3</c:v>
                </c:pt>
                <c:pt idx="5">
                  <c:v>44.9</c:v>
                </c:pt>
              </c:numCache>
            </c:numRef>
          </c:val>
        </c:ser>
        <c:ser>
          <c:idx val="1"/>
          <c:order val="1"/>
          <c:tx>
            <c:strRef>
              <c:f>Sheet1!$C$3</c:f>
              <c:strCache>
                <c:ptCount val="1"/>
                <c:pt idx="0">
                  <c:v>Non-Indigenous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Sheet1!$A$4:$A$9</c:f>
              <c:strCache>
                <c:ptCount val="6"/>
                <c:pt idx="0">
                  <c:v>2-14</c:v>
                </c:pt>
                <c:pt idx="1">
                  <c:v>15-24</c:v>
                </c:pt>
                <c:pt idx="2">
                  <c:v>25-34</c:v>
                </c:pt>
                <c:pt idx="3">
                  <c:v>35-44</c:v>
                </c:pt>
                <c:pt idx="4">
                  <c:v>45-54</c:v>
                </c:pt>
                <c:pt idx="5">
                  <c:v>55+</c:v>
                </c:pt>
              </c:strCache>
            </c:strRef>
          </c:cat>
          <c:val>
            <c:numRef>
              <c:f>Sheet1!$C$4:$C$9</c:f>
              <c:numCache>
                <c:formatCode>General</c:formatCode>
                <c:ptCount val="6"/>
                <c:pt idx="0">
                  <c:v>1.1000000000000001</c:v>
                </c:pt>
                <c:pt idx="1">
                  <c:v>2.8</c:v>
                </c:pt>
                <c:pt idx="2">
                  <c:v>4.9000000000000004</c:v>
                </c:pt>
                <c:pt idx="3">
                  <c:v>10.199999999999999</c:v>
                </c:pt>
                <c:pt idx="4">
                  <c:v>19</c:v>
                </c:pt>
                <c:pt idx="5">
                  <c:v>46.1</c:v>
                </c:pt>
              </c:numCache>
            </c:numRef>
          </c:val>
        </c:ser>
        <c:dLbls>
          <c:dLblPos val="outEnd"/>
          <c:showLegendKey val="0"/>
          <c:showVal val="1"/>
          <c:showCatName val="0"/>
          <c:showSerName val="0"/>
          <c:showPercent val="0"/>
          <c:showBubbleSize val="0"/>
        </c:dLbls>
        <c:gapWidth val="219"/>
        <c:overlap val="-27"/>
        <c:axId val="144978280"/>
        <c:axId val="144978672"/>
      </c:barChart>
      <c:catAx>
        <c:axId val="144978280"/>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AU"/>
                  <a:t>Age-groups (years)</a:t>
                </a:r>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4978672"/>
        <c:crosses val="autoZero"/>
        <c:auto val="1"/>
        <c:lblAlgn val="ctr"/>
        <c:lblOffset val="100"/>
        <c:noMultiLvlLbl val="0"/>
      </c:catAx>
      <c:valAx>
        <c:axId val="1449786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330" b="0" i="0" u="none" strike="noStrike" kern="1200" baseline="0">
                    <a:solidFill>
                      <a:schemeClr val="tx1">
                        <a:lumMod val="65000"/>
                        <a:lumOff val="35000"/>
                      </a:schemeClr>
                    </a:solidFill>
                    <a:latin typeface="+mn-lt"/>
                    <a:ea typeface="+mn-ea"/>
                    <a:cs typeface="+mn-cs"/>
                  </a:defRPr>
                </a:pPr>
                <a:r>
                  <a:rPr lang="en-AU"/>
                  <a:t>Prevalence (%) </a:t>
                </a:r>
              </a:p>
            </c:rich>
          </c:tx>
          <c:layout/>
          <c:overlay val="0"/>
          <c:spPr>
            <a:noFill/>
            <a:ln>
              <a:noFill/>
            </a:ln>
            <a:effectLst/>
          </c:spPr>
          <c:txPr>
            <a:bodyPr rot="0" spcFirstLastPara="1" vertOverflow="ellipsis"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497828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Sheet1!$C$7</c:f>
              <c:strCache>
                <c:ptCount val="1"/>
                <c:pt idx="0">
                  <c:v>Proportion %</c:v>
                </c:pt>
              </c:strCache>
            </c:strRef>
          </c:tx>
          <c:spPr>
            <a:solidFill>
              <a:schemeClr val="accent1"/>
            </a:solidFill>
            <a:ln>
              <a:noFill/>
            </a:ln>
            <a:effectLst/>
          </c:spPr>
          <c:invertIfNegative val="0"/>
          <c:cat>
            <c:strRef>
              <c:f>Sheet1!$B$8:$B$11</c:f>
              <c:strCache>
                <c:ptCount val="4"/>
                <c:pt idx="0">
                  <c:v>Marijuana, hashish or cannabis resin</c:v>
                </c:pt>
                <c:pt idx="1">
                  <c:v>Analgesics and sedatives for non-medical use</c:v>
                </c:pt>
                <c:pt idx="2">
                  <c:v>Other</c:v>
                </c:pt>
                <c:pt idx="3">
                  <c:v>Amphetamines or speed</c:v>
                </c:pt>
              </c:strCache>
            </c:strRef>
          </c:cat>
          <c:val>
            <c:numRef>
              <c:f>Sheet1!$C$8:$C$11</c:f>
              <c:numCache>
                <c:formatCode>General</c:formatCode>
                <c:ptCount val="4"/>
                <c:pt idx="0">
                  <c:v>19.100000000000001</c:v>
                </c:pt>
                <c:pt idx="1">
                  <c:v>12.9</c:v>
                </c:pt>
                <c:pt idx="2">
                  <c:v>6.4</c:v>
                </c:pt>
                <c:pt idx="3">
                  <c:v>4.8</c:v>
                </c:pt>
              </c:numCache>
            </c:numRef>
          </c:val>
        </c:ser>
        <c:dLbls>
          <c:showLegendKey val="0"/>
          <c:showVal val="0"/>
          <c:showCatName val="0"/>
          <c:showSerName val="0"/>
          <c:showPercent val="0"/>
          <c:showBubbleSize val="0"/>
        </c:dLbls>
        <c:gapWidth val="219"/>
        <c:overlap val="-27"/>
        <c:axId val="144979848"/>
        <c:axId val="146527816"/>
      </c:barChart>
      <c:catAx>
        <c:axId val="144979848"/>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AU"/>
                  <a:t>Type of illicit drug</a:t>
                </a:r>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6527816"/>
        <c:crosses val="autoZero"/>
        <c:auto val="1"/>
        <c:lblAlgn val="ctr"/>
        <c:lblOffset val="100"/>
        <c:noMultiLvlLbl val="0"/>
      </c:catAx>
      <c:valAx>
        <c:axId val="1465278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AU"/>
                  <a:t>Proportion %</a:t>
                </a:r>
              </a:p>
            </c:rich>
          </c:tx>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49798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4AAC1-2A34-4FB7-91EF-12AEC63EBB2C}" type="datetimeFigureOut">
              <a:rPr lang="en-AU" smtClean="0"/>
              <a:pPr/>
              <a:t>11/06/2018</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3AFD2-EDB2-4AD0-9607-8CDE3AF78F5D}" type="slidenum">
              <a:rPr lang="en-AU" smtClean="0"/>
              <a:pPr/>
              <a:t>‹#›</a:t>
            </a:fld>
            <a:endParaRPr lang="en-AU"/>
          </a:p>
        </p:txBody>
      </p:sp>
    </p:spTree>
    <p:extLst>
      <p:ext uri="{BB962C8B-B14F-4D97-AF65-F5344CB8AC3E}">
        <p14:creationId xmlns:p14="http://schemas.microsoft.com/office/powerpoint/2010/main" val="78216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a:t>
            </a:fld>
            <a:endParaRPr lang="en-AU" dirty="0"/>
          </a:p>
        </p:txBody>
      </p:sp>
    </p:spTree>
    <p:extLst>
      <p:ext uri="{BB962C8B-B14F-4D97-AF65-F5344CB8AC3E}">
        <p14:creationId xmlns:p14="http://schemas.microsoft.com/office/powerpoint/2010/main" val="4250322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23</a:t>
            </a:fld>
            <a:endParaRPr lang="en-AU"/>
          </a:p>
        </p:txBody>
      </p:sp>
    </p:spTree>
    <p:extLst>
      <p:ext uri="{BB962C8B-B14F-4D97-AF65-F5344CB8AC3E}">
        <p14:creationId xmlns:p14="http://schemas.microsoft.com/office/powerpoint/2010/main" val="1347695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24</a:t>
            </a:fld>
            <a:endParaRPr lang="en-AU"/>
          </a:p>
        </p:txBody>
      </p:sp>
    </p:spTree>
    <p:extLst>
      <p:ext uri="{BB962C8B-B14F-4D97-AF65-F5344CB8AC3E}">
        <p14:creationId xmlns:p14="http://schemas.microsoft.com/office/powerpoint/2010/main" val="303875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25</a:t>
            </a:fld>
            <a:endParaRPr lang="en-AU"/>
          </a:p>
        </p:txBody>
      </p:sp>
    </p:spTree>
    <p:extLst>
      <p:ext uri="{BB962C8B-B14F-4D97-AF65-F5344CB8AC3E}">
        <p14:creationId xmlns:p14="http://schemas.microsoft.com/office/powerpoint/2010/main" val="3725986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29</a:t>
            </a:fld>
            <a:endParaRPr lang="en-AU"/>
          </a:p>
        </p:txBody>
      </p:sp>
    </p:spTree>
    <p:extLst>
      <p:ext uri="{BB962C8B-B14F-4D97-AF65-F5344CB8AC3E}">
        <p14:creationId xmlns:p14="http://schemas.microsoft.com/office/powerpoint/2010/main" val="3466972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30</a:t>
            </a:fld>
            <a:endParaRPr lang="en-AU"/>
          </a:p>
        </p:txBody>
      </p:sp>
    </p:spTree>
    <p:extLst>
      <p:ext uri="{BB962C8B-B14F-4D97-AF65-F5344CB8AC3E}">
        <p14:creationId xmlns:p14="http://schemas.microsoft.com/office/powerpoint/2010/main" val="34985343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33</a:t>
            </a:fld>
            <a:endParaRPr lang="en-AU"/>
          </a:p>
        </p:txBody>
      </p:sp>
    </p:spTree>
    <p:extLst>
      <p:ext uri="{BB962C8B-B14F-4D97-AF65-F5344CB8AC3E}">
        <p14:creationId xmlns:p14="http://schemas.microsoft.com/office/powerpoint/2010/main" val="7038394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34</a:t>
            </a:fld>
            <a:endParaRPr lang="en-AU"/>
          </a:p>
        </p:txBody>
      </p:sp>
    </p:spTree>
    <p:extLst>
      <p:ext uri="{BB962C8B-B14F-4D97-AF65-F5344CB8AC3E}">
        <p14:creationId xmlns:p14="http://schemas.microsoft.com/office/powerpoint/2010/main" val="10968804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39</a:t>
            </a:fld>
            <a:endParaRPr lang="en-AU"/>
          </a:p>
        </p:txBody>
      </p:sp>
    </p:spTree>
    <p:extLst>
      <p:ext uri="{BB962C8B-B14F-4D97-AF65-F5344CB8AC3E}">
        <p14:creationId xmlns:p14="http://schemas.microsoft.com/office/powerpoint/2010/main" val="41239961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62</a:t>
            </a:fld>
            <a:endParaRPr lang="en-AU"/>
          </a:p>
        </p:txBody>
      </p:sp>
    </p:spTree>
    <p:extLst>
      <p:ext uri="{BB962C8B-B14F-4D97-AF65-F5344CB8AC3E}">
        <p14:creationId xmlns:p14="http://schemas.microsoft.com/office/powerpoint/2010/main" val="3969199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9</a:t>
            </a:fld>
            <a:endParaRPr lang="en-AU"/>
          </a:p>
        </p:txBody>
      </p:sp>
    </p:spTree>
    <p:extLst>
      <p:ext uri="{BB962C8B-B14F-4D97-AF65-F5344CB8AC3E}">
        <p14:creationId xmlns:p14="http://schemas.microsoft.com/office/powerpoint/2010/main" val="110951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13</a:t>
            </a:fld>
            <a:endParaRPr lang="en-AU"/>
          </a:p>
        </p:txBody>
      </p:sp>
    </p:spTree>
    <p:extLst>
      <p:ext uri="{BB962C8B-B14F-4D97-AF65-F5344CB8AC3E}">
        <p14:creationId xmlns:p14="http://schemas.microsoft.com/office/powerpoint/2010/main" val="3942267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14</a:t>
            </a:fld>
            <a:endParaRPr lang="en-AU"/>
          </a:p>
        </p:txBody>
      </p:sp>
    </p:spTree>
    <p:extLst>
      <p:ext uri="{BB962C8B-B14F-4D97-AF65-F5344CB8AC3E}">
        <p14:creationId xmlns:p14="http://schemas.microsoft.com/office/powerpoint/2010/main" val="239829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15</a:t>
            </a:fld>
            <a:endParaRPr lang="en-AU"/>
          </a:p>
        </p:txBody>
      </p:sp>
    </p:spTree>
    <p:extLst>
      <p:ext uri="{BB962C8B-B14F-4D97-AF65-F5344CB8AC3E}">
        <p14:creationId xmlns:p14="http://schemas.microsoft.com/office/powerpoint/2010/main" val="247540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16</a:t>
            </a:fld>
            <a:endParaRPr lang="en-AU"/>
          </a:p>
        </p:txBody>
      </p:sp>
    </p:spTree>
    <p:extLst>
      <p:ext uri="{BB962C8B-B14F-4D97-AF65-F5344CB8AC3E}">
        <p14:creationId xmlns:p14="http://schemas.microsoft.com/office/powerpoint/2010/main" val="409854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17</a:t>
            </a:fld>
            <a:endParaRPr lang="en-AU"/>
          </a:p>
        </p:txBody>
      </p:sp>
    </p:spTree>
    <p:extLst>
      <p:ext uri="{BB962C8B-B14F-4D97-AF65-F5344CB8AC3E}">
        <p14:creationId xmlns:p14="http://schemas.microsoft.com/office/powerpoint/2010/main" val="3693995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19</a:t>
            </a:fld>
            <a:endParaRPr lang="en-AU"/>
          </a:p>
        </p:txBody>
      </p:sp>
    </p:spTree>
    <p:extLst>
      <p:ext uri="{BB962C8B-B14F-4D97-AF65-F5344CB8AC3E}">
        <p14:creationId xmlns:p14="http://schemas.microsoft.com/office/powerpoint/2010/main" val="12407112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22</a:t>
            </a:fld>
            <a:endParaRPr lang="en-AU"/>
          </a:p>
        </p:txBody>
      </p:sp>
    </p:spTree>
    <p:extLst>
      <p:ext uri="{BB962C8B-B14F-4D97-AF65-F5344CB8AC3E}">
        <p14:creationId xmlns:p14="http://schemas.microsoft.com/office/powerpoint/2010/main" val="548110908"/>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C411DD0-607C-4665-A415-678A40C56804}" type="datetimeFigureOut">
              <a:rPr lang="en-AU" smtClean="0"/>
              <a:t>11/06/2018</a:t>
            </a:fld>
            <a:endParaRPr lang="en-AU"/>
          </a:p>
        </p:txBody>
      </p:sp>
      <p:sp>
        <p:nvSpPr>
          <p:cNvPr id="5" name="Footer Placeholder 4"/>
          <p:cNvSpPr>
            <a:spLocks noGrp="1"/>
          </p:cNvSpPr>
          <p:nvPr>
            <p:ph type="ftr" sz="quarter" idx="11"/>
          </p:nvPr>
        </p:nvSpPr>
        <p:spPr/>
        <p:txBody>
          <a:bodyPr/>
          <a:lstStyle/>
          <a:p>
            <a:pPr>
              <a:defRPr/>
            </a:pPr>
            <a:endParaRPr lang="en-AU" i="1" dirty="0"/>
          </a:p>
        </p:txBody>
      </p:sp>
      <p:sp>
        <p:nvSpPr>
          <p:cNvPr id="6" name="Slide Number Placeholder 5"/>
          <p:cNvSpPr>
            <a:spLocks noGrp="1"/>
          </p:cNvSpPr>
          <p:nvPr>
            <p:ph type="sldNum" sz="quarter" idx="12"/>
          </p:nvPr>
        </p:nvSpPr>
        <p:spPr/>
        <p:txBody>
          <a:bodyPr/>
          <a:lstStyle/>
          <a:p>
            <a:fld id="{A2985DDE-F5B1-495B-B607-C0996B5D7DE8}" type="slidenum">
              <a:rPr lang="en-AU" smtClean="0"/>
              <a:t>‹#›</a:t>
            </a:fld>
            <a:endParaRPr lang="en-AU"/>
          </a:p>
        </p:txBody>
      </p:sp>
      <p:pic>
        <p:nvPicPr>
          <p:cNvPr id="7" name="Picture 6"/>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l="67516" t="57749"/>
          <a:stretch/>
        </p:blipFill>
        <p:spPr>
          <a:xfrm>
            <a:off x="8256240" y="2852936"/>
            <a:ext cx="3960440" cy="2897560"/>
          </a:xfrm>
          <a:prstGeom prst="rect">
            <a:avLst/>
          </a:prstGeom>
        </p:spPr>
      </p:pic>
      <p:sp>
        <p:nvSpPr>
          <p:cNvPr id="8" name="Rectangle 7"/>
          <p:cNvSpPr/>
          <p:nvPr userDrawn="1"/>
        </p:nvSpPr>
        <p:spPr bwMode="ltGray">
          <a:xfrm>
            <a:off x="0" y="5674642"/>
            <a:ext cx="12192000" cy="1183358"/>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r>
              <a:rPr lang="en-AU" sz="1800" b="1" u="none" strike="noStrike" kern="1200" dirty="0" smtClean="0">
                <a:solidFill>
                  <a:schemeClr val="tx1"/>
                </a:solidFill>
                <a:effectLst/>
                <a:latin typeface="Arial" charset="0"/>
                <a:ea typeface="ＭＳ Ｐゴシック" charset="-128"/>
                <a:cs typeface="+mn-cs"/>
              </a:rPr>
              <a:t> </a:t>
            </a:r>
            <a:endParaRPr lang="en-US" dirty="0">
              <a:solidFill>
                <a:srgbClr val="FFFFFF"/>
              </a:solidFill>
              <a:ea typeface="ＭＳ Ｐゴシック" charset="-128"/>
            </a:endParaRPr>
          </a:p>
        </p:txBody>
      </p:sp>
      <p:sp>
        <p:nvSpPr>
          <p:cNvPr id="9" name="Footer Placeholder 4"/>
          <p:cNvSpPr txBox="1">
            <a:spLocks/>
          </p:cNvSpPr>
          <p:nvPr userDrawn="1"/>
        </p:nvSpPr>
        <p:spPr>
          <a:xfrm>
            <a:off x="1339957" y="6309320"/>
            <a:ext cx="9512087" cy="274638"/>
          </a:xfrm>
          <a:prstGeom prst="rect">
            <a:avLst/>
          </a:prstGeom>
        </p:spPr>
        <p:txBody>
          <a:bodyPr lIns="45720" rIns="45720" bIns="0" anchor="b"/>
          <a:lstStyle/>
          <a:p>
            <a:pPr algn="ctr">
              <a:defRPr/>
            </a:pPr>
            <a:r>
              <a:rPr lang="en-AU" sz="1200" dirty="0">
                <a:solidFill>
                  <a:srgbClr val="FFFFFF"/>
                </a:solidFill>
                <a:latin typeface="Corbel" charset="0"/>
              </a:rPr>
              <a:t>©</a:t>
            </a:r>
            <a:r>
              <a:rPr lang="en-AU" sz="1200" dirty="0" smtClean="0">
                <a:solidFill>
                  <a:srgbClr val="FFFFFF"/>
                </a:solidFill>
                <a:latin typeface="Corbel" charset="0"/>
              </a:rPr>
              <a:t>2018 </a:t>
            </a:r>
            <a:r>
              <a:rPr lang="en-AU" sz="1200" dirty="0">
                <a:solidFill>
                  <a:srgbClr val="FFFFFF"/>
                </a:solidFill>
                <a:latin typeface="Corbel" charset="0"/>
              </a:rPr>
              <a:t>Australian Indigenous Health</a:t>
            </a:r>
            <a:r>
              <a:rPr lang="en-AU" sz="1200" i="1" dirty="0">
                <a:solidFill>
                  <a:srgbClr val="FFFFFF"/>
                </a:solidFill>
                <a:latin typeface="Corbel" charset="0"/>
              </a:rPr>
              <a:t>InfoNet</a:t>
            </a:r>
          </a:p>
        </p:txBody>
      </p:sp>
      <p:sp>
        <p:nvSpPr>
          <p:cNvPr id="10" name="Slide Number Placeholder 5"/>
          <p:cNvSpPr txBox="1">
            <a:spLocks/>
          </p:cNvSpPr>
          <p:nvPr userDrawn="1"/>
        </p:nvSpPr>
        <p:spPr>
          <a:xfrm>
            <a:off x="11049001" y="6466730"/>
            <a:ext cx="977900" cy="274638"/>
          </a:xfrm>
          <a:prstGeom prst="rect">
            <a:avLst/>
          </a:prstGeom>
        </p:spPr>
        <p:txBody>
          <a:bodyPr bIns="0" anchor="b"/>
          <a:lstStyle/>
          <a:p>
            <a:pPr algn="r">
              <a:defRPr/>
            </a:pPr>
            <a:endParaRPr lang="en-AU" sz="1200" dirty="0">
              <a:solidFill>
                <a:srgbClr val="FFFFFF"/>
              </a:solidFill>
              <a:latin typeface="Corbel" charset="0"/>
            </a:endParaRPr>
          </a:p>
        </p:txBody>
      </p:sp>
      <p:sp>
        <p:nvSpPr>
          <p:cNvPr id="11" name="Rectangle 10"/>
          <p:cNvSpPr/>
          <p:nvPr userDrawn="1"/>
        </p:nvSpPr>
        <p:spPr bwMode="invGray">
          <a:xfrm>
            <a:off x="0" y="5687218"/>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pic>
        <p:nvPicPr>
          <p:cNvPr id="12" name="Picture 3"/>
          <p:cNvPicPr>
            <a:picLocks noChangeArrowheads="1"/>
          </p:cNvPicPr>
          <p:nvPr userDrawn="1"/>
        </p:nvPicPr>
        <p:blipFill>
          <a:blip r:embed="rId4" cstate="print"/>
          <a:srcRect/>
          <a:stretch>
            <a:fillRect/>
          </a:stretch>
        </p:blipFill>
        <p:spPr bwMode="auto">
          <a:xfrm>
            <a:off x="10976772" y="5908325"/>
            <a:ext cx="1029127" cy="761035"/>
          </a:xfrm>
          <a:prstGeom prst="rect">
            <a:avLst/>
          </a:prstGeom>
          <a:noFill/>
          <a:ln w="9525">
            <a:noFill/>
            <a:miter lim="800000"/>
            <a:headEnd/>
            <a:tailEnd/>
          </a:ln>
          <a:effectLst/>
        </p:spPr>
      </p:pic>
      <p:pic>
        <p:nvPicPr>
          <p:cNvPr id="13" name="Picture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63352" y="5998855"/>
            <a:ext cx="1036234" cy="670505"/>
          </a:xfrm>
          <a:prstGeom prst="rect">
            <a:avLst/>
          </a:prstGeom>
        </p:spPr>
      </p:pic>
      <p:pic>
        <p:nvPicPr>
          <p:cNvPr id="14" name="Picture 11"/>
          <p:cNvPicPr>
            <a:picLocks/>
          </p:cNvPicPr>
          <p:nvPr userDrawn="1"/>
        </p:nvPicPr>
        <p:blipFill>
          <a:blip r:embed="rId6">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spTree>
    <p:extLst>
      <p:ext uri="{BB962C8B-B14F-4D97-AF65-F5344CB8AC3E}">
        <p14:creationId xmlns:p14="http://schemas.microsoft.com/office/powerpoint/2010/main" val="6136434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411DD0-607C-4665-A415-678A40C56804}" type="datetimeFigureOut">
              <a:rPr lang="en-AU" smtClean="0"/>
              <a:t>11/06/2018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985DDE-F5B1-495B-B607-C0996B5D7DE8}" type="slidenum">
              <a:rPr lang="en-AU" smtClean="0"/>
              <a:t>‹#›</a:t>
            </a:fld>
            <a:endParaRPr lang="en-AU"/>
          </a:p>
        </p:txBody>
      </p:sp>
    </p:spTree>
    <p:extLst>
      <p:ext uri="{BB962C8B-B14F-4D97-AF65-F5344CB8AC3E}">
        <p14:creationId xmlns:p14="http://schemas.microsoft.com/office/powerpoint/2010/main" val="3111507808"/>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411DD0-607C-4665-A415-678A40C56804}" type="datetimeFigureOut">
              <a:rPr lang="en-AU" smtClean="0"/>
              <a:t>11/06/2018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985DDE-F5B1-495B-B607-C0996B5D7DE8}" type="slidenum">
              <a:rPr lang="en-AU" smtClean="0"/>
              <a:t>‹#›</a:t>
            </a:fld>
            <a:endParaRPr lang="en-AU"/>
          </a:p>
        </p:txBody>
      </p:sp>
    </p:spTree>
    <p:extLst>
      <p:ext uri="{BB962C8B-B14F-4D97-AF65-F5344CB8AC3E}">
        <p14:creationId xmlns:p14="http://schemas.microsoft.com/office/powerpoint/2010/main" val="307682540"/>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er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35360" y="1484784"/>
            <a:ext cx="11521280" cy="504056"/>
          </a:xfrm>
        </p:spPr>
        <p:txBody>
          <a:bodyPr/>
          <a:lstStyle>
            <a:lvl1pPr>
              <a:defRPr sz="3200" b="0" cap="none" spc="0">
                <a:ln>
                  <a:noFill/>
                </a:ln>
                <a:solidFill>
                  <a:srgbClr val="A73A64"/>
                </a:solidFill>
                <a:effectLst/>
              </a:defRPr>
            </a:lvl1pPr>
          </a:lstStyle>
          <a:p>
            <a:r>
              <a:rPr lang="en-AU" dirty="0" smtClean="0"/>
              <a:t>Click to edit Master title style</a:t>
            </a:r>
            <a:endParaRPr lang="en-AU" dirty="0"/>
          </a:p>
        </p:txBody>
      </p:sp>
      <p:sp>
        <p:nvSpPr>
          <p:cNvPr id="4" name="Content Placeholder 2"/>
          <p:cNvSpPr>
            <a:spLocks noGrp="1"/>
          </p:cNvSpPr>
          <p:nvPr>
            <p:ph idx="1"/>
          </p:nvPr>
        </p:nvSpPr>
        <p:spPr>
          <a:xfrm>
            <a:off x="609600" y="2438400"/>
            <a:ext cx="10972800" cy="3962400"/>
          </a:xfrm>
          <a:noFill/>
        </p:spPr>
        <p:txBody>
          <a:bodyPr/>
          <a:lstStyle>
            <a:lvl1pPr>
              <a:spcBef>
                <a:spcPts val="0"/>
              </a:spcBef>
              <a:spcAft>
                <a:spcPts val="3000"/>
              </a:spcAft>
              <a:defRPr sz="2000">
                <a:latin typeface="Trebuchet MS" panose="020B0603020202020204" pitchFamily="34" charset="0"/>
              </a:defRPr>
            </a:lvl1pPr>
            <a:lvl2pPr>
              <a:spcBef>
                <a:spcPts val="0"/>
              </a:spcBef>
              <a:spcAft>
                <a:spcPts val="3000"/>
              </a:spcAft>
              <a:defRPr sz="1800">
                <a:latin typeface="Trebuchet MS" panose="020B0603020202020204" pitchFamily="34" charset="0"/>
              </a:defRPr>
            </a:lvl2pPr>
            <a:lvl3pPr>
              <a:spcBef>
                <a:spcPts val="0"/>
              </a:spcBef>
              <a:spcAft>
                <a:spcPts val="3000"/>
              </a:spcAft>
              <a:defRPr sz="1600">
                <a:latin typeface="Trebuchet MS" panose="020B0603020202020204" pitchFamily="34" charset="0"/>
              </a:defRPr>
            </a:lvl3pPr>
            <a:lvl4pPr>
              <a:spcBef>
                <a:spcPts val="0"/>
              </a:spcBef>
              <a:spcAft>
                <a:spcPts val="3000"/>
              </a:spcAft>
              <a:defRPr sz="1400">
                <a:latin typeface="Trebuchet MS" panose="020B0603020202020204" pitchFamily="34" charset="0"/>
              </a:defRPr>
            </a:lvl4pPr>
            <a:lvl5pPr>
              <a:spcBef>
                <a:spcPts val="0"/>
              </a:spcBef>
              <a:spcAft>
                <a:spcPts val="3000"/>
              </a:spcAft>
              <a:defRPr sz="1400">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66946284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ubheader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35360" y="1484784"/>
            <a:ext cx="11521280" cy="504056"/>
          </a:xfrm>
        </p:spPr>
        <p:txBody>
          <a:bodyPr/>
          <a:lstStyle>
            <a:lvl1pPr>
              <a:defRPr sz="1800" b="0" cap="none" spc="0">
                <a:ln>
                  <a:noFill/>
                </a:ln>
                <a:solidFill>
                  <a:srgbClr val="A73A64"/>
                </a:solidFill>
                <a:effectLst/>
              </a:defRPr>
            </a:lvl1pPr>
          </a:lstStyle>
          <a:p>
            <a:r>
              <a:rPr lang="en-AU" dirty="0" smtClean="0"/>
              <a:t>Click to edit Master title style</a:t>
            </a:r>
            <a:endParaRPr lang="en-AU" dirty="0"/>
          </a:p>
        </p:txBody>
      </p:sp>
      <p:sp>
        <p:nvSpPr>
          <p:cNvPr id="4" name="Content Placeholder 2"/>
          <p:cNvSpPr>
            <a:spLocks noGrp="1"/>
          </p:cNvSpPr>
          <p:nvPr>
            <p:ph idx="1"/>
          </p:nvPr>
        </p:nvSpPr>
        <p:spPr>
          <a:xfrm>
            <a:off x="609600" y="2438400"/>
            <a:ext cx="10972800" cy="3962400"/>
          </a:xfrm>
          <a:noFill/>
        </p:spPr>
        <p:txBody>
          <a:bodyPr/>
          <a:lstStyle>
            <a:lvl1pPr>
              <a:spcBef>
                <a:spcPts val="0"/>
              </a:spcBef>
              <a:spcAft>
                <a:spcPts val="3000"/>
              </a:spcAft>
              <a:defRPr sz="2000">
                <a:latin typeface="Trebuchet MS" panose="020B0603020202020204" pitchFamily="34" charset="0"/>
              </a:defRPr>
            </a:lvl1pPr>
            <a:lvl2pPr>
              <a:spcBef>
                <a:spcPts val="0"/>
              </a:spcBef>
              <a:spcAft>
                <a:spcPts val="3000"/>
              </a:spcAft>
              <a:defRPr sz="1800">
                <a:latin typeface="Trebuchet MS" panose="020B0603020202020204" pitchFamily="34" charset="0"/>
              </a:defRPr>
            </a:lvl2pPr>
            <a:lvl3pPr>
              <a:spcBef>
                <a:spcPts val="0"/>
              </a:spcBef>
              <a:spcAft>
                <a:spcPts val="3000"/>
              </a:spcAft>
              <a:defRPr sz="1600">
                <a:latin typeface="Trebuchet MS" panose="020B0603020202020204" pitchFamily="34" charset="0"/>
              </a:defRPr>
            </a:lvl3pPr>
            <a:lvl4pPr>
              <a:spcBef>
                <a:spcPts val="0"/>
              </a:spcBef>
              <a:spcAft>
                <a:spcPts val="3000"/>
              </a:spcAft>
              <a:defRPr sz="1400">
                <a:latin typeface="Trebuchet MS" panose="020B0603020202020204" pitchFamily="34" charset="0"/>
              </a:defRPr>
            </a:lvl4pPr>
            <a:lvl5pPr>
              <a:spcBef>
                <a:spcPts val="0"/>
              </a:spcBef>
              <a:spcAft>
                <a:spcPts val="3000"/>
              </a:spcAft>
              <a:defRPr sz="1400">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70442994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ab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35359" y="1484784"/>
            <a:ext cx="11521281" cy="504056"/>
          </a:xfrm>
        </p:spPr>
        <p:txBody>
          <a:bodyPr/>
          <a:lstStyle>
            <a:lvl1pPr>
              <a:defRPr sz="1800" b="0" cap="none" spc="0">
                <a:ln>
                  <a:noFill/>
                </a:ln>
                <a:solidFill>
                  <a:srgbClr val="A73A64"/>
                </a:solidFill>
                <a:effectLst/>
              </a:defRPr>
            </a:lvl1pPr>
          </a:lstStyle>
          <a:p>
            <a:r>
              <a:rPr lang="en-AU" dirty="0" smtClean="0"/>
              <a:t>Click to edit Master title style</a:t>
            </a:r>
            <a:endParaRPr lang="en-AU" dirty="0"/>
          </a:p>
        </p:txBody>
      </p:sp>
      <p:sp>
        <p:nvSpPr>
          <p:cNvPr id="8" name="Text Placeholder 7"/>
          <p:cNvSpPr>
            <a:spLocks noGrp="1"/>
          </p:cNvSpPr>
          <p:nvPr>
            <p:ph type="body" sz="quarter" idx="10" hasCustomPrompt="1"/>
          </p:nvPr>
        </p:nvSpPr>
        <p:spPr>
          <a:xfrm>
            <a:off x="335360" y="5589240"/>
            <a:ext cx="11521281" cy="720080"/>
          </a:xfrm>
        </p:spPr>
        <p:txBody>
          <a:bodyPr numCol="1" anchor="b">
            <a:noAutofit/>
          </a:bodyPr>
          <a:lstStyle>
            <a:lvl1pPr marL="119062" indent="0">
              <a:buNone/>
              <a:defRPr sz="800">
                <a:latin typeface="Trebuchet MS" panose="020B0603020202020204" pitchFamily="34" charset="0"/>
              </a:defRPr>
            </a:lvl1pPr>
          </a:lstStyle>
          <a:p>
            <a:pPr lvl="0"/>
            <a:r>
              <a:rPr lang="en-US" dirty="0" smtClean="0"/>
              <a:t>Click to edit Notes text styles</a:t>
            </a:r>
          </a:p>
        </p:txBody>
      </p:sp>
    </p:spTree>
    <p:extLst>
      <p:ext uri="{BB962C8B-B14F-4D97-AF65-F5344CB8AC3E}">
        <p14:creationId xmlns:p14="http://schemas.microsoft.com/office/powerpoint/2010/main" val="232885570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 header slide">
    <p:bg>
      <p:bgPr>
        <a:solidFill>
          <a:schemeClr val="bg1"/>
        </a:solidFill>
        <a:effectLst/>
      </p:bgPr>
    </p:bg>
    <p:spTree>
      <p:nvGrpSpPr>
        <p:cNvPr id="1" name=""/>
        <p:cNvGrpSpPr/>
        <p:nvPr/>
      </p:nvGrpSpPr>
      <p:grpSpPr>
        <a:xfrm>
          <a:off x="0" y="0"/>
          <a:ext cx="0" cy="0"/>
          <a:chOff x="0" y="0"/>
          <a:chExt cx="0" cy="0"/>
        </a:xfrm>
      </p:grpSpPr>
      <p:sp>
        <p:nvSpPr>
          <p:cNvPr id="4" name="Content Placeholder 2"/>
          <p:cNvSpPr>
            <a:spLocks noGrp="1"/>
          </p:cNvSpPr>
          <p:nvPr>
            <p:ph idx="1"/>
          </p:nvPr>
        </p:nvSpPr>
        <p:spPr>
          <a:xfrm>
            <a:off x="609600" y="1700808"/>
            <a:ext cx="10972800" cy="4699992"/>
          </a:xfrm>
          <a:noFill/>
        </p:spPr>
        <p:txBody>
          <a:bodyPr/>
          <a:lstStyle>
            <a:lvl1pPr>
              <a:spcBef>
                <a:spcPts val="0"/>
              </a:spcBef>
              <a:spcAft>
                <a:spcPts val="3000"/>
              </a:spcAft>
              <a:defRPr sz="2000">
                <a:latin typeface="Trebuchet MS" panose="020B0603020202020204" pitchFamily="34" charset="0"/>
              </a:defRPr>
            </a:lvl1pPr>
            <a:lvl2pPr>
              <a:spcBef>
                <a:spcPts val="0"/>
              </a:spcBef>
              <a:spcAft>
                <a:spcPts val="3000"/>
              </a:spcAft>
              <a:defRPr sz="1800">
                <a:latin typeface="Trebuchet MS" panose="020B0603020202020204" pitchFamily="34" charset="0"/>
              </a:defRPr>
            </a:lvl2pPr>
            <a:lvl3pPr>
              <a:spcBef>
                <a:spcPts val="0"/>
              </a:spcBef>
              <a:spcAft>
                <a:spcPts val="3000"/>
              </a:spcAft>
              <a:defRPr sz="1600">
                <a:latin typeface="Trebuchet MS" panose="020B0603020202020204" pitchFamily="34" charset="0"/>
              </a:defRPr>
            </a:lvl3pPr>
            <a:lvl4pPr>
              <a:spcBef>
                <a:spcPts val="0"/>
              </a:spcBef>
              <a:spcAft>
                <a:spcPts val="3000"/>
              </a:spcAft>
              <a:defRPr sz="1400">
                <a:latin typeface="Trebuchet MS" panose="020B0603020202020204" pitchFamily="34" charset="0"/>
              </a:defRPr>
            </a:lvl4pPr>
            <a:lvl5pPr>
              <a:spcBef>
                <a:spcPts val="0"/>
              </a:spcBef>
              <a:spcAft>
                <a:spcPts val="3000"/>
              </a:spcAft>
              <a:defRPr sz="1400">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05260156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ual column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609600" y="2449512"/>
            <a:ext cx="5386917" cy="3951288"/>
          </a:xfrm>
        </p:spPr>
        <p:txBody>
          <a:bodyPr/>
          <a:lstStyle>
            <a:lvl1pPr>
              <a:spcAft>
                <a:spcPts val="2400"/>
              </a:spcAft>
              <a:defRPr sz="2000">
                <a:latin typeface="Trebuchet MS" panose="020B0603020202020204" pitchFamily="34" charset="0"/>
              </a:defRPr>
            </a:lvl1pPr>
            <a:lvl2pPr>
              <a:spcAft>
                <a:spcPts val="2400"/>
              </a:spcAft>
              <a:defRPr sz="1800">
                <a:latin typeface="Trebuchet MS" panose="020B0603020202020204" pitchFamily="34" charset="0"/>
              </a:defRPr>
            </a:lvl2pPr>
            <a:lvl3pPr>
              <a:spcAft>
                <a:spcPts val="2400"/>
              </a:spcAft>
              <a:defRPr sz="1600">
                <a:latin typeface="Trebuchet MS" panose="020B0603020202020204" pitchFamily="34" charset="0"/>
              </a:defRPr>
            </a:lvl3pPr>
            <a:lvl4pPr>
              <a:spcAft>
                <a:spcPts val="2400"/>
              </a:spcAft>
              <a:defRPr sz="1400">
                <a:latin typeface="Trebuchet MS" panose="020B0603020202020204" pitchFamily="34" charset="0"/>
              </a:defRPr>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Content Placeholder 5"/>
          <p:cNvSpPr>
            <a:spLocks noGrp="1"/>
          </p:cNvSpPr>
          <p:nvPr>
            <p:ph sz="quarter" idx="4"/>
          </p:nvPr>
        </p:nvSpPr>
        <p:spPr>
          <a:xfrm>
            <a:off x="6193368" y="2449512"/>
            <a:ext cx="5389033" cy="3951288"/>
          </a:xfrm>
        </p:spPr>
        <p:txBody>
          <a:bodyPr/>
          <a:lstStyle>
            <a:lvl1pPr>
              <a:spcBef>
                <a:spcPts val="0"/>
              </a:spcBef>
              <a:spcAft>
                <a:spcPts val="2400"/>
              </a:spcAft>
              <a:defRPr sz="2000">
                <a:latin typeface="Trebuchet MS" panose="020B0603020202020204" pitchFamily="34" charset="0"/>
              </a:defRPr>
            </a:lvl1pPr>
            <a:lvl2pPr>
              <a:spcBef>
                <a:spcPts val="0"/>
              </a:spcBef>
              <a:spcAft>
                <a:spcPts val="2400"/>
              </a:spcAft>
              <a:defRPr sz="1800">
                <a:latin typeface="Trebuchet MS" panose="020B0603020202020204" pitchFamily="34" charset="0"/>
              </a:defRPr>
            </a:lvl2pPr>
            <a:lvl3pPr>
              <a:spcBef>
                <a:spcPts val="0"/>
              </a:spcBef>
              <a:spcAft>
                <a:spcPts val="2400"/>
              </a:spcAft>
              <a:defRPr sz="1600">
                <a:latin typeface="Trebuchet MS" panose="020B0603020202020204" pitchFamily="34" charset="0"/>
              </a:defRPr>
            </a:lvl3pPr>
            <a:lvl4pPr>
              <a:spcBef>
                <a:spcPts val="0"/>
              </a:spcBef>
              <a:spcAft>
                <a:spcPts val="2400"/>
              </a:spcAft>
              <a:defRPr sz="1400">
                <a:latin typeface="Trebuchet MS" panose="020B0603020202020204" pitchFamily="34" charset="0"/>
              </a:defRPr>
            </a:lvl4pPr>
            <a:lvl5pPr>
              <a:spcBef>
                <a:spcPts val="0"/>
              </a:spcBef>
              <a:spcAft>
                <a:spcPts val="2400"/>
              </a:spcAft>
              <a:defRPr sz="1400">
                <a:latin typeface="Trebuchet MS" panose="020B0603020202020204"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35360" y="1484784"/>
            <a:ext cx="11521280" cy="504056"/>
          </a:xfrm>
        </p:spPr>
        <p:txBody>
          <a:bodyPr/>
          <a:lstStyle>
            <a:lvl1pPr>
              <a:defRPr sz="3200" b="0" cap="none" spc="0">
                <a:ln>
                  <a:noFill/>
                </a:ln>
                <a:solidFill>
                  <a:srgbClr val="A73A64"/>
                </a:solidFill>
                <a:effectLst/>
              </a:defRPr>
            </a:lvl1pPr>
          </a:lstStyle>
          <a:p>
            <a:r>
              <a:rPr lang="en-AU" dirty="0" smtClean="0"/>
              <a:t>Click to edit Master title style</a:t>
            </a:r>
            <a:endParaRPr lang="en-AU"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411DD0-607C-4665-A415-678A40C56804}" type="datetimeFigureOut">
              <a:rPr lang="en-AU" smtClean="0"/>
              <a:t>11/06/2018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985DDE-F5B1-495B-B607-C0996B5D7DE8}" type="slidenum">
              <a:rPr lang="en-AU" smtClean="0"/>
              <a:t>‹#›</a:t>
            </a:fld>
            <a:endParaRPr lang="en-AU"/>
          </a:p>
        </p:txBody>
      </p:sp>
    </p:spTree>
    <p:extLst>
      <p:ext uri="{BB962C8B-B14F-4D97-AF65-F5344CB8AC3E}">
        <p14:creationId xmlns:p14="http://schemas.microsoft.com/office/powerpoint/2010/main" val="720516999"/>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411DD0-607C-4665-A415-678A40C56804}" type="datetimeFigureOut">
              <a:rPr lang="en-AU" smtClean="0"/>
              <a:t>11/06/2018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985DDE-F5B1-495B-B607-C0996B5D7DE8}" type="slidenum">
              <a:rPr lang="en-AU" smtClean="0"/>
              <a:t>‹#›</a:t>
            </a:fld>
            <a:endParaRPr lang="en-AU"/>
          </a:p>
        </p:txBody>
      </p:sp>
    </p:spTree>
    <p:extLst>
      <p:ext uri="{BB962C8B-B14F-4D97-AF65-F5344CB8AC3E}">
        <p14:creationId xmlns:p14="http://schemas.microsoft.com/office/powerpoint/2010/main" val="1564286912"/>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C411DD0-607C-4665-A415-678A40C56804}" type="datetimeFigureOut">
              <a:rPr lang="en-AU" smtClean="0"/>
              <a:t>11/06/2018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985DDE-F5B1-495B-B607-C0996B5D7DE8}" type="slidenum">
              <a:rPr lang="en-AU" smtClean="0"/>
              <a:t>‹#›</a:t>
            </a:fld>
            <a:endParaRPr lang="en-AU"/>
          </a:p>
        </p:txBody>
      </p:sp>
    </p:spTree>
    <p:extLst>
      <p:ext uri="{BB962C8B-B14F-4D97-AF65-F5344CB8AC3E}">
        <p14:creationId xmlns:p14="http://schemas.microsoft.com/office/powerpoint/2010/main" val="1274426199"/>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C411DD0-607C-4665-A415-678A40C56804}" type="datetimeFigureOut">
              <a:rPr lang="en-AU" smtClean="0"/>
              <a:t>11/06/2018</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2985DDE-F5B1-495B-B607-C0996B5D7DE8}" type="slidenum">
              <a:rPr lang="en-AU" smtClean="0"/>
              <a:t>‹#›</a:t>
            </a:fld>
            <a:endParaRPr lang="en-AU"/>
          </a:p>
        </p:txBody>
      </p:sp>
    </p:spTree>
    <p:extLst>
      <p:ext uri="{BB962C8B-B14F-4D97-AF65-F5344CB8AC3E}">
        <p14:creationId xmlns:p14="http://schemas.microsoft.com/office/powerpoint/2010/main" val="1275651082"/>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C411DD0-607C-4665-A415-678A40C56804}" type="datetimeFigureOut">
              <a:rPr lang="en-AU" smtClean="0"/>
              <a:t>11/06/2018</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2985DDE-F5B1-495B-B607-C0996B5D7DE8}" type="slidenum">
              <a:rPr lang="en-AU" smtClean="0"/>
              <a:t>‹#›</a:t>
            </a:fld>
            <a:endParaRPr lang="en-AU"/>
          </a:p>
        </p:txBody>
      </p:sp>
    </p:spTree>
    <p:extLst>
      <p:ext uri="{BB962C8B-B14F-4D97-AF65-F5344CB8AC3E}">
        <p14:creationId xmlns:p14="http://schemas.microsoft.com/office/powerpoint/2010/main" val="4180850297"/>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411DD0-607C-4665-A415-678A40C56804}" type="datetimeFigureOut">
              <a:rPr lang="en-AU" smtClean="0"/>
              <a:t>11/06/2018</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2985DDE-F5B1-495B-B607-C0996B5D7DE8}" type="slidenum">
              <a:rPr lang="en-AU" smtClean="0"/>
              <a:t>‹#›</a:t>
            </a:fld>
            <a:endParaRPr lang="en-AU"/>
          </a:p>
        </p:txBody>
      </p:sp>
    </p:spTree>
    <p:extLst>
      <p:ext uri="{BB962C8B-B14F-4D97-AF65-F5344CB8AC3E}">
        <p14:creationId xmlns:p14="http://schemas.microsoft.com/office/powerpoint/2010/main" val="1051208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411DD0-607C-4665-A415-678A40C56804}" type="datetimeFigureOut">
              <a:rPr lang="en-AU" smtClean="0"/>
              <a:t>11/06/2018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985DDE-F5B1-495B-B607-C0996B5D7DE8}" type="slidenum">
              <a:rPr lang="en-AU" smtClean="0"/>
              <a:t>‹#›</a:t>
            </a:fld>
            <a:endParaRPr lang="en-AU"/>
          </a:p>
        </p:txBody>
      </p:sp>
    </p:spTree>
    <p:extLst>
      <p:ext uri="{BB962C8B-B14F-4D97-AF65-F5344CB8AC3E}">
        <p14:creationId xmlns:p14="http://schemas.microsoft.com/office/powerpoint/2010/main" val="228794612"/>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411DD0-607C-4665-A415-678A40C56804}" type="datetimeFigureOut">
              <a:rPr lang="en-AU" smtClean="0"/>
              <a:t>11/06/2018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985DDE-F5B1-495B-B607-C0996B5D7DE8}" type="slidenum">
              <a:rPr lang="en-AU" smtClean="0"/>
              <a:t>‹#›</a:t>
            </a:fld>
            <a:endParaRPr lang="en-AU"/>
          </a:p>
        </p:txBody>
      </p:sp>
    </p:spTree>
    <p:extLst>
      <p:ext uri="{BB962C8B-B14F-4D97-AF65-F5344CB8AC3E}">
        <p14:creationId xmlns:p14="http://schemas.microsoft.com/office/powerpoint/2010/main" val="2831812720"/>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11DD0-607C-4665-A415-678A40C56804}" type="datetimeFigureOut">
              <a:rPr lang="en-AU" smtClean="0"/>
              <a:t>11/06/2018</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985DDE-F5B1-495B-B607-C0996B5D7DE8}" type="slidenum">
              <a:rPr lang="en-AU" smtClean="0"/>
              <a:t>‹#›</a:t>
            </a:fld>
            <a:endParaRPr lang="en-AU"/>
          </a:p>
        </p:txBody>
      </p:sp>
      <p:sp>
        <p:nvSpPr>
          <p:cNvPr id="7" name="Rectangle 6"/>
          <p:cNvSpPr/>
          <p:nvPr userDrawn="1"/>
        </p:nvSpPr>
        <p:spPr>
          <a:xfrm>
            <a:off x="-24680" y="0"/>
            <a:ext cx="12216680" cy="1452562"/>
          </a:xfrm>
          <a:prstGeom prst="rect">
            <a:avLst/>
          </a:prstGeom>
          <a:solidFill>
            <a:srgbClr val="A73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p:cNvSpPr/>
          <p:nvPr userDrawn="1"/>
        </p:nvSpPr>
        <p:spPr>
          <a:xfrm>
            <a:off x="0" y="6429376"/>
            <a:ext cx="12192000" cy="428625"/>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AU" dirty="0">
              <a:solidFill>
                <a:srgbClr val="FFFFFF"/>
              </a:solidFill>
              <a:ea typeface="ＭＳ Ｐゴシック" charset="-128"/>
            </a:endParaRPr>
          </a:p>
        </p:txBody>
      </p:sp>
      <p:sp>
        <p:nvSpPr>
          <p:cNvPr id="9" name="Slide Number Placeholder 5"/>
          <p:cNvSpPr txBox="1">
            <a:spLocks/>
          </p:cNvSpPr>
          <p:nvPr userDrawn="1"/>
        </p:nvSpPr>
        <p:spPr>
          <a:xfrm>
            <a:off x="10928351" y="6500814"/>
            <a:ext cx="977900" cy="274637"/>
          </a:xfrm>
          <a:prstGeom prst="rect">
            <a:avLst/>
          </a:prstGeom>
        </p:spPr>
        <p:txBody>
          <a:bodyPr/>
          <a:lstStyle/>
          <a:p>
            <a:pPr algn="r">
              <a:defRPr/>
            </a:pPr>
            <a:fld id="{A04BE05B-79DB-4543-9266-244ED4688928}" type="slidenum">
              <a:rPr lang="en-AU" sz="1200">
                <a:solidFill>
                  <a:schemeClr val="bg1"/>
                </a:solidFill>
                <a:latin typeface="Corbel" charset="0"/>
              </a:rPr>
              <a:pPr algn="r">
                <a:defRPr/>
              </a:pPr>
              <a:t>‹#›</a:t>
            </a:fld>
            <a:endParaRPr lang="en-AU" sz="1200" dirty="0">
              <a:solidFill>
                <a:schemeClr val="bg1"/>
              </a:solidFill>
              <a:latin typeface="Corbel" charset="0"/>
            </a:endParaRPr>
          </a:p>
        </p:txBody>
      </p:sp>
      <p:sp>
        <p:nvSpPr>
          <p:cNvPr id="10" name="Footer Placeholder 4"/>
          <p:cNvSpPr txBox="1">
            <a:spLocks/>
          </p:cNvSpPr>
          <p:nvPr userDrawn="1"/>
        </p:nvSpPr>
        <p:spPr>
          <a:xfrm>
            <a:off x="571500" y="6429375"/>
            <a:ext cx="11049000" cy="357188"/>
          </a:xfrm>
          <a:prstGeom prst="rect">
            <a:avLst/>
          </a:prstGeom>
        </p:spPr>
        <p:txBody>
          <a:bodyPr/>
          <a:lstStyle/>
          <a:p>
            <a:pPr algn="ctr">
              <a:defRPr/>
            </a:pPr>
            <a:r>
              <a:rPr lang="en-AU" dirty="0">
                <a:solidFill>
                  <a:schemeClr val="bg1"/>
                </a:solidFill>
                <a:latin typeface="Corbel" charset="0"/>
              </a:rPr>
              <a:t>www.healthinfonet.ecu.edu.au</a:t>
            </a:r>
            <a:endParaRPr lang="en-AU" i="1" dirty="0">
              <a:solidFill>
                <a:schemeClr val="bg1"/>
              </a:solidFill>
              <a:latin typeface="Corbel" charset="0"/>
            </a:endParaRPr>
          </a:p>
        </p:txBody>
      </p:sp>
      <p:sp>
        <p:nvSpPr>
          <p:cNvPr id="11" name="Rectangle 10"/>
          <p:cNvSpPr/>
          <p:nvPr userDrawn="1"/>
        </p:nvSpPr>
        <p:spPr>
          <a:xfrm>
            <a:off x="873189" y="6525344"/>
            <a:ext cx="2032929" cy="215444"/>
          </a:xfrm>
          <a:prstGeom prst="rect">
            <a:avLst/>
          </a:prstGeom>
        </p:spPr>
        <p:txBody>
          <a:bodyPr wrap="none">
            <a:spAutoFit/>
          </a:bodyPr>
          <a:lstStyle/>
          <a:p>
            <a:pPr algn="ctr">
              <a:defRPr/>
            </a:pPr>
            <a:r>
              <a:rPr lang="en-AU" sz="800" dirty="0" smtClean="0">
                <a:solidFill>
                  <a:srgbClr val="FFFFFF"/>
                </a:solidFill>
                <a:latin typeface="Corbel" charset="0"/>
              </a:rPr>
              <a:t>©2016 Australian Indigenous Health</a:t>
            </a:r>
            <a:r>
              <a:rPr lang="en-AU" sz="800" i="1" dirty="0" smtClean="0">
                <a:solidFill>
                  <a:srgbClr val="FFFFFF"/>
                </a:solidFill>
                <a:latin typeface="Corbel" charset="0"/>
              </a:rPr>
              <a:t>InfoNet</a:t>
            </a:r>
            <a:endParaRPr lang="en-AU" sz="800" i="1" dirty="0">
              <a:solidFill>
                <a:srgbClr val="FFFFFF"/>
              </a:solidFill>
              <a:latin typeface="Corbel" charset="0"/>
            </a:endParaRPr>
          </a:p>
        </p:txBody>
      </p:sp>
      <p:pic>
        <p:nvPicPr>
          <p:cNvPr id="12" name="Picture 11"/>
          <p:cNvPicPr>
            <a:picLocks/>
          </p:cNvPicPr>
          <p:nvPr userDrawn="1"/>
        </p:nvPicPr>
        <p:blipFill>
          <a:blip r:embed="rId18">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pic>
        <p:nvPicPr>
          <p:cNvPr id="13" name="Picture 12"/>
          <p:cNvPicPr>
            <a:picLocks noChangeAspect="1"/>
          </p:cNvPicPr>
          <p:nvPr userDrawn="1"/>
        </p:nvPicPr>
        <p:blipFill rotWithShape="1">
          <a:blip r:embed="rId19">
            <a:extLst>
              <a:ext uri="{28A0092B-C50C-407E-A947-70E740481C1C}">
                <a14:useLocalDpi xmlns:a14="http://schemas.microsoft.com/office/drawing/2010/main" val="0"/>
              </a:ext>
            </a:extLst>
          </a:blip>
          <a:srcRect r="72255" b="57182"/>
          <a:stretch/>
        </p:blipFill>
        <p:spPr>
          <a:xfrm flipH="1">
            <a:off x="10200456" y="-27383"/>
            <a:ext cx="1990782" cy="1728192"/>
          </a:xfrm>
          <a:prstGeom prst="rect">
            <a:avLst/>
          </a:prstGeom>
        </p:spPr>
      </p:pic>
    </p:spTree>
    <p:extLst>
      <p:ext uri="{BB962C8B-B14F-4D97-AF65-F5344CB8AC3E}">
        <p14:creationId xmlns:p14="http://schemas.microsoft.com/office/powerpoint/2010/main" val="3005227243"/>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671" r:id="rId13"/>
    <p:sldLayoutId id="2147483673" r:id="rId14"/>
    <p:sldLayoutId id="2147483672" r:id="rId15"/>
    <p:sldLayoutId id="2147483668" r:id="rId16"/>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351584" y="4565104"/>
            <a:ext cx="7488832" cy="808112"/>
          </a:xfrm>
        </p:spPr>
        <p:txBody>
          <a:bodyPr>
            <a:normAutofit/>
          </a:bodyPr>
          <a:lstStyle/>
          <a:p>
            <a:pPr algn="ctr"/>
            <a:r>
              <a:rPr lang="en-AU" sz="3200" dirty="0" smtClean="0">
                <a:latin typeface="Trebuchet MS" panose="020B0603020202020204" pitchFamily="34" charset="0"/>
                <a:cs typeface="Arial" pitchFamily="34" charset="0"/>
              </a:rPr>
              <a:t>Key facts, figures and tables</a:t>
            </a:r>
            <a:endParaRPr lang="en-AU" sz="3200" dirty="0">
              <a:latin typeface="Trebuchet MS" panose="020B0603020202020204" pitchFamily="34" charset="0"/>
            </a:endParaRPr>
          </a:p>
        </p:txBody>
      </p:sp>
      <p:sp>
        <p:nvSpPr>
          <p:cNvPr id="6" name="Subtitle 5"/>
          <p:cNvSpPr>
            <a:spLocks noGrp="1"/>
          </p:cNvSpPr>
          <p:nvPr>
            <p:ph type="subTitle" idx="1"/>
          </p:nvPr>
        </p:nvSpPr>
        <p:spPr>
          <a:xfrm>
            <a:off x="711200" y="2679192"/>
            <a:ext cx="10769600" cy="1499616"/>
          </a:xfrm>
        </p:spPr>
        <p:txBody>
          <a:bodyPr>
            <a:normAutofit fontScale="77500" lnSpcReduction="20000"/>
          </a:bodyPr>
          <a:lstStyle/>
          <a:p>
            <a:pPr algn="ctr"/>
            <a:r>
              <a:rPr lang="en-AU" sz="4400" b="1" dirty="0" smtClean="0">
                <a:solidFill>
                  <a:schemeClr val="tx1"/>
                </a:solidFill>
                <a:latin typeface="Trebuchet MS" panose="020B0603020202020204" pitchFamily="34" charset="0"/>
                <a:cs typeface="Arial" panose="020B0604020202020204" pitchFamily="34" charset="0"/>
              </a:rPr>
              <a:t>Overview of Aboriginal</a:t>
            </a:r>
          </a:p>
          <a:p>
            <a:pPr algn="ctr"/>
            <a:r>
              <a:rPr lang="en-AU" sz="4400" b="1" dirty="0" smtClean="0">
                <a:solidFill>
                  <a:schemeClr val="tx1"/>
                </a:solidFill>
                <a:latin typeface="Trebuchet MS" panose="020B0603020202020204" pitchFamily="34" charset="0"/>
                <a:cs typeface="Arial" panose="020B0604020202020204" pitchFamily="34" charset="0"/>
              </a:rPr>
              <a:t>and Torres Strait Islander </a:t>
            </a:r>
          </a:p>
          <a:p>
            <a:pPr algn="ctr"/>
            <a:r>
              <a:rPr lang="en-AU" sz="4400" b="1" dirty="0" smtClean="0">
                <a:solidFill>
                  <a:schemeClr val="tx1"/>
                </a:solidFill>
                <a:latin typeface="Trebuchet MS" panose="020B0603020202020204" pitchFamily="34" charset="0"/>
                <a:cs typeface="Arial" panose="020B0604020202020204" pitchFamily="34" charset="0"/>
              </a:rPr>
              <a:t>health status 2017</a:t>
            </a:r>
            <a:endParaRPr lang="en-AU" sz="4400" dirty="0">
              <a:solidFill>
                <a:schemeClr val="tx1"/>
              </a:solidFill>
              <a:latin typeface="Trebuchet MS" panose="020B0603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Proportion (%) of low birthweight babies, by sub-categories and Indigenous status, Australia, 2015</a:t>
            </a:r>
            <a:endParaRPr lang="en-AU"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84248154"/>
              </p:ext>
            </p:extLst>
          </p:nvPr>
        </p:nvGraphicFramePr>
        <p:xfrm>
          <a:off x="335360" y="1988840"/>
          <a:ext cx="11521281" cy="3600400"/>
        </p:xfrm>
        <a:graphic>
          <a:graphicData uri="http://schemas.openxmlformats.org/drawingml/2006/table">
            <a:tbl>
              <a:tblPr firstRow="1" bandRow="1">
                <a:tableStyleId>{91EBBBCC-DAD2-459C-BE2E-F6DE35CF9A28}</a:tableStyleId>
              </a:tblPr>
              <a:tblGrid>
                <a:gridCol w="3840427"/>
                <a:gridCol w="3840427"/>
                <a:gridCol w="3840427"/>
              </a:tblGrid>
              <a:tr h="900100">
                <a:tc>
                  <a:txBody>
                    <a:bodyPr/>
                    <a:lstStyle/>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c>
                  <a:txBody>
                    <a:bodyPr/>
                    <a:lstStyle/>
                    <a:p>
                      <a:pPr algn="l">
                        <a:spcAft>
                          <a:spcPts val="500"/>
                        </a:spcAft>
                      </a:pPr>
                      <a:r>
                        <a:rPr lang="en-AU" sz="1200">
                          <a:effectLst/>
                        </a:rPr>
                        <a:t>Babies born to Aboriginal and Torres Strait Islander mothers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c>
                  <a:txBody>
                    <a:bodyPr/>
                    <a:lstStyle/>
                    <a:p>
                      <a:pPr algn="l">
                        <a:spcAft>
                          <a:spcPts val="500"/>
                        </a:spcAft>
                      </a:pPr>
                      <a:r>
                        <a:rPr lang="en-AU" sz="1200">
                          <a:effectLst/>
                        </a:rPr>
                        <a:t>Babies born to non-Indigenous mothers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r>
              <a:tr h="900100">
                <a:tc>
                  <a:txBody>
                    <a:bodyPr/>
                    <a:lstStyle/>
                    <a:p>
                      <a:pPr algn="l">
                        <a:spcAft>
                          <a:spcPts val="500"/>
                        </a:spcAft>
                      </a:pPr>
                      <a:r>
                        <a:rPr lang="en-AU" sz="1200" dirty="0">
                          <a:effectLst/>
                        </a:rPr>
                        <a:t>Low birthweight (1,500-2,499 grams)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c>
                  <a:txBody>
                    <a:bodyPr/>
                    <a:lstStyle/>
                    <a:p>
                      <a:pPr algn="l">
                        <a:spcAft>
                          <a:spcPts val="500"/>
                        </a:spcAft>
                      </a:pPr>
                      <a:r>
                        <a:rPr lang="en-AU" sz="1200" dirty="0">
                          <a:effectLst/>
                        </a:rPr>
                        <a:t>10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r>
              <a:tr h="900100">
                <a:tc>
                  <a:txBody>
                    <a:bodyPr/>
                    <a:lstStyle/>
                    <a:p>
                      <a:pPr algn="l">
                        <a:spcAft>
                          <a:spcPts val="500"/>
                        </a:spcAft>
                      </a:pPr>
                      <a:r>
                        <a:rPr lang="en-AU" sz="1200" dirty="0">
                          <a:effectLst/>
                        </a:rPr>
                        <a:t>Very low birthweight (less than 1,500 grams)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c>
                  <a:txBody>
                    <a:bodyPr/>
                    <a:lstStyle/>
                    <a:p>
                      <a:pPr algn="l">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c>
                  <a:txBody>
                    <a:bodyPr/>
                    <a:lstStyle/>
                    <a:p>
                      <a:pPr algn="l">
                        <a:spcAft>
                          <a:spcPts val="500"/>
                        </a:spcAft>
                      </a:pPr>
                      <a:r>
                        <a:rPr lang="en-AU" sz="1200" dirty="0">
                          <a:effectLst/>
                        </a:rPr>
                        <a:t>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r>
              <a:tr h="900100">
                <a:tc>
                  <a:txBody>
                    <a:bodyPr/>
                    <a:lstStyle/>
                    <a:p>
                      <a:pPr marL="0" lvl="0" indent="0" algn="l">
                        <a:spcAft>
                          <a:spcPts val="500"/>
                        </a:spcAft>
                      </a:pPr>
                      <a:r>
                        <a:rPr lang="en-AU" sz="1200" i="1" dirty="0">
                          <a:effectLst/>
                        </a:rPr>
                        <a:t>Extremely low birthweight (less </a:t>
                      </a:r>
                      <a:r>
                        <a:rPr lang="en-AU" sz="1200" i="1" dirty="0" smtClean="0">
                          <a:effectLst/>
                        </a:rPr>
                        <a:t>than  </a:t>
                      </a:r>
                      <a:r>
                        <a:rPr lang="en-AU" sz="1200" i="1" dirty="0">
                          <a:effectLst/>
                        </a:rPr>
                        <a:t>1,000 </a:t>
                      </a:r>
                      <a:r>
                        <a:rPr lang="en-AU" sz="1200" i="1" dirty="0" smtClean="0">
                          <a:effectLst/>
                        </a:rPr>
                        <a:t>grams)</a:t>
                      </a:r>
                    </a:p>
                  </a:txBody>
                  <a:tcPr marL="65320" marR="65320" marT="0" marB="0" anchor="ctr"/>
                </a:tc>
                <a:tc>
                  <a:txBody>
                    <a:bodyPr/>
                    <a:lstStyle/>
                    <a:p>
                      <a:pPr algn="l">
                        <a:spcAft>
                          <a:spcPts val="500"/>
                        </a:spcAft>
                      </a:pPr>
                      <a:r>
                        <a:rPr lang="en-AU" sz="1200" i="1" dirty="0">
                          <a:effectLst/>
                        </a:rPr>
                        <a:t>1.5</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c>
                  <a:txBody>
                    <a:bodyPr/>
                    <a:lstStyle/>
                    <a:p>
                      <a:pPr algn="l">
                        <a:spcAft>
                          <a:spcPts val="500"/>
                        </a:spcAft>
                      </a:pPr>
                      <a:r>
                        <a:rPr lang="en-AU" sz="1200" i="1" dirty="0">
                          <a:effectLst/>
                        </a:rPr>
                        <a:t>0.8</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r>
            </a:tbl>
          </a:graphicData>
        </a:graphic>
      </p:graphicFrame>
      <p:sp>
        <p:nvSpPr>
          <p:cNvPr id="5" name="Rectangle 1"/>
          <p:cNvSpPr>
            <a:spLocks noChangeArrowheads="1"/>
          </p:cNvSpPr>
          <p:nvPr/>
        </p:nvSpPr>
        <p:spPr bwMode="auto">
          <a:xfrm>
            <a:off x="335360" y="5661248"/>
            <a:ext cx="11521280"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no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 AIHW, 2017 </a:t>
            </a:r>
            <a:endParaRPr kumimoji="0" lang="en-AU" altLang="en-US" sz="800" b="0" i="0" u="none" strike="noStrike" cap="none" normalizeH="0" baseline="0" dirty="0" smtClean="0">
              <a:ln>
                <a:noFill/>
              </a:ln>
              <a:solidFill>
                <a:schemeClr val="tx1"/>
              </a:solidFill>
              <a:effectLst/>
              <a:latin typeface="+mj-lt"/>
            </a:endParaRPr>
          </a:p>
        </p:txBody>
      </p:sp>
      <p:sp>
        <p:nvSpPr>
          <p:cNvPr id="8"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Source: AIHW, 2017 </a:t>
            </a:r>
            <a:endParaRPr kumimoji="0" lang="en-AU"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12939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smtClean="0"/>
              <a:t/>
            </a:r>
            <a:br>
              <a:rPr lang="en-AU" b="1" dirty="0" smtClean="0"/>
            </a:br>
            <a:r>
              <a:rPr lang="en-AU" b="1" dirty="0" smtClean="0"/>
              <a:t>Mortality</a:t>
            </a:r>
            <a:r>
              <a:rPr lang="en-AU" b="1" dirty="0"/>
              <a:t/>
            </a:r>
            <a:br>
              <a:rPr lang="en-AU" b="1" dirty="0"/>
            </a:br>
            <a:endParaRPr lang="en-AU" dirty="0"/>
          </a:p>
        </p:txBody>
      </p:sp>
      <p:sp>
        <p:nvSpPr>
          <p:cNvPr id="3" name="Content Placeholder 2"/>
          <p:cNvSpPr>
            <a:spLocks noGrp="1"/>
          </p:cNvSpPr>
          <p:nvPr>
            <p:ph idx="1"/>
          </p:nvPr>
        </p:nvSpPr>
        <p:spPr>
          <a:xfrm>
            <a:off x="609600" y="2132856"/>
            <a:ext cx="10972800" cy="4267944"/>
          </a:xfrm>
        </p:spPr>
        <p:txBody>
          <a:bodyPr>
            <a:normAutofit lnSpcReduction="10000"/>
          </a:bodyPr>
          <a:lstStyle/>
          <a:p>
            <a:pPr lvl="0"/>
            <a:r>
              <a:rPr lang="en-AU" dirty="0"/>
              <a:t>For 2016, the age-standardised death rate for Aboriginal and Torres Strait Islander people living in NSW, Qld, WA, SA and the NT was 1.7 times the rate for non-Indigenous </a:t>
            </a:r>
            <a:r>
              <a:rPr lang="en-AU" dirty="0" smtClean="0"/>
              <a:t>people.</a:t>
            </a:r>
          </a:p>
          <a:p>
            <a:pPr lvl="0"/>
            <a:r>
              <a:rPr lang="en-AU" dirty="0" smtClean="0"/>
              <a:t>Between </a:t>
            </a:r>
            <a:r>
              <a:rPr lang="en-AU" dirty="0"/>
              <a:t>1998 and 2015, there was a 15% reduction in the death rates for Aboriginal and Torres Strait Islander people in NSW, Qld, WA, SA and the NT.</a:t>
            </a:r>
          </a:p>
          <a:p>
            <a:pPr lvl="0"/>
            <a:r>
              <a:rPr lang="en-AU" dirty="0"/>
              <a:t>For Aboriginal and Torres Strait Islander people born 2010-2012, life expectancy was estimated to be 69.1 years for males and 73.7 years for females, around 10-11 years less than the estimates for non-Indigenous males and females.</a:t>
            </a:r>
          </a:p>
          <a:p>
            <a:pPr lvl="0"/>
            <a:r>
              <a:rPr lang="en-AU" dirty="0"/>
              <a:t>For 2014-2016, age-specific death rates were higher for Aboriginal and Torres Strait Islander people living in NSW, Qld, WA, SA and the NT than for non-Indigenous people across all age-groups, and were much higher in the young and middle-adult years.</a:t>
            </a:r>
          </a:p>
          <a:p>
            <a:endParaRPr lang="en-AU" dirty="0"/>
          </a:p>
        </p:txBody>
      </p:sp>
    </p:spTree>
    <p:extLst>
      <p:ext uri="{BB962C8B-B14F-4D97-AF65-F5344CB8AC3E}">
        <p14:creationId xmlns:p14="http://schemas.microsoft.com/office/powerpoint/2010/main" val="42754835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a:t>Mortality</a:t>
            </a:r>
            <a:endParaRPr lang="en-AU" dirty="0"/>
          </a:p>
        </p:txBody>
      </p:sp>
      <p:sp>
        <p:nvSpPr>
          <p:cNvPr id="3" name="Content Placeholder 2"/>
          <p:cNvSpPr>
            <a:spLocks noGrp="1"/>
          </p:cNvSpPr>
          <p:nvPr>
            <p:ph idx="1"/>
          </p:nvPr>
        </p:nvSpPr>
        <p:spPr>
          <a:xfrm>
            <a:off x="609600" y="2132856"/>
            <a:ext cx="10972800" cy="4267944"/>
          </a:xfrm>
        </p:spPr>
        <p:txBody>
          <a:bodyPr/>
          <a:lstStyle/>
          <a:p>
            <a:pPr lvl="0"/>
            <a:r>
              <a:rPr lang="en-AU" dirty="0"/>
              <a:t>For 2014-2016, the infant mortality rate was higher for Aboriginal and Torres Strait Islander infants than for non-Indigenous infants living in NSW, Qld, WA, SA and the NT; in 2016, the rate for Aboriginal and Torres Strait Islander infants was highest in the NT.</a:t>
            </a:r>
          </a:p>
          <a:p>
            <a:pPr lvl="0"/>
            <a:r>
              <a:rPr lang="en-AU" dirty="0"/>
              <a:t>In 2016, the leading causes of death among Aboriginal and Torres Strait Islander people living in NSW, Qld, WA, SA and the NT were coronary heart disease, diabetes and chronic lower respiratory diseases.</a:t>
            </a:r>
          </a:p>
          <a:p>
            <a:pPr lvl="0"/>
            <a:r>
              <a:rPr lang="en-AU" dirty="0"/>
              <a:t>For 2008-2012, for direct maternal deaths, the rate ratio was 2.2 times higher for Aboriginal and Torres Strait Islander women than for non-Indigenous women.</a:t>
            </a:r>
          </a:p>
          <a:p>
            <a:r>
              <a:rPr lang="en-AU" dirty="0"/>
              <a:t>For 1998-2015, in NSW, Qld, WA, SA and the NT there was a 32% decline in the death rate from avoidable causes for Aboriginal and Torres Strait Islander people aged 0-74 years.</a:t>
            </a:r>
          </a:p>
        </p:txBody>
      </p:sp>
    </p:spTree>
    <p:extLst>
      <p:ext uri="{BB962C8B-B14F-4D97-AF65-F5344CB8AC3E}">
        <p14:creationId xmlns:p14="http://schemas.microsoft.com/office/powerpoint/2010/main" val="3578678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1800" dirty="0"/>
              <a:t>Numbers and proportions (%) of Aboriginal and Torres Strait Islander deaths, Australia, 2016</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96640492"/>
              </p:ext>
            </p:extLst>
          </p:nvPr>
        </p:nvGraphicFramePr>
        <p:xfrm>
          <a:off x="335360" y="1988843"/>
          <a:ext cx="11521281" cy="3600400"/>
        </p:xfrm>
        <a:graphic>
          <a:graphicData uri="http://schemas.openxmlformats.org/drawingml/2006/table">
            <a:tbl>
              <a:tblPr firstRow="1" bandRow="1">
                <a:tableStyleId>{91EBBBCC-DAD2-459C-BE2E-F6DE35CF9A28}</a:tableStyleId>
              </a:tblPr>
              <a:tblGrid>
                <a:gridCol w="3840427"/>
                <a:gridCol w="3840427"/>
                <a:gridCol w="3840427"/>
              </a:tblGrid>
              <a:tr h="360040">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smtClean="0">
                          <a:effectLst/>
                        </a:rPr>
                        <a:t>Number of </a:t>
                      </a:r>
                      <a:r>
                        <a:rPr lang="en-AU" sz="1200" dirty="0">
                          <a:effectLst/>
                        </a:rPr>
                        <a:t>deaths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Proportion of deaths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857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884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dirty="0">
                          <a:effectLst/>
                        </a:rPr>
                        <a:t>Australia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3,168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1"/>
          <p:cNvSpPr>
            <a:spLocks noChangeArrowheads="1"/>
          </p:cNvSpPr>
          <p:nvPr/>
        </p:nvSpPr>
        <p:spPr bwMode="auto">
          <a:xfrm>
            <a:off x="348448" y="5661248"/>
            <a:ext cx="11508192"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no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 ABS, 2017 </a:t>
            </a:r>
            <a:endParaRPr kumimoji="0" lang="en-AU" altLang="en-US" sz="8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4242832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Age-standardised death rates, by Indigenous status, and </a:t>
            </a:r>
            <a:r>
              <a:rPr lang="en-US" sz="1800" dirty="0" err="1" smtClean="0"/>
              <a:t>Indigenous:non-Indigenous</a:t>
            </a:r>
            <a:r>
              <a:rPr lang="en-US" sz="1800" dirty="0" smtClean="0"/>
              <a:t> </a:t>
            </a:r>
            <a:r>
              <a:rPr lang="en-US" sz="1800" dirty="0"/>
              <a:t>rate ratios, NSW, Qld, WA, SA and the NT, 2016</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72952934"/>
              </p:ext>
            </p:extLst>
          </p:nvPr>
        </p:nvGraphicFramePr>
        <p:xfrm>
          <a:off x="335360" y="1988843"/>
          <a:ext cx="11521280" cy="3600401"/>
        </p:xfrm>
        <a:graphic>
          <a:graphicData uri="http://schemas.openxmlformats.org/drawingml/2006/table">
            <a:tbl>
              <a:tblPr firstRow="1" bandRow="1">
                <a:tableStyleId>{91EBBBCC-DAD2-459C-BE2E-F6DE35CF9A28}</a:tableStyleId>
              </a:tblPr>
              <a:tblGrid>
                <a:gridCol w="2880320"/>
                <a:gridCol w="2880320"/>
                <a:gridCol w="2880320"/>
                <a:gridCol w="2880320"/>
              </a:tblGrid>
              <a:tr h="514343">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Indigenous rate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Non-Indigenous rate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Rate ratio</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514343">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5.8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514343">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514343">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514343">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514343">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5.8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2.5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514343">
                <a:tc>
                  <a:txBody>
                    <a:bodyPr/>
                    <a:lstStyle/>
                    <a:p>
                      <a:pPr algn="l">
                        <a:spcAft>
                          <a:spcPts val="500"/>
                        </a:spcAft>
                      </a:pPr>
                      <a:r>
                        <a:rPr lang="en-AU" sz="1200" dirty="0" smtClean="0">
                          <a:effectLst/>
                          <a:latin typeface="Calibri" panose="020F0502020204030204" pitchFamily="34" charset="0"/>
                          <a:ea typeface="Times New Roman" panose="02020603050405020304" pitchFamily="18" charset="0"/>
                          <a:cs typeface="Times New Roman" panose="02020603050405020304" pitchFamily="18" charset="0"/>
                        </a:rPr>
                        <a:t>Total</a:t>
                      </a:r>
                      <a:r>
                        <a:rPr lang="en-AU" sz="1200" baseline="0" dirty="0" smtClean="0">
                          <a:effectLst/>
                          <a:latin typeface="Calibri" panose="020F0502020204030204" pitchFamily="34" charset="0"/>
                          <a:ea typeface="Times New Roman" panose="02020603050405020304" pitchFamily="18" charset="0"/>
                          <a:cs typeface="Times New Roman" panose="02020603050405020304" pitchFamily="18" charset="0"/>
                        </a:rPr>
                        <a:t> NSW, Qld, WA, SA &amp; NT</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9.6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5.7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bl>
          </a:graphicData>
        </a:graphic>
      </p:graphicFrame>
      <p:sp>
        <p:nvSpPr>
          <p:cNvPr id="5" name="Rectangle 1"/>
          <p:cNvSpPr>
            <a:spLocks noChangeArrowheads="1"/>
          </p:cNvSpPr>
          <p:nvPr/>
        </p:nvSpPr>
        <p:spPr bwMode="auto">
          <a:xfrm>
            <a:off x="335360" y="5589242"/>
            <a:ext cx="9422772"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Notes:	</a:t>
            </a: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1</a:t>
            </a:r>
            <a:r>
              <a:rPr lang="en-AU" altLang="en-US" sz="800" dirty="0" smtClean="0">
                <a:latin typeface="+mj-lt"/>
                <a:ea typeface="Times New Roman" panose="02020603050405020304" pitchFamily="18" charset="0"/>
                <a:cs typeface="Times New Roman" panose="02020603050405020304" pitchFamily="18" charset="0"/>
              </a:rPr>
              <a:t>. </a:t>
            </a: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Rates are per 1,000 population.</a:t>
            </a:r>
            <a:endParaRPr kumimoji="0" lang="en-AU" altLang="en-US" sz="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2. Rate ratio is the Indigenous rate divided by the non-Indigenous rate.</a:t>
            </a:r>
            <a:endParaRPr kumimoji="0" lang="en-AU" altLang="en-US" sz="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3. Due to the incomplete identification of Indigenous status, these figures probably underestimate the true difference between Indigenous and non-Indigenous rates.</a:t>
            </a:r>
            <a:endParaRPr kumimoji="0" lang="en-AU" altLang="en-US" sz="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4. Rates are based on three year averages; for Aboriginal and Torres Strait Islander data, rates are calculated for each calendar year and then averaged to reduce variability in annual rates.</a:t>
            </a: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 ABS, 2017 </a:t>
            </a:r>
            <a:endParaRPr kumimoji="0" lang="en-AU" altLang="en-US" sz="8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730081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1800" dirty="0"/>
              <a:t>Expectation of life at birth in years, by Indigenous status and sex, selected jurisdictions, Australia, 2010-2012</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1284305"/>
              </p:ext>
            </p:extLst>
          </p:nvPr>
        </p:nvGraphicFramePr>
        <p:xfrm>
          <a:off x="335360" y="1988841"/>
          <a:ext cx="11521280" cy="3600405"/>
        </p:xfrm>
        <a:graphic>
          <a:graphicData uri="http://schemas.openxmlformats.org/drawingml/2006/table">
            <a:tbl>
              <a:tblPr firstRow="1" bandRow="1">
                <a:tableStyleId>{91EBBBCC-DAD2-459C-BE2E-F6DE35CF9A28}</a:tableStyleId>
              </a:tblPr>
              <a:tblGrid>
                <a:gridCol w="2880320"/>
                <a:gridCol w="2880320"/>
                <a:gridCol w="2880320"/>
                <a:gridCol w="2880320"/>
              </a:tblGrid>
              <a:tr h="240027">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Non-Indigenous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Difference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240027">
                <a:tc gridSpan="4">
                  <a:txBody>
                    <a:bodyPr/>
                    <a:lstStyle/>
                    <a:p>
                      <a:pPr algn="ctr">
                        <a:spcAft>
                          <a:spcPts val="500"/>
                        </a:spcAft>
                      </a:pPr>
                      <a:r>
                        <a:rPr lang="en-AU" sz="1200" dirty="0">
                          <a:effectLst/>
                        </a:rPr>
                        <a:t>Males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hMerge="1">
                  <a:txBody>
                    <a:bodyPr/>
                    <a:lstStyle/>
                    <a:p>
                      <a:endParaRPr lang="en-AU"/>
                    </a:p>
                  </a:txBody>
                  <a:tcPr/>
                </a:tc>
                <a:tc hMerge="1">
                  <a:txBody>
                    <a:bodyPr/>
                    <a:lstStyle/>
                    <a:p>
                      <a:endParaRPr lang="en-AU"/>
                    </a:p>
                  </a:txBody>
                  <a:tcPr/>
                </a:tc>
                <a:tc hMerge="1">
                  <a:txBody>
                    <a:bodyPr/>
                    <a:lstStyle/>
                    <a:p>
                      <a:endParaRPr lang="en-AU"/>
                    </a:p>
                  </a:txBody>
                  <a:tcPr/>
                </a:tc>
              </a:tr>
              <a:tr h="240027">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70.5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79.8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24002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68.7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79.4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10.8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240027">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65.0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80.1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24002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63.4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240027">
                <a:tc>
                  <a:txBody>
                    <a:bodyPr/>
                    <a:lstStyle/>
                    <a:p>
                      <a:pPr algn="l">
                        <a:spcAft>
                          <a:spcPts val="500"/>
                        </a:spcAft>
                      </a:pPr>
                      <a:r>
                        <a:rPr lang="en-AU" sz="1200">
                          <a:effectLst/>
                        </a:rPr>
                        <a:t>Australia (unadjusted)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67.4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79.8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240027">
                <a:tc>
                  <a:txBody>
                    <a:bodyPr/>
                    <a:lstStyle/>
                    <a:p>
                      <a:pPr algn="l">
                        <a:spcAft>
                          <a:spcPts val="500"/>
                        </a:spcAft>
                      </a:pPr>
                      <a:r>
                        <a:rPr lang="en-AU" sz="1200">
                          <a:effectLst/>
                        </a:rPr>
                        <a:t>Australia (headline)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69.1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79.7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240027">
                <a:tc gridSpan="4">
                  <a:txBody>
                    <a:bodyPr/>
                    <a:lstStyle/>
                    <a:p>
                      <a:pPr algn="ctr">
                        <a:spcAft>
                          <a:spcPts val="500"/>
                        </a:spcAft>
                      </a:pPr>
                      <a:r>
                        <a:rPr lang="en-AU" sz="1200" dirty="0">
                          <a:effectLst/>
                        </a:rPr>
                        <a:t>Females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hMerge="1">
                  <a:txBody>
                    <a:bodyPr/>
                    <a:lstStyle/>
                    <a:p>
                      <a:endParaRPr lang="en-AU"/>
                    </a:p>
                  </a:txBody>
                  <a:tcPr/>
                </a:tc>
                <a:tc hMerge="1">
                  <a:txBody>
                    <a:bodyPr/>
                    <a:lstStyle/>
                    <a:p>
                      <a:endParaRPr lang="en-AU"/>
                    </a:p>
                  </a:txBody>
                  <a:tcPr/>
                </a:tc>
                <a:tc hMerge="1">
                  <a:txBody>
                    <a:bodyPr/>
                    <a:lstStyle/>
                    <a:p>
                      <a:endParaRPr lang="en-AU"/>
                    </a:p>
                  </a:txBody>
                  <a:tcPr/>
                </a:tc>
              </a:tr>
              <a:tr h="240027">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74.6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83.1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8.5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240027">
                <a:tc>
                  <a:txBody>
                    <a:bodyPr/>
                    <a:lstStyle/>
                    <a:p>
                      <a:pPr algn="l">
                        <a:spcAft>
                          <a:spcPts val="500"/>
                        </a:spcAft>
                      </a:pPr>
                      <a:r>
                        <a:rPr lang="en-AU" sz="1200" dirty="0">
                          <a:effectLst/>
                        </a:rPr>
                        <a:t>Qld</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74.4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83.0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240027">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70.2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83.7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24002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68.7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83.1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240027">
                <a:tc>
                  <a:txBody>
                    <a:bodyPr/>
                    <a:lstStyle/>
                    <a:p>
                      <a:pPr algn="l">
                        <a:spcAft>
                          <a:spcPts val="500"/>
                        </a:spcAft>
                      </a:pPr>
                      <a:r>
                        <a:rPr lang="en-AU" sz="1200">
                          <a:effectLst/>
                        </a:rPr>
                        <a:t>Australia (unadjusted)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83.2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240027">
                <a:tc>
                  <a:txBody>
                    <a:bodyPr/>
                    <a:lstStyle/>
                    <a:p>
                      <a:pPr algn="l">
                        <a:spcAft>
                          <a:spcPts val="500"/>
                        </a:spcAft>
                      </a:pPr>
                      <a:r>
                        <a:rPr lang="en-AU" sz="1200" dirty="0">
                          <a:effectLst/>
                        </a:rPr>
                        <a:t>Australia (headline)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73.7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83.1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9.5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bl>
          </a:graphicData>
        </a:graphic>
      </p:graphicFrame>
      <p:sp>
        <p:nvSpPr>
          <p:cNvPr id="5" name="Rectangle 1"/>
          <p:cNvSpPr>
            <a:spLocks noChangeArrowheads="1"/>
          </p:cNvSpPr>
          <p:nvPr/>
        </p:nvSpPr>
        <p:spPr bwMode="auto">
          <a:xfrm>
            <a:off x="335359" y="5661248"/>
            <a:ext cx="11521281" cy="746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2" spcCol="108000"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Notes:	</a:t>
            </a:r>
          </a:p>
          <a:p>
            <a:pPr marL="90488" marR="0" lvl="0" indent="-90488"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1</a:t>
            </a:r>
            <a:r>
              <a:rPr lang="en-AU" altLang="en-US" sz="800" dirty="0" smtClean="0">
                <a:latin typeface="+mj-lt"/>
                <a:ea typeface="Times New Roman" panose="02020603050405020304" pitchFamily="18" charset="0"/>
                <a:cs typeface="Times New Roman" panose="02020603050405020304" pitchFamily="18" charset="0"/>
              </a:rPr>
              <a:t>. </a:t>
            </a: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This table includes two estimates for Australia. The ‘headline’ estimate includes adjustments based on Australia-wide census-related information; these estimates should be used in all situations except those requiring comparisons with the estimates for the states and territories, for which Australia-wide census-related information could not be applied. The unadjusted Australian estimate should be used in situations requiring such a comparison.</a:t>
            </a:r>
            <a:endParaRPr kumimoji="0" lang="en-AU" altLang="en-US" sz="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2</a:t>
            </a:r>
            <a:r>
              <a:rPr lang="en-AU" altLang="en-US" sz="800" dirty="0" smtClean="0">
                <a:latin typeface="+mj-lt"/>
                <a:ea typeface="Times New Roman" panose="02020603050405020304" pitchFamily="18" charset="0"/>
                <a:cs typeface="Times New Roman" panose="02020603050405020304" pitchFamily="18" charset="0"/>
              </a:rPr>
              <a:t>. </a:t>
            </a: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Australian estimates are based on deaths in all states and territories.</a:t>
            </a:r>
            <a:endParaRPr kumimoji="0" lang="en-AU" altLang="en-US" sz="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3. Differences are based on unrounded estimates.</a:t>
            </a: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 ABS, 2013 </a:t>
            </a:r>
            <a:endParaRPr kumimoji="0" lang="en-AU" altLang="en-US" sz="8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16490028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a:t>Median age at death, by Indigenous status and sex, NSW, Qld, WA, SA and the NT, 2016</a:t>
            </a:r>
            <a:endParaRPr lang="en-AU" sz="1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27817847"/>
              </p:ext>
            </p:extLst>
          </p:nvPr>
        </p:nvGraphicFramePr>
        <p:xfrm>
          <a:off x="335364" y="1988843"/>
          <a:ext cx="11521275" cy="3829014"/>
        </p:xfrm>
        <a:graphic>
          <a:graphicData uri="http://schemas.openxmlformats.org/drawingml/2006/table">
            <a:tbl>
              <a:tblPr firstRow="1" bandRow="1">
                <a:tableStyleId>{91EBBBCC-DAD2-459C-BE2E-F6DE35CF9A28}</a:tableStyleId>
              </a:tblPr>
              <a:tblGrid>
                <a:gridCol w="2304255"/>
                <a:gridCol w="2304255"/>
                <a:gridCol w="2304255"/>
                <a:gridCol w="2304255"/>
                <a:gridCol w="2304255"/>
              </a:tblGrid>
              <a:tr h="450482">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spcAft>
                          <a:spcPts val="500"/>
                        </a:spcAft>
                      </a:pPr>
                      <a:r>
                        <a:rPr lang="en-AU" sz="1200" dirty="0">
                          <a:effectLst/>
                        </a:rPr>
                        <a:t>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gridSpan="2">
                  <a:txBody>
                    <a:bodyPr/>
                    <a:lstStyle/>
                    <a:p>
                      <a:pPr algn="ctr">
                        <a:spcAft>
                          <a:spcPts val="500"/>
                        </a:spcAft>
                      </a:pPr>
                      <a:r>
                        <a:rPr lang="en-AU" sz="1200" dirty="0">
                          <a:effectLst/>
                        </a:rPr>
                        <a:t>Non-Indigenous</a:t>
                      </a:r>
                    </a:p>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r>
              <a:tr h="450482">
                <a:tc>
                  <a:txBody>
                    <a:bodyPr/>
                    <a:lstStyle/>
                    <a:p>
                      <a:pPr algn="l"/>
                      <a:endParaRPr lang="en-AU" dirty="0"/>
                    </a:p>
                  </a:txBody>
                  <a:tcPr marL="68580" marR="68580" marT="0" marB="0" anchor="ctr"/>
                </a:tc>
                <a:tc>
                  <a:txBody>
                    <a:bodyPr/>
                    <a:lstStyle/>
                    <a:p>
                      <a:pPr algn="ctr">
                        <a:spcAft>
                          <a:spcPts val="500"/>
                        </a:spcAft>
                      </a:pPr>
                      <a:r>
                        <a:rPr lang="en-AU" sz="1200" b="1" dirty="0">
                          <a:effectLst/>
                        </a:rPr>
                        <a:t>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Females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endParaRPr lang="en-AU" sz="1200" b="1" dirty="0" smtClean="0">
                        <a:effectLst/>
                      </a:endParaRPr>
                    </a:p>
                    <a:p>
                      <a:pPr algn="ctr">
                        <a:spcAft>
                          <a:spcPts val="500"/>
                        </a:spcAft>
                      </a:pPr>
                      <a:r>
                        <a:rPr lang="en-AU" sz="1200" b="1" dirty="0" smtClean="0">
                          <a:effectLst/>
                        </a:rPr>
                        <a:t>Females</a:t>
                      </a:r>
                      <a:endParaRPr lang="en-AU" sz="1200" b="1" dirty="0">
                        <a:effectLst/>
                      </a:endParaRPr>
                    </a:p>
                    <a:p>
                      <a:pPr algn="ctr">
                        <a:spcAft>
                          <a:spcPts val="500"/>
                        </a:spcAft>
                      </a:pPr>
                      <a:r>
                        <a:rPr lang="en-AU" sz="1200" b="1" dirty="0">
                          <a:effectLst/>
                        </a:rPr>
                        <a:t> </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450482">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58.4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85.4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450482">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77.8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84.4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450482">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84.7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450482">
                <a:tc>
                  <a:txBody>
                    <a:bodyPr/>
                    <a:lstStyle/>
                    <a:p>
                      <a:pPr algn="l">
                        <a:spcAft>
                          <a:spcPts val="500"/>
                        </a:spcAft>
                      </a:pPr>
                      <a:r>
                        <a:rPr lang="en-AU" sz="1200" dirty="0">
                          <a:effectLst/>
                        </a:rPr>
                        <a:t>SA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56.0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85.9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450482">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450482">
                <a:tc>
                  <a:txBody>
                    <a:bodyPr/>
                    <a:lstStyle/>
                    <a:p>
                      <a:pPr algn="l">
                        <a:spcAft>
                          <a:spcPts val="500"/>
                        </a:spcAft>
                      </a:pPr>
                      <a:r>
                        <a:rPr lang="en-AU" sz="1200" dirty="0">
                          <a:effectLst/>
                        </a:rPr>
                        <a:t>Selected jurisdictions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78.8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85.1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7" name="Rectangle 2"/>
          <p:cNvSpPr>
            <a:spLocks noChangeArrowheads="1"/>
          </p:cNvSpPr>
          <p:nvPr/>
        </p:nvSpPr>
        <p:spPr bwMode="auto">
          <a:xfrm>
            <a:off x="335359" y="5640655"/>
            <a:ext cx="11521279" cy="740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Notes:	</a:t>
            </a: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1</a:t>
            </a:r>
            <a:r>
              <a:rPr lang="en-AU" altLang="en-US" sz="800" dirty="0" smtClean="0">
                <a:latin typeface="+mj-lt"/>
                <a:ea typeface="Times New Roman" panose="02020603050405020304" pitchFamily="18" charset="0"/>
                <a:cs typeface="Times New Roman" panose="02020603050405020304" pitchFamily="18" charset="0"/>
              </a:rPr>
              <a:t>. </a:t>
            </a: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Information is not available for the other jurisdictions because of the relatively small numbers of deaths recorded.</a:t>
            </a:r>
            <a:endParaRPr kumimoji="0" lang="en-AU" altLang="en-US" sz="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2. Median age of death is the age below which 50% of deaths occur.</a:t>
            </a: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 ABS, 2017 </a:t>
            </a:r>
            <a:endParaRPr kumimoji="0" lang="en-AU" altLang="en-US" sz="8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21998684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Infant mortality rates, by Indigenous status and sex, and Indigenous</a:t>
            </a:r>
            <a:r>
              <a:rPr lang="en-US" sz="1800" dirty="0" smtClean="0"/>
              <a:t>: non-Indigenous </a:t>
            </a:r>
            <a:r>
              <a:rPr lang="en-US" sz="1800" dirty="0"/>
              <a:t>rate ratios, NSW, Qld, WA, SA and the NT, 2016</a:t>
            </a:r>
            <a:endParaRPr lang="en-AU" sz="18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493958989"/>
              </p:ext>
            </p:extLst>
          </p:nvPr>
        </p:nvGraphicFramePr>
        <p:xfrm>
          <a:off x="335360" y="1988839"/>
          <a:ext cx="11521279" cy="3591072"/>
        </p:xfrm>
        <a:graphic>
          <a:graphicData uri="http://schemas.openxmlformats.org/drawingml/2006/table">
            <a:tbl>
              <a:tblPr firstRow="1" bandRow="1">
                <a:tableStyleId>{91EBBBCC-DAD2-459C-BE2E-F6DE35CF9A28}</a:tableStyleId>
              </a:tblPr>
              <a:tblGrid>
                <a:gridCol w="1645897"/>
                <a:gridCol w="1645897"/>
                <a:gridCol w="1645897"/>
                <a:gridCol w="1645897"/>
                <a:gridCol w="1645897"/>
                <a:gridCol w="1645897"/>
                <a:gridCol w="1645897"/>
              </a:tblGrid>
              <a:tr h="448884">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gridSpan="2">
                  <a:txBody>
                    <a:bodyPr/>
                    <a:lstStyle/>
                    <a:p>
                      <a:pPr algn="ctr">
                        <a:spcAft>
                          <a:spcPts val="500"/>
                        </a:spcAft>
                      </a:pPr>
                      <a:r>
                        <a:rPr lang="en-AU" sz="1200" dirty="0">
                          <a:effectLst/>
                        </a:rPr>
                        <a:t>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hMerge="1">
                  <a:txBody>
                    <a:bodyPr/>
                    <a:lstStyle/>
                    <a:p>
                      <a:endParaRPr lang="en-AU"/>
                    </a:p>
                  </a:txBody>
                  <a:tcPr/>
                </a:tc>
                <a:tc gridSpan="2">
                  <a:txBody>
                    <a:bodyPr/>
                    <a:lstStyle/>
                    <a:p>
                      <a:pPr algn="ctr">
                        <a:spcAft>
                          <a:spcPts val="500"/>
                        </a:spcAft>
                      </a:pPr>
                      <a:r>
                        <a:rPr lang="en-AU" sz="1200" dirty="0">
                          <a:effectLst/>
                        </a:rPr>
                        <a:t>Non-Indigenous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hMerge="1">
                  <a:txBody>
                    <a:bodyPr/>
                    <a:lstStyle/>
                    <a:p>
                      <a:endParaRPr lang="en-AU"/>
                    </a:p>
                  </a:txBody>
                  <a:tcPr/>
                </a:tc>
                <a:tc gridSpan="2">
                  <a:txBody>
                    <a:bodyPr/>
                    <a:lstStyle/>
                    <a:p>
                      <a:pPr algn="ctr">
                        <a:spcAft>
                          <a:spcPts val="500"/>
                        </a:spcAft>
                      </a:pPr>
                      <a:r>
                        <a:rPr lang="en-AU" sz="1200" dirty="0">
                          <a:effectLst/>
                        </a:rPr>
                        <a:t>Rate ratio</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hMerge="1">
                  <a:txBody>
                    <a:bodyPr/>
                    <a:lstStyle/>
                    <a:p>
                      <a:endParaRPr lang="en-AU"/>
                    </a:p>
                  </a:txBody>
                  <a:tcPr/>
                </a:tc>
              </a:tr>
              <a:tr h="448884">
                <a:tc>
                  <a:txBody>
                    <a:bodyPr/>
                    <a:lstStyle/>
                    <a:p>
                      <a:pPr algn="l"/>
                      <a:endParaRPr lang="en-AU" sz="1200" dirty="0"/>
                    </a:p>
                  </a:txBody>
                  <a:tcPr marL="65311" marR="65311" marT="0" marB="0" anchor="ctr"/>
                </a:tc>
                <a:tc>
                  <a:txBody>
                    <a:bodyPr/>
                    <a:lstStyle/>
                    <a:p>
                      <a:pPr algn="ctr">
                        <a:spcAft>
                          <a:spcPts val="500"/>
                        </a:spcAft>
                      </a:pPr>
                      <a:r>
                        <a:rPr lang="en-AU" sz="1200" b="1" dirty="0">
                          <a:effectLst/>
                        </a:rPr>
                        <a:t>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b="1" dirty="0">
                          <a:effectLst/>
                        </a:rPr>
                        <a:t>Females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b="1" dirty="0">
                          <a:effectLst/>
                        </a:rPr>
                        <a:t>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b="1" dirty="0">
                          <a:effectLst/>
                        </a:rPr>
                        <a:t>Females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b="1" dirty="0">
                          <a:effectLst/>
                        </a:rPr>
                        <a:t>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b="1" dirty="0">
                          <a:effectLst/>
                        </a:rPr>
                        <a:t>Females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448884">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448884">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6.1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4.2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448884">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7.7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448884">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6.0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3.1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448884">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14.0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6.9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 5.8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448884">
                <a:tc>
                  <a:txBody>
                    <a:bodyPr/>
                    <a:lstStyle/>
                    <a:p>
                      <a:pPr algn="l">
                        <a:spcAft>
                          <a:spcPts val="500"/>
                        </a:spcAft>
                      </a:pPr>
                      <a:r>
                        <a:rPr lang="en-AU" sz="1200">
                          <a:effectLst/>
                        </a:rPr>
                        <a:t>All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5.8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 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bl>
          </a:graphicData>
        </a:graphic>
      </p:graphicFrame>
      <p:sp>
        <p:nvSpPr>
          <p:cNvPr id="9" name="Rectangle 8"/>
          <p:cNvSpPr/>
          <p:nvPr/>
        </p:nvSpPr>
        <p:spPr>
          <a:xfrm>
            <a:off x="335359" y="5661249"/>
            <a:ext cx="11521281" cy="648072"/>
          </a:xfrm>
          <a:prstGeom prst="rect">
            <a:avLst/>
          </a:prstGeom>
        </p:spPr>
        <p:txBody>
          <a:bodyPr numCol="2">
            <a:no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Infant </a:t>
            </a:r>
            <a:r>
              <a:rPr lang="en-AU" sz="800" dirty="0">
                <a:latin typeface="+mj-lt"/>
                <a:ea typeface="Times New Roman" panose="02020603050405020304" pitchFamily="18" charset="0"/>
                <a:cs typeface="Times New Roman" panose="02020603050405020304" pitchFamily="18" charset="0"/>
              </a:rPr>
              <a:t>mortality rate is the number of infant deaths per 1,000 live births. </a:t>
            </a: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Rates </a:t>
            </a:r>
            <a:r>
              <a:rPr lang="en-AU" sz="800" dirty="0">
                <a:latin typeface="+mj-lt"/>
                <a:ea typeface="Times New Roman" panose="02020603050405020304" pitchFamily="18" charset="0"/>
                <a:cs typeface="Times New Roman" panose="02020603050405020304" pitchFamily="18" charset="0"/>
              </a:rPr>
              <a:t>are based on three year averages; for Aboriginal and Torres Strait Islander data, rates are calculated for each calendar year and then averaged to reduce variability in annual rates.</a:t>
            </a:r>
          </a:p>
          <a:p>
            <a:pPr marL="90488" indent="-90488">
              <a:spcAft>
                <a:spcPts val="300"/>
              </a:spcAft>
              <a:buFont typeface="+mj-lt"/>
              <a:buAutoNum type="arabicPeriod"/>
              <a:tabLst>
                <a:tab pos="457200" algn="l"/>
                <a:tab pos="594360" algn="l"/>
              </a:tabLst>
            </a:pPr>
            <a:endParaRPr lang="en-AU" sz="800" dirty="0">
              <a:latin typeface="+mj-lt"/>
              <a:ea typeface="Times New Roman" panose="02020603050405020304" pitchFamily="18" charset="0"/>
              <a:cs typeface="Times New Roman" panose="02020603050405020304" pitchFamily="18" charset="0"/>
            </a:endParaRP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Rate </a:t>
            </a:r>
            <a:r>
              <a:rPr lang="en-AU" sz="800" dirty="0">
                <a:latin typeface="+mj-lt"/>
                <a:ea typeface="Times New Roman" panose="02020603050405020304" pitchFamily="18" charset="0"/>
                <a:cs typeface="Times New Roman" panose="02020603050405020304" pitchFamily="18" charset="0"/>
              </a:rPr>
              <a:t>ratio is the Indigenous rate divided by the non-Indigenous rate.</a:t>
            </a: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The </a:t>
            </a:r>
            <a:r>
              <a:rPr lang="en-AU" sz="800" dirty="0">
                <a:latin typeface="+mj-lt"/>
                <a:ea typeface="Times New Roman" panose="02020603050405020304" pitchFamily="18" charset="0"/>
                <a:cs typeface="Times New Roman" panose="02020603050405020304" pitchFamily="18" charset="0"/>
              </a:rPr>
              <a:t>Indigenous rates are likely to be underestimated, due to the incomplete identification of Indigenous status on births and deaths </a:t>
            </a:r>
            <a:r>
              <a:rPr lang="en-AU" sz="800" dirty="0" smtClean="0">
                <a:latin typeface="+mj-lt"/>
                <a:ea typeface="Times New Roman" panose="02020603050405020304" pitchFamily="18" charset="0"/>
                <a:cs typeface="Times New Roman" panose="02020603050405020304" pitchFamily="18" charset="0"/>
              </a:rPr>
              <a:t>records.</a:t>
            </a: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Due </a:t>
            </a:r>
            <a:r>
              <a:rPr lang="en-AU" sz="800" dirty="0">
                <a:latin typeface="+mj-lt"/>
                <a:ea typeface="Times New Roman" panose="02020603050405020304" pitchFamily="18" charset="0"/>
                <a:cs typeface="Times New Roman" panose="02020603050405020304" pitchFamily="18" charset="0"/>
              </a:rPr>
              <a:t>to the small number of deaths registered in Vic, Tas and the ACT, these jurisdictions have been excluded.</a:t>
            </a:r>
          </a:p>
          <a:p>
            <a:r>
              <a:rPr lang="en-AU" sz="800" dirty="0" smtClean="0">
                <a:latin typeface="+mj-lt"/>
                <a:ea typeface="Times New Roman" panose="02020603050405020304" pitchFamily="18" charset="0"/>
                <a:cs typeface="Times New Roman" panose="02020603050405020304" pitchFamily="18" charset="0"/>
              </a:rPr>
              <a:t>Source</a:t>
            </a:r>
            <a:r>
              <a:rPr lang="en-AU" sz="800" dirty="0">
                <a:latin typeface="+mj-lt"/>
                <a:ea typeface="Times New Roman" panose="02020603050405020304" pitchFamily="18" charset="0"/>
                <a:cs typeface="Times New Roman" panose="02020603050405020304" pitchFamily="18" charset="0"/>
              </a:rPr>
              <a:t>: ABS, 2017 </a:t>
            </a:r>
            <a:endParaRPr lang="en-AU" sz="800" dirty="0">
              <a:latin typeface="+mj-lt"/>
            </a:endParaRPr>
          </a:p>
        </p:txBody>
      </p:sp>
    </p:spTree>
    <p:extLst>
      <p:ext uri="{BB962C8B-B14F-4D97-AF65-F5344CB8AC3E}">
        <p14:creationId xmlns:p14="http://schemas.microsoft.com/office/powerpoint/2010/main" val="2561858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Proportions and rates of the leading causes of Aboriginal and Torres Strait Islander deaths and </a:t>
            </a:r>
            <a:r>
              <a:rPr lang="en-US" sz="1800" dirty="0" smtClean="0"/>
              <a:t>Indigenous: non-Indigenous </a:t>
            </a:r>
            <a:r>
              <a:rPr lang="en-US" sz="1800" dirty="0"/>
              <a:t>rate ratios, NSW, Qld, WA, SA and the NT, 2011-2015</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12967409"/>
              </p:ext>
            </p:extLst>
          </p:nvPr>
        </p:nvGraphicFramePr>
        <p:xfrm>
          <a:off x="335359" y="1988846"/>
          <a:ext cx="11521284" cy="3645443"/>
        </p:xfrm>
        <a:graphic>
          <a:graphicData uri="http://schemas.openxmlformats.org/drawingml/2006/table">
            <a:tbl>
              <a:tblPr firstRow="1" bandRow="1">
                <a:tableStyleId>{91EBBBCC-DAD2-459C-BE2E-F6DE35CF9A28}</a:tableStyleId>
              </a:tblPr>
              <a:tblGrid>
                <a:gridCol w="2880321"/>
                <a:gridCol w="2880321"/>
                <a:gridCol w="2880321"/>
                <a:gridCol w="2880321"/>
              </a:tblGrid>
              <a:tr h="298153">
                <a:tc>
                  <a:txBody>
                    <a:bodyPr/>
                    <a:lstStyle/>
                    <a:p>
                      <a:pPr algn="l">
                        <a:spcAft>
                          <a:spcPts val="500"/>
                        </a:spcAft>
                      </a:pPr>
                      <a:r>
                        <a:rPr lang="en-AU" sz="1200" dirty="0">
                          <a:effectLst/>
                        </a:rPr>
                        <a:t>Cause of death</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Proportions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Rate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Rate ratio</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8153">
                <a:tc>
                  <a:txBody>
                    <a:bodyPr/>
                    <a:lstStyle/>
                    <a:p>
                      <a:pPr algn="l">
                        <a:spcAft>
                          <a:spcPts val="500"/>
                        </a:spcAft>
                      </a:pPr>
                      <a:r>
                        <a:rPr lang="en-AU" sz="1200" dirty="0">
                          <a:effectLst/>
                        </a:rPr>
                        <a:t>Cardiovascular diseases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8153">
                <a:tc>
                  <a:txBody>
                    <a:bodyPr/>
                    <a:lstStyle/>
                    <a:p>
                      <a:pPr algn="l">
                        <a:spcAft>
                          <a:spcPts val="500"/>
                        </a:spcAft>
                      </a:pPr>
                      <a:r>
                        <a:rPr lang="en-AU" sz="1200">
                          <a:effectLst/>
                        </a:rPr>
                        <a:t>Neoplasms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8153">
                <a:tc>
                  <a:txBody>
                    <a:bodyPr/>
                    <a:lstStyle/>
                    <a:p>
                      <a:pPr algn="l">
                        <a:spcAft>
                          <a:spcPts val="500"/>
                        </a:spcAft>
                      </a:pPr>
                      <a:r>
                        <a:rPr lang="en-AU" sz="1200">
                          <a:effectLst/>
                        </a:rPr>
                        <a:t>External causes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8153">
                <a:tc>
                  <a:txBody>
                    <a:bodyPr/>
                    <a:lstStyle/>
                    <a:p>
                      <a:pPr algn="l">
                        <a:spcAft>
                          <a:spcPts val="500"/>
                        </a:spcAft>
                      </a:pPr>
                      <a:r>
                        <a:rPr lang="en-AU" sz="1200">
                          <a:effectLst/>
                        </a:rPr>
                        <a:t>Endocrine, metabolic and nutritional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8153">
                <a:tc>
                  <a:txBody>
                    <a:bodyPr/>
                    <a:lstStyle/>
                    <a:p>
                      <a:pPr marL="673100" lvl="1" indent="-215900" algn="l">
                        <a:spcAft>
                          <a:spcPts val="500"/>
                        </a:spcAft>
                      </a:pPr>
                      <a:r>
                        <a:rPr lang="en-AU" sz="1200" i="1" dirty="0">
                          <a:effectLst/>
                        </a:rPr>
                        <a:t>Diabetes</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1" dirty="0">
                          <a:effectLst/>
                        </a:rPr>
                        <a:t>7.6</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1" dirty="0">
                          <a:effectLst/>
                        </a:rPr>
                        <a:t>87</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1" dirty="0">
                          <a:effectLst/>
                        </a:rPr>
                        <a:t>5.6</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8153">
                <a:tc>
                  <a:txBody>
                    <a:bodyPr/>
                    <a:lstStyle/>
                    <a:p>
                      <a:pPr algn="l">
                        <a:spcAft>
                          <a:spcPts val="500"/>
                        </a:spcAft>
                      </a:pPr>
                      <a:r>
                        <a:rPr lang="en-AU" sz="1200">
                          <a:effectLst/>
                        </a:rPr>
                        <a:t>Respiratory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8153">
                <a:tc>
                  <a:txBody>
                    <a:bodyPr/>
                    <a:lstStyle/>
                    <a:p>
                      <a:pPr algn="l">
                        <a:spcAft>
                          <a:spcPts val="500"/>
                        </a:spcAft>
                      </a:pPr>
                      <a:r>
                        <a:rPr lang="en-AU" sz="1200">
                          <a:effectLst/>
                        </a:rPr>
                        <a:t>Digestive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8153">
                <a:tc>
                  <a:txBody>
                    <a:bodyPr/>
                    <a:lstStyle/>
                    <a:p>
                      <a:pPr algn="l">
                        <a:spcAft>
                          <a:spcPts val="500"/>
                        </a:spcAft>
                      </a:pPr>
                      <a:r>
                        <a:rPr lang="en-AU" sz="1200">
                          <a:effectLst/>
                        </a:rPr>
                        <a:t>Nervous system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8153">
                <a:tc>
                  <a:txBody>
                    <a:bodyPr/>
                    <a:lstStyle/>
                    <a:p>
                      <a:pPr algn="l">
                        <a:spcAft>
                          <a:spcPts val="500"/>
                        </a:spcAft>
                      </a:pPr>
                      <a:r>
                        <a:rPr lang="en-AU" sz="1200">
                          <a:effectLst/>
                        </a:rPr>
                        <a:t>Infectious and parasitic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8153">
                <a:tc>
                  <a:txBody>
                    <a:bodyPr/>
                    <a:lstStyle/>
                    <a:p>
                      <a:pPr algn="l">
                        <a:spcAft>
                          <a:spcPts val="500"/>
                        </a:spcAft>
                      </a:pPr>
                      <a:r>
                        <a:rPr lang="en-AU" sz="1200">
                          <a:effectLst/>
                        </a:rPr>
                        <a:t>Kidney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8153">
                <a:tc>
                  <a:txBody>
                    <a:bodyPr/>
                    <a:lstStyle/>
                    <a:p>
                      <a:pPr algn="l">
                        <a:spcAft>
                          <a:spcPts val="500"/>
                        </a:spcAft>
                      </a:pPr>
                      <a:r>
                        <a:rPr lang="en-AU" sz="1200" dirty="0">
                          <a:effectLst/>
                        </a:rPr>
                        <a:t>Conditions in the perinatal period</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1"/>
          <p:cNvSpPr>
            <a:spLocks noChangeArrowheads="1"/>
          </p:cNvSpPr>
          <p:nvPr/>
        </p:nvSpPr>
        <p:spPr bwMode="auto">
          <a:xfrm>
            <a:off x="335359" y="5661248"/>
            <a:ext cx="11521281"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Notes:	</a:t>
            </a:r>
            <a:endParaRPr kumimoji="0" lang="en-AU" altLang="en-US" sz="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1. Rates are deaths per 100,000.</a:t>
            </a:r>
            <a:endParaRPr kumimoji="0" lang="en-AU" altLang="en-US" sz="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2. Rate ratio is the Indigenous rate divided by the non-Indigenous rate (not shown).</a:t>
            </a: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 Australian Health Ministers' Advisory Council, 2017 </a:t>
            </a:r>
            <a:endParaRPr kumimoji="0" lang="en-AU" altLang="en-US" sz="8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3666689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Numbers of women who gave birth and maternal deaths, and maternal mortality ratios, by Indigenous status, Australia, 2008-2012</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29092428"/>
              </p:ext>
            </p:extLst>
          </p:nvPr>
        </p:nvGraphicFramePr>
        <p:xfrm>
          <a:off x="335364" y="1988838"/>
          <a:ext cx="11551940" cy="3667732"/>
        </p:xfrm>
        <a:graphic>
          <a:graphicData uri="http://schemas.openxmlformats.org/drawingml/2006/table">
            <a:tbl>
              <a:tblPr firstRow="1" bandRow="1">
                <a:tableStyleId>{91EBBBCC-DAD2-459C-BE2E-F6DE35CF9A28}</a:tableStyleId>
              </a:tblPr>
              <a:tblGrid>
                <a:gridCol w="2887985"/>
                <a:gridCol w="2887985"/>
                <a:gridCol w="2887985"/>
                <a:gridCol w="2887985"/>
              </a:tblGrid>
              <a:tr h="655068">
                <a:tc>
                  <a:txBody>
                    <a:bodyPr/>
                    <a:lstStyle/>
                    <a:p>
                      <a:pPr algn="l">
                        <a:spcAft>
                          <a:spcPts val="500"/>
                        </a:spcAft>
                      </a:pPr>
                      <a:r>
                        <a:rPr lang="en-AU" sz="1200" dirty="0">
                          <a:effectLst/>
                        </a:rPr>
                        <a:t>Indigenous status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Women who gave birth</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Maternal deaths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endParaRPr lang="en-AU" sz="1200" dirty="0" smtClean="0">
                        <a:effectLst/>
                      </a:endParaRPr>
                    </a:p>
                    <a:p>
                      <a:pPr algn="l">
                        <a:spcAft>
                          <a:spcPts val="500"/>
                        </a:spcAft>
                      </a:pPr>
                      <a:r>
                        <a:rPr lang="en-AU" sz="1200" dirty="0" smtClean="0">
                          <a:effectLst/>
                        </a:rPr>
                        <a:t>Maternal </a:t>
                      </a:r>
                      <a:r>
                        <a:rPr lang="en-AU" sz="1200" dirty="0">
                          <a:effectLst/>
                        </a:rPr>
                        <a:t>mortality ratio</a:t>
                      </a:r>
                    </a:p>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498682">
                <a:tc>
                  <a:txBody>
                    <a:bodyPr/>
                    <a:lstStyle/>
                    <a:p>
                      <a:pPr algn="l">
                        <a:spcAft>
                          <a:spcPts val="500"/>
                        </a:spcAft>
                      </a:pPr>
                      <a:r>
                        <a:rPr lang="en-AU" sz="1200">
                          <a:effectLst/>
                        </a:rPr>
                        <a:t>Indigenous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57,979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 </a:t>
                      </a:r>
                    </a:p>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498682">
                <a:tc>
                  <a:txBody>
                    <a:bodyPr/>
                    <a:lstStyle/>
                    <a:p>
                      <a:pPr algn="l">
                        <a:spcAft>
                          <a:spcPts val="500"/>
                        </a:spcAft>
                      </a:pPr>
                      <a:r>
                        <a:rPr lang="en-AU" sz="1200" dirty="0">
                          <a:effectLst/>
                        </a:rPr>
                        <a:t>Direct and indirect maternal deaths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498682">
                <a:tc>
                  <a:txBody>
                    <a:bodyPr/>
                    <a:lstStyle/>
                    <a:p>
                      <a:pPr algn="l">
                        <a:spcAft>
                          <a:spcPts val="500"/>
                        </a:spcAft>
                      </a:pPr>
                      <a:r>
                        <a:rPr lang="en-AU" sz="1200" dirty="0">
                          <a:effectLst/>
                        </a:rPr>
                        <a:t>Direct maternal deaths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l">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498682">
                <a:tc>
                  <a:txBody>
                    <a:bodyPr/>
                    <a:lstStyle/>
                    <a:p>
                      <a:pPr algn="l">
                        <a:spcAft>
                          <a:spcPts val="500"/>
                        </a:spcAft>
                      </a:pPr>
                      <a:r>
                        <a:rPr lang="en-AU" sz="1200" dirty="0">
                          <a:effectLst/>
                        </a:rPr>
                        <a:t>Non-Indigenous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1,428,131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 </a:t>
                      </a:r>
                    </a:p>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498682">
                <a:tc>
                  <a:txBody>
                    <a:bodyPr/>
                    <a:lstStyle/>
                    <a:p>
                      <a:pPr algn="l">
                        <a:spcAft>
                          <a:spcPts val="500"/>
                        </a:spcAft>
                      </a:pPr>
                      <a:r>
                        <a:rPr lang="en-AU" sz="1200" dirty="0">
                          <a:effectLst/>
                        </a:rPr>
                        <a:t> </a:t>
                      </a:r>
                    </a:p>
                    <a:p>
                      <a:pPr algn="l">
                        <a:spcAft>
                          <a:spcPts val="500"/>
                        </a:spcAft>
                      </a:pPr>
                      <a:r>
                        <a:rPr lang="en-AU" sz="1200" dirty="0">
                          <a:effectLst/>
                        </a:rPr>
                        <a:t>Direct and indirect maternal deaths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498682">
                <a:tc>
                  <a:txBody>
                    <a:bodyPr/>
                    <a:lstStyle/>
                    <a:p>
                      <a:pPr algn="l">
                        <a:spcAft>
                          <a:spcPts val="500"/>
                        </a:spcAft>
                      </a:pPr>
                      <a:r>
                        <a:rPr lang="en-AU" sz="1200" dirty="0">
                          <a:effectLst/>
                        </a:rPr>
                        <a:t> </a:t>
                      </a:r>
                    </a:p>
                    <a:p>
                      <a:pPr algn="l">
                        <a:spcAft>
                          <a:spcPts val="500"/>
                        </a:spcAft>
                      </a:pPr>
                      <a:r>
                        <a:rPr lang="en-AU" sz="1200" dirty="0">
                          <a:effectLst/>
                        </a:rPr>
                        <a:t>Direct maternal deaths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1"/>
          <p:cNvSpPr>
            <a:spLocks noChangeArrowheads="1"/>
          </p:cNvSpPr>
          <p:nvPr/>
        </p:nvSpPr>
        <p:spPr bwMode="auto">
          <a:xfrm>
            <a:off x="335360" y="5635999"/>
            <a:ext cx="11521280" cy="673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2"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Notes:	</a:t>
            </a:r>
          </a:p>
          <a:p>
            <a:pPr marL="90488" marR="0" lvl="0" indent="-90488" algn="l" defTabSz="914400" rtl="0" eaLnBrk="0" fontAlgn="base" latinLnBrk="0" hangingPunct="0">
              <a:lnSpc>
                <a:spcPct val="100000"/>
              </a:lnSpc>
              <a:spcBef>
                <a:spcPct val="0"/>
              </a:spcBef>
              <a:spcAft>
                <a:spcPct val="0"/>
              </a:spcAft>
              <a:buClrTx/>
              <a:buSzTx/>
              <a:buFont typeface="+mj-lt"/>
              <a:buAutoNum type="arabicPeriod"/>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Maternal mortality ratio is the number of maternal deaths divided by the number of women who gave birth (in 100,000s).</a:t>
            </a:r>
            <a:endParaRPr kumimoji="0" lang="en-AU" altLang="en-US" sz="800" b="0" i="0" u="none" strike="noStrike" cap="none" normalizeH="0" baseline="0" dirty="0" smtClean="0">
              <a:ln>
                <a:noFill/>
              </a:ln>
              <a:solidFill>
                <a:schemeClr val="tx1"/>
              </a:solidFill>
              <a:effectLst/>
              <a:latin typeface="+mj-lt"/>
            </a:endParaRPr>
          </a:p>
          <a:p>
            <a:pPr marL="90488" marR="0" lvl="0" indent="-90488" algn="l" defTabSz="914400" rtl="0" eaLnBrk="0" fontAlgn="base" latinLnBrk="0" hangingPunct="0">
              <a:lnSpc>
                <a:spcPct val="100000"/>
              </a:lnSpc>
              <a:spcBef>
                <a:spcPct val="0"/>
              </a:spcBef>
              <a:spcAft>
                <a:spcPct val="0"/>
              </a:spcAft>
              <a:buClrTx/>
              <a:buSzTx/>
              <a:buFont typeface="+mj-lt"/>
              <a:buAutoNum type="arabicPeriod"/>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Due to the small number of deaths and some uncertainty about the numbers of Indigenous deaths and confinements, some caution must be exercised in the interpretation of the ratios.</a:t>
            </a:r>
          </a:p>
          <a:p>
            <a:pPr marL="90488" marR="0" lvl="0" indent="-90488" algn="l" defTabSz="914400" rtl="0" eaLnBrk="0" fontAlgn="base" latinLnBrk="0" hangingPunct="0">
              <a:lnSpc>
                <a:spcPct val="100000"/>
              </a:lnSpc>
              <a:spcBef>
                <a:spcPct val="0"/>
              </a:spcBef>
              <a:spcAft>
                <a:spcPct val="0"/>
              </a:spcAft>
              <a:buClrTx/>
              <a:buSzTx/>
              <a:buFont typeface="+mj-lt"/>
              <a:buAutoNum type="arabicPeriod"/>
              <a:tabLst>
                <a:tab pos="457200" algn="l"/>
                <a:tab pos="593725" algn="l"/>
              </a:tabLst>
            </a:pPr>
            <a:endParaRPr lang="en-US" altLang="en-US" sz="800" dirty="0">
              <a:latin typeface="+mj-lt"/>
              <a:cs typeface="Times New Roman" panose="02020603050405020304" pitchFamily="18" charset="0"/>
            </a:endParaRPr>
          </a:p>
          <a:p>
            <a:pPr marL="90488" marR="0" lvl="0" indent="-90488" algn="l" defTabSz="914400" rtl="0" eaLnBrk="0" fontAlgn="base" latinLnBrk="0" hangingPunct="0">
              <a:lnSpc>
                <a:spcPct val="100000"/>
              </a:lnSpc>
              <a:spcBef>
                <a:spcPct val="0"/>
              </a:spcBef>
              <a:spcAft>
                <a:spcPct val="0"/>
              </a:spcAft>
              <a:buClrTx/>
              <a:buSzTx/>
              <a:buFont typeface="+mj-lt"/>
              <a:buAutoNum type="arabicPeriod"/>
              <a:tabLst>
                <a:tab pos="457200" algn="l"/>
                <a:tab pos="593725" algn="l"/>
              </a:tabLst>
            </a:pPr>
            <a:endParaRPr kumimoji="0" lang="en-AU" altLang="en-US" sz="800" b="0" i="0" u="none" strike="noStrike" cap="none" normalizeH="0" baseline="0" dirty="0" smtClean="0">
              <a:ln>
                <a:noFill/>
              </a:ln>
              <a:solidFill>
                <a:schemeClr val="tx1"/>
              </a:solidFill>
              <a:effectLst/>
              <a:latin typeface="+mj-lt"/>
            </a:endParaRPr>
          </a:p>
          <a:p>
            <a:pPr marL="90488" marR="0" lvl="0" indent="-90488" algn="l" defTabSz="914400" rtl="0" eaLnBrk="0" fontAlgn="base" latinLnBrk="0" hangingPunct="0">
              <a:lnSpc>
                <a:spcPct val="100000"/>
              </a:lnSpc>
              <a:spcBef>
                <a:spcPct val="0"/>
              </a:spcBef>
              <a:spcAft>
                <a:spcPct val="0"/>
              </a:spcAft>
              <a:buClrTx/>
              <a:buSzTx/>
              <a:buFont typeface="+mj-lt"/>
              <a:buAutoNum type="arabicPeriod"/>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The non-Indigenous numbers and ratios include deaths for which Indigenous status was not known. This probably results in a slight, unknown overestimate of non-Indigenous numbers and ratios, and a resultant underestimate of the</a:t>
            </a:r>
            <a:r>
              <a:rPr kumimoji="0" lang="en-AU" altLang="en-US" sz="800" b="0" i="0" u="none" strike="noStrike" cap="none" normalizeH="0" dirty="0" smtClean="0">
                <a:ln>
                  <a:noFill/>
                </a:ln>
                <a:solidFill>
                  <a:schemeClr val="tx1"/>
                </a:solidFill>
                <a:effectLst/>
                <a:latin typeface="+mj-lt"/>
                <a:ea typeface="Times New Roman" panose="02020603050405020304" pitchFamily="18" charset="0"/>
                <a:cs typeface="Times New Roman" panose="02020603050405020304" pitchFamily="18" charset="0"/>
              </a:rPr>
              <a:t> </a:t>
            </a: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differences between Indigenous and non-Indigenous women.</a:t>
            </a: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 Derived from Laws, Li, Sullivan, 2010 ,Li, McNally, Hilder, Sullivan, 2011, Li, Zeki, Hilder, Sullivan, 2012, Zeki, Hilder, Sullivan, 2013, Hilder, Zhichao, Parker, Jahan, Chambers, 2014 , Humphrey, Bonello, Chughtai, Macaldowie, Harris, Chambers, </a:t>
            </a:r>
            <a:r>
              <a:rPr kumimoji="0" lang="en-AU" altLang="en-US" sz="800" b="0" i="0" u="none" strike="noStrike" cap="none" normalizeH="0" dirty="0" smtClean="0">
                <a:ln>
                  <a:noFill/>
                </a:ln>
                <a:solidFill>
                  <a:schemeClr val="tx1"/>
                </a:solidFill>
                <a:effectLst/>
                <a:latin typeface="+mj-lt"/>
                <a:ea typeface="Times New Roman" panose="02020603050405020304" pitchFamily="18" charset="0"/>
                <a:cs typeface="Times New Roman" panose="02020603050405020304" pitchFamily="18" charset="0"/>
              </a:rPr>
              <a:t>       </a:t>
            </a: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2015</a:t>
            </a:r>
            <a:r>
              <a:rPr kumimoji="0" lang="en-AU" altLang="en-US" sz="800" b="0" i="0" u="none" strike="noStrike" cap="none" normalizeH="0" baseline="0" dirty="0" smtClean="0">
                <a:ln>
                  <a:noFill/>
                </a:ln>
                <a:solidFill>
                  <a:schemeClr val="tx1"/>
                </a:solidFill>
                <a:effectLst/>
                <a:latin typeface="+mj-lt"/>
              </a:rPr>
              <a:t> </a:t>
            </a:r>
          </a:p>
        </p:txBody>
      </p:sp>
    </p:spTree>
    <p:extLst>
      <p:ext uri="{BB962C8B-B14F-4D97-AF65-F5344CB8AC3E}">
        <p14:creationId xmlns:p14="http://schemas.microsoft.com/office/powerpoint/2010/main" val="191410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mtClean="0"/>
              <a:t>Aboriginal and Torres Strait Islander population</a:t>
            </a:r>
            <a:endParaRPr lang="en-AU" dirty="0"/>
          </a:p>
        </p:txBody>
      </p:sp>
      <p:sp>
        <p:nvSpPr>
          <p:cNvPr id="3" name="Content Placeholder 2"/>
          <p:cNvSpPr>
            <a:spLocks noGrp="1"/>
          </p:cNvSpPr>
          <p:nvPr>
            <p:ph idx="1"/>
          </p:nvPr>
        </p:nvSpPr>
        <p:spPr/>
        <p:txBody>
          <a:bodyPr/>
          <a:lstStyle/>
          <a:p>
            <a:pPr lvl="0"/>
            <a:r>
              <a:rPr lang="en-AU" smtClean="0"/>
              <a:t>In 2016, the estimated Australian Aboriginal and Torres Strait Islander population was 649,171.</a:t>
            </a:r>
          </a:p>
          <a:p>
            <a:pPr lvl="0"/>
            <a:r>
              <a:rPr lang="en-AU" smtClean="0"/>
              <a:t>In 2016, it was estimated that NSW had the highest number of Aboriginal and Torres Strait Islander people (216,176 people, 33% of the total Aboriginal and Torres Strait Islander population).</a:t>
            </a:r>
          </a:p>
          <a:p>
            <a:pPr lvl="0"/>
            <a:r>
              <a:rPr lang="en-AU" smtClean="0"/>
              <a:t>In 2016, it was estimated that the NT had the highest proportion of Aboriginal and Torres Strait Islander people in its population, with 26% of the NT population identifying as Aboriginal and/or Torres Strait Islander.</a:t>
            </a:r>
          </a:p>
          <a:p>
            <a:endParaRPr lang="en-AU" dirty="0"/>
          </a:p>
        </p:txBody>
      </p:sp>
    </p:spTree>
    <p:extLst>
      <p:ext uri="{BB962C8B-B14F-4D97-AF65-F5344CB8AC3E}">
        <p14:creationId xmlns:p14="http://schemas.microsoft.com/office/powerpoint/2010/main" val="41371743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mtClean="0"/>
              <a:t>Hospitalisation</a:t>
            </a:r>
            <a:endParaRPr lang="en-AU" dirty="0"/>
          </a:p>
        </p:txBody>
      </p:sp>
      <p:sp>
        <p:nvSpPr>
          <p:cNvPr id="3" name="Content Placeholder 2"/>
          <p:cNvSpPr>
            <a:spLocks noGrp="1"/>
          </p:cNvSpPr>
          <p:nvPr>
            <p:ph idx="1"/>
          </p:nvPr>
        </p:nvSpPr>
        <p:spPr/>
        <p:txBody>
          <a:bodyPr/>
          <a:lstStyle/>
          <a:p>
            <a:pPr lvl="0"/>
            <a:r>
              <a:rPr lang="en-AU" smtClean="0"/>
              <a:t>In 2015-16, 4.6% of all hospital separations were for Aboriginal and Torres Strait Islander people.</a:t>
            </a:r>
          </a:p>
          <a:p>
            <a:pPr lvl="0"/>
            <a:r>
              <a:rPr lang="en-AU" smtClean="0"/>
              <a:t>In 2015-16, the age-adjusted separation rate for Aboriginal and Torres Strait Islander people was 2.5 times higher than for non-Indigenous people.</a:t>
            </a:r>
          </a:p>
          <a:p>
            <a:pPr lvl="0"/>
            <a:r>
              <a:rPr lang="en-AU" smtClean="0"/>
              <a:t>In 2015-16, the main cause of hospitalisation for Aboriginal and Torres Strait Islander people was for ‘factors influencing health status and contact with health services’ (mostly for care involving dialysis), responsible for 50% of all Aboriginal and Torres Strait Islander separations.</a:t>
            </a:r>
          </a:p>
          <a:p>
            <a:endParaRPr lang="en-AU" dirty="0"/>
          </a:p>
        </p:txBody>
      </p:sp>
    </p:spTree>
    <p:extLst>
      <p:ext uri="{BB962C8B-B14F-4D97-AF65-F5344CB8AC3E}">
        <p14:creationId xmlns:p14="http://schemas.microsoft.com/office/powerpoint/2010/main" val="23892940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mtClean="0"/>
              <a:t>Hospitalisation</a:t>
            </a:r>
            <a:endParaRPr lang="en-AU" dirty="0"/>
          </a:p>
        </p:txBody>
      </p:sp>
      <p:sp>
        <p:nvSpPr>
          <p:cNvPr id="3" name="Content Placeholder 2"/>
          <p:cNvSpPr>
            <a:spLocks noGrp="1"/>
          </p:cNvSpPr>
          <p:nvPr>
            <p:ph idx="1"/>
          </p:nvPr>
        </p:nvSpPr>
        <p:spPr/>
        <p:txBody>
          <a:bodyPr/>
          <a:lstStyle/>
          <a:p>
            <a:r>
              <a:rPr lang="en-AU" smtClean="0"/>
              <a:t>In 2015-16, the rate of overall potentially preventable hospitalisations was around three times higher for Aboriginal and Torres Strait Islander people than for non-Indigenous people.</a:t>
            </a:r>
          </a:p>
          <a:p>
            <a:endParaRPr lang="en-AU" dirty="0"/>
          </a:p>
        </p:txBody>
      </p:sp>
    </p:spTree>
    <p:extLst>
      <p:ext uri="{BB962C8B-B14F-4D97-AF65-F5344CB8AC3E}">
        <p14:creationId xmlns:p14="http://schemas.microsoft.com/office/powerpoint/2010/main" val="22513878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z="1800" dirty="0" smtClean="0"/>
              <a:t>Numbers of hospital separations and age-standardised separation rates, by Indigenous status and jurisdiction, and Aboriginal and Torres Strait Islander: non-Indigenous rate ratios, 2015-16</a:t>
            </a:r>
            <a:endParaRPr lang="en-AU" sz="1800" dirty="0"/>
          </a:p>
        </p:txBody>
      </p:sp>
      <p:sp>
        <p:nvSpPr>
          <p:cNvPr id="6" name="Rectangle 5"/>
          <p:cNvSpPr/>
          <p:nvPr/>
        </p:nvSpPr>
        <p:spPr>
          <a:xfrm>
            <a:off x="335360" y="5589240"/>
            <a:ext cx="11521280" cy="792088"/>
          </a:xfrm>
          <a:prstGeom prst="rect">
            <a:avLst/>
          </a:prstGeom>
        </p:spPr>
        <p:txBody>
          <a:bodyPr wrap="square" numCol="2">
            <a:no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Rates </a:t>
            </a:r>
            <a:r>
              <a:rPr lang="en-AU" sz="800" dirty="0">
                <a:latin typeface="+mj-lt"/>
                <a:ea typeface="Times New Roman" panose="02020603050405020304" pitchFamily="18" charset="0"/>
                <a:cs typeface="Times New Roman" panose="02020603050405020304" pitchFamily="18" charset="0"/>
              </a:rPr>
              <a:t>per 1,000 population. </a:t>
            </a: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Non-Indigenous </a:t>
            </a:r>
            <a:r>
              <a:rPr lang="en-AU" sz="800" dirty="0">
                <a:latin typeface="+mj-lt"/>
                <a:ea typeface="Times New Roman" panose="02020603050405020304" pitchFamily="18" charset="0"/>
                <a:cs typeface="Times New Roman" panose="02020603050405020304" pitchFamily="18" charset="0"/>
              </a:rPr>
              <a:t>rates and numbers include separations for which Indigenous status was not stated.</a:t>
            </a: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Rate </a:t>
            </a:r>
            <a:r>
              <a:rPr lang="en-AU" sz="800" dirty="0">
                <a:latin typeface="+mj-lt"/>
                <a:ea typeface="Times New Roman" panose="02020603050405020304" pitchFamily="18" charset="0"/>
                <a:cs typeface="Times New Roman" panose="02020603050405020304" pitchFamily="18" charset="0"/>
              </a:rPr>
              <a:t>ratio is the Indigenous rate divided by the non-Indigenous rate.</a:t>
            </a: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Numbers </a:t>
            </a:r>
            <a:r>
              <a:rPr lang="en-AU" sz="800" dirty="0">
                <a:latin typeface="+mj-lt"/>
                <a:ea typeface="Times New Roman" panose="02020603050405020304" pitchFamily="18" charset="0"/>
                <a:cs typeface="Times New Roman" panose="02020603050405020304" pitchFamily="18" charset="0"/>
              </a:rPr>
              <a:t>and rates for the NT are for public hospitals only; separate numbers and rates are not included for Tas or the ACT, but included in totals where applicable.</a:t>
            </a: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The </a:t>
            </a:r>
            <a:r>
              <a:rPr lang="en-AU" sz="800" dirty="0">
                <a:latin typeface="+mj-lt"/>
                <a:ea typeface="Times New Roman" panose="02020603050405020304" pitchFamily="18" charset="0"/>
                <a:cs typeface="Times New Roman" panose="02020603050405020304" pitchFamily="18" charset="0"/>
              </a:rPr>
              <a:t>incomplete identification of Indigenous status means that these figures probably underestimate the true difference between Indigenous and non-Indigenous rates.</a:t>
            </a:r>
          </a:p>
          <a:p>
            <a:r>
              <a:rPr lang="en-AU" sz="800" dirty="0">
                <a:latin typeface="+mj-lt"/>
                <a:ea typeface="Times New Roman" panose="02020603050405020304" pitchFamily="18" charset="0"/>
                <a:cs typeface="Times New Roman" panose="02020603050405020304" pitchFamily="18" charset="0"/>
              </a:rPr>
              <a:t>Source: Burgess, Christian, McIntyre, and Mole, 2017 </a:t>
            </a:r>
            <a:endParaRPr lang="en-AU" sz="800"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val="671245964"/>
              </p:ext>
            </p:extLst>
          </p:nvPr>
        </p:nvGraphicFramePr>
        <p:xfrm>
          <a:off x="335358" y="1971140"/>
          <a:ext cx="11521278" cy="3639152"/>
        </p:xfrm>
        <a:graphic>
          <a:graphicData uri="http://schemas.openxmlformats.org/drawingml/2006/table">
            <a:tbl>
              <a:tblPr firstRow="1" bandRow="1">
                <a:tableStyleId>{91EBBBCC-DAD2-459C-BE2E-F6DE35CF9A28}</a:tableStyleId>
              </a:tblPr>
              <a:tblGrid>
                <a:gridCol w="1920213"/>
                <a:gridCol w="1920213"/>
                <a:gridCol w="1920213"/>
                <a:gridCol w="1920213"/>
                <a:gridCol w="1920213"/>
                <a:gridCol w="1920213"/>
              </a:tblGrid>
              <a:tr h="386314">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gridSpan="2">
                  <a:txBody>
                    <a:bodyPr/>
                    <a:lstStyle/>
                    <a:p>
                      <a:pPr algn="ctr">
                        <a:spcAft>
                          <a:spcPts val="500"/>
                        </a:spcAft>
                      </a:pPr>
                      <a:r>
                        <a:rPr lang="en-AU" sz="1200" dirty="0">
                          <a:effectLst/>
                        </a:rPr>
                        <a:t>Aboriginal and Torres Strait Islander</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hMerge="1">
                  <a:txBody>
                    <a:bodyPr/>
                    <a:lstStyle/>
                    <a:p>
                      <a:endParaRPr lang="en-AU"/>
                    </a:p>
                  </a:txBody>
                  <a:tcPr/>
                </a:tc>
                <a:tc gridSpan="2">
                  <a:txBody>
                    <a:bodyPr/>
                    <a:lstStyle/>
                    <a:p>
                      <a:pPr algn="ctr">
                        <a:spcAft>
                          <a:spcPts val="500"/>
                        </a:spcAft>
                      </a:pPr>
                      <a:r>
                        <a:rPr lang="en-AU" sz="1200" dirty="0">
                          <a:effectLst/>
                        </a:rPr>
                        <a:t>Non-Indigenous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hMerge="1">
                  <a:txBody>
                    <a:bodyPr/>
                    <a:lstStyle/>
                    <a:p>
                      <a:endParaRPr lang="en-AU"/>
                    </a:p>
                  </a:txBody>
                  <a:tcPr/>
                </a:tc>
                <a:tc>
                  <a:txBody>
                    <a:bodyPr/>
                    <a:lstStyle/>
                    <a:p>
                      <a:pPr algn="ctr">
                        <a:spcAft>
                          <a:spcPts val="500"/>
                        </a:spcAft>
                      </a:pP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r>
              <a:tr h="527584">
                <a:tc>
                  <a:txBody>
                    <a:bodyPr/>
                    <a:lstStyle/>
                    <a:p>
                      <a:pPr algn="l"/>
                      <a:endParaRPr lang="en-AU" sz="1200" dirty="0"/>
                    </a:p>
                  </a:txBody>
                  <a:tcPr marL="40415" marR="40415" marT="0" marB="0" anchor="ctr"/>
                </a:tc>
                <a:tc>
                  <a:txBody>
                    <a:bodyPr/>
                    <a:lstStyle/>
                    <a:p>
                      <a:pPr algn="ctr">
                        <a:spcAft>
                          <a:spcPts val="500"/>
                        </a:spcAft>
                      </a:pPr>
                      <a:r>
                        <a:rPr lang="en-AU" sz="1200" b="1" dirty="0">
                          <a:effectLst/>
                        </a:rPr>
                        <a:t>Number</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b="1" dirty="0">
                          <a:effectLst/>
                        </a:rPr>
                        <a:t>Rate</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b="1" dirty="0">
                          <a:effectLst/>
                        </a:rPr>
                        <a:t>Number</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b="1" dirty="0">
                          <a:effectLst/>
                        </a:rPr>
                        <a:t>Rate</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AU" sz="1200" b="1" dirty="0" smtClean="0">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AU" sz="1200" b="1" dirty="0" smtClean="0">
                          <a:effectLst/>
                        </a:rPr>
                        <a:t>Rate ratio</a:t>
                      </a:r>
                      <a:endParaRPr lang="en-AU" sz="12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l"/>
                      <a:endParaRPr lang="en-AU" sz="1200" dirty="0"/>
                    </a:p>
                  </a:txBody>
                  <a:tcPr marL="40415" marR="40415" marT="0" marB="0" anchor="ctr"/>
                </a:tc>
              </a:tr>
              <a:tr h="386314">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dirty="0">
                          <a:effectLst/>
                        </a:rPr>
                        <a:t>98,384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dirty="0">
                          <a:effectLst/>
                        </a:rPr>
                        <a:t>622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dirty="0">
                          <a:effectLst/>
                        </a:rPr>
                        <a:t>3,023,949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369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r>
              <a:tr h="386314">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24,990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726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dirty="0">
                          <a:effectLst/>
                        </a:rPr>
                        <a:t>2,666,485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dirty="0">
                          <a:effectLst/>
                        </a:rPr>
                        <a:t>418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r>
              <a:tr h="386314">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117,866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878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2,247,816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dirty="0">
                          <a:effectLst/>
                        </a:rPr>
                        <a:t>457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r>
              <a:tr h="386314">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102,000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1,719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1,026,237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dirty="0">
                          <a:effectLst/>
                        </a:rPr>
                        <a:t>393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dirty="0">
                          <a:effectLst/>
                        </a:rPr>
                        <a:t>4.4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r>
              <a:tr h="386314">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25,016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885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735,563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384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dirty="0">
                          <a:effectLst/>
                        </a:rPr>
                        <a:t>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r>
              <a:tr h="386314">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104,720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2,187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148,416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356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dirty="0">
                          <a:effectLst/>
                        </a:rPr>
                        <a:t>6.1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r>
              <a:tr h="386314">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482,787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1,003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10,116,981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a:effectLst/>
                        </a:rPr>
                        <a:t>402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c>
                  <a:txBody>
                    <a:bodyPr/>
                    <a:lstStyle/>
                    <a:p>
                      <a:pPr algn="ctr">
                        <a:spcAft>
                          <a:spcPts val="500"/>
                        </a:spcAft>
                      </a:pPr>
                      <a:r>
                        <a:rPr lang="en-AU" sz="1200" dirty="0">
                          <a:effectLst/>
                        </a:rPr>
                        <a:t>2.5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0415" marR="40415" marT="0" marB="0" anchor="ctr"/>
                </a:tc>
              </a:tr>
            </a:tbl>
          </a:graphicData>
        </a:graphic>
      </p:graphicFrame>
    </p:spTree>
    <p:extLst>
      <p:ext uri="{BB962C8B-B14F-4D97-AF65-F5344CB8AC3E}">
        <p14:creationId xmlns:p14="http://schemas.microsoft.com/office/powerpoint/2010/main" val="2369982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z="1800" dirty="0"/>
              <a:t>Age-specific hospital separation rates (excluding dialysis), by sex and Indigenous status, and Aboriginal and Torres Strait </a:t>
            </a:r>
            <a:r>
              <a:rPr lang="en-AU" sz="1800" dirty="0" smtClean="0"/>
              <a:t>Islander: non-Indigenous </a:t>
            </a:r>
            <a:r>
              <a:rPr lang="en-AU" sz="1800" dirty="0"/>
              <a:t>rate ratios, Australia, 2013-15</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191851520"/>
              </p:ext>
            </p:extLst>
          </p:nvPr>
        </p:nvGraphicFramePr>
        <p:xfrm>
          <a:off x="335358" y="1988840"/>
          <a:ext cx="11521279" cy="3608501"/>
        </p:xfrm>
        <a:graphic>
          <a:graphicData uri="http://schemas.openxmlformats.org/drawingml/2006/table">
            <a:tbl>
              <a:tblPr firstRow="1" bandRow="1">
                <a:tableStyleId>{91EBBBCC-DAD2-459C-BE2E-F6DE35CF9A28}</a:tableStyleId>
              </a:tblPr>
              <a:tblGrid>
                <a:gridCol w="1645897"/>
                <a:gridCol w="1645897"/>
                <a:gridCol w="1645897"/>
                <a:gridCol w="1645897"/>
                <a:gridCol w="1645897"/>
                <a:gridCol w="1645897"/>
                <a:gridCol w="1645897"/>
              </a:tblGrid>
              <a:tr h="421163">
                <a:tc>
                  <a:txBody>
                    <a:bodyPr/>
                    <a:lstStyle/>
                    <a:p>
                      <a:pPr algn="l">
                        <a:spcAft>
                          <a:spcPts val="500"/>
                        </a:spcAft>
                      </a:pPr>
                      <a:r>
                        <a:rPr lang="en-AU" sz="1200" dirty="0">
                          <a:effectLst/>
                        </a:rPr>
                        <a:t>Age-group</a:t>
                      </a:r>
                    </a:p>
                    <a:p>
                      <a:pPr algn="l">
                        <a:spcAft>
                          <a:spcPts val="500"/>
                        </a:spcAft>
                      </a:pPr>
                      <a:r>
                        <a:rPr lang="en-AU" sz="1200" dirty="0">
                          <a:effectLst/>
                        </a:rPr>
                        <a:t>(years)</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algn="ctr">
                        <a:spcAft>
                          <a:spcPts val="500"/>
                        </a:spcAft>
                      </a:pPr>
                      <a:r>
                        <a:rPr lang="en-AU" sz="1200" dirty="0">
                          <a:effectLst/>
                        </a:rPr>
                        <a:t>Males</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gridSpan="3">
                  <a:txBody>
                    <a:bodyPr/>
                    <a:lstStyle/>
                    <a:p>
                      <a:pPr algn="ctr">
                        <a:spcAft>
                          <a:spcPts val="500"/>
                        </a:spcAft>
                      </a:pPr>
                      <a:r>
                        <a:rPr lang="en-AU" sz="1200" dirty="0">
                          <a:effectLst/>
                        </a:rPr>
                        <a:t>Females</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r>
              <a:tr h="353249">
                <a:tc>
                  <a:txBody>
                    <a:bodyPr/>
                    <a:lstStyle/>
                    <a:p>
                      <a:pPr algn="l">
                        <a:spcAft>
                          <a:spcPts val="500"/>
                        </a:spcAft>
                      </a:pP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Indigenous</a:t>
                      </a:r>
                      <a:endParaRPr lang="en-AU" sz="12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a:effectLst/>
                        </a:rPr>
                        <a:t>Non-Indigenous</a:t>
                      </a:r>
                      <a:endParaRPr lang="en-AU" sz="12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a:effectLst/>
                        </a:rPr>
                        <a:t>Rate ratio</a:t>
                      </a:r>
                      <a:endParaRPr lang="en-AU" sz="12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a:effectLst/>
                        </a:rPr>
                        <a:t>Indigenous</a:t>
                      </a:r>
                      <a:endParaRPr lang="en-AU" sz="12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a:effectLst/>
                        </a:rPr>
                        <a:t>Non-Indigenous</a:t>
                      </a:r>
                      <a:endParaRPr lang="en-AU" sz="12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Rate ratio</a:t>
                      </a:r>
                      <a:endParaRPr lang="en-AU" sz="12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53249">
                <a:tc>
                  <a:txBody>
                    <a:bodyPr/>
                    <a:lstStyle/>
                    <a:p>
                      <a:pPr algn="l">
                        <a:spcAft>
                          <a:spcPts val="500"/>
                        </a:spcAft>
                      </a:pPr>
                      <a:r>
                        <a:rPr lang="en-AU" sz="1200">
                          <a:effectLst/>
                        </a:rPr>
                        <a:t>0-4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343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268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53249">
                <a:tc>
                  <a:txBody>
                    <a:bodyPr/>
                    <a:lstStyle/>
                    <a:p>
                      <a:pPr algn="l">
                        <a:spcAft>
                          <a:spcPts val="500"/>
                        </a:spcAft>
                      </a:pPr>
                      <a:r>
                        <a:rPr lang="en-AU" sz="1200">
                          <a:effectLst/>
                        </a:rPr>
                        <a:t>5-14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53249">
                <a:tc>
                  <a:txBody>
                    <a:bodyPr/>
                    <a:lstStyle/>
                    <a:p>
                      <a:pPr algn="l">
                        <a:spcAft>
                          <a:spcPts val="500"/>
                        </a:spcAft>
                      </a:pPr>
                      <a:r>
                        <a:rPr lang="en-AU" sz="1200">
                          <a:effectLst/>
                        </a:rPr>
                        <a:t>15-24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356</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53249">
                <a:tc>
                  <a:txBody>
                    <a:bodyPr/>
                    <a:lstStyle/>
                    <a:p>
                      <a:pPr algn="l">
                        <a:spcAft>
                          <a:spcPts val="500"/>
                        </a:spcAft>
                      </a:pPr>
                      <a:r>
                        <a:rPr lang="en-AU" sz="1200">
                          <a:effectLst/>
                        </a:rPr>
                        <a:t>25-34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486</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360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53249">
                <a:tc>
                  <a:txBody>
                    <a:bodyPr/>
                    <a:lstStyle/>
                    <a:p>
                      <a:pPr algn="l">
                        <a:spcAft>
                          <a:spcPts val="500"/>
                        </a:spcAft>
                      </a:pPr>
                      <a:r>
                        <a:rPr lang="en-AU" sz="1200">
                          <a:effectLst/>
                        </a:rPr>
                        <a:t>35-44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53249">
                <a:tc>
                  <a:txBody>
                    <a:bodyPr/>
                    <a:lstStyle/>
                    <a:p>
                      <a:pPr algn="l">
                        <a:spcAft>
                          <a:spcPts val="500"/>
                        </a:spcAft>
                      </a:pPr>
                      <a:r>
                        <a:rPr lang="en-AU" sz="1200">
                          <a:effectLst/>
                        </a:rPr>
                        <a:t>45-54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492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53249">
                <a:tc>
                  <a:txBody>
                    <a:bodyPr/>
                    <a:lstStyle/>
                    <a:p>
                      <a:pPr algn="l">
                        <a:spcAft>
                          <a:spcPts val="500"/>
                        </a:spcAft>
                      </a:pPr>
                      <a:r>
                        <a:rPr lang="en-AU" sz="1200">
                          <a:effectLst/>
                        </a:rPr>
                        <a:t>55-64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578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599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461</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53249">
                <a:tc>
                  <a:txBody>
                    <a:bodyPr/>
                    <a:lstStyle/>
                    <a:p>
                      <a:pPr algn="l">
                        <a:spcAft>
                          <a:spcPts val="500"/>
                        </a:spcAft>
                      </a:pPr>
                      <a:r>
                        <a:rPr lang="en-AU" sz="1200">
                          <a:effectLst/>
                        </a:rPr>
                        <a:t>65+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852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1002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832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9" name="Rectangle 8"/>
          <p:cNvSpPr/>
          <p:nvPr/>
        </p:nvSpPr>
        <p:spPr>
          <a:xfrm>
            <a:off x="328440" y="5589240"/>
            <a:ext cx="6096000" cy="861774"/>
          </a:xfrm>
          <a:prstGeom prst="rect">
            <a:avLst/>
          </a:prstGeom>
        </p:spPr>
        <p:txBody>
          <a:bodyPr>
            <a:sp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1. Rates </a:t>
            </a:r>
            <a:r>
              <a:rPr lang="en-AU" sz="800" dirty="0">
                <a:latin typeface="+mj-lt"/>
                <a:ea typeface="Times New Roman" panose="02020603050405020304" pitchFamily="18" charset="0"/>
                <a:cs typeface="Times New Roman" panose="02020603050405020304" pitchFamily="18" charset="0"/>
              </a:rPr>
              <a:t>per 1,000 population.</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2. Non-Indigenous </a:t>
            </a:r>
            <a:r>
              <a:rPr lang="en-AU" sz="800" dirty="0">
                <a:latin typeface="+mj-lt"/>
                <a:ea typeface="Times New Roman" panose="02020603050405020304" pitchFamily="18" charset="0"/>
                <a:cs typeface="Times New Roman" panose="02020603050405020304" pitchFamily="18" charset="0"/>
              </a:rPr>
              <a:t>includes separations for which Indigenous status was not stated.</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3. Rate </a:t>
            </a:r>
            <a:r>
              <a:rPr lang="en-AU" sz="800" dirty="0">
                <a:latin typeface="+mj-lt"/>
                <a:ea typeface="Times New Roman" panose="02020603050405020304" pitchFamily="18" charset="0"/>
                <a:cs typeface="Times New Roman" panose="02020603050405020304" pitchFamily="18" charset="0"/>
              </a:rPr>
              <a:t>ratio is the Indigenous rate divided by the non-Indigenous rate.</a:t>
            </a:r>
          </a:p>
          <a:p>
            <a:r>
              <a:rPr lang="en-AU" sz="800" dirty="0">
                <a:latin typeface="+mj-lt"/>
                <a:ea typeface="Times New Roman" panose="02020603050405020304" pitchFamily="18" charset="0"/>
                <a:cs typeface="Times New Roman" panose="02020603050405020304" pitchFamily="18" charset="0"/>
              </a:rPr>
              <a:t>Source: </a:t>
            </a:r>
            <a:r>
              <a:rPr lang="en-AU" sz="800" dirty="0">
                <a:latin typeface="+mj-lt"/>
                <a:ea typeface="Times New Roman" panose="02020603050405020304" pitchFamily="18" charset="0"/>
              </a:rPr>
              <a:t>Australian Health Ministers' Advisory Council,</a:t>
            </a:r>
            <a:r>
              <a:rPr lang="en-AU" sz="800" dirty="0">
                <a:latin typeface="+mj-lt"/>
                <a:ea typeface="Times New Roman" panose="02020603050405020304" pitchFamily="18" charset="0"/>
                <a:cs typeface="Times New Roman" panose="02020603050405020304" pitchFamily="18" charset="0"/>
              </a:rPr>
              <a:t> 2017 </a:t>
            </a:r>
            <a:endParaRPr lang="en-AU" sz="800" dirty="0">
              <a:latin typeface="+mj-lt"/>
            </a:endParaRPr>
          </a:p>
        </p:txBody>
      </p:sp>
    </p:spTree>
    <p:extLst>
      <p:ext uri="{BB962C8B-B14F-4D97-AF65-F5344CB8AC3E}">
        <p14:creationId xmlns:p14="http://schemas.microsoft.com/office/powerpoint/2010/main" val="3314263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600" dirty="0"/>
              <a:t>Numbers, proportions (%), and age-standardised hospitalisation rates for leading causes of hospital separations among Aboriginal and Torres Strait Islander people, and Aboriginal and Torres Strait </a:t>
            </a:r>
            <a:r>
              <a:rPr lang="en-US" sz="1600" dirty="0" smtClean="0"/>
              <a:t>Islander: non-Indigenous </a:t>
            </a:r>
            <a:r>
              <a:rPr lang="en-US" sz="1600" dirty="0"/>
              <a:t>rate ratios, Australia, 2015-16</a:t>
            </a:r>
            <a:endParaRPr lang="en-AU" sz="16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48600798"/>
              </p:ext>
            </p:extLst>
          </p:nvPr>
        </p:nvGraphicFramePr>
        <p:xfrm>
          <a:off x="321263" y="1988840"/>
          <a:ext cx="11535375" cy="3600395"/>
        </p:xfrm>
        <a:graphic>
          <a:graphicData uri="http://schemas.openxmlformats.org/drawingml/2006/table">
            <a:tbl>
              <a:tblPr firstRow="1" bandRow="1">
                <a:tableStyleId>{91EBBBCC-DAD2-459C-BE2E-F6DE35CF9A28}</a:tableStyleId>
              </a:tblPr>
              <a:tblGrid>
                <a:gridCol w="5774737"/>
                <a:gridCol w="1440160"/>
                <a:gridCol w="1440160"/>
                <a:gridCol w="1440160"/>
                <a:gridCol w="1440158"/>
              </a:tblGrid>
              <a:tr h="313083">
                <a:tc>
                  <a:txBody>
                    <a:bodyPr/>
                    <a:lstStyle/>
                    <a:p>
                      <a:pPr algn="l">
                        <a:spcAft>
                          <a:spcPts val="500"/>
                        </a:spcAft>
                      </a:pPr>
                      <a:r>
                        <a:rPr lang="en-AU" sz="1000" dirty="0">
                          <a:effectLst/>
                        </a:rPr>
                        <a:t>Principal diagnosis (ICD)</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Number of separations</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Proportion of separations (%)</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Age-standardised separation rate</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Rate ratio</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dirty="0">
                          <a:effectLst/>
                        </a:rPr>
                        <a:t>Injury, poisoning and certain other consequences of external causes</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32,694</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6.8</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52</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1.8</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Symptoms, signs and abnormal clinical and laboratory findings, not elsewhere classified </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24,922</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5.2</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47</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1.4</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Pregnancy, childbirth and the puerperium </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24,293</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5.0</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30</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1.4</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Diseases of the respiratory system</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24,199</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5.0</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42</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2.3</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Diseases of the digestive system</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23,172</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4.8</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41</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1.0</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Mental and behavioural disorders</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19,801</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4.1</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32</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1.8</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Diseases of the circulatory system</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13,940</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2.9</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35</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1.7</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dirty="0">
                          <a:effectLst/>
                        </a:rPr>
                        <a:t>Diseases of the genitourinary system</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12,924</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2.7</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25</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1.3</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Diseases of the musculoskeletal system and connective tissue</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10,500</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2.2</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22</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0.8</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Diseases of the skin and subcutaneous tissue</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10,362</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2.1</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16</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2.4</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dirty="0">
                          <a:effectLst/>
                        </a:rPr>
                        <a:t>Endocrine, nutritional and metabolic diseases </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7,865</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1.6</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16</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2.4</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Certain infectious and parasitic diseases</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7,570</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1.6</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12</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1.8</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Neoplasms</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7,201</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1.5</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18</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0.7</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Diseases of the nervous system</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6,524</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1.4</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12</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0.9</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Factors including health status and contact with health services</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240,118</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50</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574</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6.6</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r h="205457">
                <a:tc>
                  <a:txBody>
                    <a:bodyPr/>
                    <a:lstStyle/>
                    <a:p>
                      <a:pPr algn="l">
                        <a:spcAft>
                          <a:spcPts val="500"/>
                        </a:spcAft>
                      </a:pPr>
                      <a:r>
                        <a:rPr lang="en-AU" sz="1000">
                          <a:effectLst/>
                        </a:rPr>
                        <a:t>All causes </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482,787</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100</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a:effectLst/>
                        </a:rPr>
                        <a:t>1,000</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c>
                  <a:txBody>
                    <a:bodyPr/>
                    <a:lstStyle/>
                    <a:p>
                      <a:pPr algn="ctr">
                        <a:spcAft>
                          <a:spcPts val="500"/>
                        </a:spcAft>
                      </a:pPr>
                      <a:r>
                        <a:rPr lang="en-AU" sz="1000" dirty="0">
                          <a:effectLst/>
                        </a:rPr>
                        <a:t>2.5</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426" marR="54426" marT="0" marB="0" anchor="ctr"/>
                </a:tc>
              </a:tr>
            </a:tbl>
          </a:graphicData>
        </a:graphic>
      </p:graphicFrame>
      <p:sp>
        <p:nvSpPr>
          <p:cNvPr id="7" name="Rectangle 6"/>
          <p:cNvSpPr/>
          <p:nvPr/>
        </p:nvSpPr>
        <p:spPr>
          <a:xfrm>
            <a:off x="335359" y="5589242"/>
            <a:ext cx="11521279" cy="953668"/>
          </a:xfrm>
          <a:prstGeom prst="rect">
            <a:avLst/>
          </a:prstGeom>
        </p:spPr>
        <p:txBody>
          <a:bodyPr wrap="square">
            <a:no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1. </a:t>
            </a:r>
            <a:r>
              <a:rPr lang="en-AU" sz="800" dirty="0">
                <a:latin typeface="+mj-lt"/>
                <a:ea typeface="Times New Roman" panose="02020603050405020304" pitchFamily="18" charset="0"/>
                <a:cs typeface="Times New Roman" panose="02020603050405020304" pitchFamily="18" charset="0"/>
              </a:rPr>
              <a:t>Hospitalisation data for the NT include only public hospitals.</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2. </a:t>
            </a:r>
            <a:r>
              <a:rPr lang="en-AU" sz="800" dirty="0">
                <a:latin typeface="+mj-lt"/>
                <a:ea typeface="Times New Roman" panose="02020603050405020304" pitchFamily="18" charset="0"/>
                <a:cs typeface="Times New Roman" panose="02020603050405020304" pitchFamily="18" charset="0"/>
              </a:rPr>
              <a:t>Some principal diagnoses have been excluded.</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3. </a:t>
            </a:r>
            <a:r>
              <a:rPr lang="en-AU" sz="800" dirty="0">
                <a:latin typeface="+mj-lt"/>
                <a:ea typeface="Times New Roman" panose="02020603050405020304" pitchFamily="18" charset="0"/>
                <a:cs typeface="Times New Roman" panose="02020603050405020304" pitchFamily="18" charset="0"/>
              </a:rPr>
              <a:t>Rate ratio is the Aboriginal and Torres Strait Islander rate divided by the non-Indigenous rate.</a:t>
            </a:r>
          </a:p>
          <a:p>
            <a:r>
              <a:rPr lang="en-AU" sz="800" dirty="0">
                <a:latin typeface="+mj-lt"/>
                <a:ea typeface="Times New Roman" panose="02020603050405020304" pitchFamily="18" charset="0"/>
                <a:cs typeface="Times New Roman" panose="02020603050405020304" pitchFamily="18" charset="0"/>
              </a:rPr>
              <a:t>Source: Burgess, Christian, McIntyre, and Mole, 2017 </a:t>
            </a:r>
            <a:endParaRPr lang="en-AU" sz="800" dirty="0">
              <a:latin typeface="+mj-lt"/>
            </a:endParaRPr>
          </a:p>
        </p:txBody>
      </p:sp>
    </p:spTree>
    <p:extLst>
      <p:ext uri="{BB962C8B-B14F-4D97-AF65-F5344CB8AC3E}">
        <p14:creationId xmlns:p14="http://schemas.microsoft.com/office/powerpoint/2010/main" val="191512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z="1800" dirty="0"/>
              <a:t>Age-standardised separation rates for potentially preventable hospitalisations, by Indigenous status, and Aboriginal and Torres Strait </a:t>
            </a:r>
            <a:r>
              <a:rPr lang="en-AU" sz="1800" dirty="0" smtClean="0"/>
              <a:t>Islander: non-Indigenous </a:t>
            </a:r>
            <a:r>
              <a:rPr lang="en-AU" sz="1800" dirty="0"/>
              <a:t>rate ratios, Australia, 2015-16</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01030106"/>
              </p:ext>
            </p:extLst>
          </p:nvPr>
        </p:nvGraphicFramePr>
        <p:xfrm>
          <a:off x="335360" y="1988840"/>
          <a:ext cx="11521280" cy="3600401"/>
        </p:xfrm>
        <a:graphic>
          <a:graphicData uri="http://schemas.openxmlformats.org/drawingml/2006/table">
            <a:tbl>
              <a:tblPr firstRow="1" bandRow="1">
                <a:tableStyleId>{91EBBBCC-DAD2-459C-BE2E-F6DE35CF9A28}</a:tableStyleId>
              </a:tblPr>
              <a:tblGrid>
                <a:gridCol w="2880320"/>
                <a:gridCol w="2880320"/>
                <a:gridCol w="2880320"/>
                <a:gridCol w="2880320"/>
              </a:tblGrid>
              <a:tr h="514343">
                <a:tc>
                  <a:txBody>
                    <a:bodyPr/>
                    <a:lstStyle/>
                    <a:p>
                      <a:pPr algn="l">
                        <a:spcAft>
                          <a:spcPts val="700"/>
                        </a:spcAft>
                      </a:pPr>
                      <a:r>
                        <a:rPr lang="en-AU" sz="1000" dirty="0">
                          <a:effectLst/>
                        </a:rPr>
                        <a:t> </a:t>
                      </a:r>
                      <a:endParaRPr lang="en-AU" sz="10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Aboriginal and Torres Strait Islander rate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Non-Indigenous rate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Rate ratio</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514343">
                <a:tc>
                  <a:txBody>
                    <a:bodyPr/>
                    <a:lstStyle/>
                    <a:p>
                      <a:pPr algn="l">
                        <a:spcAft>
                          <a:spcPts val="500"/>
                        </a:spcAft>
                      </a:pPr>
                      <a:r>
                        <a:rPr lang="en-AU" sz="1200">
                          <a:effectLst/>
                        </a:rPr>
                        <a:t>Vaccine-preventable conditions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9.8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514343">
                <a:tc>
                  <a:txBody>
                    <a:bodyPr/>
                    <a:lstStyle/>
                    <a:p>
                      <a:pPr algn="l">
                        <a:spcAft>
                          <a:spcPts val="500"/>
                        </a:spcAft>
                      </a:pPr>
                      <a:r>
                        <a:rPr lang="en-AU" sz="1200">
                          <a:effectLst/>
                        </a:rPr>
                        <a:t>Acute conditions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12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2.5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514343">
                <a:tc>
                  <a:txBody>
                    <a:bodyPr/>
                    <a:lstStyle/>
                    <a:p>
                      <a:pPr algn="l">
                        <a:spcAft>
                          <a:spcPts val="500"/>
                        </a:spcAft>
                      </a:pPr>
                      <a:r>
                        <a:rPr lang="en-AU" sz="1200">
                          <a:effectLst/>
                        </a:rPr>
                        <a:t>Total chronic conditions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3.1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514343">
                <a:tc>
                  <a:txBody>
                    <a:bodyPr/>
                    <a:lstStyle/>
                    <a:p>
                      <a:pPr algn="l">
                        <a:spcAft>
                          <a:spcPts val="500"/>
                        </a:spcAft>
                      </a:pPr>
                      <a:r>
                        <a:rPr lang="en-AU" sz="1200" dirty="0">
                          <a:effectLst/>
                        </a:rPr>
                        <a:t>  </a:t>
                      </a:r>
                      <a:r>
                        <a:rPr lang="en-AU" sz="1200" i="1" dirty="0">
                          <a:effectLst/>
                        </a:rPr>
                        <a:t>Diabetes complications</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i="1" dirty="0">
                          <a:effectLst/>
                        </a:rPr>
                        <a:t>6.8</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i="1" dirty="0">
                          <a:effectLst/>
                        </a:rPr>
                        <a:t>1.7</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i="1" dirty="0">
                          <a:effectLst/>
                        </a:rPr>
                        <a:t>4.0</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514343">
                <a:tc>
                  <a:txBody>
                    <a:bodyPr/>
                    <a:lstStyle/>
                    <a:p>
                      <a:pPr algn="l">
                        <a:spcAft>
                          <a:spcPts val="500"/>
                        </a:spcAft>
                      </a:pPr>
                      <a:r>
                        <a:rPr lang="en-AU" sz="1200" dirty="0">
                          <a:effectLst/>
                        </a:rPr>
                        <a:t>  </a:t>
                      </a:r>
                      <a:r>
                        <a:rPr lang="en-AU" sz="1200" i="1" dirty="0">
                          <a:effectLst/>
                        </a:rPr>
                        <a:t>Chronic conditions (excluding diabetes)</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i="1">
                          <a:effectLst/>
                        </a:rPr>
                        <a:t>29</a:t>
                      </a:r>
                      <a:endParaRPr lang="en-AU" sz="1200" i="1">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i="1">
                          <a:effectLst/>
                        </a:rPr>
                        <a:t>9.9</a:t>
                      </a:r>
                      <a:endParaRPr lang="en-AU" sz="1200" i="1">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i="1" dirty="0">
                          <a:effectLst/>
                        </a:rPr>
                        <a:t>2.9</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r h="514343">
                <a:tc>
                  <a:txBody>
                    <a:bodyPr/>
                    <a:lstStyle/>
                    <a:p>
                      <a:pPr algn="l">
                        <a:spcAft>
                          <a:spcPts val="500"/>
                        </a:spcAft>
                      </a:pPr>
                      <a:r>
                        <a:rPr lang="en-AU" sz="1200" dirty="0">
                          <a:effectLst/>
                        </a:rPr>
                        <a:t>Total</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c>
                  <a:txBody>
                    <a:bodyPr/>
                    <a:lstStyle/>
                    <a:p>
                      <a:pPr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11" marR="65311" marT="0" marB="0" anchor="ctr"/>
                </a:tc>
              </a:tr>
            </a:tbl>
          </a:graphicData>
        </a:graphic>
      </p:graphicFrame>
      <p:sp>
        <p:nvSpPr>
          <p:cNvPr id="7" name="Rectangle 6"/>
          <p:cNvSpPr/>
          <p:nvPr/>
        </p:nvSpPr>
        <p:spPr>
          <a:xfrm>
            <a:off x="331545" y="5677593"/>
            <a:ext cx="6096000" cy="538609"/>
          </a:xfrm>
          <a:prstGeom prst="rect">
            <a:avLst/>
          </a:prstGeom>
        </p:spPr>
        <p:txBody>
          <a:bodyPr>
            <a:spAutoFit/>
          </a:bodyPr>
          <a:lstStyle/>
          <a:p>
            <a:pPr marL="457200" indent="-457200">
              <a:spcAft>
                <a:spcPts val="300"/>
              </a:spcAft>
              <a:tabLst>
                <a:tab pos="457200" algn="l"/>
              </a:tabLst>
            </a:pPr>
            <a:r>
              <a:rPr lang="en-AU" sz="800" dirty="0">
                <a:latin typeface="+mj-lt"/>
                <a:ea typeface="Times New Roman" panose="02020603050405020304" pitchFamily="18" charset="0"/>
                <a:cs typeface="Times New Roman" panose="02020603050405020304" pitchFamily="18" charset="0"/>
              </a:rPr>
              <a:t>Note:	</a:t>
            </a:r>
            <a:endParaRPr lang="en-AU" sz="800" dirty="0" smtClean="0">
              <a:latin typeface="+mj-lt"/>
              <a:ea typeface="Times New Roman" panose="02020603050405020304" pitchFamily="18" charset="0"/>
              <a:cs typeface="Times New Roman" panose="02020603050405020304" pitchFamily="18" charset="0"/>
            </a:endParaRPr>
          </a:p>
          <a:p>
            <a:pPr marL="457200" indent="-457200">
              <a:spcAft>
                <a:spcPts val="300"/>
              </a:spcAft>
              <a:tabLst>
                <a:tab pos="457200" algn="l"/>
              </a:tabLst>
            </a:pPr>
            <a:r>
              <a:rPr lang="en-AU" sz="800" dirty="0" smtClean="0">
                <a:latin typeface="+mj-lt"/>
                <a:ea typeface="Times New Roman" panose="02020603050405020304" pitchFamily="18" charset="0"/>
                <a:cs typeface="Times New Roman" panose="02020603050405020304" pitchFamily="18" charset="0"/>
              </a:rPr>
              <a:t>Rate </a:t>
            </a:r>
            <a:r>
              <a:rPr lang="en-AU" sz="800" dirty="0">
                <a:latin typeface="+mj-lt"/>
                <a:ea typeface="Times New Roman" panose="02020603050405020304" pitchFamily="18" charset="0"/>
                <a:cs typeface="Times New Roman" panose="02020603050405020304" pitchFamily="18" charset="0"/>
              </a:rPr>
              <a:t>ratio is the Aboriginal and Torres Strait Islander rate divided by the non-Indigenous rate.</a:t>
            </a:r>
          </a:p>
          <a:p>
            <a:r>
              <a:rPr lang="en-AU" sz="800" dirty="0">
                <a:latin typeface="+mj-lt"/>
                <a:ea typeface="Times New Roman" panose="02020603050405020304" pitchFamily="18" charset="0"/>
                <a:cs typeface="Times New Roman" panose="02020603050405020304" pitchFamily="18" charset="0"/>
              </a:rPr>
              <a:t>Source: Burgess, Christian, McIntyre, and Mole, 2017 </a:t>
            </a:r>
            <a:endParaRPr lang="en-AU" sz="800" dirty="0">
              <a:latin typeface="+mj-lt"/>
            </a:endParaRPr>
          </a:p>
        </p:txBody>
      </p:sp>
    </p:spTree>
    <p:extLst>
      <p:ext uri="{BB962C8B-B14F-4D97-AF65-F5344CB8AC3E}">
        <p14:creationId xmlns:p14="http://schemas.microsoft.com/office/powerpoint/2010/main" val="1133917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Cardiovascular disease </a:t>
            </a:r>
          </a:p>
        </p:txBody>
      </p:sp>
      <p:sp>
        <p:nvSpPr>
          <p:cNvPr id="3" name="Content Placeholder 2"/>
          <p:cNvSpPr>
            <a:spLocks noGrp="1"/>
          </p:cNvSpPr>
          <p:nvPr>
            <p:ph idx="1"/>
          </p:nvPr>
        </p:nvSpPr>
        <p:spPr/>
        <p:txBody>
          <a:bodyPr/>
          <a:lstStyle/>
          <a:p>
            <a:pPr lvl="0"/>
            <a:r>
              <a:rPr lang="en-AU" dirty="0"/>
              <a:t>In 2012-2013, 13% of Aboriginal and Torres Strait Islander people reported having a long-term heart or related condition; after age-adjustment, these conditions were reported as being 1.2 times more common for Aboriginal and Torres Strait Islander people than for non-Indigenous people.</a:t>
            </a:r>
          </a:p>
          <a:p>
            <a:pPr lvl="0"/>
            <a:r>
              <a:rPr lang="en-AU" dirty="0"/>
              <a:t>In 2015-16, after age-adjustment, Aboriginal and Torres Strait Islander people were hospitalised for </a:t>
            </a:r>
            <a:r>
              <a:rPr lang="en-AU" dirty="0" smtClean="0"/>
              <a:t>cardiovascular disease (CVD) </a:t>
            </a:r>
            <a:r>
              <a:rPr lang="en-AU" dirty="0"/>
              <a:t>at 1.7 times the rate of non-Indigenous people. </a:t>
            </a:r>
          </a:p>
          <a:p>
            <a:endParaRPr lang="en-AU" dirty="0"/>
          </a:p>
        </p:txBody>
      </p:sp>
    </p:spTree>
    <p:extLst>
      <p:ext uri="{BB962C8B-B14F-4D97-AF65-F5344CB8AC3E}">
        <p14:creationId xmlns:p14="http://schemas.microsoft.com/office/powerpoint/2010/main" val="17599869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Cardiovascular disease </a:t>
            </a:r>
          </a:p>
        </p:txBody>
      </p:sp>
      <p:sp>
        <p:nvSpPr>
          <p:cNvPr id="3" name="Content Placeholder 2"/>
          <p:cNvSpPr>
            <a:spLocks noGrp="1"/>
          </p:cNvSpPr>
          <p:nvPr>
            <p:ph idx="1"/>
          </p:nvPr>
        </p:nvSpPr>
        <p:spPr/>
        <p:txBody>
          <a:bodyPr/>
          <a:lstStyle/>
          <a:p>
            <a:pPr lvl="0"/>
            <a:r>
              <a:rPr lang="en-AU" dirty="0"/>
              <a:t>In 2016, ischaemic heart disease was the leading cause of death of Aboriginal and Torres Strait Islander people living in NSW, Qld, WA, SA and the NT; the age-adjusted death rate due to ischaemic heart disease for Aboriginal and Torres Strait Islander people was just over one and a half times the rate for non-Indigenous people.</a:t>
            </a:r>
          </a:p>
          <a:p>
            <a:pPr lvl="0"/>
            <a:r>
              <a:rPr lang="en-AU" dirty="0"/>
              <a:t>For 1998 to 2015, the gap in CVD mortality rates between Aboriginal and Torres Strait Islander and non-Indigenous people narrowed.</a:t>
            </a:r>
          </a:p>
          <a:p>
            <a:pPr lvl="0"/>
            <a:r>
              <a:rPr lang="en-AU" dirty="0"/>
              <a:t>In 2011, </a:t>
            </a:r>
            <a:r>
              <a:rPr lang="en-AU" dirty="0" smtClean="0"/>
              <a:t>CVD </a:t>
            </a:r>
            <a:r>
              <a:rPr lang="en-AU" dirty="0"/>
              <a:t>was the third largest contributor (12%) to total disease burden among Aboriginal and Torres Strait Islander people.</a:t>
            </a:r>
          </a:p>
          <a:p>
            <a:endParaRPr lang="en-AU" dirty="0"/>
          </a:p>
        </p:txBody>
      </p:sp>
    </p:spTree>
    <p:extLst>
      <p:ext uri="{BB962C8B-B14F-4D97-AF65-F5344CB8AC3E}">
        <p14:creationId xmlns:p14="http://schemas.microsoft.com/office/powerpoint/2010/main" val="17362979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Prevalence (%) of people reporting cardiovascular disease as a long-term health condition, by Indigenous status and age-group, Australia, 2012-2013</a:t>
            </a:r>
            <a:endParaRPr lang="en-AU" sz="1800" dirty="0"/>
          </a:p>
        </p:txBody>
      </p:sp>
      <p:sp>
        <p:nvSpPr>
          <p:cNvPr id="6" name="Rectangle 5"/>
          <p:cNvSpPr/>
          <p:nvPr/>
        </p:nvSpPr>
        <p:spPr>
          <a:xfrm>
            <a:off x="262293" y="5770711"/>
            <a:ext cx="6096000" cy="538609"/>
          </a:xfrm>
          <a:prstGeom prst="rect">
            <a:avLst/>
          </a:prstGeom>
        </p:spPr>
        <p:txBody>
          <a:bodyPr>
            <a:spAutoFit/>
          </a:bodyPr>
          <a:lstStyle/>
          <a:p>
            <a:pPr marL="457200" indent="-457200">
              <a:spcAft>
                <a:spcPts val="300"/>
              </a:spcAft>
              <a:tabLst>
                <a:tab pos="457200" algn="l"/>
              </a:tabLst>
            </a:pPr>
            <a:r>
              <a:rPr lang="en-AU" sz="800" dirty="0">
                <a:latin typeface="+mj-lt"/>
                <a:ea typeface="Times New Roman" panose="02020603050405020304" pitchFamily="18" charset="0"/>
                <a:cs typeface="Times New Roman" panose="02020603050405020304" pitchFamily="18" charset="0"/>
              </a:rPr>
              <a:t>Note: 	</a:t>
            </a:r>
            <a:endParaRPr lang="en-AU" sz="800" dirty="0" smtClean="0">
              <a:latin typeface="+mj-lt"/>
              <a:ea typeface="Times New Roman" panose="02020603050405020304" pitchFamily="18" charset="0"/>
              <a:cs typeface="Times New Roman" panose="02020603050405020304" pitchFamily="18" charset="0"/>
            </a:endParaRPr>
          </a:p>
          <a:p>
            <a:pPr marL="457200" indent="-457200">
              <a:spcAft>
                <a:spcPts val="300"/>
              </a:spcAft>
              <a:tabLst>
                <a:tab pos="457200" algn="l"/>
              </a:tabLst>
            </a:pPr>
            <a:r>
              <a:rPr lang="en-AU" sz="800" dirty="0" smtClean="0">
                <a:latin typeface="+mj-lt"/>
                <a:ea typeface="Times New Roman" panose="02020603050405020304" pitchFamily="18" charset="0"/>
                <a:cs typeface="Times New Roman" panose="02020603050405020304" pitchFamily="18" charset="0"/>
              </a:rPr>
              <a:t>Prevalence </a:t>
            </a:r>
            <a:r>
              <a:rPr lang="en-AU" sz="800" dirty="0">
                <a:latin typeface="+mj-lt"/>
                <a:ea typeface="Times New Roman" panose="02020603050405020304" pitchFamily="18" charset="0"/>
                <a:cs typeface="Times New Roman" panose="02020603050405020304" pitchFamily="18" charset="0"/>
              </a:rPr>
              <a:t>expressed as percentages</a:t>
            </a:r>
          </a:p>
          <a:p>
            <a:r>
              <a:rPr lang="en-AU" sz="800" dirty="0">
                <a:latin typeface="+mj-lt"/>
                <a:ea typeface="Times New Roman" panose="02020603050405020304" pitchFamily="18" charset="0"/>
                <a:cs typeface="Times New Roman" panose="02020603050405020304" pitchFamily="18" charset="0"/>
              </a:rPr>
              <a:t>Source: ABS, 2014 </a:t>
            </a:r>
            <a:endParaRPr lang="en-AU" sz="800" dirty="0">
              <a:latin typeface="+mj-lt"/>
            </a:endParaRPr>
          </a:p>
        </p:txBody>
      </p:sp>
      <p:graphicFrame>
        <p:nvGraphicFramePr>
          <p:cNvPr id="7" name="Chart 6"/>
          <p:cNvGraphicFramePr/>
          <p:nvPr>
            <p:extLst>
              <p:ext uri="{D42A27DB-BD31-4B8C-83A1-F6EECF244321}">
                <p14:modId xmlns:p14="http://schemas.microsoft.com/office/powerpoint/2010/main" val="500789571"/>
              </p:ext>
            </p:extLst>
          </p:nvPr>
        </p:nvGraphicFramePr>
        <p:xfrm>
          <a:off x="2495600" y="1988840"/>
          <a:ext cx="7128791" cy="43204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275908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Prevalence (%) of cardiovascular disease among Aboriginal and Torres Strait Islander people, by sex and disease type, and Aboriginal and Torres Strait </a:t>
            </a:r>
            <a:r>
              <a:rPr lang="en-US" sz="1800" dirty="0" err="1" smtClean="0"/>
              <a:t>Islander:non-Indigenous</a:t>
            </a:r>
            <a:r>
              <a:rPr lang="en-US" sz="1800" dirty="0" smtClean="0"/>
              <a:t> </a:t>
            </a:r>
            <a:r>
              <a:rPr lang="en-US" sz="1800" dirty="0"/>
              <a:t>rate ratios, Australia, 2012-2013</a:t>
            </a:r>
            <a:endParaRPr lang="en-AU" sz="1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9524475"/>
              </p:ext>
            </p:extLst>
          </p:nvPr>
        </p:nvGraphicFramePr>
        <p:xfrm>
          <a:off x="335360" y="1988840"/>
          <a:ext cx="11521280" cy="3600400"/>
        </p:xfrm>
        <a:graphic>
          <a:graphicData uri="http://schemas.openxmlformats.org/drawingml/2006/table">
            <a:tbl>
              <a:tblPr firstRow="1" bandRow="1">
                <a:tableStyleId>{91EBBBCC-DAD2-459C-BE2E-F6DE35CF9A28}</a:tableStyleId>
              </a:tblPr>
              <a:tblGrid>
                <a:gridCol w="2304256"/>
                <a:gridCol w="2304256"/>
                <a:gridCol w="2304256"/>
                <a:gridCol w="2304256"/>
                <a:gridCol w="2304256"/>
              </a:tblGrid>
              <a:tr h="720080">
                <a:tc>
                  <a:txBody>
                    <a:bodyPr/>
                    <a:lstStyle/>
                    <a:p>
                      <a:pPr algn="l">
                        <a:spcAft>
                          <a:spcPts val="500"/>
                        </a:spcAft>
                      </a:pPr>
                      <a:r>
                        <a:rPr lang="en-AU" sz="1200" dirty="0">
                          <a:effectLst/>
                        </a:rPr>
                        <a:t>Cardiovascular disease type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spcAft>
                          <a:spcPts val="500"/>
                        </a:spcAft>
                        <a:tabLst>
                          <a:tab pos="820420" algn="ctr"/>
                          <a:tab pos="1640840" algn="r"/>
                        </a:tabLst>
                      </a:pPr>
                      <a:r>
                        <a:rPr lang="en-AU" sz="1200" i="0" dirty="0">
                          <a:effectLst/>
                        </a:rPr>
                        <a:t>	Males	</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gridSpan="2">
                  <a:txBody>
                    <a:bodyPr/>
                    <a:lstStyle/>
                    <a:p>
                      <a:pPr algn="ctr">
                        <a:spcAft>
                          <a:spcPts val="500"/>
                        </a:spcAft>
                      </a:pPr>
                      <a:r>
                        <a:rPr lang="en-AU" sz="1200" i="0">
                          <a:effectLst/>
                        </a:rPr>
                        <a:t>Females</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r>
              <a:tr h="720080">
                <a:tc>
                  <a:txBody>
                    <a:bodyPr/>
                    <a:lstStyle/>
                    <a:p>
                      <a:pPr algn="l">
                        <a:spcAft>
                          <a:spcPts val="500"/>
                        </a:spcAft>
                      </a:pP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i="0" dirty="0">
                          <a:effectLst/>
                        </a:rPr>
                        <a:t>Prevalence (%)</a:t>
                      </a:r>
                      <a:endParaRPr lang="en-AU" sz="1200" b="1"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i="0" dirty="0">
                          <a:effectLst/>
                        </a:rPr>
                        <a:t>Rate ratio</a:t>
                      </a:r>
                      <a:endParaRPr lang="en-AU" sz="1200" b="1"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i="0" dirty="0">
                          <a:effectLst/>
                        </a:rPr>
                        <a:t>Prevalence (%)</a:t>
                      </a:r>
                      <a:endParaRPr lang="en-AU" sz="1200" b="1"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i="0" dirty="0">
                          <a:effectLst/>
                        </a:rPr>
                        <a:t>Rate ratio</a:t>
                      </a:r>
                      <a:endParaRPr lang="en-AU" sz="1200" b="1"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720080">
                <a:tc>
                  <a:txBody>
                    <a:bodyPr/>
                    <a:lstStyle/>
                    <a:p>
                      <a:pPr algn="l">
                        <a:spcAft>
                          <a:spcPts val="500"/>
                        </a:spcAft>
                      </a:pPr>
                      <a:r>
                        <a:rPr lang="en-AU" sz="1200">
                          <a:effectLst/>
                        </a:rPr>
                        <a:t>Hypertensive heart disease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0">
                          <a:effectLst/>
                        </a:rPr>
                        <a:t>5.6</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0">
                          <a:effectLst/>
                        </a:rPr>
                        <a:t>1.0</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0" dirty="0">
                          <a:effectLst/>
                        </a:rPr>
                        <a:t>6.0</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0">
                          <a:effectLst/>
                        </a:rPr>
                        <a:t>1.1</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720080">
                <a:tc>
                  <a:txBody>
                    <a:bodyPr/>
                    <a:lstStyle/>
                    <a:p>
                      <a:pPr algn="l">
                        <a:spcAft>
                          <a:spcPts val="500"/>
                        </a:spcAft>
                      </a:pPr>
                      <a:r>
                        <a:rPr lang="en-AU" sz="1200">
                          <a:effectLst/>
                        </a:rPr>
                        <a:t>Heart, stroke and vascular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0">
                          <a:effectLst/>
                        </a:rPr>
                        <a:t>4.0</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0">
                          <a:effectLst/>
                        </a:rPr>
                        <a:t>1.5</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0" dirty="0">
                          <a:effectLst/>
                        </a:rPr>
                        <a:t>3.8</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0">
                          <a:effectLst/>
                        </a:rPr>
                        <a:t>1.7</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720080">
                <a:tc>
                  <a:txBody>
                    <a:bodyPr/>
                    <a:lstStyle/>
                    <a:p>
                      <a:pPr algn="l">
                        <a:spcAft>
                          <a:spcPts val="500"/>
                        </a:spcAft>
                      </a:pPr>
                      <a:r>
                        <a:rPr lang="en-AU" sz="1200" dirty="0">
                          <a:effectLst/>
                        </a:rPr>
                        <a:t>All cardiovascular disease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0" dirty="0">
                          <a:effectLst/>
                        </a:rPr>
                        <a:t>11</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0">
                          <a:effectLst/>
                        </a:rPr>
                        <a:t>1.2</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0" dirty="0">
                          <a:effectLst/>
                        </a:rPr>
                        <a:t>14</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i="0" dirty="0">
                          <a:effectLst/>
                        </a:rPr>
                        <a:t>1.3</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7" name="Rectangle 6"/>
          <p:cNvSpPr/>
          <p:nvPr/>
        </p:nvSpPr>
        <p:spPr>
          <a:xfrm>
            <a:off x="343246" y="5661248"/>
            <a:ext cx="7128792" cy="700192"/>
          </a:xfrm>
          <a:prstGeom prst="rect">
            <a:avLst/>
          </a:prstGeom>
        </p:spPr>
        <p:txBody>
          <a:bodyPr wrap="square">
            <a:spAutoFit/>
          </a:bodyPr>
          <a:lstStyle/>
          <a:p>
            <a:pPr marL="457200" indent="-457200">
              <a:spcAft>
                <a:spcPts val="300"/>
              </a:spcAft>
              <a:tabLst>
                <a:tab pos="45720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457200" indent="-457200">
              <a:spcAft>
                <a:spcPts val="300"/>
              </a:spcAft>
              <a:tabLst>
                <a:tab pos="457200" algn="l"/>
              </a:tabLst>
            </a:pPr>
            <a:r>
              <a:rPr lang="en-AU" sz="800" dirty="0" smtClean="0">
                <a:latin typeface="+mj-lt"/>
                <a:ea typeface="Times New Roman" panose="02020603050405020304" pitchFamily="18" charset="0"/>
                <a:cs typeface="Times New Roman" panose="02020603050405020304" pitchFamily="18" charset="0"/>
              </a:rPr>
              <a:t>1. Prevalence </a:t>
            </a:r>
            <a:r>
              <a:rPr lang="en-AU" sz="800" dirty="0">
                <a:latin typeface="+mj-lt"/>
                <a:ea typeface="Times New Roman" panose="02020603050405020304" pitchFamily="18" charset="0"/>
                <a:cs typeface="Times New Roman" panose="02020603050405020304" pitchFamily="18" charset="0"/>
              </a:rPr>
              <a:t>expressed as percentages</a:t>
            </a:r>
          </a:p>
          <a:p>
            <a:pPr marL="457200" indent="-457200">
              <a:spcAft>
                <a:spcPts val="300"/>
              </a:spcAft>
              <a:tabLst>
                <a:tab pos="457200" algn="l"/>
              </a:tabLst>
            </a:pPr>
            <a:r>
              <a:rPr lang="en-AU" sz="800" dirty="0" smtClean="0">
                <a:latin typeface="+mj-lt"/>
                <a:ea typeface="Times New Roman" panose="02020603050405020304" pitchFamily="18" charset="0"/>
                <a:cs typeface="Times New Roman" panose="02020603050405020304" pitchFamily="18" charset="0"/>
              </a:rPr>
              <a:t>2. Rate </a:t>
            </a:r>
            <a:r>
              <a:rPr lang="en-AU" sz="800" dirty="0">
                <a:latin typeface="+mj-lt"/>
                <a:ea typeface="Times New Roman" panose="02020603050405020304" pitchFamily="18" charset="0"/>
                <a:cs typeface="Times New Roman" panose="02020603050405020304" pitchFamily="18" charset="0"/>
              </a:rPr>
              <a:t>ratios are age-standardised, and are the rates for Indigenous people divided by the rates for non-Indigenous people</a:t>
            </a:r>
          </a:p>
          <a:p>
            <a:r>
              <a:rPr lang="en-AU" sz="800" dirty="0">
                <a:latin typeface="+mj-lt"/>
                <a:ea typeface="Times New Roman" panose="02020603050405020304" pitchFamily="18" charset="0"/>
                <a:cs typeface="Times New Roman" panose="02020603050405020304" pitchFamily="18" charset="0"/>
              </a:rPr>
              <a:t>Source: ABS, 2014</a:t>
            </a:r>
            <a:endParaRPr lang="en-AU" sz="800" dirty="0">
              <a:latin typeface="+mj-lt"/>
            </a:endParaRPr>
          </a:p>
        </p:txBody>
      </p:sp>
    </p:spTree>
    <p:extLst>
      <p:ext uri="{BB962C8B-B14F-4D97-AF65-F5344CB8AC3E}">
        <p14:creationId xmlns:p14="http://schemas.microsoft.com/office/powerpoint/2010/main" val="1434694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mtClean="0"/>
              <a:t>Aboriginal and Torres Strait Islander population</a:t>
            </a:r>
            <a:endParaRPr lang="en-AU" dirty="0"/>
          </a:p>
        </p:txBody>
      </p:sp>
      <p:sp>
        <p:nvSpPr>
          <p:cNvPr id="3" name="Content Placeholder 2"/>
          <p:cNvSpPr>
            <a:spLocks noGrp="1"/>
          </p:cNvSpPr>
          <p:nvPr>
            <p:ph idx="1"/>
          </p:nvPr>
        </p:nvSpPr>
        <p:spPr/>
        <p:txBody>
          <a:bodyPr/>
          <a:lstStyle/>
          <a:p>
            <a:pPr lvl="0"/>
            <a:r>
              <a:rPr lang="en-AU" smtClean="0"/>
              <a:t>In 2016, around 35% of Aboriginal and Torres Strait Islander people lived in a capital city.</a:t>
            </a:r>
          </a:p>
          <a:p>
            <a:pPr lvl="0"/>
            <a:r>
              <a:rPr lang="en-AU" smtClean="0"/>
              <a:t>The Aboriginal and Torres Strait Islander population is much younger than the non-Indigenous population.</a:t>
            </a:r>
          </a:p>
          <a:p>
            <a:endParaRPr lang="en-AU" dirty="0"/>
          </a:p>
        </p:txBody>
      </p:sp>
    </p:spTree>
    <p:extLst>
      <p:ext uri="{BB962C8B-B14F-4D97-AF65-F5344CB8AC3E}">
        <p14:creationId xmlns:p14="http://schemas.microsoft.com/office/powerpoint/2010/main" val="29439063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392" y="1340768"/>
            <a:ext cx="10959008" cy="576064"/>
          </a:xfrm>
        </p:spPr>
        <p:txBody>
          <a:bodyPr/>
          <a:lstStyle/>
          <a:p>
            <a:r>
              <a:rPr lang="en-US" sz="1800" dirty="0"/>
              <a:t>Deaths from CVD, by </a:t>
            </a:r>
            <a:r>
              <a:rPr lang="en-US" sz="1400" dirty="0"/>
              <a:t>Indigenous</a:t>
            </a:r>
            <a:r>
              <a:rPr lang="en-US" sz="1800" dirty="0"/>
              <a:t> status and sex, NSW, Qld, WA, SA and NT, 2011–2015</a:t>
            </a:r>
            <a:endParaRPr lang="en-AU" sz="1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00124338"/>
              </p:ext>
            </p:extLst>
          </p:nvPr>
        </p:nvGraphicFramePr>
        <p:xfrm>
          <a:off x="335360" y="1772815"/>
          <a:ext cx="11521280" cy="3838125"/>
        </p:xfrm>
        <a:graphic>
          <a:graphicData uri="http://schemas.openxmlformats.org/drawingml/2006/table">
            <a:tbl>
              <a:tblPr firstRow="1" bandRow="1">
                <a:tableStyleId>{91EBBBCC-DAD2-459C-BE2E-F6DE35CF9A28}</a:tableStyleId>
              </a:tblPr>
              <a:tblGrid>
                <a:gridCol w="2304256"/>
                <a:gridCol w="2304256"/>
                <a:gridCol w="2304256"/>
                <a:gridCol w="2304256"/>
                <a:gridCol w="2304256"/>
              </a:tblGrid>
              <a:tr h="333325">
                <a:tc>
                  <a:txBody>
                    <a:bodyPr/>
                    <a:lstStyle/>
                    <a:p>
                      <a:pPr algn="l" fontAlgn="base">
                        <a:spcAft>
                          <a:spcPts val="0"/>
                        </a:spcAft>
                      </a:pPr>
                      <a:r>
                        <a:rPr lang="en-AU" sz="1100" dirty="0">
                          <a:effectLst/>
                        </a:rPr>
                        <a:t>CVD type</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gridSpan="2">
                  <a:txBody>
                    <a:bodyPr/>
                    <a:lstStyle/>
                    <a:p>
                      <a:pPr algn="ctr" fontAlgn="base">
                        <a:spcAft>
                          <a:spcPts val="0"/>
                        </a:spcAft>
                      </a:pPr>
                      <a:r>
                        <a:rPr lang="en-AU" sz="1100" b="1" dirty="0">
                          <a:effectLst/>
                        </a:rPr>
                        <a:t>Indigenous</a:t>
                      </a:r>
                      <a:endParaRPr lang="en-AU"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hMerge="1">
                  <a:txBody>
                    <a:bodyPr/>
                    <a:lstStyle/>
                    <a:p>
                      <a:endParaRPr lang="en-AU"/>
                    </a:p>
                  </a:txBody>
                  <a:tcPr/>
                </a:tc>
                <a:tc>
                  <a:txBody>
                    <a:bodyPr/>
                    <a:lstStyle/>
                    <a:p>
                      <a:pPr algn="ctr" fontAlgn="base">
                        <a:spcAft>
                          <a:spcPts val="0"/>
                        </a:spcAft>
                      </a:pPr>
                      <a:r>
                        <a:rPr lang="en-AU" sz="1100" b="1" dirty="0">
                          <a:effectLst/>
                        </a:rPr>
                        <a:t>Non-Indigenous</a:t>
                      </a:r>
                      <a:endParaRPr lang="en-AU"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r>
              <a:tr h="483173">
                <a:tc>
                  <a:txBody>
                    <a:bodyPr/>
                    <a:lstStyle/>
                    <a:p>
                      <a:pPr algn="l"/>
                      <a:endParaRPr lang="en-AU" sz="1100" dirty="0"/>
                    </a:p>
                  </a:txBody>
                  <a:tcPr marL="76200" marR="76200" marT="28575" marB="28575" anchor="ctr"/>
                </a:tc>
                <a:tc>
                  <a:txBody>
                    <a:bodyPr/>
                    <a:lstStyle/>
                    <a:p>
                      <a:pPr algn="ctr" fontAlgn="base">
                        <a:spcAft>
                          <a:spcPts val="0"/>
                        </a:spcAft>
                      </a:pPr>
                      <a:r>
                        <a:rPr lang="en-AU" sz="1100" b="1" dirty="0">
                          <a:effectLst/>
                        </a:rPr>
                        <a:t>% of total CVD deaths</a:t>
                      </a:r>
                      <a:endParaRPr lang="en-AU"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b="1" dirty="0">
                          <a:effectLst/>
                        </a:rPr>
                        <a:t>Age-standardised rate (per 100,000)</a:t>
                      </a:r>
                      <a:endParaRPr lang="en-AU"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b="1" dirty="0">
                          <a:effectLst/>
                        </a:rPr>
                        <a:t>Age-standardised </a:t>
                      </a:r>
                      <a:r>
                        <a:rPr lang="en-AU" sz="1100" b="1" dirty="0" smtClean="0">
                          <a:effectLst/>
                        </a:rPr>
                        <a:t>rate </a:t>
                      </a:r>
                      <a:r>
                        <a:rPr lang="en-AU" sz="1100" b="1" dirty="0">
                          <a:effectLst/>
                        </a:rPr>
                        <a:t>(per 100,000)</a:t>
                      </a:r>
                      <a:endParaRPr lang="en-AU"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AU" sz="1100" dirty="0" smtClean="0">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AU" sz="1100" b="1" dirty="0" smtClean="0">
                          <a:effectLst/>
                        </a:rPr>
                        <a:t>Rate ratio</a:t>
                      </a:r>
                      <a:endParaRPr lang="en-AU" sz="11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endParaRPr lang="en-AU" sz="1100" dirty="0"/>
                    </a:p>
                  </a:txBody>
                  <a:tcPr marL="0" marR="0" marT="0" marB="0" anchor="ctr"/>
                </a:tc>
              </a:tr>
              <a:tr h="333325">
                <a:tc>
                  <a:txBody>
                    <a:bodyPr/>
                    <a:lstStyle/>
                    <a:p>
                      <a:pPr algn="l">
                        <a:spcAft>
                          <a:spcPts val="0"/>
                        </a:spcAft>
                      </a:pPr>
                      <a:r>
                        <a:rPr lang="en-AU" sz="1100">
                          <a:effectLst/>
                        </a:rPr>
                        <a:t>Ischaemic heart disease</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100">
                          <a:effectLst/>
                        </a:rPr>
                        <a:t>55</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138</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79</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dirty="0">
                          <a:effectLst/>
                        </a:rPr>
                        <a:t>1.8</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333325">
                <a:tc>
                  <a:txBody>
                    <a:bodyPr/>
                    <a:lstStyle/>
                    <a:p>
                      <a:pPr algn="l">
                        <a:spcAft>
                          <a:spcPts val="0"/>
                        </a:spcAft>
                      </a:pPr>
                      <a:r>
                        <a:rPr lang="en-AU" sz="1100">
                          <a:effectLst/>
                        </a:rPr>
                        <a:t>Acute myocardial infarction</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100">
                          <a:effectLst/>
                        </a:rPr>
                        <a:t>22</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58</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35</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dirty="0">
                          <a:effectLst/>
                        </a:rPr>
                        <a:t>1.6</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333325">
                <a:tc>
                  <a:txBody>
                    <a:bodyPr/>
                    <a:lstStyle/>
                    <a:p>
                      <a:pPr algn="l">
                        <a:spcAft>
                          <a:spcPts val="0"/>
                        </a:spcAft>
                      </a:pPr>
                      <a:r>
                        <a:rPr lang="en-AU" sz="1100">
                          <a:effectLst/>
                        </a:rPr>
                        <a:t>Cerebrovascular disease</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100">
                          <a:effectLst/>
                        </a:rPr>
                        <a:t>17</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58</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43</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dirty="0">
                          <a:effectLst/>
                        </a:rPr>
                        <a:t>1.3</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333325">
                <a:tc>
                  <a:txBody>
                    <a:bodyPr/>
                    <a:lstStyle/>
                    <a:p>
                      <a:pPr algn="l">
                        <a:spcAft>
                          <a:spcPts val="0"/>
                        </a:spcAft>
                      </a:pPr>
                      <a:r>
                        <a:rPr lang="en-AU" sz="1100">
                          <a:effectLst/>
                        </a:rPr>
                        <a:t>Stroke</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100">
                          <a:effectLst/>
                        </a:rPr>
                        <a:t>14</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46</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33</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dirty="0">
                          <a:effectLst/>
                        </a:rPr>
                        <a:t>1.4</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333325">
                <a:tc>
                  <a:txBody>
                    <a:bodyPr/>
                    <a:lstStyle/>
                    <a:p>
                      <a:pPr algn="l">
                        <a:spcAft>
                          <a:spcPts val="0"/>
                        </a:spcAft>
                      </a:pPr>
                      <a:r>
                        <a:rPr lang="en-AU" sz="1100">
                          <a:effectLst/>
                        </a:rPr>
                        <a:t>Other heart disease (I26–I52)</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100">
                          <a:effectLst/>
                        </a:rPr>
                        <a:t>17</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dirty="0">
                          <a:effectLst/>
                        </a:rPr>
                        <a:t>45</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34</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dirty="0">
                          <a:effectLst/>
                        </a:rPr>
                        <a:t>1.3</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333325">
                <a:tc>
                  <a:txBody>
                    <a:bodyPr/>
                    <a:lstStyle/>
                    <a:p>
                      <a:pPr algn="l">
                        <a:spcAft>
                          <a:spcPts val="0"/>
                        </a:spcAft>
                      </a:pPr>
                      <a:r>
                        <a:rPr lang="en-AU" sz="1100">
                          <a:effectLst/>
                        </a:rPr>
                        <a:t>Rheumatic heart disease</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100">
                          <a:effectLst/>
                        </a:rPr>
                        <a:t>3.4</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6.4</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1.4</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dirty="0">
                          <a:effectLst/>
                        </a:rPr>
                        <a:t>4.7</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333325">
                <a:tc>
                  <a:txBody>
                    <a:bodyPr/>
                    <a:lstStyle/>
                    <a:p>
                      <a:pPr algn="l">
                        <a:spcAft>
                          <a:spcPts val="0"/>
                        </a:spcAft>
                      </a:pPr>
                      <a:r>
                        <a:rPr lang="en-AU" sz="1100">
                          <a:effectLst/>
                        </a:rPr>
                        <a:t>Hypertension disease</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100">
                          <a:effectLst/>
                        </a:rPr>
                        <a:t>4.6</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15</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8.1</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dirty="0">
                          <a:effectLst/>
                        </a:rPr>
                        <a:t>1.8</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333325">
                <a:tc>
                  <a:txBody>
                    <a:bodyPr/>
                    <a:lstStyle/>
                    <a:p>
                      <a:pPr algn="l">
                        <a:spcAft>
                          <a:spcPts val="0"/>
                        </a:spcAft>
                      </a:pPr>
                      <a:r>
                        <a:rPr lang="en-AU" sz="1100">
                          <a:effectLst/>
                        </a:rPr>
                        <a:t>Other diseases of the circulatory system (I70–I99)</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100">
                          <a:effectLst/>
                        </a:rPr>
                        <a:t>3.3</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9.3</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8.4</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dirty="0">
                          <a:effectLst/>
                        </a:rPr>
                        <a:t>1.1</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333325">
                <a:tc>
                  <a:txBody>
                    <a:bodyPr/>
                    <a:lstStyle/>
                    <a:p>
                      <a:pPr algn="l">
                        <a:spcAft>
                          <a:spcPts val="0"/>
                        </a:spcAft>
                      </a:pPr>
                      <a:r>
                        <a:rPr lang="en-AU" sz="1100" dirty="0">
                          <a:effectLst/>
                        </a:rPr>
                        <a:t>Total CVD</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100" dirty="0">
                          <a:effectLst/>
                        </a:rPr>
                        <a:t>100.0</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dirty="0">
                          <a:effectLst/>
                        </a:rPr>
                        <a:t>271</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a:effectLst/>
                        </a:rPr>
                        <a:t>173</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100" dirty="0">
                          <a:effectLst/>
                        </a:rPr>
                        <a:t>1.6</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bl>
          </a:graphicData>
        </a:graphic>
      </p:graphicFrame>
      <p:sp>
        <p:nvSpPr>
          <p:cNvPr id="6" name="Rectangle 5"/>
          <p:cNvSpPr/>
          <p:nvPr/>
        </p:nvSpPr>
        <p:spPr>
          <a:xfrm>
            <a:off x="335360" y="5429979"/>
            <a:ext cx="11138893" cy="1023357"/>
          </a:xfrm>
          <a:prstGeom prst="rect">
            <a:avLst/>
          </a:prstGeom>
        </p:spPr>
        <p:txBody>
          <a:bodyPr wrap="square">
            <a:sp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	</a:t>
            </a:r>
          </a:p>
          <a:p>
            <a:pPr marL="90488" lvl="0"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Directly </a:t>
            </a:r>
            <a:r>
              <a:rPr lang="en-AU" sz="800" dirty="0">
                <a:latin typeface="+mj-lt"/>
                <a:ea typeface="Times New Roman" panose="02020603050405020304" pitchFamily="18" charset="0"/>
                <a:cs typeface="Times New Roman" panose="02020603050405020304" pitchFamily="18" charset="0"/>
              </a:rPr>
              <a:t>age-standardised using the 2001 standard </a:t>
            </a:r>
            <a:r>
              <a:rPr lang="en-AU" sz="800" dirty="0" smtClean="0">
                <a:latin typeface="+mj-lt"/>
                <a:ea typeface="Times New Roman" panose="02020603050405020304" pitchFamily="18" charset="0"/>
                <a:cs typeface="Times New Roman" panose="02020603050405020304" pitchFamily="18" charset="0"/>
              </a:rPr>
              <a:t>population.</a:t>
            </a:r>
          </a:p>
          <a:p>
            <a:pPr marL="90488" lvl="0"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Data presented for acute myocardial </a:t>
            </a:r>
            <a:r>
              <a:rPr lang="en-AU" sz="800" dirty="0" err="1" smtClean="0">
                <a:latin typeface="+mj-lt"/>
                <a:ea typeface="Times New Roman" panose="02020603050405020304" pitchFamily="18" charset="0"/>
                <a:cs typeface="Times New Roman" panose="02020603050405020304" pitchFamily="18" charset="0"/>
              </a:rPr>
              <a:t>infarcation</a:t>
            </a:r>
            <a:r>
              <a:rPr lang="en-AU" sz="800" dirty="0" smtClean="0">
                <a:latin typeface="+mj-lt"/>
                <a:ea typeface="Times New Roman" panose="02020603050405020304" pitchFamily="18" charset="0"/>
                <a:cs typeface="Times New Roman" panose="02020603050405020304" pitchFamily="18" charset="0"/>
              </a:rPr>
              <a:t> are a subset of data presented for all ischaemic heart disease, and data presented for stroke are a subset of data presented for all cerebrovascular disease.</a:t>
            </a:r>
          </a:p>
          <a:p>
            <a:pPr marL="90488" lvl="0"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Rate </a:t>
            </a:r>
            <a:r>
              <a:rPr lang="en-AU" sz="800" dirty="0">
                <a:latin typeface="+mj-lt"/>
                <a:ea typeface="Times New Roman" panose="02020603050405020304" pitchFamily="18" charset="0"/>
                <a:cs typeface="Times New Roman" panose="02020603050405020304" pitchFamily="18" charset="0"/>
              </a:rPr>
              <a:t>ratio is the mortality rate for Indigenous people divided by the mortality rate for non-Indigenous people.</a:t>
            </a:r>
          </a:p>
          <a:p>
            <a:pPr marL="90488" lvl="0" indent="-90488">
              <a:spcAft>
                <a:spcPts val="300"/>
              </a:spcAft>
              <a:buFont typeface="+mj-lt"/>
              <a:buAutoNum type="arabicPeriod"/>
              <a:tabLst>
                <a:tab pos="457200" algn="l"/>
                <a:tab pos="594360" algn="l"/>
              </a:tabLst>
            </a:pPr>
            <a:r>
              <a:rPr lang="en-AU" sz="800" dirty="0">
                <a:latin typeface="+mj-lt"/>
                <a:ea typeface="Times New Roman" panose="02020603050405020304" pitchFamily="18" charset="0"/>
                <a:cs typeface="Times New Roman" panose="02020603050405020304" pitchFamily="18" charset="0"/>
              </a:rPr>
              <a:t>Rounding may result in inconsistencies in calculated ratios.</a:t>
            </a:r>
          </a:p>
          <a:p>
            <a:r>
              <a:rPr lang="en-AU" sz="800" dirty="0">
                <a:latin typeface="+mj-lt"/>
                <a:ea typeface="Times New Roman" panose="02020603050405020304" pitchFamily="18" charset="0"/>
                <a:cs typeface="Times New Roman" panose="02020603050405020304" pitchFamily="18" charset="0"/>
              </a:rPr>
              <a:t>Source: AIHW, 2017 </a:t>
            </a:r>
            <a:endParaRPr lang="en-AU" sz="800" dirty="0">
              <a:latin typeface="+mj-lt"/>
            </a:endParaRPr>
          </a:p>
        </p:txBody>
      </p:sp>
    </p:spTree>
    <p:extLst>
      <p:ext uri="{BB962C8B-B14F-4D97-AF65-F5344CB8AC3E}">
        <p14:creationId xmlns:p14="http://schemas.microsoft.com/office/powerpoint/2010/main" val="30028272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Cancer</a:t>
            </a:r>
            <a:endParaRPr lang="en-AU" dirty="0"/>
          </a:p>
        </p:txBody>
      </p:sp>
      <p:sp>
        <p:nvSpPr>
          <p:cNvPr id="3" name="Content Placeholder 2"/>
          <p:cNvSpPr>
            <a:spLocks noGrp="1"/>
          </p:cNvSpPr>
          <p:nvPr>
            <p:ph idx="1"/>
          </p:nvPr>
        </p:nvSpPr>
        <p:spPr/>
        <p:txBody>
          <a:bodyPr/>
          <a:lstStyle/>
          <a:p>
            <a:pPr lvl="0"/>
            <a:r>
              <a:rPr lang="en-AU" dirty="0"/>
              <a:t>For 2009-2013, age-adjusted cancer incidence rates were slightly higher for Aboriginal and Torres Strait Islander people living in NSW, Qld, WA and the NT than for non-Indigenous people.</a:t>
            </a:r>
          </a:p>
          <a:p>
            <a:pPr lvl="0"/>
            <a:r>
              <a:rPr lang="en-AU" dirty="0"/>
              <a:t>For 2009-2013, the most common cancers diagnosed among Aboriginal and Torres Strait Islander people living in NSW, Qld, WA and the NT were lung and breast (females) cancers.</a:t>
            </a:r>
          </a:p>
          <a:p>
            <a:pPr lvl="0"/>
            <a:r>
              <a:rPr lang="en-AU" dirty="0"/>
              <a:t>In 2015-16, age-adjusted hospitalisation rates for cancer were lower for Aboriginal and Torres Strait Islander people living in NSW, Qld, WA and the NT than for non-Indigenous people.</a:t>
            </a:r>
          </a:p>
          <a:p>
            <a:endParaRPr lang="en-AU" dirty="0"/>
          </a:p>
        </p:txBody>
      </p:sp>
    </p:spTree>
    <p:extLst>
      <p:ext uri="{BB962C8B-B14F-4D97-AF65-F5344CB8AC3E}">
        <p14:creationId xmlns:p14="http://schemas.microsoft.com/office/powerpoint/2010/main" val="2677694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Cancer</a:t>
            </a:r>
            <a:endParaRPr lang="en-AU" dirty="0"/>
          </a:p>
        </p:txBody>
      </p:sp>
      <p:sp>
        <p:nvSpPr>
          <p:cNvPr id="3" name="Content Placeholder 2"/>
          <p:cNvSpPr>
            <a:spLocks noGrp="1"/>
          </p:cNvSpPr>
          <p:nvPr>
            <p:ph idx="1"/>
          </p:nvPr>
        </p:nvSpPr>
        <p:spPr/>
        <p:txBody>
          <a:bodyPr/>
          <a:lstStyle/>
          <a:p>
            <a:pPr lvl="0"/>
            <a:r>
              <a:rPr lang="en-AU" dirty="0"/>
              <a:t>For 2010-2014, the age-adjusted death rate for cancer for Aboriginal and Torres Strait Islander people living in NSW, Qld, WA, SA and the NT was 1.3 times higher than for non-Indigenous people.</a:t>
            </a:r>
          </a:p>
          <a:p>
            <a:pPr lvl="0"/>
            <a:r>
              <a:rPr lang="en-AU" dirty="0"/>
              <a:t>In 2011, cancer and other neoplasms (cancerous and non-cancerous tumours) were responsible for 9.4% of the total burden of disease among Aboriginal and Torres Strait Islander people.</a:t>
            </a:r>
          </a:p>
          <a:p>
            <a:endParaRPr lang="en-AU" dirty="0"/>
          </a:p>
        </p:txBody>
      </p:sp>
    </p:spTree>
    <p:extLst>
      <p:ext uri="{BB962C8B-B14F-4D97-AF65-F5344CB8AC3E}">
        <p14:creationId xmlns:p14="http://schemas.microsoft.com/office/powerpoint/2010/main" val="243205296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Age-standardised incidence rates for the 10 most common cancers, by Indigenous status, and </a:t>
            </a:r>
            <a:r>
              <a:rPr lang="en-US" sz="1800" dirty="0" smtClean="0"/>
              <a:t>Indigenous: non-Indigenous </a:t>
            </a:r>
            <a:r>
              <a:rPr lang="en-US" sz="1800" dirty="0"/>
              <a:t>rate ratios, NSW, Qld, Vic, WA and the NT, 2008-2012</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01858709"/>
              </p:ext>
            </p:extLst>
          </p:nvPr>
        </p:nvGraphicFramePr>
        <p:xfrm>
          <a:off x="335360" y="1988838"/>
          <a:ext cx="11521280" cy="3624405"/>
        </p:xfrm>
        <a:graphic>
          <a:graphicData uri="http://schemas.openxmlformats.org/drawingml/2006/table">
            <a:tbl>
              <a:tblPr firstRow="1" bandRow="1">
                <a:tableStyleId>{91EBBBCC-DAD2-459C-BE2E-F6DE35CF9A28}</a:tableStyleId>
              </a:tblPr>
              <a:tblGrid>
                <a:gridCol w="2880320"/>
                <a:gridCol w="2880320"/>
                <a:gridCol w="2880320"/>
                <a:gridCol w="2880320"/>
              </a:tblGrid>
              <a:tr h="359440">
                <a:tc>
                  <a:txBody>
                    <a:bodyPr/>
                    <a:lstStyle/>
                    <a:p>
                      <a:pPr algn="l">
                        <a:spcAft>
                          <a:spcPts val="500"/>
                        </a:spcAft>
                      </a:pPr>
                      <a:r>
                        <a:rPr lang="en-AU" sz="1100" dirty="0">
                          <a:effectLst/>
                        </a:rPr>
                        <a:t>Primary site</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Aboriginal and Torres Strait Islander age-standardised rates</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Non-Indigenous age-standardised rates</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Rate ratio</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6815">
                <a:tc>
                  <a:txBody>
                    <a:bodyPr/>
                    <a:lstStyle/>
                    <a:p>
                      <a:pPr algn="l">
                        <a:spcAft>
                          <a:spcPts val="500"/>
                        </a:spcAft>
                      </a:pPr>
                      <a:r>
                        <a:rPr lang="en-AU" sz="1100">
                          <a:effectLst/>
                        </a:rPr>
                        <a:t>Lung</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82</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41</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2.0</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6815">
                <a:tc>
                  <a:txBody>
                    <a:bodyPr/>
                    <a:lstStyle/>
                    <a:p>
                      <a:pPr algn="l">
                        <a:spcAft>
                          <a:spcPts val="500"/>
                        </a:spcAft>
                      </a:pPr>
                      <a:r>
                        <a:rPr lang="en-AU" sz="1100">
                          <a:effectLst/>
                        </a:rPr>
                        <a:t>Breast (females)</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94</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110</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0.9</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6815">
                <a:tc>
                  <a:txBody>
                    <a:bodyPr/>
                    <a:lstStyle/>
                    <a:p>
                      <a:pPr algn="l">
                        <a:spcAft>
                          <a:spcPts val="500"/>
                        </a:spcAft>
                      </a:pPr>
                      <a:r>
                        <a:rPr lang="en-AU" sz="1100">
                          <a:effectLst/>
                        </a:rPr>
                        <a:t>Colorectal (bowel)</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52</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57</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0.9</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6815">
                <a:tc>
                  <a:txBody>
                    <a:bodyPr/>
                    <a:lstStyle/>
                    <a:p>
                      <a:pPr algn="l">
                        <a:spcAft>
                          <a:spcPts val="500"/>
                        </a:spcAft>
                      </a:pPr>
                      <a:r>
                        <a:rPr lang="en-AU" sz="1100" dirty="0">
                          <a:effectLst/>
                        </a:rPr>
                        <a:t>Prostate (males)</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106</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157</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0.7</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6815">
                <a:tc>
                  <a:txBody>
                    <a:bodyPr/>
                    <a:lstStyle/>
                    <a:p>
                      <a:pPr algn="l">
                        <a:spcAft>
                          <a:spcPts val="500"/>
                        </a:spcAft>
                      </a:pPr>
                      <a:r>
                        <a:rPr lang="en-AU" sz="1100" dirty="0">
                          <a:effectLst/>
                        </a:rPr>
                        <a:t>Head and neck</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29</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15</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2.0</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6815">
                <a:tc>
                  <a:txBody>
                    <a:bodyPr/>
                    <a:lstStyle/>
                    <a:p>
                      <a:pPr algn="l">
                        <a:spcAft>
                          <a:spcPts val="500"/>
                        </a:spcAft>
                      </a:pPr>
                      <a:r>
                        <a:rPr lang="en-AU" sz="1100">
                          <a:effectLst/>
                        </a:rPr>
                        <a:t>Liver</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17</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6.0</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2.8</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6815">
                <a:tc>
                  <a:txBody>
                    <a:bodyPr/>
                    <a:lstStyle/>
                    <a:p>
                      <a:pPr algn="l">
                        <a:spcAft>
                          <a:spcPts val="500"/>
                        </a:spcAft>
                      </a:pPr>
                      <a:r>
                        <a:rPr lang="en-AU" sz="1100">
                          <a:effectLst/>
                        </a:rPr>
                        <a:t>Lymphoma</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16</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20</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0.8</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6815">
                <a:tc>
                  <a:txBody>
                    <a:bodyPr/>
                    <a:lstStyle/>
                    <a:p>
                      <a:pPr algn="l">
                        <a:spcAft>
                          <a:spcPts val="500"/>
                        </a:spcAft>
                      </a:pPr>
                      <a:r>
                        <a:rPr lang="en-AU" sz="1100">
                          <a:effectLst/>
                        </a:rPr>
                        <a:t>Uterus (females)</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28</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16</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1.7</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6815">
                <a:tc>
                  <a:txBody>
                    <a:bodyPr/>
                    <a:lstStyle/>
                    <a:p>
                      <a:pPr algn="l">
                        <a:spcAft>
                          <a:spcPts val="500"/>
                        </a:spcAft>
                      </a:pPr>
                      <a:r>
                        <a:rPr lang="en-AU" sz="1100">
                          <a:effectLst/>
                        </a:rPr>
                        <a:t>Luekaemia</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12</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12</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1.0</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6815">
                <a:tc>
                  <a:txBody>
                    <a:bodyPr/>
                    <a:lstStyle/>
                    <a:p>
                      <a:pPr algn="l">
                        <a:spcAft>
                          <a:spcPts val="500"/>
                        </a:spcAft>
                      </a:pPr>
                      <a:r>
                        <a:rPr lang="en-AU" sz="1100">
                          <a:effectLst/>
                        </a:rPr>
                        <a:t>Unknown primary site</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18</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9.4</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1.9</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6815">
                <a:tc>
                  <a:txBody>
                    <a:bodyPr/>
                    <a:lstStyle/>
                    <a:p>
                      <a:pPr algn="l">
                        <a:spcAft>
                          <a:spcPts val="500"/>
                        </a:spcAft>
                      </a:pPr>
                      <a:r>
                        <a:rPr lang="en-AU" sz="1100" dirty="0">
                          <a:effectLst/>
                        </a:rPr>
                        <a:t>All cancers</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484</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439</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1.1</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4"/>
          <p:cNvSpPr/>
          <p:nvPr/>
        </p:nvSpPr>
        <p:spPr>
          <a:xfrm>
            <a:off x="335360" y="5613243"/>
            <a:ext cx="11521279" cy="696078"/>
          </a:xfrm>
          <a:prstGeom prst="rect">
            <a:avLst/>
          </a:prstGeom>
        </p:spPr>
        <p:txBody>
          <a:bodyPr wrap="square" numCol="2">
            <a:no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1. Rates </a:t>
            </a:r>
            <a:r>
              <a:rPr lang="en-AU" sz="800" dirty="0">
                <a:latin typeface="+mj-lt"/>
                <a:ea typeface="Times New Roman" panose="02020603050405020304" pitchFamily="18" charset="0"/>
                <a:cs typeface="Times New Roman" panose="02020603050405020304" pitchFamily="18" charset="0"/>
              </a:rPr>
              <a:t>per 100,000 population, age-standardised to the Australian population at 30 June 2001.</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2. Cancers </a:t>
            </a:r>
            <a:r>
              <a:rPr lang="en-AU" sz="800" dirty="0">
                <a:latin typeface="+mj-lt"/>
                <a:ea typeface="Times New Roman" panose="02020603050405020304" pitchFamily="18" charset="0"/>
                <a:cs typeface="Times New Roman" panose="02020603050405020304" pitchFamily="18" charset="0"/>
              </a:rPr>
              <a:t>are ordered by numbers among Aboriginal and Torres Strait Islander people (not shown in table).	</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3. Rate </a:t>
            </a:r>
            <a:r>
              <a:rPr lang="en-AU" sz="800" dirty="0">
                <a:latin typeface="+mj-lt"/>
                <a:ea typeface="Times New Roman" panose="02020603050405020304" pitchFamily="18" charset="0"/>
                <a:cs typeface="Times New Roman" panose="02020603050405020304" pitchFamily="18" charset="0"/>
              </a:rPr>
              <a:t>ratio is the Aboriginal and Torres Strait Islander rate divided by the non-Indigenous rate.</a:t>
            </a:r>
          </a:p>
          <a:p>
            <a:pPr marL="90488" indent="-90488">
              <a:spcAft>
                <a:spcPts val="300"/>
              </a:spcAft>
              <a:tabLst>
                <a:tab pos="0" algn="l"/>
                <a:tab pos="457200" algn="l"/>
              </a:tabLst>
            </a:pPr>
            <a:r>
              <a:rPr lang="en-AU" sz="800" dirty="0" smtClean="0">
                <a:latin typeface="+mj-lt"/>
                <a:ea typeface="Times New Roman" panose="02020603050405020304" pitchFamily="18" charset="0"/>
                <a:cs typeface="Times New Roman" panose="02020603050405020304" pitchFamily="18" charset="0"/>
              </a:rPr>
              <a:t>4. Due </a:t>
            </a:r>
            <a:r>
              <a:rPr lang="en-AU" sz="800" dirty="0">
                <a:latin typeface="+mj-lt"/>
                <a:ea typeface="Times New Roman" panose="02020603050405020304" pitchFamily="18" charset="0"/>
                <a:cs typeface="Times New Roman" panose="02020603050405020304" pitchFamily="18" charset="0"/>
              </a:rPr>
              <a:t>to the incomplete identification of Aboriginal and Torres Strait Islander status, these figures probably underestimate the true difference between Aboriginal and Torres Strait Islander and non-Indigenous rates.</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5. Rounding </a:t>
            </a:r>
            <a:r>
              <a:rPr lang="en-AU" sz="800" dirty="0">
                <a:latin typeface="+mj-lt"/>
                <a:ea typeface="Times New Roman" panose="02020603050405020304" pitchFamily="18" charset="0"/>
                <a:cs typeface="Times New Roman" panose="02020603050405020304" pitchFamily="18" charset="0"/>
              </a:rPr>
              <a:t>may result in inconsistencies in calculated ratios.	</a:t>
            </a:r>
          </a:p>
          <a:p>
            <a:r>
              <a:rPr lang="en-AU" sz="800" dirty="0">
                <a:latin typeface="+mj-lt"/>
                <a:ea typeface="Times New Roman" panose="02020603050405020304" pitchFamily="18" charset="0"/>
                <a:cs typeface="Times New Roman" panose="02020603050405020304" pitchFamily="18" charset="0"/>
              </a:rPr>
              <a:t>Source: AIHW, 2017</a:t>
            </a:r>
            <a:endParaRPr lang="en-AU" sz="800" dirty="0">
              <a:latin typeface="+mj-lt"/>
            </a:endParaRPr>
          </a:p>
        </p:txBody>
      </p:sp>
    </p:spTree>
    <p:extLst>
      <p:ext uri="{BB962C8B-B14F-4D97-AF65-F5344CB8AC3E}">
        <p14:creationId xmlns:p14="http://schemas.microsoft.com/office/powerpoint/2010/main" val="8788050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Age-standardised death rates for the 10 most common cancers, by Indigenous status, and Indigenous: non-Indigenous rate ratios, NSW, </a:t>
            </a:r>
            <a:r>
              <a:rPr lang="en-US" sz="1600" dirty="0"/>
              <a:t>Qld</a:t>
            </a:r>
            <a:r>
              <a:rPr lang="en-US" sz="1800" dirty="0"/>
              <a:t>, WA, SA and the NT, 2010-2014</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72578895"/>
              </p:ext>
            </p:extLst>
          </p:nvPr>
        </p:nvGraphicFramePr>
        <p:xfrm>
          <a:off x="335359" y="1988841"/>
          <a:ext cx="11521280" cy="3617073"/>
        </p:xfrm>
        <a:graphic>
          <a:graphicData uri="http://schemas.openxmlformats.org/drawingml/2006/table">
            <a:tbl>
              <a:tblPr firstRow="1" bandRow="1">
                <a:tableStyleId>{91EBBBCC-DAD2-459C-BE2E-F6DE35CF9A28}</a:tableStyleId>
              </a:tblPr>
              <a:tblGrid>
                <a:gridCol w="2880320"/>
                <a:gridCol w="2880320"/>
                <a:gridCol w="2880320"/>
                <a:gridCol w="2880320"/>
              </a:tblGrid>
              <a:tr h="360280">
                <a:tc>
                  <a:txBody>
                    <a:bodyPr/>
                    <a:lstStyle/>
                    <a:p>
                      <a:pPr algn="l">
                        <a:lnSpc>
                          <a:spcPts val="1465"/>
                        </a:lnSpc>
                        <a:spcAft>
                          <a:spcPts val="0"/>
                        </a:spcAft>
                      </a:pPr>
                      <a:r>
                        <a:rPr lang="en-AU" sz="1100" dirty="0">
                          <a:effectLst/>
                        </a:rPr>
                        <a:t>Primary cancer</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Aboriginal and Torres Strait Islander age-standardised rates</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Non-Indigenous age-standardised rates</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Rate ratio</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5164">
                <a:tc>
                  <a:txBody>
                    <a:bodyPr/>
                    <a:lstStyle/>
                    <a:p>
                      <a:pPr algn="l">
                        <a:lnSpc>
                          <a:spcPts val="1465"/>
                        </a:lnSpc>
                        <a:spcAft>
                          <a:spcPts val="0"/>
                        </a:spcAft>
                      </a:pPr>
                      <a:r>
                        <a:rPr lang="en-AU" sz="1100" dirty="0">
                          <a:effectLst/>
                        </a:rPr>
                        <a:t>Lung</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58</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32</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1.8</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5164">
                <a:tc>
                  <a:txBody>
                    <a:bodyPr/>
                    <a:lstStyle/>
                    <a:p>
                      <a:pPr algn="l">
                        <a:lnSpc>
                          <a:spcPts val="1465"/>
                        </a:lnSpc>
                        <a:spcAft>
                          <a:spcPts val="0"/>
                        </a:spcAft>
                      </a:pPr>
                      <a:r>
                        <a:rPr lang="en-AU" sz="1100">
                          <a:effectLst/>
                        </a:rPr>
                        <a:t>Head and neck</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14</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4.0</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3.5</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5164">
                <a:tc>
                  <a:txBody>
                    <a:bodyPr/>
                    <a:lstStyle/>
                    <a:p>
                      <a:pPr algn="l">
                        <a:lnSpc>
                          <a:spcPts val="1465"/>
                        </a:lnSpc>
                        <a:spcAft>
                          <a:spcPts val="0"/>
                        </a:spcAft>
                      </a:pPr>
                      <a:r>
                        <a:rPr lang="en-AU" sz="1100">
                          <a:effectLst/>
                        </a:rPr>
                        <a:t>Liver</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15</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5.9</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2.5</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5164">
                <a:tc>
                  <a:txBody>
                    <a:bodyPr/>
                    <a:lstStyle/>
                    <a:p>
                      <a:pPr algn="l">
                        <a:lnSpc>
                          <a:spcPts val="1465"/>
                        </a:lnSpc>
                        <a:spcAft>
                          <a:spcPts val="0"/>
                        </a:spcAft>
                      </a:pPr>
                      <a:r>
                        <a:rPr lang="en-AU" sz="1100">
                          <a:effectLst/>
                        </a:rPr>
                        <a:t>Unknown primary site</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17</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11</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1.6</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5164">
                <a:tc>
                  <a:txBody>
                    <a:bodyPr/>
                    <a:lstStyle/>
                    <a:p>
                      <a:pPr algn="l">
                        <a:lnSpc>
                          <a:spcPts val="1465"/>
                        </a:lnSpc>
                        <a:spcAft>
                          <a:spcPts val="0"/>
                        </a:spcAft>
                      </a:pPr>
                      <a:r>
                        <a:rPr lang="en-AU" sz="1100">
                          <a:effectLst/>
                        </a:rPr>
                        <a:t>Breast (females)</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22</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21</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1.1</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5164">
                <a:tc>
                  <a:txBody>
                    <a:bodyPr/>
                    <a:lstStyle/>
                    <a:p>
                      <a:pPr algn="l">
                        <a:lnSpc>
                          <a:spcPts val="1465"/>
                        </a:lnSpc>
                        <a:spcAft>
                          <a:spcPts val="0"/>
                        </a:spcAft>
                      </a:pPr>
                      <a:r>
                        <a:rPr lang="en-AU" sz="1100" dirty="0">
                          <a:effectLst/>
                        </a:rPr>
                        <a:t>Pancreas</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12</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9.6</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1.3</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5164">
                <a:tc>
                  <a:txBody>
                    <a:bodyPr/>
                    <a:lstStyle/>
                    <a:p>
                      <a:pPr algn="l">
                        <a:lnSpc>
                          <a:spcPts val="1465"/>
                        </a:lnSpc>
                        <a:spcAft>
                          <a:spcPts val="0"/>
                        </a:spcAft>
                      </a:pPr>
                      <a:r>
                        <a:rPr lang="en-AU" sz="1100">
                          <a:effectLst/>
                        </a:rPr>
                        <a:t>Bowel (colorectal)</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12</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16</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0.7</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5164">
                <a:tc>
                  <a:txBody>
                    <a:bodyPr/>
                    <a:lstStyle/>
                    <a:p>
                      <a:pPr algn="l">
                        <a:lnSpc>
                          <a:spcPts val="1465"/>
                        </a:lnSpc>
                        <a:spcAft>
                          <a:spcPts val="0"/>
                        </a:spcAft>
                      </a:pPr>
                      <a:r>
                        <a:rPr lang="en-AU" sz="1100" dirty="0">
                          <a:effectLst/>
                        </a:rPr>
                        <a:t>Oesophagus</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8.3</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4.7</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1.8</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5164">
                <a:tc>
                  <a:txBody>
                    <a:bodyPr/>
                    <a:lstStyle/>
                    <a:p>
                      <a:pPr algn="l">
                        <a:lnSpc>
                          <a:spcPts val="1465"/>
                        </a:lnSpc>
                        <a:spcAft>
                          <a:spcPts val="0"/>
                        </a:spcAft>
                      </a:pPr>
                      <a:r>
                        <a:rPr lang="en-AU" sz="1100">
                          <a:effectLst/>
                        </a:rPr>
                        <a:t>Prostate (males)</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23</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29</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0.8</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5164">
                <a:tc>
                  <a:txBody>
                    <a:bodyPr/>
                    <a:lstStyle/>
                    <a:p>
                      <a:pPr algn="l">
                        <a:lnSpc>
                          <a:spcPts val="1465"/>
                        </a:lnSpc>
                        <a:spcAft>
                          <a:spcPts val="0"/>
                        </a:spcAft>
                      </a:pPr>
                      <a:r>
                        <a:rPr lang="en-AU" sz="1100">
                          <a:effectLst/>
                        </a:rPr>
                        <a:t>Stomach</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6.7</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4.3</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1.6</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95164">
                <a:tc>
                  <a:txBody>
                    <a:bodyPr/>
                    <a:lstStyle/>
                    <a:p>
                      <a:pPr algn="l">
                        <a:lnSpc>
                          <a:spcPts val="1465"/>
                        </a:lnSpc>
                        <a:spcAft>
                          <a:spcPts val="0"/>
                        </a:spcAft>
                      </a:pPr>
                      <a:r>
                        <a:rPr lang="en-AU" sz="1100">
                          <a:effectLst/>
                        </a:rPr>
                        <a:t>All cancers</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221</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a:effectLst/>
                        </a:rPr>
                        <a:t>171</a:t>
                      </a:r>
                      <a:endParaRPr lang="en-A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100" dirty="0">
                          <a:effectLst/>
                        </a:rPr>
                        <a:t>1.3</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4"/>
          <p:cNvSpPr/>
          <p:nvPr/>
        </p:nvSpPr>
        <p:spPr>
          <a:xfrm>
            <a:off x="335359" y="5595926"/>
            <a:ext cx="11521279" cy="713394"/>
          </a:xfrm>
          <a:prstGeom prst="rect">
            <a:avLst/>
          </a:prstGeom>
        </p:spPr>
        <p:txBody>
          <a:bodyPr wrap="square" numCol="2">
            <a:no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90488" indent="-90488">
              <a:spcAft>
                <a:spcPts val="300"/>
              </a:spcAft>
              <a:tabLst>
                <a:tab pos="90488" algn="l"/>
                <a:tab pos="457200" algn="l"/>
              </a:tabLst>
            </a:pPr>
            <a:r>
              <a:rPr lang="en-AU" sz="800" dirty="0" smtClean="0">
                <a:latin typeface="+mj-lt"/>
                <a:ea typeface="Times New Roman" panose="02020603050405020304" pitchFamily="18" charset="0"/>
                <a:cs typeface="Times New Roman" panose="02020603050405020304" pitchFamily="18" charset="0"/>
              </a:rPr>
              <a:t>1.</a:t>
            </a:r>
            <a:r>
              <a:rPr lang="en-AU" sz="800" dirty="0">
                <a:latin typeface="+mj-lt"/>
                <a:ea typeface="Times New Roman" panose="02020603050405020304" pitchFamily="18" charset="0"/>
                <a:cs typeface="Times New Roman" panose="02020603050405020304" pitchFamily="18" charset="0"/>
              </a:rPr>
              <a:t>	Rates per 100,000 population, age-standardised to the Australian population at 30 June 2001.</a:t>
            </a:r>
          </a:p>
          <a:p>
            <a:pPr marL="90488" indent="-90488">
              <a:spcAft>
                <a:spcPts val="300"/>
              </a:spcAft>
              <a:tabLst>
                <a:tab pos="90488" algn="l"/>
                <a:tab pos="457200" algn="l"/>
              </a:tabLst>
            </a:pPr>
            <a:r>
              <a:rPr lang="en-AU" sz="800" dirty="0" smtClean="0">
                <a:latin typeface="+mj-lt"/>
                <a:ea typeface="Times New Roman" panose="02020603050405020304" pitchFamily="18" charset="0"/>
                <a:cs typeface="Times New Roman" panose="02020603050405020304" pitchFamily="18" charset="0"/>
              </a:rPr>
              <a:t>2.  Cancers </a:t>
            </a:r>
            <a:r>
              <a:rPr lang="en-AU" sz="800" dirty="0">
                <a:latin typeface="+mj-lt"/>
                <a:ea typeface="Times New Roman" panose="02020603050405020304" pitchFamily="18" charset="0"/>
                <a:cs typeface="Times New Roman" panose="02020603050405020304" pitchFamily="18" charset="0"/>
              </a:rPr>
              <a:t>are ordered by numbers among Aboriginal and Torres Strait Islander people (not shown in table).</a:t>
            </a:r>
          </a:p>
          <a:p>
            <a:pPr marL="90488" indent="-90488">
              <a:spcAft>
                <a:spcPts val="300"/>
              </a:spcAft>
              <a:tabLst>
                <a:tab pos="90488" algn="l"/>
                <a:tab pos="457200" algn="l"/>
              </a:tabLst>
            </a:pPr>
            <a:r>
              <a:rPr lang="en-AU" sz="800" dirty="0" smtClean="0">
                <a:latin typeface="+mj-lt"/>
                <a:ea typeface="Times New Roman" panose="02020603050405020304" pitchFamily="18" charset="0"/>
                <a:cs typeface="Times New Roman" panose="02020603050405020304" pitchFamily="18" charset="0"/>
              </a:rPr>
              <a:t>3.</a:t>
            </a:r>
            <a:r>
              <a:rPr lang="en-AU" sz="800" dirty="0">
                <a:latin typeface="+mj-lt"/>
                <a:ea typeface="Times New Roman" panose="02020603050405020304" pitchFamily="18" charset="0"/>
                <a:cs typeface="Times New Roman" panose="02020603050405020304" pitchFamily="18" charset="0"/>
              </a:rPr>
              <a:t>	Rate ratio is the Aboriginal and Torres Strait Islander rate divided by the non-Indigenous rate.</a:t>
            </a:r>
          </a:p>
          <a:p>
            <a:pPr marL="90488" indent="-90488">
              <a:spcAft>
                <a:spcPts val="300"/>
              </a:spcAft>
              <a:tabLst>
                <a:tab pos="90488" algn="l"/>
                <a:tab pos="457200" algn="l"/>
              </a:tabLst>
            </a:pPr>
            <a:r>
              <a:rPr lang="en-AU" sz="800" dirty="0" smtClean="0">
                <a:latin typeface="+mj-lt"/>
                <a:ea typeface="Times New Roman" panose="02020603050405020304" pitchFamily="18" charset="0"/>
                <a:cs typeface="Times New Roman" panose="02020603050405020304" pitchFamily="18" charset="0"/>
              </a:rPr>
              <a:t>4.</a:t>
            </a:r>
            <a:r>
              <a:rPr lang="en-AU" sz="800" dirty="0">
                <a:latin typeface="+mj-lt"/>
                <a:ea typeface="Times New Roman" panose="02020603050405020304" pitchFamily="18" charset="0"/>
                <a:cs typeface="Times New Roman" panose="02020603050405020304" pitchFamily="18" charset="0"/>
              </a:rPr>
              <a:t>	Due to the incomplete identification of Aboriginal and Torres Strait Islander status, these figures probably underestimate the true difference between Aboriginal and Torres Strait Islander and non-Indigenous rates.</a:t>
            </a:r>
          </a:p>
          <a:p>
            <a:pPr marL="90488" indent="-90488">
              <a:spcAft>
                <a:spcPts val="300"/>
              </a:spcAft>
              <a:tabLst>
                <a:tab pos="90488" algn="l"/>
                <a:tab pos="457200" algn="l"/>
              </a:tabLst>
            </a:pPr>
            <a:r>
              <a:rPr lang="en-AU" sz="800" dirty="0" smtClean="0">
                <a:latin typeface="+mj-lt"/>
                <a:ea typeface="Times New Roman" panose="02020603050405020304" pitchFamily="18" charset="0"/>
                <a:cs typeface="Times New Roman" panose="02020603050405020304" pitchFamily="18" charset="0"/>
              </a:rPr>
              <a:t>5.</a:t>
            </a:r>
            <a:r>
              <a:rPr lang="en-AU" sz="800" dirty="0">
                <a:latin typeface="+mj-lt"/>
                <a:ea typeface="Times New Roman" panose="02020603050405020304" pitchFamily="18" charset="0"/>
                <a:cs typeface="Times New Roman" panose="02020603050405020304" pitchFamily="18" charset="0"/>
              </a:rPr>
              <a:t>	Rounding may result in inconsistencies in calculated ratios.</a:t>
            </a:r>
          </a:p>
          <a:p>
            <a:pPr marL="90488" indent="-90488">
              <a:spcAft>
                <a:spcPts val="300"/>
              </a:spcAft>
              <a:tabLst>
                <a:tab pos="90488" algn="l"/>
                <a:tab pos="457200" algn="l"/>
              </a:tabLst>
            </a:pPr>
            <a:r>
              <a:rPr lang="en-AU" sz="800" dirty="0" smtClean="0">
                <a:latin typeface="+mj-lt"/>
                <a:ea typeface="Times New Roman" panose="02020603050405020304" pitchFamily="18" charset="0"/>
                <a:cs typeface="Times New Roman" panose="02020603050405020304" pitchFamily="18" charset="0"/>
              </a:rPr>
              <a:t>6.</a:t>
            </a:r>
            <a:r>
              <a:rPr lang="en-AU" sz="800" dirty="0">
                <a:latin typeface="+mj-lt"/>
                <a:ea typeface="Times New Roman" panose="02020603050405020304" pitchFamily="18" charset="0"/>
                <a:cs typeface="Times New Roman" panose="02020603050405020304" pitchFamily="18" charset="0"/>
              </a:rPr>
              <a:t>	Rate ratios less than one indicate that non-Indigenous people experience higher rates of the disease.	</a:t>
            </a:r>
          </a:p>
          <a:p>
            <a:r>
              <a:rPr lang="en-AU" sz="800" dirty="0">
                <a:latin typeface="+mj-lt"/>
                <a:ea typeface="Times New Roman" panose="02020603050405020304" pitchFamily="18" charset="0"/>
                <a:cs typeface="Times New Roman" panose="02020603050405020304" pitchFamily="18" charset="0"/>
              </a:rPr>
              <a:t>Source: AIHW, 2016 </a:t>
            </a:r>
            <a:endParaRPr lang="en-AU" sz="800" dirty="0">
              <a:latin typeface="+mj-lt"/>
            </a:endParaRPr>
          </a:p>
        </p:txBody>
      </p:sp>
    </p:spTree>
    <p:extLst>
      <p:ext uri="{BB962C8B-B14F-4D97-AF65-F5344CB8AC3E}">
        <p14:creationId xmlns:p14="http://schemas.microsoft.com/office/powerpoint/2010/main" val="35647304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mtClean="0"/>
              <a:t>Diabetes</a:t>
            </a:r>
            <a:endParaRPr lang="en-AU" dirty="0"/>
          </a:p>
        </p:txBody>
      </p:sp>
      <p:sp>
        <p:nvSpPr>
          <p:cNvPr id="3" name="Content Placeholder 2"/>
          <p:cNvSpPr>
            <a:spLocks noGrp="1"/>
          </p:cNvSpPr>
          <p:nvPr>
            <p:ph idx="1"/>
          </p:nvPr>
        </p:nvSpPr>
        <p:spPr/>
        <p:txBody>
          <a:bodyPr>
            <a:normAutofit fontScale="92500"/>
          </a:bodyPr>
          <a:lstStyle/>
          <a:p>
            <a:pPr lvl="0"/>
            <a:r>
              <a:rPr lang="en-AU" smtClean="0"/>
              <a:t>In 2012-2013, 13% of Aboriginal and Torres Strait Islander people reported having diabetes; after age-adjustment, Aboriginal and Torres Strait Islander people were more than three and a half times more likely to report having some form of diabetes than non-Indigenous people.</a:t>
            </a:r>
          </a:p>
          <a:p>
            <a:pPr lvl="0"/>
            <a:r>
              <a:rPr lang="en-AU" smtClean="0"/>
              <a:t>In 2013-14, Aboriginal and Torres Strait Islander people were more likely to have diabetes recorded as the principal cause of hospital admission compared with non-Indigenous people. </a:t>
            </a:r>
          </a:p>
          <a:p>
            <a:pPr lvl="0"/>
            <a:r>
              <a:rPr lang="en-AU" smtClean="0"/>
              <a:t>In 2016, Aboriginal and Torres Strait Islander people living in NSW, Qld, SA, WA and the NT died from diabetes at almost five times the rate of non-Indigenous people.</a:t>
            </a:r>
          </a:p>
          <a:p>
            <a:pPr lvl="0"/>
            <a:r>
              <a:rPr lang="en-AU" smtClean="0"/>
              <a:t>In 2011, diabetes accounted for 4% of the burden of disease among Aboriginal and Torres Strait Islander people.</a:t>
            </a:r>
          </a:p>
          <a:p>
            <a:endParaRPr lang="en-AU" dirty="0"/>
          </a:p>
        </p:txBody>
      </p:sp>
    </p:spTree>
    <p:extLst>
      <p:ext uri="{BB962C8B-B14F-4D97-AF65-F5344CB8AC3E}">
        <p14:creationId xmlns:p14="http://schemas.microsoft.com/office/powerpoint/2010/main" val="117238883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Social and emotional wellbeing</a:t>
            </a:r>
            <a:endParaRPr lang="en-AU" dirty="0"/>
          </a:p>
        </p:txBody>
      </p:sp>
      <p:sp>
        <p:nvSpPr>
          <p:cNvPr id="3" name="Content Placeholder 2"/>
          <p:cNvSpPr>
            <a:spLocks noGrp="1"/>
          </p:cNvSpPr>
          <p:nvPr>
            <p:ph idx="1"/>
          </p:nvPr>
        </p:nvSpPr>
        <p:spPr/>
        <p:txBody>
          <a:bodyPr/>
          <a:lstStyle/>
          <a:p>
            <a:pPr lvl="0"/>
            <a:r>
              <a:rPr lang="en-AU" dirty="0"/>
              <a:t>In 2012-2013, after age-adjustment, Aboriginal and Torres Strait Islander people were 2.7 times as likely as non-Indigenous people to feel high or very high levels of psychological distress.</a:t>
            </a:r>
          </a:p>
          <a:p>
            <a:pPr lvl="0"/>
            <a:r>
              <a:rPr lang="en-AU" dirty="0"/>
              <a:t>In 2014-2015, 68% of Aboriginal and Torres Strait Islander people aged 15 years and over experienced at least one significant stressor in the previous 12 months.</a:t>
            </a:r>
          </a:p>
          <a:p>
            <a:pPr lvl="0"/>
            <a:r>
              <a:rPr lang="en-AU" dirty="0"/>
              <a:t>In 2012-2013, 91% of Aboriginal and Torres Strait Islander people reported on feelings of calmness and peacefulness, happiness, fullness of life and energy either some, most, or all of the time.</a:t>
            </a:r>
          </a:p>
          <a:p>
            <a:endParaRPr lang="en-AU" dirty="0"/>
          </a:p>
        </p:txBody>
      </p:sp>
    </p:spTree>
    <p:extLst>
      <p:ext uri="{BB962C8B-B14F-4D97-AF65-F5344CB8AC3E}">
        <p14:creationId xmlns:p14="http://schemas.microsoft.com/office/powerpoint/2010/main" val="221855916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Social and emotional wellbeing</a:t>
            </a:r>
          </a:p>
        </p:txBody>
      </p:sp>
      <p:sp>
        <p:nvSpPr>
          <p:cNvPr id="3" name="Content Placeholder 2"/>
          <p:cNvSpPr>
            <a:spLocks noGrp="1"/>
          </p:cNvSpPr>
          <p:nvPr>
            <p:ph idx="1"/>
          </p:nvPr>
        </p:nvSpPr>
        <p:spPr/>
        <p:txBody>
          <a:bodyPr/>
          <a:lstStyle/>
          <a:p>
            <a:pPr lvl="0"/>
            <a:r>
              <a:rPr lang="en-AU" dirty="0"/>
              <a:t>In 2014-2015, more than half of Aboriginal and Torres Strait Islander people aged 15 years and over reported an overall life satisfaction rating of at least 8 out of 10.</a:t>
            </a:r>
          </a:p>
          <a:p>
            <a:pPr lvl="0"/>
            <a:r>
              <a:rPr lang="en-AU" dirty="0"/>
              <a:t>In 2015-16, there were 19,801 hospital separations with a principal diagnosis of ICD ‘mental and behavioural disorders’ identified as Aboriginal and/or Torres Strait Islander.</a:t>
            </a:r>
          </a:p>
          <a:p>
            <a:pPr lvl="0"/>
            <a:r>
              <a:rPr lang="en-AU" dirty="0"/>
              <a:t>In 2016, the death rate for ICD 'intentional self-harm’ for Aboriginal and Torres Strait Islander people living in NSW, Qld, WA, SA and the NT was twice the rate reported for non-Indigenous people.</a:t>
            </a:r>
          </a:p>
          <a:p>
            <a:endParaRPr lang="en-AU" dirty="0"/>
          </a:p>
        </p:txBody>
      </p:sp>
    </p:spTree>
    <p:extLst>
      <p:ext uri="{BB962C8B-B14F-4D97-AF65-F5344CB8AC3E}">
        <p14:creationId xmlns:p14="http://schemas.microsoft.com/office/powerpoint/2010/main" val="359981264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Numbers and rates of deaths from mental health related conditions (excluding intentional self-harm), by sex and cause of death, and Aboriginal and Torres Strait </a:t>
            </a:r>
            <a:r>
              <a:rPr lang="en-US" sz="1800" dirty="0" smtClean="0"/>
              <a:t>Islander: non-Indigenous </a:t>
            </a:r>
            <a:r>
              <a:rPr lang="en-US" sz="1800" dirty="0"/>
              <a:t>rate ratios, NSW, Qld, WA, SA, and the NT, 2011-2015</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48400013"/>
              </p:ext>
            </p:extLst>
          </p:nvPr>
        </p:nvGraphicFramePr>
        <p:xfrm>
          <a:off x="335362" y="1988838"/>
          <a:ext cx="11521279" cy="3600402"/>
        </p:xfrm>
        <a:graphic>
          <a:graphicData uri="http://schemas.openxmlformats.org/drawingml/2006/table">
            <a:tbl>
              <a:tblPr firstRow="1" bandRow="1">
                <a:tableStyleId>{91EBBBCC-DAD2-459C-BE2E-F6DE35CF9A28}</a:tableStyleId>
              </a:tblPr>
              <a:tblGrid>
                <a:gridCol w="2880318"/>
                <a:gridCol w="1440160"/>
                <a:gridCol w="1440160"/>
                <a:gridCol w="1440160"/>
                <a:gridCol w="1440160"/>
                <a:gridCol w="1440160"/>
                <a:gridCol w="1440161"/>
              </a:tblGrid>
              <a:tr h="600067">
                <a:tc>
                  <a:txBody>
                    <a:bodyPr/>
                    <a:lstStyle/>
                    <a:p>
                      <a:pPr algn="l">
                        <a:spcAft>
                          <a:spcPts val="500"/>
                        </a:spcAft>
                      </a:pPr>
                      <a:r>
                        <a:rPr lang="en-AU" sz="1200" dirty="0">
                          <a:effectLst/>
                        </a:rPr>
                        <a:t>Cause of death</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algn="ctr">
                        <a:spcAft>
                          <a:spcPts val="500"/>
                        </a:spcAft>
                      </a:pPr>
                      <a:r>
                        <a:rPr lang="en-AU" sz="1200" dirty="0">
                          <a:effectLst/>
                        </a:rPr>
                        <a:t>Males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gridSpan="3">
                  <a:txBody>
                    <a:bodyPr/>
                    <a:lstStyle/>
                    <a:p>
                      <a:pPr algn="ctr">
                        <a:spcAft>
                          <a:spcPts val="500"/>
                        </a:spcAft>
                      </a:pPr>
                      <a:r>
                        <a:rPr lang="en-AU" sz="1200" dirty="0">
                          <a:effectLst/>
                        </a:rPr>
                        <a:t>Females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r>
              <a:tr h="600067">
                <a:tc>
                  <a:txBody>
                    <a:bodyPr/>
                    <a:lstStyle/>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Number</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Rate</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Rate ratio</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Number</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Rate</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Rate ratio</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600067">
                <a:tc>
                  <a:txBody>
                    <a:bodyPr/>
                    <a:lstStyle/>
                    <a:p>
                      <a:pPr algn="l">
                        <a:spcAft>
                          <a:spcPts val="500"/>
                        </a:spcAft>
                      </a:pPr>
                      <a:r>
                        <a:rPr lang="en-AU" sz="1200">
                          <a:effectLst/>
                        </a:rPr>
                        <a:t>Mental disorders due to substance use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600067">
                <a:tc>
                  <a:txBody>
                    <a:bodyPr/>
                    <a:lstStyle/>
                    <a:p>
                      <a:pPr algn="l">
                        <a:spcAft>
                          <a:spcPts val="500"/>
                        </a:spcAft>
                      </a:pPr>
                      <a:r>
                        <a:rPr lang="en-AU" sz="1200">
                          <a:effectLst/>
                        </a:rPr>
                        <a:t>Organic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600067">
                <a:tc>
                  <a:txBody>
                    <a:bodyPr/>
                    <a:lstStyle/>
                    <a:p>
                      <a:pPr algn="l">
                        <a:spcAft>
                          <a:spcPts val="500"/>
                        </a:spcAft>
                      </a:pPr>
                      <a:r>
                        <a:rPr lang="en-AU" sz="1200">
                          <a:effectLst/>
                        </a:rPr>
                        <a:t>Other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0.6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600067">
                <a:tc>
                  <a:txBody>
                    <a:bodyPr/>
                    <a:lstStyle/>
                    <a:p>
                      <a:pPr algn="l">
                        <a:spcAft>
                          <a:spcPts val="500"/>
                        </a:spcAft>
                      </a:pPr>
                      <a:r>
                        <a:rPr lang="en-AU" sz="1200">
                          <a:effectLst/>
                        </a:rPr>
                        <a:t>All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4"/>
          <p:cNvSpPr/>
          <p:nvPr/>
        </p:nvSpPr>
        <p:spPr>
          <a:xfrm>
            <a:off x="335360" y="5613957"/>
            <a:ext cx="11521280" cy="839379"/>
          </a:xfrm>
          <a:prstGeom prst="rect">
            <a:avLst/>
          </a:prstGeom>
        </p:spPr>
        <p:txBody>
          <a:bodyPr numCol="2">
            <a:no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a:t>
            </a:r>
          </a:p>
          <a:p>
            <a:pPr lvl="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1. Rates </a:t>
            </a:r>
            <a:r>
              <a:rPr lang="en-AU" sz="800" dirty="0">
                <a:latin typeface="+mj-lt"/>
                <a:ea typeface="Times New Roman" panose="02020603050405020304" pitchFamily="18" charset="0"/>
                <a:cs typeface="Times New Roman" panose="02020603050405020304" pitchFamily="18" charset="0"/>
              </a:rPr>
              <a:t>are deaths per 100,000, rounded to the nearest whole number, standardised using the Australian 2001 ERP. </a:t>
            </a:r>
          </a:p>
          <a:p>
            <a:pPr lvl="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2. Details </a:t>
            </a:r>
            <a:r>
              <a:rPr lang="en-AU" sz="800" dirty="0">
                <a:latin typeface="+mj-lt"/>
                <a:ea typeface="Times New Roman" panose="02020603050405020304" pitchFamily="18" charset="0"/>
                <a:cs typeface="Times New Roman" panose="02020603050405020304" pitchFamily="18" charset="0"/>
              </a:rPr>
              <a:t>of death from intentional self-harm are not included in this table; see Tables 21 and 22.</a:t>
            </a:r>
          </a:p>
          <a:p>
            <a:pPr lvl="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3. ‘Mental </a:t>
            </a:r>
            <a:r>
              <a:rPr lang="en-AU" sz="800" dirty="0">
                <a:latin typeface="+mj-lt"/>
                <a:ea typeface="Times New Roman" panose="02020603050405020304" pitchFamily="18" charset="0"/>
                <a:cs typeface="Times New Roman" panose="02020603050405020304" pitchFamily="18" charset="0"/>
              </a:rPr>
              <a:t>disorders due to substance use’ comprises ICD codes F10-F19, ‘Organic mental disorders’ ICD codes F00-F09, and ‘Other mental disorders’ ICD codes F20–F99, G30, G47.0, G47.1, G47.2, G47.8, G47.9, O99.3, R44, R45.0, R45.1, R45.4, R48.</a:t>
            </a:r>
          </a:p>
          <a:p>
            <a:pPr lvl="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4. n.p</a:t>
            </a:r>
            <a:r>
              <a:rPr lang="en-AU" sz="800" dirty="0">
                <a:latin typeface="+mj-lt"/>
                <a:ea typeface="Times New Roman" panose="02020603050405020304" pitchFamily="18" charset="0"/>
                <a:cs typeface="Times New Roman" panose="02020603050405020304" pitchFamily="18" charset="0"/>
              </a:rPr>
              <a:t>.: not published</a:t>
            </a:r>
          </a:p>
          <a:p>
            <a:r>
              <a:rPr lang="en-AU" sz="800" dirty="0">
                <a:latin typeface="+mj-lt"/>
                <a:ea typeface="Times New Roman" panose="02020603050405020304" pitchFamily="18" charset="0"/>
                <a:cs typeface="Times New Roman" panose="02020603050405020304" pitchFamily="18" charset="0"/>
              </a:rPr>
              <a:t>Source: AIHW, 2017 </a:t>
            </a:r>
            <a:endParaRPr lang="en-AU" sz="800" dirty="0">
              <a:latin typeface="+mj-lt"/>
            </a:endParaRPr>
          </a:p>
        </p:txBody>
      </p:sp>
    </p:spTree>
    <p:extLst>
      <p:ext uri="{BB962C8B-B14F-4D97-AF65-F5344CB8AC3E}">
        <p14:creationId xmlns:p14="http://schemas.microsoft.com/office/powerpoint/2010/main" val="18907404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z="1800" dirty="0"/>
              <a:t>Age-standardised death rates for intentional self-harm among Aboriginal and Torres Strait Islander people, by sex and jurisdiction, and Aboriginal and Torres Strait Islander</a:t>
            </a:r>
            <a:r>
              <a:rPr lang="en-AU" sz="1800" dirty="0" smtClean="0"/>
              <a:t>: non-Indigenous </a:t>
            </a:r>
            <a:r>
              <a:rPr lang="en-AU" sz="1800" dirty="0"/>
              <a:t>rate ratios, NSW, Qld, WA, SA and the NT, 2012-2016</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76037547"/>
              </p:ext>
            </p:extLst>
          </p:nvPr>
        </p:nvGraphicFramePr>
        <p:xfrm>
          <a:off x="335358" y="1988843"/>
          <a:ext cx="11521279" cy="3600394"/>
        </p:xfrm>
        <a:graphic>
          <a:graphicData uri="http://schemas.openxmlformats.org/drawingml/2006/table">
            <a:tbl>
              <a:tblPr firstRow="1" bandRow="1">
                <a:tableStyleId>{91EBBBCC-DAD2-459C-BE2E-F6DE35CF9A28}</a:tableStyleId>
              </a:tblPr>
              <a:tblGrid>
                <a:gridCol w="1645897"/>
                <a:gridCol w="1645897"/>
                <a:gridCol w="1645897"/>
                <a:gridCol w="1645897"/>
                <a:gridCol w="1645897"/>
                <a:gridCol w="1645897"/>
                <a:gridCol w="1645897"/>
              </a:tblGrid>
              <a:tr h="514342">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algn="ctr">
                        <a:spcAft>
                          <a:spcPts val="500"/>
                        </a:spcAft>
                      </a:pPr>
                      <a:r>
                        <a:rPr lang="en-AU" sz="1200" dirty="0">
                          <a:effectLst/>
                        </a:rPr>
                        <a:t>Aboriginal and Torres Strait Islander people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gridSpan="3">
                  <a:txBody>
                    <a:bodyPr/>
                    <a:lstStyle/>
                    <a:p>
                      <a:pPr algn="ctr">
                        <a:spcAft>
                          <a:spcPts val="500"/>
                        </a:spcAft>
                      </a:pPr>
                      <a:r>
                        <a:rPr lang="en-AU" sz="1200" dirty="0">
                          <a:effectLst/>
                        </a:rPr>
                        <a:t>Rate ratios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r>
              <a:tr h="514342">
                <a:tc>
                  <a:txBody>
                    <a:bodyPr/>
                    <a:lstStyle/>
                    <a:p>
                      <a:pPr algn="l">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Persons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Females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Persons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a:effectLst/>
                        </a:rPr>
                        <a:t>Males</a:t>
                      </a:r>
                      <a:endParaRPr lang="en-AU" sz="12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Females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514342">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dirty="0">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dirty="0">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514342">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514342">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dirty="0">
                          <a:effectLst/>
                        </a:rPr>
                        <a:t>3.5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514342">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dirty="0">
                          <a:effectLst/>
                        </a:rPr>
                        <a:t>2.5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514342">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dirty="0">
                          <a:effectLst/>
                        </a:rPr>
                        <a:t>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4"/>
          <p:cNvSpPr/>
          <p:nvPr/>
        </p:nvSpPr>
        <p:spPr>
          <a:xfrm>
            <a:off x="335359" y="5589241"/>
            <a:ext cx="11521279" cy="734240"/>
          </a:xfrm>
          <a:prstGeom prst="rect">
            <a:avLst/>
          </a:prstGeom>
        </p:spPr>
        <p:txBody>
          <a:bodyPr wrap="square" numCol="2">
            <a:sp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1. Rate </a:t>
            </a:r>
            <a:r>
              <a:rPr lang="en-AU" sz="800" dirty="0">
                <a:latin typeface="+mj-lt"/>
                <a:ea typeface="Times New Roman" panose="02020603050405020304" pitchFamily="18" charset="0"/>
                <a:cs typeface="Times New Roman" panose="02020603050405020304" pitchFamily="18" charset="0"/>
              </a:rPr>
              <a:t>per 100,000 population, rounded to the nearest whole number, standardised to the Australian 2011 and 2016 ERP </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2. Rate </a:t>
            </a:r>
            <a:r>
              <a:rPr lang="en-AU" sz="800" dirty="0">
                <a:latin typeface="+mj-lt"/>
                <a:ea typeface="Times New Roman" panose="02020603050405020304" pitchFamily="18" charset="0"/>
                <a:cs typeface="Times New Roman" panose="02020603050405020304" pitchFamily="18" charset="0"/>
              </a:rPr>
              <a:t>ratio is the Aboriginal and Torres Strait Islander rate divided by the non-Indigenous rate</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3. n.p</a:t>
            </a:r>
            <a:r>
              <a:rPr lang="en-AU" sz="800" dirty="0">
                <a:latin typeface="+mj-lt"/>
                <a:ea typeface="Times New Roman" panose="02020603050405020304" pitchFamily="18" charset="0"/>
                <a:cs typeface="Times New Roman" panose="02020603050405020304" pitchFamily="18" charset="0"/>
              </a:rPr>
              <a:t>.: not published</a:t>
            </a:r>
          </a:p>
          <a:p>
            <a:pPr marL="90488" indent="-90488">
              <a:spcAft>
                <a:spcPts val="300"/>
              </a:spcAft>
              <a:tabLst>
                <a:tab pos="90488" algn="l"/>
                <a:tab pos="457200" algn="l"/>
              </a:tabLst>
            </a:pPr>
            <a:r>
              <a:rPr lang="en-AU" sz="800" dirty="0" smtClean="0">
                <a:latin typeface="+mj-lt"/>
                <a:ea typeface="Times New Roman" panose="02020603050405020304" pitchFamily="18" charset="0"/>
                <a:cs typeface="Times New Roman" panose="02020603050405020304" pitchFamily="18" charset="0"/>
              </a:rPr>
              <a:t>4. These </a:t>
            </a:r>
            <a:r>
              <a:rPr lang="en-AU" sz="800" dirty="0">
                <a:latin typeface="+mj-lt"/>
                <a:ea typeface="Times New Roman" panose="02020603050405020304" pitchFamily="18" charset="0"/>
                <a:cs typeface="Times New Roman" panose="02020603050405020304" pitchFamily="18" charset="0"/>
              </a:rPr>
              <a:t>figures probably underestimate the differences between Aboriginal and Torres Strait Islander and non-Indigenous people due to the incomplete identification of Indigenous status</a:t>
            </a:r>
          </a:p>
          <a:p>
            <a:r>
              <a:rPr lang="en-AU" sz="800" dirty="0">
                <a:latin typeface="+mj-lt"/>
                <a:ea typeface="Times New Roman" panose="02020603050405020304" pitchFamily="18" charset="0"/>
                <a:cs typeface="Times New Roman" panose="02020603050405020304" pitchFamily="18" charset="0"/>
              </a:rPr>
              <a:t>Source: ABS, 2017 </a:t>
            </a:r>
            <a:endParaRPr lang="en-AU" sz="800" dirty="0">
              <a:latin typeface="+mj-lt"/>
            </a:endParaRPr>
          </a:p>
        </p:txBody>
      </p:sp>
    </p:spTree>
    <p:extLst>
      <p:ext uri="{BB962C8B-B14F-4D97-AF65-F5344CB8AC3E}">
        <p14:creationId xmlns:p14="http://schemas.microsoft.com/office/powerpoint/2010/main" val="2924408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1800" dirty="0" smtClean="0"/>
              <a:t>Estimated </a:t>
            </a:r>
            <a:r>
              <a:rPr lang="en-AU" sz="1800" dirty="0"/>
              <a:t>Aboriginal and Torres Strait Islander (Indigenous) population, by jurisdiction, Australia, 2016</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33134357"/>
              </p:ext>
            </p:extLst>
          </p:nvPr>
        </p:nvGraphicFramePr>
        <p:xfrm>
          <a:off x="335361" y="1988844"/>
          <a:ext cx="11521278" cy="3600397"/>
        </p:xfrm>
        <a:graphic>
          <a:graphicData uri="http://schemas.openxmlformats.org/drawingml/2006/table">
            <a:tbl>
              <a:tblPr firstRow="1" bandRow="1">
                <a:tableStyleId>{91EBBBCC-DAD2-459C-BE2E-F6DE35CF9A28}</a:tableStyleId>
              </a:tblPr>
              <a:tblGrid>
                <a:gridCol w="3398778"/>
                <a:gridCol w="2456336"/>
                <a:gridCol w="3209828"/>
                <a:gridCol w="2456336"/>
              </a:tblGrid>
              <a:tr h="654616">
                <a:tc>
                  <a:txBody>
                    <a:bodyPr/>
                    <a:lstStyle/>
                    <a:p>
                      <a:pPr algn="l">
                        <a:spcAft>
                          <a:spcPts val="500"/>
                        </a:spcAft>
                      </a:pPr>
                      <a:r>
                        <a:rPr lang="en-AU" sz="1200" dirty="0">
                          <a:effectLst/>
                        </a:rPr>
                        <a:t>Jurisdiction</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Indigenous population (number)</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Proportion of Australian Indigenous population (%)</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Proportion of jurisdiction population (%)</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216,176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dirty="0">
                          <a:effectLst/>
                        </a:rPr>
                        <a:t>Vic</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47,788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0.8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dirty="0">
                          <a:effectLst/>
                        </a:rPr>
                        <a:t>Qld</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186,482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75,978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34,184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23,572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6,508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dirty="0">
                          <a:effectLst/>
                        </a:rPr>
                        <a:t>NT</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58,248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dirty="0">
                          <a:effectLst/>
                        </a:rPr>
                        <a:t>Australia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649,171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1"/>
          <p:cNvSpPr>
            <a:spLocks noChangeArrowheads="1"/>
          </p:cNvSpPr>
          <p:nvPr/>
        </p:nvSpPr>
        <p:spPr bwMode="auto">
          <a:xfrm>
            <a:off x="335359" y="5661248"/>
            <a:ext cx="11521279" cy="629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noAutofit/>
          </a:bodyPr>
          <a:lstStyle>
            <a:lvl1pPr eaLnBrk="0" hangingPunct="0">
              <a:tabLst>
                <a:tab pos="457200" algn="l"/>
              </a:tabLst>
              <a:defRPr>
                <a:solidFill>
                  <a:schemeClr val="tx1"/>
                </a:solidFill>
                <a:latin typeface="Arial" panose="020B0604020202020204" pitchFamily="34" charset="0"/>
              </a:defRPr>
            </a:lvl1pPr>
            <a:lvl2pPr eaLnBrk="0" hangingPunct="0">
              <a:tabLst>
                <a:tab pos="457200" algn="l"/>
              </a:tabLst>
              <a:defRPr>
                <a:solidFill>
                  <a:schemeClr val="tx1"/>
                </a:solidFill>
                <a:latin typeface="Arial" panose="020B0604020202020204" pitchFamily="34" charset="0"/>
              </a:defRPr>
            </a:lvl2pPr>
            <a:lvl3pPr eaLnBrk="0" hangingPunct="0">
              <a:tabLst>
                <a:tab pos="457200" algn="l"/>
              </a:tabLst>
              <a:defRPr>
                <a:solidFill>
                  <a:schemeClr val="tx1"/>
                </a:solidFill>
                <a:latin typeface="Arial" panose="020B0604020202020204" pitchFamily="34" charset="0"/>
              </a:defRPr>
            </a:lvl3pPr>
            <a:lvl4pPr eaLnBrk="0" hangingPunct="0">
              <a:tabLst>
                <a:tab pos="457200" algn="l"/>
              </a:tabLst>
              <a:defRPr>
                <a:solidFill>
                  <a:schemeClr val="tx1"/>
                </a:solidFill>
                <a:latin typeface="Arial" panose="020B0604020202020204" pitchFamily="34" charset="0"/>
              </a:defRPr>
            </a:lvl4pPr>
            <a:lvl5pPr eaLnBrk="0" hangingPunct="0">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Note:	</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The Australian population includes Jervis Bay Territory, the Cocos (Keeling) Islands, Christmas Island and Norfolk.</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 Derived from ABS, 2017 </a:t>
            </a:r>
            <a:endParaRPr kumimoji="0" lang="en-AU" altLang="en-US" sz="8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41671342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Age-standardised death rates for intentional self-harm among Aboriginal and Torres Strait Islander people, by sex and age-group, and Aboriginal and Torres Strait </a:t>
            </a:r>
            <a:r>
              <a:rPr lang="en-US" sz="1800" dirty="0" smtClean="0"/>
              <a:t>Islander: non-Indigenous </a:t>
            </a:r>
            <a:r>
              <a:rPr lang="en-US" sz="1800" dirty="0"/>
              <a:t>rate ratios, NSW, Qld, WA, SA and the NT, 2012-2016</a:t>
            </a:r>
            <a:endParaRPr lang="en-AU" sz="1800" dirty="0"/>
          </a:p>
        </p:txBody>
      </p:sp>
      <p:sp>
        <p:nvSpPr>
          <p:cNvPr id="7" name="Rectangle 6"/>
          <p:cNvSpPr/>
          <p:nvPr/>
        </p:nvSpPr>
        <p:spPr>
          <a:xfrm>
            <a:off x="335360" y="5582177"/>
            <a:ext cx="11521280" cy="727143"/>
          </a:xfrm>
          <a:prstGeom prst="rect">
            <a:avLst/>
          </a:prstGeom>
        </p:spPr>
        <p:txBody>
          <a:bodyPr wrap="square" numCol="2">
            <a:no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1. Rate </a:t>
            </a:r>
            <a:r>
              <a:rPr lang="en-AU" sz="800" dirty="0">
                <a:latin typeface="+mj-lt"/>
                <a:ea typeface="Times New Roman" panose="02020603050405020304" pitchFamily="18" charset="0"/>
                <a:cs typeface="Times New Roman" panose="02020603050405020304" pitchFamily="18" charset="0"/>
              </a:rPr>
              <a:t>per 100,000 population, rounded to the nearest whole number, standardised to the Australian 2011 and 2016 ERP.</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2. Rate </a:t>
            </a:r>
            <a:r>
              <a:rPr lang="en-AU" sz="800" dirty="0">
                <a:latin typeface="+mj-lt"/>
                <a:ea typeface="Times New Roman" panose="02020603050405020304" pitchFamily="18" charset="0"/>
                <a:cs typeface="Times New Roman" panose="02020603050405020304" pitchFamily="18" charset="0"/>
              </a:rPr>
              <a:t>ratio is the Aboriginal and Torres Strait Islander rate divided by the non-Indigenous rate.</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3. n.p</a:t>
            </a:r>
            <a:r>
              <a:rPr lang="en-AU" sz="800" dirty="0">
                <a:latin typeface="+mj-lt"/>
                <a:ea typeface="Times New Roman" panose="02020603050405020304" pitchFamily="18" charset="0"/>
                <a:cs typeface="Times New Roman" panose="02020603050405020304" pitchFamily="18" charset="0"/>
              </a:rPr>
              <a:t>.: not published.</a:t>
            </a:r>
          </a:p>
          <a:p>
            <a:pPr marL="90488" indent="-90488">
              <a:spcAft>
                <a:spcPts val="300"/>
              </a:spcAft>
              <a:tabLst>
                <a:tab pos="90488" algn="l"/>
                <a:tab pos="457200" algn="l"/>
              </a:tabLst>
            </a:pPr>
            <a:r>
              <a:rPr lang="en-AU" sz="800" dirty="0" smtClean="0">
                <a:latin typeface="+mj-lt"/>
                <a:ea typeface="Times New Roman" panose="02020603050405020304" pitchFamily="18" charset="0"/>
                <a:cs typeface="Times New Roman" panose="02020603050405020304" pitchFamily="18" charset="0"/>
              </a:rPr>
              <a:t>4. Due </a:t>
            </a:r>
            <a:r>
              <a:rPr lang="en-AU" sz="800" dirty="0">
                <a:latin typeface="+mj-lt"/>
                <a:ea typeface="Times New Roman" panose="02020603050405020304" pitchFamily="18" charset="0"/>
                <a:cs typeface="Times New Roman" panose="02020603050405020304" pitchFamily="18" charset="0"/>
              </a:rPr>
              <a:t>to the incomplete identification of Aboriginal and Torres Strait Islander status, these figures probably underestimate the true differences between Aboriginal and Torres Strait Islander and non-Indigenous people.</a:t>
            </a:r>
          </a:p>
          <a:p>
            <a:r>
              <a:rPr lang="en-AU" sz="800" dirty="0">
                <a:latin typeface="+mj-lt"/>
                <a:ea typeface="Times New Roman" panose="02020603050405020304" pitchFamily="18" charset="0"/>
                <a:cs typeface="Times New Roman" panose="02020603050405020304" pitchFamily="18" charset="0"/>
              </a:rPr>
              <a:t>Source: ABS, 2017 </a:t>
            </a:r>
            <a:endParaRPr lang="en-AU" sz="800"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val="411240569"/>
              </p:ext>
            </p:extLst>
          </p:nvPr>
        </p:nvGraphicFramePr>
        <p:xfrm>
          <a:off x="335360" y="1988832"/>
          <a:ext cx="11521279" cy="3593344"/>
        </p:xfrm>
        <a:graphic>
          <a:graphicData uri="http://schemas.openxmlformats.org/drawingml/2006/table">
            <a:tbl>
              <a:tblPr firstRow="1" firstCol="1" bandRow="1">
                <a:tableStyleId>{91EBBBCC-DAD2-459C-BE2E-F6DE35CF9A28}</a:tableStyleId>
              </a:tblPr>
              <a:tblGrid>
                <a:gridCol w="1645897"/>
                <a:gridCol w="1645897"/>
                <a:gridCol w="1645897"/>
                <a:gridCol w="1645897"/>
                <a:gridCol w="1645897"/>
                <a:gridCol w="1645897"/>
                <a:gridCol w="1645897"/>
              </a:tblGrid>
              <a:tr h="449168">
                <a:tc>
                  <a:txBody>
                    <a:bodyPr/>
                    <a:lstStyle/>
                    <a:p>
                      <a:pPr algn="l">
                        <a:spcAft>
                          <a:spcPts val="500"/>
                        </a:spcAft>
                      </a:pPr>
                      <a:r>
                        <a:rPr lang="en-AU" sz="1200" b="0" dirty="0">
                          <a:effectLst/>
                        </a:rPr>
                        <a:t>Age-group (years)</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gridSpan="3">
                  <a:txBody>
                    <a:bodyPr/>
                    <a:lstStyle/>
                    <a:p>
                      <a:pPr algn="l">
                        <a:spcAft>
                          <a:spcPts val="500"/>
                        </a:spcAft>
                      </a:pPr>
                      <a:r>
                        <a:rPr lang="en-AU" sz="1200" b="0" dirty="0">
                          <a:effectLst/>
                        </a:rPr>
                        <a:t>Aboriginal and Torres Strait Islander people</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hMerge="1">
                  <a:txBody>
                    <a:bodyPr/>
                    <a:lstStyle/>
                    <a:p>
                      <a:endParaRPr lang="en-AU"/>
                    </a:p>
                  </a:txBody>
                  <a:tcPr/>
                </a:tc>
                <a:tc hMerge="1">
                  <a:txBody>
                    <a:bodyPr/>
                    <a:lstStyle/>
                    <a:p>
                      <a:endParaRPr lang="en-AU"/>
                    </a:p>
                  </a:txBody>
                  <a:tcPr/>
                </a:tc>
                <a:tc gridSpan="3">
                  <a:txBody>
                    <a:bodyPr/>
                    <a:lstStyle/>
                    <a:p>
                      <a:pPr algn="l">
                        <a:spcAft>
                          <a:spcPts val="500"/>
                        </a:spcAft>
                      </a:pPr>
                      <a:r>
                        <a:rPr lang="en-AU" sz="1200" b="0" dirty="0">
                          <a:effectLst/>
                        </a:rPr>
                        <a:t>Rate ratios</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hMerge="1">
                  <a:txBody>
                    <a:bodyPr/>
                    <a:lstStyle/>
                    <a:p>
                      <a:endParaRPr lang="en-AU"/>
                    </a:p>
                  </a:txBody>
                  <a:tcPr/>
                </a:tc>
                <a:tc hMerge="1">
                  <a:txBody>
                    <a:bodyPr/>
                    <a:lstStyle/>
                    <a:p>
                      <a:endParaRPr lang="en-AU"/>
                    </a:p>
                  </a:txBody>
                  <a:tcPr/>
                </a:tc>
              </a:tr>
              <a:tr h="449168">
                <a:tc>
                  <a:txBody>
                    <a:bodyPr/>
                    <a:lstStyle/>
                    <a:p>
                      <a:pPr algn="l"/>
                      <a:endParaRPr lang="en-AU" sz="1200" b="0" dirty="0"/>
                    </a:p>
                  </a:txBody>
                  <a:tcPr marL="58277" marR="58277" marT="0" marB="0" anchor="ctr"/>
                </a:tc>
                <a:tc>
                  <a:txBody>
                    <a:bodyPr/>
                    <a:lstStyle/>
                    <a:p>
                      <a:pPr algn="ctr">
                        <a:spcAft>
                          <a:spcPts val="500"/>
                        </a:spcAft>
                      </a:pPr>
                      <a:r>
                        <a:rPr lang="en-AU" sz="1200" b="1" dirty="0">
                          <a:effectLst/>
                        </a:rPr>
                        <a:t>Persons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1" dirty="0">
                          <a:effectLst/>
                        </a:rPr>
                        <a:t>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1" dirty="0">
                          <a:effectLst/>
                        </a:rPr>
                        <a:t>Females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1" dirty="0">
                          <a:effectLst/>
                        </a:rPr>
                        <a:t>Persons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1" dirty="0">
                          <a:effectLst/>
                        </a:rPr>
                        <a:t>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1" dirty="0">
                          <a:effectLst/>
                        </a:rPr>
                        <a:t>Females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r>
              <a:tr h="449168">
                <a:tc>
                  <a:txBody>
                    <a:bodyPr/>
                    <a:lstStyle/>
                    <a:p>
                      <a:pPr algn="l">
                        <a:spcAft>
                          <a:spcPts val="500"/>
                        </a:spcAft>
                      </a:pPr>
                      <a:r>
                        <a:rPr lang="en-AU" sz="1200" b="0">
                          <a:effectLst/>
                        </a:rPr>
                        <a:t>1-14</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2.7</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2.9</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2.4</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8.5</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9.9</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7.1</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r>
              <a:tr h="449168">
                <a:tc>
                  <a:txBody>
                    <a:bodyPr/>
                    <a:lstStyle/>
                    <a:p>
                      <a:pPr algn="l">
                        <a:spcAft>
                          <a:spcPts val="500"/>
                        </a:spcAft>
                      </a:pPr>
                      <a:r>
                        <a:rPr lang="en-AU" sz="1200" b="0">
                          <a:effectLst/>
                        </a:rPr>
                        <a:t>15-24</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39</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51</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27</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3.7</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3.3</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4.6</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r>
              <a:tr h="449168">
                <a:tc>
                  <a:txBody>
                    <a:bodyPr/>
                    <a:lstStyle/>
                    <a:p>
                      <a:pPr algn="l">
                        <a:spcAft>
                          <a:spcPts val="500"/>
                        </a:spcAft>
                      </a:pPr>
                      <a:r>
                        <a:rPr lang="en-AU" sz="1200" b="0">
                          <a:effectLst/>
                        </a:rPr>
                        <a:t>25-34</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46</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70</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23</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3.3</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3.3</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3.5</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r>
              <a:tr h="449168">
                <a:tc>
                  <a:txBody>
                    <a:bodyPr/>
                    <a:lstStyle/>
                    <a:p>
                      <a:pPr algn="l">
                        <a:spcAft>
                          <a:spcPts val="500"/>
                        </a:spcAft>
                      </a:pPr>
                      <a:r>
                        <a:rPr lang="en-AU" sz="1200" b="0">
                          <a:effectLst/>
                        </a:rPr>
                        <a:t>35-44</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40</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61</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20</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2.3</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2.3</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2.4</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r>
              <a:tr h="449168">
                <a:tc>
                  <a:txBody>
                    <a:bodyPr/>
                    <a:lstStyle/>
                    <a:p>
                      <a:pPr algn="l">
                        <a:spcAft>
                          <a:spcPts val="500"/>
                        </a:spcAft>
                      </a:pPr>
                      <a:r>
                        <a:rPr lang="en-AU" sz="1200" b="0">
                          <a:effectLst/>
                        </a:rPr>
                        <a:t>45+</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r>
              <a:tr h="449168">
                <a:tc>
                  <a:txBody>
                    <a:bodyPr/>
                    <a:lstStyle/>
                    <a:p>
                      <a:pPr algn="l">
                        <a:spcAft>
                          <a:spcPts val="500"/>
                        </a:spcAft>
                      </a:pPr>
                      <a:r>
                        <a:rPr lang="en-AU" sz="1200" b="0">
                          <a:effectLst/>
                        </a:rPr>
                        <a:t>All ages</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23</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33</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dirty="0">
                          <a:effectLst/>
                        </a:rPr>
                        <a:t>1.9</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a:effectLst/>
                        </a:rPr>
                        <a:t>1.8</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b="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r>
            </a:tbl>
          </a:graphicData>
        </a:graphic>
      </p:graphicFrame>
    </p:spTree>
    <p:extLst>
      <p:ext uri="{BB962C8B-B14F-4D97-AF65-F5344CB8AC3E}">
        <p14:creationId xmlns:p14="http://schemas.microsoft.com/office/powerpoint/2010/main" val="22005003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608856"/>
          </a:xfrm>
        </p:spPr>
        <p:txBody>
          <a:bodyPr/>
          <a:lstStyle/>
          <a:p>
            <a:r>
              <a:rPr lang="en-AU" dirty="0" smtClean="0"/>
              <a:t>Kidney health</a:t>
            </a:r>
            <a:endParaRPr lang="en-AU" dirty="0"/>
          </a:p>
        </p:txBody>
      </p:sp>
      <p:sp>
        <p:nvSpPr>
          <p:cNvPr id="3" name="Content Placeholder 2"/>
          <p:cNvSpPr>
            <a:spLocks noGrp="1"/>
          </p:cNvSpPr>
          <p:nvPr>
            <p:ph idx="1"/>
          </p:nvPr>
        </p:nvSpPr>
        <p:spPr>
          <a:xfrm>
            <a:off x="609600" y="2132856"/>
            <a:ext cx="10972800" cy="4267944"/>
          </a:xfrm>
        </p:spPr>
        <p:txBody>
          <a:bodyPr>
            <a:normAutofit lnSpcReduction="10000"/>
          </a:bodyPr>
          <a:lstStyle/>
          <a:p>
            <a:pPr lvl="0"/>
            <a:r>
              <a:rPr lang="en-AU" dirty="0"/>
              <a:t>For 2011-2015, after age-adjustment, the notification rate of end-stage renal disease was 6.8 times higher for Aboriginal and Torres Strait Islander people than for non-Indigenous people.</a:t>
            </a:r>
          </a:p>
          <a:p>
            <a:pPr lvl="0"/>
            <a:r>
              <a:rPr lang="en-AU" dirty="0"/>
              <a:t>In 2015-16, ‘care involving dialysis’ was the most common reason for hospitalisation among Aboriginal and Torres Strait Islander people.</a:t>
            </a:r>
          </a:p>
          <a:p>
            <a:pPr lvl="0"/>
            <a:r>
              <a:rPr lang="en-AU" dirty="0"/>
              <a:t>For 2011-2015, the age-adjusted death rate from kidney disease was 2.6 times higher for Aboriginal and Torres Strait Islander people living in NSW, Qld, WA, SA and NT than for non-Indigenous people.</a:t>
            </a:r>
          </a:p>
          <a:p>
            <a:pPr lvl="0"/>
            <a:r>
              <a:rPr lang="en-AU" dirty="0"/>
              <a:t>In 2011, kidney and urinary diseases accounted for 2.5% of the total burden of disease among Aboriginal and Torres Strait Islander people.</a:t>
            </a:r>
          </a:p>
          <a:p>
            <a:endParaRPr lang="en-AU" dirty="0"/>
          </a:p>
        </p:txBody>
      </p:sp>
    </p:spTree>
    <p:extLst>
      <p:ext uri="{BB962C8B-B14F-4D97-AF65-F5344CB8AC3E}">
        <p14:creationId xmlns:p14="http://schemas.microsoft.com/office/powerpoint/2010/main" val="60879218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Numbers of notifications and age-standardised notification rates for ESRD, by Indigenous status, and Aboriginal and Torres Strait </a:t>
            </a:r>
            <a:r>
              <a:rPr lang="en-US" sz="1800" dirty="0" smtClean="0"/>
              <a:t>Islander: non-Indigenous </a:t>
            </a:r>
            <a:r>
              <a:rPr lang="en-US" sz="1800" dirty="0"/>
              <a:t>rate ratios, selected jurisdictions, Australia, 2011-2015</a:t>
            </a:r>
            <a:endParaRPr lang="en-AU" sz="1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847121986"/>
              </p:ext>
            </p:extLst>
          </p:nvPr>
        </p:nvGraphicFramePr>
        <p:xfrm>
          <a:off x="335360" y="1988836"/>
          <a:ext cx="11521278" cy="3622152"/>
        </p:xfrm>
        <a:graphic>
          <a:graphicData uri="http://schemas.openxmlformats.org/drawingml/2006/table">
            <a:tbl>
              <a:tblPr firstRow="1" bandRow="1">
                <a:tableStyleId>{91EBBBCC-DAD2-459C-BE2E-F6DE35CF9A28}</a:tableStyleId>
              </a:tblPr>
              <a:tblGrid>
                <a:gridCol w="1920213"/>
                <a:gridCol w="1920213"/>
                <a:gridCol w="1920213"/>
                <a:gridCol w="1920213"/>
                <a:gridCol w="1920213"/>
                <a:gridCol w="1920213"/>
              </a:tblGrid>
              <a:tr h="384189">
                <a:tc>
                  <a:txBody>
                    <a:bodyPr/>
                    <a:lstStyle/>
                    <a:p>
                      <a:pPr algn="l">
                        <a:spcAft>
                          <a:spcPts val="700"/>
                        </a:spcAft>
                      </a:pPr>
                      <a:r>
                        <a:rPr lang="en-AU" sz="1200" dirty="0">
                          <a:effectLst/>
                        </a:rPr>
                        <a:t>Jurisdiction</a:t>
                      </a:r>
                      <a:endParaRPr lang="en-AU"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spcAft>
                          <a:spcPts val="700"/>
                        </a:spcAft>
                      </a:pPr>
                      <a:r>
                        <a:rPr lang="en-AU" sz="1200" dirty="0">
                          <a:effectLst/>
                        </a:rPr>
                        <a:t>Aboriginal and Torres Strait Islander</a:t>
                      </a:r>
                      <a:endParaRPr lang="en-AU"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gridSpan="2">
                  <a:txBody>
                    <a:bodyPr/>
                    <a:lstStyle/>
                    <a:p>
                      <a:pPr algn="ctr">
                        <a:spcAft>
                          <a:spcPts val="700"/>
                        </a:spcAft>
                      </a:pPr>
                      <a:r>
                        <a:rPr lang="en-AU" sz="1200" dirty="0">
                          <a:effectLst/>
                        </a:rPr>
                        <a:t>Non-Indigenous</a:t>
                      </a:r>
                      <a:endParaRPr lang="en-AU"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a:txBody>
                    <a:bodyPr/>
                    <a:lstStyle/>
                    <a:p>
                      <a:pPr algn="ctr">
                        <a:spcAft>
                          <a:spcPts val="700"/>
                        </a:spcAft>
                      </a:pPr>
                      <a:endParaRPr lang="en-AU"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526894">
                <a:tc>
                  <a:txBody>
                    <a:bodyPr/>
                    <a:lstStyle/>
                    <a:p>
                      <a:pPr algn="l">
                        <a:spcAft>
                          <a:spcPts val="700"/>
                        </a:spcAft>
                      </a:pPr>
                      <a:r>
                        <a:rPr lang="en-AU" sz="1200">
                          <a:effectLst/>
                        </a:rPr>
                        <a:t> </a:t>
                      </a:r>
                      <a:endParaRPr lang="en-AU" sz="12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Number</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Rate</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Number</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rPr>
                        <a:t>Rate</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AU" sz="1200" b="1" dirty="0" smtClean="0">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AU" sz="1200" b="1" dirty="0" smtClean="0">
                          <a:effectLst/>
                        </a:rPr>
                        <a:t>Rate ratio</a:t>
                      </a:r>
                      <a:endParaRPr lang="en-AU" sz="1200" b="1" dirty="0" smtClean="0">
                        <a:effectLst/>
                        <a:latin typeface="Arial" panose="020B0604020202020204" pitchFamily="34" charset="0"/>
                        <a:ea typeface="Times New Roman" panose="02020603050405020304" pitchFamily="18" charset="0"/>
                        <a:cs typeface="Times New Roman" panose="02020603050405020304" pitchFamily="18" charset="0"/>
                      </a:endParaRPr>
                    </a:p>
                    <a:p>
                      <a:pPr algn="ctr"/>
                      <a:endParaRPr lang="en-AU" sz="1200" b="1" dirty="0"/>
                    </a:p>
                  </a:txBody>
                  <a:tcPr marL="68580" marR="68580" marT="0" marB="0" anchor="ctr"/>
                </a:tc>
              </a:tr>
              <a:tr h="384189">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3,755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84189">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3,139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84189">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293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84189">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84189">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84189">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18.6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84189">
                <a:tc>
                  <a:txBody>
                    <a:bodyPr/>
                    <a:lstStyle/>
                    <a:p>
                      <a:pPr algn="l">
                        <a:spcAft>
                          <a:spcPts val="500"/>
                        </a:spcAft>
                      </a:pPr>
                      <a:r>
                        <a:rPr lang="en-AU" sz="1200" dirty="0">
                          <a:effectLst/>
                        </a:rPr>
                        <a:t>Australia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11,512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8" name="Rectangle 7"/>
          <p:cNvSpPr/>
          <p:nvPr/>
        </p:nvSpPr>
        <p:spPr>
          <a:xfrm>
            <a:off x="335360" y="5589241"/>
            <a:ext cx="11521278" cy="864095"/>
          </a:xfrm>
          <a:prstGeom prst="rect">
            <a:avLst/>
          </a:prstGeom>
        </p:spPr>
        <p:txBody>
          <a:bodyPr numCol="2">
            <a:noAutofit/>
          </a:bodyPr>
          <a:lstStyle/>
          <a:p>
            <a:pPr marL="22860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p>
          <a:p>
            <a:pPr marL="90488" lvl="0" indent="-90488">
              <a:spcAft>
                <a:spcPts val="300"/>
              </a:spcAft>
              <a:buFont typeface="+mj-lt"/>
              <a:buAutoNum type="arabicPeriod"/>
              <a:tabLst>
                <a:tab pos="457200" algn="l"/>
                <a:tab pos="594360" algn="l"/>
              </a:tabLst>
            </a:pPr>
            <a:r>
              <a:rPr lang="en-AU" sz="800" dirty="0">
                <a:latin typeface="+mj-lt"/>
                <a:ea typeface="Times New Roman" panose="02020603050405020304" pitchFamily="18" charset="0"/>
                <a:cs typeface="Times New Roman" panose="02020603050405020304" pitchFamily="18" charset="0"/>
              </a:rPr>
              <a:t>Rates per 1,000,000 population have been standardised using the ERP from 30 June 2001.</a:t>
            </a:r>
          </a:p>
          <a:p>
            <a:pPr marL="90488" lvl="0" indent="-90488">
              <a:spcAft>
                <a:spcPts val="300"/>
              </a:spcAft>
              <a:buFont typeface="+mj-lt"/>
              <a:buAutoNum type="arabicPeriod"/>
              <a:tabLst>
                <a:tab pos="457200" algn="l"/>
                <a:tab pos="594360" algn="l"/>
              </a:tabLst>
            </a:pPr>
            <a:r>
              <a:rPr lang="en-AU" sz="800" dirty="0">
                <a:latin typeface="+mj-lt"/>
                <a:ea typeface="Times New Roman" panose="02020603050405020304" pitchFamily="18" charset="0"/>
                <a:cs typeface="Times New Roman" panose="02020603050405020304" pitchFamily="18" charset="0"/>
              </a:rPr>
              <a:t>Rate ratio is the Aboriginal and Torres Strait Islander rate divided by the non-Indigenous rate.</a:t>
            </a:r>
          </a:p>
          <a:p>
            <a:pPr marL="90488" lvl="0" indent="-90488">
              <a:spcAft>
                <a:spcPts val="300"/>
              </a:spcAft>
              <a:buFont typeface="+mj-lt"/>
              <a:buAutoNum type="arabicPeriod"/>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Notification rates for Tas, ACT and the NT have not been shown separately because of the small numbers of notifications, but are included in the figures for Australia. </a:t>
            </a:r>
          </a:p>
          <a:p>
            <a:pPr marL="90488" lvl="0" indent="-90488">
              <a:spcAft>
                <a:spcPts val="300"/>
              </a:spcAft>
              <a:buFont typeface="+mj-lt"/>
              <a:buAutoNum type="arabicPeriod"/>
              <a:tabLst>
                <a:tab pos="457200" algn="l"/>
                <a:tab pos="594360" algn="l"/>
              </a:tabLst>
            </a:pPr>
            <a:r>
              <a:rPr lang="en-AU" sz="800" dirty="0">
                <a:latin typeface="+mj-lt"/>
                <a:ea typeface="Times New Roman" panose="02020603050405020304" pitchFamily="18" charset="0"/>
                <a:cs typeface="Times New Roman" panose="02020603050405020304" pitchFamily="18" charset="0"/>
              </a:rPr>
              <a:t>Rounding may result in inconsistencies in calculated ratios.</a:t>
            </a:r>
          </a:p>
          <a:p>
            <a:pPr algn="just">
              <a:spcAft>
                <a:spcPts val="500"/>
              </a:spcAft>
              <a:tabLst>
                <a:tab pos="612140" algn="l"/>
              </a:tabLst>
            </a:pPr>
            <a:r>
              <a:rPr lang="en-AU" sz="800" dirty="0">
                <a:latin typeface="+mj-lt"/>
                <a:ea typeface="Times New Roman" panose="02020603050405020304" pitchFamily="18" charset="0"/>
                <a:cs typeface="Times New Roman" panose="02020603050405020304" pitchFamily="18" charset="0"/>
              </a:rPr>
              <a:t>Source: Derived from ABS, </a:t>
            </a:r>
            <a:r>
              <a:rPr lang="en-AU" sz="800" dirty="0" smtClean="0">
                <a:latin typeface="+mj-lt"/>
                <a:ea typeface="Times New Roman" panose="02020603050405020304" pitchFamily="18" charset="0"/>
                <a:cs typeface="Times New Roman" panose="02020603050405020304" pitchFamily="18" charset="0"/>
              </a:rPr>
              <a:t>2014, </a:t>
            </a:r>
            <a:r>
              <a:rPr lang="en-AU" sz="800" dirty="0">
                <a:latin typeface="+mj-lt"/>
                <a:ea typeface="Times New Roman" panose="02020603050405020304" pitchFamily="18" charset="0"/>
                <a:cs typeface="Times New Roman" panose="02020603050405020304" pitchFamily="18" charset="0"/>
              </a:rPr>
              <a:t>ABS, </a:t>
            </a:r>
            <a:r>
              <a:rPr lang="en-AU" sz="800" dirty="0" smtClean="0">
                <a:latin typeface="+mj-lt"/>
                <a:ea typeface="Times New Roman" panose="02020603050405020304" pitchFamily="18" charset="0"/>
                <a:cs typeface="Times New Roman" panose="02020603050405020304" pitchFamily="18" charset="0"/>
              </a:rPr>
              <a:t>2003, </a:t>
            </a:r>
            <a:r>
              <a:rPr lang="en-AU" sz="800" dirty="0">
                <a:latin typeface="+mj-lt"/>
                <a:ea typeface="Times New Roman" panose="02020603050405020304" pitchFamily="18" charset="0"/>
                <a:cs typeface="Times New Roman" panose="02020603050405020304" pitchFamily="18" charset="0"/>
              </a:rPr>
              <a:t>ABS, </a:t>
            </a:r>
            <a:r>
              <a:rPr lang="en-AU" sz="800" dirty="0" smtClean="0">
                <a:latin typeface="+mj-lt"/>
                <a:ea typeface="Times New Roman" panose="02020603050405020304" pitchFamily="18" charset="0"/>
                <a:cs typeface="Times New Roman" panose="02020603050405020304" pitchFamily="18" charset="0"/>
              </a:rPr>
              <a:t>2014, </a:t>
            </a:r>
            <a:r>
              <a:rPr lang="en-AU" sz="800" dirty="0">
                <a:latin typeface="+mj-lt"/>
                <a:ea typeface="Times New Roman" panose="02020603050405020304" pitchFamily="18" charset="0"/>
                <a:cs typeface="Times New Roman" panose="02020603050405020304" pitchFamily="18" charset="0"/>
              </a:rPr>
              <a:t>ANZDATA, </a:t>
            </a:r>
            <a:r>
              <a:rPr lang="en-AU" sz="800" dirty="0" smtClean="0">
                <a:latin typeface="+mj-lt"/>
                <a:ea typeface="Times New Roman" panose="02020603050405020304" pitchFamily="18" charset="0"/>
                <a:cs typeface="Times New Roman" panose="02020603050405020304" pitchFamily="18" charset="0"/>
              </a:rPr>
              <a:t>2017  </a:t>
            </a:r>
            <a:endParaRPr lang="en-AU" sz="800" dirty="0">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76359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Numbers of notifications and notification rates of ESRD, by Indigenous status and age-group, and Aboriginal and Torres Strait </a:t>
            </a:r>
            <a:r>
              <a:rPr lang="en-US" sz="1800" dirty="0" smtClean="0"/>
              <a:t>Islander: non-Indigenous </a:t>
            </a:r>
            <a:r>
              <a:rPr lang="en-US" sz="1800" dirty="0"/>
              <a:t>rate ratios, Australia, 2011-2015</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51940024"/>
              </p:ext>
            </p:extLst>
          </p:nvPr>
        </p:nvGraphicFramePr>
        <p:xfrm>
          <a:off x="335360" y="1988842"/>
          <a:ext cx="11521284" cy="3600310"/>
        </p:xfrm>
        <a:graphic>
          <a:graphicData uri="http://schemas.openxmlformats.org/drawingml/2006/table">
            <a:tbl>
              <a:tblPr firstRow="1" bandRow="1">
                <a:tableStyleId>{91EBBBCC-DAD2-459C-BE2E-F6DE35CF9A28}</a:tableStyleId>
              </a:tblPr>
              <a:tblGrid>
                <a:gridCol w="1920214"/>
                <a:gridCol w="1920214"/>
                <a:gridCol w="1920214"/>
                <a:gridCol w="1920214"/>
                <a:gridCol w="1920214"/>
                <a:gridCol w="1920214"/>
              </a:tblGrid>
              <a:tr h="292467">
                <a:tc>
                  <a:txBody>
                    <a:bodyPr/>
                    <a:lstStyle/>
                    <a:p>
                      <a:pPr algn="l">
                        <a:spcAft>
                          <a:spcPts val="500"/>
                        </a:spcAft>
                      </a:pPr>
                      <a:r>
                        <a:rPr lang="en-AU" sz="1200" dirty="0">
                          <a:effectLst/>
                          <a:latin typeface="+mn-lt"/>
                        </a:rPr>
                        <a:t>Age-group (years)</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spcAft>
                          <a:spcPts val="500"/>
                        </a:spcAft>
                      </a:pPr>
                      <a:r>
                        <a:rPr lang="en-AU" sz="1200" dirty="0">
                          <a:effectLst/>
                          <a:latin typeface="+mn-lt"/>
                        </a:rPr>
                        <a:t>Aboriginal and Torres Strait Islander</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gridSpan="2">
                  <a:txBody>
                    <a:bodyPr/>
                    <a:lstStyle/>
                    <a:p>
                      <a:pPr algn="ctr">
                        <a:spcAft>
                          <a:spcPts val="500"/>
                        </a:spcAft>
                      </a:pPr>
                      <a:r>
                        <a:rPr lang="en-AU" sz="1200" dirty="0">
                          <a:effectLst/>
                          <a:latin typeface="+mn-lt"/>
                        </a:rPr>
                        <a:t>Non-Indigenous</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a:txBody>
                    <a:bodyPr/>
                    <a:lstStyle/>
                    <a:p>
                      <a:pPr algn="ctr">
                        <a:spcAft>
                          <a:spcPts val="500"/>
                        </a:spcAft>
                      </a:pP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r h="603719">
                <a:tc>
                  <a:txBody>
                    <a:bodyPr/>
                    <a:lstStyle/>
                    <a:p>
                      <a:pPr algn="l">
                        <a:spcAft>
                          <a:spcPts val="500"/>
                        </a:spcAft>
                      </a:pP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latin typeface="+mn-lt"/>
                        </a:rPr>
                        <a:t>Number</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latin typeface="+mn-lt"/>
                        </a:rPr>
                        <a:t>Rate</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latin typeface="+mn-lt"/>
                        </a:rPr>
                        <a:t>Number</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latin typeface="+mn-lt"/>
                        </a:rPr>
                        <a:t>Rate</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500"/>
                        </a:spcAft>
                        <a:buClrTx/>
                        <a:buSzTx/>
                        <a:buFontTx/>
                        <a:buNone/>
                        <a:tabLst/>
                        <a:defRPr/>
                      </a:pPr>
                      <a:endParaRPr lang="en-AU" sz="1200" b="1" dirty="0" smtClean="0">
                        <a:effectLst/>
                        <a:latin typeface="+mn-lt"/>
                      </a:endParaRPr>
                    </a:p>
                    <a:p>
                      <a:pPr marL="0" marR="0" lvl="0" indent="0" algn="ctr" defTabSz="914400" rtl="0" eaLnBrk="1" fontAlgn="auto" latinLnBrk="0" hangingPunct="1">
                        <a:lnSpc>
                          <a:spcPct val="100000"/>
                        </a:lnSpc>
                        <a:spcBef>
                          <a:spcPts val="0"/>
                        </a:spcBef>
                        <a:spcAft>
                          <a:spcPts val="500"/>
                        </a:spcAft>
                        <a:buClrTx/>
                        <a:buSzTx/>
                        <a:buFontTx/>
                        <a:buNone/>
                        <a:tabLst/>
                        <a:defRPr/>
                      </a:pPr>
                      <a:r>
                        <a:rPr lang="en-AU" sz="1200" b="1" dirty="0" smtClean="0">
                          <a:effectLst/>
                          <a:latin typeface="+mn-lt"/>
                        </a:rPr>
                        <a:t>Rate ratio</a:t>
                      </a:r>
                      <a:endParaRPr lang="en-AU" sz="1200" b="1" dirty="0" smtClean="0">
                        <a:effectLst/>
                        <a:latin typeface="+mn-lt"/>
                        <a:ea typeface="Times New Roman" panose="02020603050405020304" pitchFamily="18" charset="0"/>
                        <a:cs typeface="Times New Roman" panose="02020603050405020304" pitchFamily="18" charset="0"/>
                      </a:endParaRPr>
                    </a:p>
                    <a:p>
                      <a:pPr algn="ctr">
                        <a:spcAft>
                          <a:spcPts val="500"/>
                        </a:spcAft>
                      </a:pPr>
                      <a:r>
                        <a:rPr lang="en-AU" sz="1200" dirty="0">
                          <a:effectLst/>
                          <a:latin typeface="+mn-lt"/>
                        </a:rPr>
                        <a:t> </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r h="292467">
                <a:tc>
                  <a:txBody>
                    <a:bodyPr/>
                    <a:lstStyle/>
                    <a:p>
                      <a:pPr algn="l">
                        <a:spcAft>
                          <a:spcPts val="500"/>
                        </a:spcAft>
                      </a:pPr>
                      <a:r>
                        <a:rPr lang="en-AU" sz="1200">
                          <a:effectLst/>
                          <a:latin typeface="+mn-lt"/>
                        </a:rPr>
                        <a:t>0-14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6</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4.9</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168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8.1</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0.6</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r h="292467">
                <a:tc>
                  <a:txBody>
                    <a:bodyPr/>
                    <a:lstStyle/>
                    <a:p>
                      <a:pPr algn="l">
                        <a:spcAft>
                          <a:spcPts val="500"/>
                        </a:spcAft>
                      </a:pPr>
                      <a:r>
                        <a:rPr lang="en-AU" sz="1200">
                          <a:effectLst/>
                          <a:latin typeface="+mn-lt"/>
                        </a:rPr>
                        <a:t>15-24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27</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38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259</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2.2</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r h="292467">
                <a:tc>
                  <a:txBody>
                    <a:bodyPr/>
                    <a:lstStyle/>
                    <a:p>
                      <a:pPr algn="l">
                        <a:spcAft>
                          <a:spcPts val="500"/>
                        </a:spcAft>
                      </a:pPr>
                      <a:r>
                        <a:rPr lang="en-AU" sz="1200">
                          <a:effectLst/>
                          <a:latin typeface="+mn-lt"/>
                        </a:rPr>
                        <a:t>25-34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88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180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532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32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5.6</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r h="292467">
                <a:tc>
                  <a:txBody>
                    <a:bodyPr/>
                    <a:lstStyle/>
                    <a:p>
                      <a:pPr algn="l">
                        <a:spcAft>
                          <a:spcPts val="500"/>
                        </a:spcAft>
                      </a:pPr>
                      <a:r>
                        <a:rPr lang="en-AU" sz="1200">
                          <a:effectLst/>
                          <a:latin typeface="+mn-lt"/>
                        </a:rPr>
                        <a:t>35-44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231</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566</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905</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58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9.8</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r h="292467">
                <a:tc>
                  <a:txBody>
                    <a:bodyPr/>
                    <a:lstStyle/>
                    <a:p>
                      <a:pPr algn="l">
                        <a:spcAft>
                          <a:spcPts val="500"/>
                        </a:spcAft>
                      </a:pPr>
                      <a:r>
                        <a:rPr lang="en-AU" sz="1200">
                          <a:effectLst/>
                          <a:latin typeface="+mn-lt"/>
                        </a:rPr>
                        <a:t>45-54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437</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1,310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1,612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107</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12.2</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r h="292467">
                <a:tc>
                  <a:txBody>
                    <a:bodyPr/>
                    <a:lstStyle/>
                    <a:p>
                      <a:pPr algn="l">
                        <a:spcAft>
                          <a:spcPts val="500"/>
                        </a:spcAft>
                      </a:pPr>
                      <a:r>
                        <a:rPr lang="en-AU" sz="1200">
                          <a:effectLst/>
                          <a:latin typeface="+mn-lt"/>
                        </a:rPr>
                        <a:t>55-64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393</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1,912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2,506</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193</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9.9</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r h="292467">
                <a:tc>
                  <a:txBody>
                    <a:bodyPr/>
                    <a:lstStyle/>
                    <a:p>
                      <a:pPr algn="l">
                        <a:spcAft>
                          <a:spcPts val="500"/>
                        </a:spcAft>
                      </a:pPr>
                      <a:r>
                        <a:rPr lang="en-AU" sz="1200">
                          <a:effectLst/>
                          <a:latin typeface="+mn-lt"/>
                        </a:rPr>
                        <a:t>65-74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147</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1,604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2,965</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321</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5.0</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r h="292467">
                <a:tc>
                  <a:txBody>
                    <a:bodyPr/>
                    <a:lstStyle/>
                    <a:p>
                      <a:pPr algn="l">
                        <a:spcAft>
                          <a:spcPts val="500"/>
                        </a:spcAft>
                      </a:pPr>
                      <a:r>
                        <a:rPr lang="en-AU" sz="1200">
                          <a:effectLst/>
                          <a:latin typeface="+mn-lt"/>
                        </a:rPr>
                        <a:t>75+</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25</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700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2,565</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350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2.0</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r h="292467">
                <a:tc>
                  <a:txBody>
                    <a:bodyPr/>
                    <a:lstStyle/>
                    <a:p>
                      <a:pPr algn="l">
                        <a:spcAft>
                          <a:spcPts val="500"/>
                        </a:spcAft>
                      </a:pPr>
                      <a:r>
                        <a:rPr lang="en-AU" sz="1200">
                          <a:effectLst/>
                          <a:latin typeface="+mn-lt"/>
                        </a:rPr>
                        <a:t>All ages</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1,354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629</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11,512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93</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6.8</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4"/>
          <p:cNvSpPr/>
          <p:nvPr/>
        </p:nvSpPr>
        <p:spPr>
          <a:xfrm>
            <a:off x="335360" y="5661248"/>
            <a:ext cx="11521280" cy="720080"/>
          </a:xfrm>
          <a:prstGeom prst="rect">
            <a:avLst/>
          </a:prstGeom>
        </p:spPr>
        <p:txBody>
          <a:bodyPr numCol="2">
            <a:noAutofit/>
          </a:bodyPr>
          <a:lstStyle/>
          <a:p>
            <a:pPr marL="594360" indent="-594360">
              <a:spcAft>
                <a:spcPts val="300"/>
              </a:spcAft>
              <a:tabLst>
                <a:tab pos="90488" algn="l"/>
                <a:tab pos="45720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Notes:	</a:t>
            </a:r>
            <a:endParaRPr lang="en-AU" sz="800" dirty="0" smtClean="0">
              <a:latin typeface="Calibri Light" panose="020F0302020204030204" pitchFamily="34" charset="0"/>
              <a:ea typeface="Times New Roman" panose="02020603050405020304" pitchFamily="18" charset="0"/>
              <a:cs typeface="Calibri Light" panose="020F0302020204030204" pitchFamily="34" charset="0"/>
            </a:endParaRPr>
          </a:p>
          <a:p>
            <a:pPr marL="594360" indent="-594360">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1.</a:t>
            </a:r>
            <a:r>
              <a:rPr lang="en-AU" sz="800" dirty="0">
                <a:latin typeface="Calibri Light" panose="020F0302020204030204" pitchFamily="34" charset="0"/>
                <a:ea typeface="Times New Roman" panose="02020603050405020304" pitchFamily="18" charset="0"/>
                <a:cs typeface="Calibri Light" panose="020F0302020204030204" pitchFamily="34" charset="0"/>
              </a:rPr>
              <a:t>	Rates per 1,000,000 population</a:t>
            </a:r>
          </a:p>
          <a:p>
            <a:pPr marL="594360" indent="-594360">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a:t>
            </a:r>
            <a:r>
              <a:rPr lang="en-AU" sz="800" dirty="0">
                <a:latin typeface="Calibri Light" panose="020F0302020204030204" pitchFamily="34" charset="0"/>
                <a:ea typeface="Times New Roman" panose="02020603050405020304" pitchFamily="18" charset="0"/>
                <a:cs typeface="Calibri Light" panose="020F0302020204030204" pitchFamily="34" charset="0"/>
              </a:rPr>
              <a:t>	Rate ratio is the Aboriginal and Torres Strait Islander rate divided by the non-Indigenous rate</a:t>
            </a:r>
          </a:p>
          <a:p>
            <a:pPr marL="594360" indent="-594360">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3.</a:t>
            </a:r>
            <a:r>
              <a:rPr lang="en-AU" sz="800" dirty="0">
                <a:latin typeface="Calibri Light" panose="020F0302020204030204" pitchFamily="34" charset="0"/>
                <a:ea typeface="Times New Roman" panose="02020603050405020304" pitchFamily="18" charset="0"/>
                <a:cs typeface="Calibri Light" panose="020F0302020204030204" pitchFamily="34" charset="0"/>
              </a:rPr>
              <a:t>	Rates for ‘All ages’ are age-standardised</a:t>
            </a:r>
          </a:p>
          <a:p>
            <a:pPr marL="594360" indent="-594360">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4.</a:t>
            </a:r>
            <a:r>
              <a:rPr lang="en-AU" sz="800" dirty="0">
                <a:latin typeface="Calibri Light" panose="020F0302020204030204" pitchFamily="34" charset="0"/>
                <a:ea typeface="Times New Roman" panose="02020603050405020304" pitchFamily="18" charset="0"/>
                <a:cs typeface="Calibri Light" panose="020F0302020204030204" pitchFamily="34" charset="0"/>
              </a:rPr>
              <a:t>	Rounding may result in inconsistencies in calculated ratios</a:t>
            </a:r>
          </a:p>
          <a:p>
            <a:pPr algn="just">
              <a:spcAft>
                <a:spcPts val="500"/>
              </a:spcAft>
              <a:tabLst>
                <a:tab pos="61214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Source</a:t>
            </a:r>
            <a:r>
              <a:rPr lang="en-AU" sz="800" dirty="0">
                <a:latin typeface="Calibri Light" panose="020F0302020204030204" pitchFamily="34" charset="0"/>
                <a:ea typeface="Times New Roman" panose="02020603050405020304" pitchFamily="18" charset="0"/>
                <a:cs typeface="Calibri Light" panose="020F0302020204030204" pitchFamily="34" charset="0"/>
              </a:rPr>
              <a:t>: Derived from ABS,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2014, </a:t>
            </a:r>
            <a:r>
              <a:rPr lang="en-AU" sz="800" dirty="0">
                <a:latin typeface="Calibri Light" panose="020F0302020204030204" pitchFamily="34" charset="0"/>
                <a:ea typeface="Times New Roman" panose="02020603050405020304" pitchFamily="18" charset="0"/>
                <a:cs typeface="Calibri Light" panose="020F0302020204030204" pitchFamily="34" charset="0"/>
              </a:rPr>
              <a:t>ABS,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2003, </a:t>
            </a:r>
            <a:r>
              <a:rPr lang="en-AU" sz="800" dirty="0">
                <a:latin typeface="Calibri Light" panose="020F0302020204030204" pitchFamily="34" charset="0"/>
                <a:ea typeface="Times New Roman" panose="02020603050405020304" pitchFamily="18" charset="0"/>
                <a:cs typeface="Calibri Light" panose="020F0302020204030204" pitchFamily="34" charset="0"/>
              </a:rPr>
              <a:t>ABS,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2014, </a:t>
            </a:r>
            <a:r>
              <a:rPr lang="en-AU" sz="800" dirty="0">
                <a:latin typeface="Calibri Light" panose="020F0302020204030204" pitchFamily="34" charset="0"/>
                <a:ea typeface="Times New Roman" panose="02020603050405020304" pitchFamily="18" charset="0"/>
                <a:cs typeface="Calibri Light" panose="020F0302020204030204" pitchFamily="34" charset="0"/>
              </a:rPr>
              <a:t>ANZDATA, 2017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 </a:t>
            </a:r>
            <a:endParaRPr lang="en-AU" sz="8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Tree>
    <p:extLst>
      <p:ext uri="{BB962C8B-B14F-4D97-AF65-F5344CB8AC3E}">
        <p14:creationId xmlns:p14="http://schemas.microsoft.com/office/powerpoint/2010/main" val="13756790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Injury, including family violence</a:t>
            </a:r>
            <a:endParaRPr lang="en-AU" dirty="0"/>
          </a:p>
        </p:txBody>
      </p:sp>
      <p:sp>
        <p:nvSpPr>
          <p:cNvPr id="3" name="Content Placeholder 2"/>
          <p:cNvSpPr>
            <a:spLocks noGrp="1"/>
          </p:cNvSpPr>
          <p:nvPr>
            <p:ph idx="1"/>
          </p:nvPr>
        </p:nvSpPr>
        <p:spPr/>
        <p:txBody>
          <a:bodyPr/>
          <a:lstStyle/>
          <a:p>
            <a:pPr lvl="0"/>
            <a:r>
              <a:rPr lang="en-AU" dirty="0"/>
              <a:t>In 2012-2013, 2.5% of Aboriginal and Torres Strait Islander people reported having a long-term condition caused by injury; after age-adjustment the level of injury was 1.2 times higher for Aboriginal and Torres Strait Islander people than for non-Indigenous people.</a:t>
            </a:r>
          </a:p>
          <a:p>
            <a:pPr lvl="0"/>
            <a:r>
              <a:rPr lang="en-AU" dirty="0"/>
              <a:t>In 2015-16, after age-adjustment, Aboriginal and Torres Strait Islander people were hospitalised for injury at almost twice the rate for non-Indigenous people.</a:t>
            </a:r>
          </a:p>
          <a:p>
            <a:pPr lvl="0"/>
            <a:r>
              <a:rPr lang="en-AU" dirty="0"/>
              <a:t>In 2015-16, 20% of injury-related hospitalisations among Aboriginal and Torres Strait Islander people were for falls and 19% for assaults.</a:t>
            </a:r>
          </a:p>
          <a:p>
            <a:endParaRPr lang="en-AU" dirty="0"/>
          </a:p>
        </p:txBody>
      </p:sp>
    </p:spTree>
    <p:extLst>
      <p:ext uri="{BB962C8B-B14F-4D97-AF65-F5344CB8AC3E}">
        <p14:creationId xmlns:p14="http://schemas.microsoft.com/office/powerpoint/2010/main" val="5288381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Injury, including family violence</a:t>
            </a:r>
          </a:p>
        </p:txBody>
      </p:sp>
      <p:sp>
        <p:nvSpPr>
          <p:cNvPr id="3" name="Content Placeholder 2"/>
          <p:cNvSpPr>
            <a:spLocks noGrp="1"/>
          </p:cNvSpPr>
          <p:nvPr>
            <p:ph idx="1"/>
          </p:nvPr>
        </p:nvSpPr>
        <p:spPr/>
        <p:txBody>
          <a:bodyPr/>
          <a:lstStyle/>
          <a:p>
            <a:pPr lvl="0"/>
            <a:r>
              <a:rPr lang="en-AU" dirty="0"/>
              <a:t>In 2016, age-adjusted death rates from intentional self-harm were twice as high for Aboriginal and Torres Strait Islander people living in NSW, Qld, WA, SA and the NT than for non-Indigenous people and land transport accidents two and a half times higher.</a:t>
            </a:r>
          </a:p>
          <a:p>
            <a:pPr lvl="0"/>
            <a:r>
              <a:rPr lang="en-AU" dirty="0"/>
              <a:t>In 2011, injury was responsible for 15% of the total burden of disease among Aboriginal and Torres Strait Islander people. </a:t>
            </a:r>
          </a:p>
          <a:p>
            <a:endParaRPr lang="en-AU" dirty="0"/>
          </a:p>
        </p:txBody>
      </p:sp>
    </p:spTree>
    <p:extLst>
      <p:ext uri="{BB962C8B-B14F-4D97-AF65-F5344CB8AC3E}">
        <p14:creationId xmlns:p14="http://schemas.microsoft.com/office/powerpoint/2010/main" val="377707793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Respiratory disease</a:t>
            </a:r>
          </a:p>
        </p:txBody>
      </p:sp>
      <p:sp>
        <p:nvSpPr>
          <p:cNvPr id="3" name="Content Placeholder 2"/>
          <p:cNvSpPr>
            <a:spLocks noGrp="1"/>
          </p:cNvSpPr>
          <p:nvPr>
            <p:ph idx="1"/>
          </p:nvPr>
        </p:nvSpPr>
        <p:spPr/>
        <p:txBody>
          <a:bodyPr/>
          <a:lstStyle/>
          <a:p>
            <a:pPr lvl="0"/>
            <a:r>
              <a:rPr lang="en-AU" dirty="0"/>
              <a:t>In 2012-2013, 31% of Aboriginal and Torres Strait Islander people reported having a long-term respiratory condition. After age-adjustment, the level of respiratory disease was 1.2 times higher for Aboriginal and Torres Strait Islander than for non-Indigenous people.</a:t>
            </a:r>
          </a:p>
          <a:p>
            <a:pPr lvl="0"/>
            <a:r>
              <a:rPr lang="en-AU" dirty="0"/>
              <a:t>In 2012-2013, 18% of Aboriginal and Torres Strait Islander people reported having asthma.</a:t>
            </a:r>
          </a:p>
          <a:p>
            <a:pPr lvl="0"/>
            <a:r>
              <a:rPr lang="en-AU" dirty="0"/>
              <a:t>In 2014-15, age-adjusted hospitalisation rates for Aboriginal and Torres Strait Islander people were 5.0 times higher for chronic obstructive pulmonary disease, 3.1 times higher for influenza and pneumonia, 2.1 times higher for whooping cough and 1.8 times higher for asthma and acute upper respiratory infections, than for non-Indigenous people.</a:t>
            </a:r>
          </a:p>
          <a:p>
            <a:endParaRPr lang="en-AU" dirty="0"/>
          </a:p>
        </p:txBody>
      </p:sp>
    </p:spTree>
    <p:extLst>
      <p:ext uri="{BB962C8B-B14F-4D97-AF65-F5344CB8AC3E}">
        <p14:creationId xmlns:p14="http://schemas.microsoft.com/office/powerpoint/2010/main" val="176964444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Respiratory disease</a:t>
            </a:r>
          </a:p>
        </p:txBody>
      </p:sp>
      <p:sp>
        <p:nvSpPr>
          <p:cNvPr id="3" name="Content Placeholder 2"/>
          <p:cNvSpPr>
            <a:spLocks noGrp="1"/>
          </p:cNvSpPr>
          <p:nvPr>
            <p:ph idx="1"/>
          </p:nvPr>
        </p:nvSpPr>
        <p:spPr/>
        <p:txBody>
          <a:bodyPr/>
          <a:lstStyle/>
          <a:p>
            <a:pPr lvl="0"/>
            <a:r>
              <a:rPr lang="en-AU" dirty="0"/>
              <a:t>In 2016, chronic lower respiratory disease was the leading cause of death from respiratory disease and the third highest cause of death overall for Aboriginal and Torres Strait Islander people living in NSW, Qld, WA, SA and the NT.</a:t>
            </a:r>
          </a:p>
          <a:p>
            <a:pPr lvl="0"/>
            <a:r>
              <a:rPr lang="en-AU" dirty="0"/>
              <a:t>For 1998 to 2012, age-adjusted death rates for respiratory disease in NSW, Qld, WA, SA and NT declined by 26% for Aboriginal and Torres Strait Islander people.</a:t>
            </a:r>
          </a:p>
          <a:p>
            <a:pPr lvl="0"/>
            <a:r>
              <a:rPr lang="en-AU" dirty="0"/>
              <a:t>In 2011, respiratory diseases were responsible for 7.9% of the total burden of disease among Aboriginal and Torres Strait Islander people.</a:t>
            </a:r>
          </a:p>
          <a:p>
            <a:endParaRPr lang="en-AU" dirty="0"/>
          </a:p>
        </p:txBody>
      </p:sp>
    </p:spTree>
    <p:extLst>
      <p:ext uri="{BB962C8B-B14F-4D97-AF65-F5344CB8AC3E}">
        <p14:creationId xmlns:p14="http://schemas.microsoft.com/office/powerpoint/2010/main" val="419454153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t>Indigenous: non-Indigenous </a:t>
            </a:r>
            <a:r>
              <a:rPr lang="en-US" sz="1800" dirty="0"/>
              <a:t>hospitalisation rate ratios, by selected condition and age-group, all jurisdictions, 2014-15 </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4331241"/>
              </p:ext>
            </p:extLst>
          </p:nvPr>
        </p:nvGraphicFramePr>
        <p:xfrm>
          <a:off x="335362" y="1988839"/>
          <a:ext cx="11521279" cy="3600401"/>
        </p:xfrm>
        <a:graphic>
          <a:graphicData uri="http://schemas.openxmlformats.org/drawingml/2006/table">
            <a:tbl>
              <a:tblPr firstRow="1" bandRow="1">
                <a:tableStyleId>{91EBBBCC-DAD2-459C-BE2E-F6DE35CF9A28}</a:tableStyleId>
              </a:tblPr>
              <a:tblGrid>
                <a:gridCol w="1645897"/>
                <a:gridCol w="1645897"/>
                <a:gridCol w="1645897"/>
                <a:gridCol w="1645897"/>
                <a:gridCol w="1645897"/>
                <a:gridCol w="1645897"/>
                <a:gridCol w="1645897"/>
              </a:tblGrid>
              <a:tr h="514343">
                <a:tc>
                  <a:txBody>
                    <a:bodyPr/>
                    <a:lstStyle/>
                    <a:p>
                      <a:pPr algn="l">
                        <a:spcAft>
                          <a:spcPts val="500"/>
                        </a:spcAft>
                      </a:pPr>
                      <a:r>
                        <a:rPr lang="en-AU" sz="1200" dirty="0">
                          <a:effectLst/>
                          <a:latin typeface="+mn-lt"/>
                        </a:rPr>
                        <a:t> </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gridSpan="6">
                  <a:txBody>
                    <a:bodyPr/>
                    <a:lstStyle/>
                    <a:p>
                      <a:pPr algn="ctr">
                        <a:spcAft>
                          <a:spcPts val="500"/>
                        </a:spcAft>
                      </a:pPr>
                      <a:r>
                        <a:rPr lang="en-AU" sz="1200" dirty="0">
                          <a:effectLst/>
                          <a:latin typeface="+mn-lt"/>
                        </a:rPr>
                        <a:t>Age-group (years)</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r>
              <a:tr h="514343">
                <a:tc>
                  <a:txBody>
                    <a:bodyPr/>
                    <a:lstStyle/>
                    <a:p>
                      <a:pPr algn="l">
                        <a:spcAft>
                          <a:spcPts val="500"/>
                        </a:spcAft>
                      </a:pP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b="1" dirty="0">
                          <a:effectLst/>
                          <a:latin typeface="+mn-lt"/>
                        </a:rPr>
                        <a:t>0-14</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b="1">
                          <a:effectLst/>
                          <a:latin typeface="+mn-lt"/>
                        </a:rPr>
                        <a:t>15-24</a:t>
                      </a:r>
                      <a:endParaRPr lang="en-AU" sz="1200" b="1">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b="1">
                          <a:effectLst/>
                          <a:latin typeface="+mn-lt"/>
                        </a:rPr>
                        <a:t>25-44</a:t>
                      </a:r>
                      <a:endParaRPr lang="en-AU" sz="1200" b="1">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b="1">
                          <a:effectLst/>
                          <a:latin typeface="+mn-lt"/>
                        </a:rPr>
                        <a:t>45-64</a:t>
                      </a:r>
                      <a:endParaRPr lang="en-AU" sz="1200" b="1">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b="1">
                          <a:effectLst/>
                          <a:latin typeface="+mn-lt"/>
                        </a:rPr>
                        <a:t>65+</a:t>
                      </a:r>
                      <a:endParaRPr lang="en-AU" sz="1200" b="1">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b="1" dirty="0">
                          <a:effectLst/>
                          <a:latin typeface="+mn-lt"/>
                        </a:rPr>
                        <a:t>All ages</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r>
              <a:tr h="514343">
                <a:tc>
                  <a:txBody>
                    <a:bodyPr/>
                    <a:lstStyle/>
                    <a:p>
                      <a:pPr algn="l">
                        <a:spcAft>
                          <a:spcPts val="500"/>
                        </a:spcAft>
                      </a:pPr>
                      <a:r>
                        <a:rPr lang="en-AU" sz="1200">
                          <a:effectLst/>
                          <a:latin typeface="+mn-lt"/>
                        </a:rPr>
                        <a:t>COPD</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5.0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r>
              <a:tr h="514343">
                <a:tc>
                  <a:txBody>
                    <a:bodyPr/>
                    <a:lstStyle/>
                    <a:p>
                      <a:pPr algn="l">
                        <a:spcAft>
                          <a:spcPts val="500"/>
                        </a:spcAft>
                      </a:pPr>
                      <a:r>
                        <a:rPr lang="en-AU" sz="1200">
                          <a:effectLst/>
                          <a:latin typeface="+mn-lt"/>
                        </a:rPr>
                        <a:t>Influenza and pneumonia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1.9</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2.7</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5.4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5.7</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2.0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3.1</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r>
              <a:tr h="514343">
                <a:tc>
                  <a:txBody>
                    <a:bodyPr/>
                    <a:lstStyle/>
                    <a:p>
                      <a:pPr algn="l">
                        <a:spcAft>
                          <a:spcPts val="500"/>
                        </a:spcAft>
                      </a:pPr>
                      <a:r>
                        <a:rPr lang="en-AU" sz="1200">
                          <a:effectLst/>
                          <a:latin typeface="+mn-lt"/>
                        </a:rPr>
                        <a:t>Whooping cough</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1.3</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3.8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2.1</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r>
              <a:tr h="514343">
                <a:tc>
                  <a:txBody>
                    <a:bodyPr/>
                    <a:lstStyle/>
                    <a:p>
                      <a:pPr algn="l">
                        <a:spcAft>
                          <a:spcPts val="500"/>
                        </a:spcAft>
                      </a:pPr>
                      <a:r>
                        <a:rPr lang="en-AU" sz="1200">
                          <a:effectLst/>
                          <a:latin typeface="+mn-lt"/>
                        </a:rPr>
                        <a:t>Asthma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1.0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1.6</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3.2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3.4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2.9</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1.8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r>
              <a:tr h="514343">
                <a:tc>
                  <a:txBody>
                    <a:bodyPr/>
                    <a:lstStyle/>
                    <a:p>
                      <a:pPr algn="l">
                        <a:spcAft>
                          <a:spcPts val="500"/>
                        </a:spcAft>
                      </a:pPr>
                      <a:r>
                        <a:rPr lang="en-AU" sz="1200">
                          <a:effectLst/>
                          <a:latin typeface="+mn-lt"/>
                        </a:rPr>
                        <a:t>Acute upper respiratory infections</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1.6</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1.3</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latin typeface="+mn-lt"/>
                        </a:rPr>
                        <a:t>2.4</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3.1</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latin typeface="+mn-lt"/>
                        </a:rPr>
                        <a:t>1.8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latin typeface="+mn-lt"/>
                        </a:rPr>
                        <a:t>1.8</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4"/>
          <p:cNvSpPr/>
          <p:nvPr/>
        </p:nvSpPr>
        <p:spPr>
          <a:xfrm>
            <a:off x="335362" y="5661248"/>
            <a:ext cx="6096000" cy="215444"/>
          </a:xfrm>
          <a:prstGeom prst="rect">
            <a:avLst/>
          </a:prstGeom>
        </p:spPr>
        <p:txBody>
          <a:bodyPr>
            <a:spAutoFit/>
          </a:bodyPr>
          <a:lstStyle/>
          <a:p>
            <a:r>
              <a:rPr lang="en-AU" sz="800" dirty="0">
                <a:latin typeface="+mj-lt"/>
                <a:ea typeface="Times New Roman" panose="02020603050405020304" pitchFamily="18" charset="0"/>
                <a:cs typeface="Times New Roman" panose="02020603050405020304" pitchFamily="18" charset="0"/>
              </a:rPr>
              <a:t>Source: Derived from </a:t>
            </a:r>
            <a:r>
              <a:rPr lang="en-AU" sz="800" dirty="0">
                <a:latin typeface="+mj-lt"/>
                <a:ea typeface="Times New Roman" panose="02020603050405020304" pitchFamily="18" charset="0"/>
                <a:cs typeface="Calibri Light" panose="020F0302020204030204" pitchFamily="34" charset="0"/>
              </a:rPr>
              <a:t>Steering</a:t>
            </a:r>
            <a:r>
              <a:rPr lang="en-AU" sz="800" dirty="0">
                <a:latin typeface="+mj-lt"/>
                <a:ea typeface="Times New Roman" panose="02020603050405020304" pitchFamily="18" charset="0"/>
                <a:cs typeface="Times New Roman" panose="02020603050405020304" pitchFamily="18" charset="0"/>
              </a:rPr>
              <a:t> Committee for the Review of Government Service Provision, 2016 </a:t>
            </a:r>
            <a:endParaRPr lang="en-AU" sz="800" dirty="0">
              <a:latin typeface="+mj-lt"/>
            </a:endParaRPr>
          </a:p>
        </p:txBody>
      </p:sp>
    </p:spTree>
    <p:extLst>
      <p:ext uri="{BB962C8B-B14F-4D97-AF65-F5344CB8AC3E}">
        <p14:creationId xmlns:p14="http://schemas.microsoft.com/office/powerpoint/2010/main" val="40744621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a:t>Underlying causes of death, by Indigenous status, respiratory diseases, NSW, Qld, WA, SA and NT, 2011-2015</a:t>
            </a:r>
            <a:endParaRPr lang="en-AU" sz="1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31161163"/>
              </p:ext>
            </p:extLst>
          </p:nvPr>
        </p:nvGraphicFramePr>
        <p:xfrm>
          <a:off x="335359" y="1988839"/>
          <a:ext cx="11521280" cy="3600408"/>
        </p:xfrm>
        <a:graphic>
          <a:graphicData uri="http://schemas.openxmlformats.org/drawingml/2006/table">
            <a:tbl>
              <a:tblPr firstRow="1" bandRow="1">
                <a:tableStyleId>{91EBBBCC-DAD2-459C-BE2E-F6DE35CF9A28}</a:tableStyleId>
              </a:tblPr>
              <a:tblGrid>
                <a:gridCol w="2304256"/>
                <a:gridCol w="2304256"/>
                <a:gridCol w="2304256"/>
                <a:gridCol w="2304256"/>
                <a:gridCol w="2304256"/>
              </a:tblGrid>
              <a:tr h="450051">
                <a:tc>
                  <a:txBody>
                    <a:bodyPr/>
                    <a:lstStyle/>
                    <a:p>
                      <a:pPr algn="l" fontAlgn="base">
                        <a:spcAft>
                          <a:spcPts val="0"/>
                        </a:spcAft>
                      </a:pPr>
                      <a:r>
                        <a:rPr lang="en-AU" sz="1200" dirty="0">
                          <a:effectLst/>
                        </a:rPr>
                        <a:t>Respiratory disease type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gridSpan="2">
                  <a:txBody>
                    <a:bodyPr/>
                    <a:lstStyle/>
                    <a:p>
                      <a:pPr algn="ctr" fontAlgn="base">
                        <a:spcAft>
                          <a:spcPts val="0"/>
                        </a:spcAft>
                      </a:pPr>
                      <a:r>
                        <a:rPr lang="en-AU" sz="1200" dirty="0">
                          <a:effectLst/>
                        </a:rPr>
                        <a:t>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hMerge="1">
                  <a:txBody>
                    <a:bodyPr/>
                    <a:lstStyle/>
                    <a:p>
                      <a:endParaRPr lang="en-AU"/>
                    </a:p>
                  </a:txBody>
                  <a:tcPr/>
                </a:tc>
                <a:tc gridSpan="2">
                  <a:txBody>
                    <a:bodyPr/>
                    <a:lstStyle/>
                    <a:p>
                      <a:pPr algn="ctr" fontAlgn="base">
                        <a:spcAft>
                          <a:spcPts val="0"/>
                        </a:spcAft>
                      </a:pPr>
                      <a:r>
                        <a:rPr lang="en-AU" sz="1200" dirty="0">
                          <a:effectLst/>
                        </a:rPr>
                        <a:t>Non-Indigenous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hMerge="1">
                  <a:txBody>
                    <a:bodyPr/>
                    <a:lstStyle/>
                    <a:p>
                      <a:endParaRPr lang="en-AU"/>
                    </a:p>
                  </a:txBody>
                  <a:tcPr/>
                </a:tc>
              </a:tr>
              <a:tr h="450051">
                <a:tc>
                  <a:txBody>
                    <a:bodyPr/>
                    <a:lstStyle/>
                    <a:p>
                      <a:pPr algn="l"/>
                      <a:endParaRPr lang="en-AU" sz="1200" dirty="0"/>
                    </a:p>
                  </a:txBody>
                  <a:tcPr marL="76200" marR="76200" marT="28575" marB="28575" anchor="ctr"/>
                </a:tc>
                <a:tc>
                  <a:txBody>
                    <a:bodyPr/>
                    <a:lstStyle/>
                    <a:p>
                      <a:pPr algn="ctr" fontAlgn="base">
                        <a:spcAft>
                          <a:spcPts val="0"/>
                        </a:spcAft>
                      </a:pPr>
                      <a:r>
                        <a:rPr lang="en-AU" sz="1200" b="1" dirty="0">
                          <a:effectLst/>
                        </a:rPr>
                        <a:t>Deaths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b="1" dirty="0">
                          <a:effectLst/>
                        </a:rPr>
                        <a:t>Age-standardised % of total deaths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b="1" dirty="0">
                          <a:effectLst/>
                        </a:rPr>
                        <a:t>Deaths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b="1" dirty="0">
                          <a:effectLst/>
                        </a:rPr>
                        <a:t>Age-standardised % of total deaths</a:t>
                      </a:r>
                      <a:endParaRPr lang="en-AU" sz="12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450051">
                <a:tc>
                  <a:txBody>
                    <a:bodyPr/>
                    <a:lstStyle/>
                    <a:p>
                      <a:pPr algn="l">
                        <a:spcAft>
                          <a:spcPts val="0"/>
                        </a:spcAft>
                      </a:pPr>
                      <a:r>
                        <a:rPr lang="en-AU" sz="1200">
                          <a:effectLst/>
                        </a:rPr>
                        <a:t>Chronic lower respiratory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200" dirty="0">
                          <a:effectLst/>
                        </a:rPr>
                        <a:t>757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a:effectLst/>
                        </a:rPr>
                        <a:t>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24,531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450051">
                <a:tc>
                  <a:txBody>
                    <a:bodyPr/>
                    <a:lstStyle/>
                    <a:p>
                      <a:pPr lvl="1" algn="l">
                        <a:spcAft>
                          <a:spcPts val="0"/>
                        </a:spcAft>
                      </a:pPr>
                      <a:r>
                        <a:rPr lang="en-AU" sz="1200" i="1" dirty="0">
                          <a:effectLst/>
                        </a:rPr>
                        <a:t>  COPD</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200" i="1" dirty="0">
                          <a:effectLst/>
                        </a:rPr>
                        <a:t>648</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i="1" dirty="0">
                          <a:effectLst/>
                        </a:rPr>
                        <a:t>6.5</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i="1" dirty="0">
                          <a:effectLst/>
                        </a:rPr>
                        <a:t>21,993</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i="1" dirty="0">
                          <a:effectLst/>
                        </a:rPr>
                        <a:t>4.2  </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450051">
                <a:tc>
                  <a:txBody>
                    <a:bodyPr/>
                    <a:lstStyle/>
                    <a:p>
                      <a:pPr lvl="1" algn="l">
                        <a:spcAft>
                          <a:spcPts val="0"/>
                        </a:spcAft>
                      </a:pPr>
                      <a:r>
                        <a:rPr lang="en-AU" sz="1200" i="1" dirty="0">
                          <a:effectLst/>
                        </a:rPr>
                        <a:t>  Asthma</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200" i="1">
                          <a:effectLst/>
                        </a:rPr>
                        <a:t>42</a:t>
                      </a:r>
                      <a:endParaRPr lang="en-AU" sz="1200" i="1">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i="1">
                          <a:effectLst/>
                        </a:rPr>
                        <a:t>0.3</a:t>
                      </a:r>
                      <a:endParaRPr lang="en-AU" sz="1200" i="1">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i="1" dirty="0">
                          <a:effectLst/>
                        </a:rPr>
                        <a:t>1,341</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i="1" dirty="0">
                          <a:effectLst/>
                        </a:rPr>
                        <a:t>0.3</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450051">
                <a:tc>
                  <a:txBody>
                    <a:bodyPr/>
                    <a:lstStyle/>
                    <a:p>
                      <a:pPr algn="l">
                        <a:spcAft>
                          <a:spcPts val="0"/>
                        </a:spcAft>
                      </a:pPr>
                      <a:r>
                        <a:rPr lang="en-AU" sz="1200" dirty="0">
                          <a:effectLst/>
                        </a:rPr>
                        <a:t>Pneumonia and influenza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200">
                          <a:effectLst/>
                        </a:rPr>
                        <a:t>187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8,796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450051">
                <a:tc>
                  <a:txBody>
                    <a:bodyPr/>
                    <a:lstStyle/>
                    <a:p>
                      <a:pPr algn="l">
                        <a:spcAft>
                          <a:spcPts val="0"/>
                        </a:spcAft>
                      </a:pPr>
                      <a:r>
                        <a:rPr lang="en-AU" sz="1200">
                          <a:effectLst/>
                        </a:rPr>
                        <a:t>Other respiratory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200">
                          <a:effectLst/>
                        </a:rPr>
                        <a:t>148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12,060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450051">
                <a:tc>
                  <a:txBody>
                    <a:bodyPr/>
                    <a:lstStyle/>
                    <a:p>
                      <a:pPr algn="l">
                        <a:spcAft>
                          <a:spcPts val="0"/>
                        </a:spcAft>
                      </a:pPr>
                      <a:r>
                        <a:rPr lang="en-AU" sz="1200" dirty="0">
                          <a:effectLst/>
                        </a:rPr>
                        <a:t>Total respiratory diseases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200" dirty="0">
                          <a:effectLst/>
                        </a:rPr>
                        <a:t>1,092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45,387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bl>
          </a:graphicData>
        </a:graphic>
      </p:graphicFrame>
      <p:sp>
        <p:nvSpPr>
          <p:cNvPr id="6" name="Rectangle 5"/>
          <p:cNvSpPr/>
          <p:nvPr/>
        </p:nvSpPr>
        <p:spPr>
          <a:xfrm>
            <a:off x="335359" y="5661248"/>
            <a:ext cx="6096000" cy="700192"/>
          </a:xfrm>
          <a:prstGeom prst="rect">
            <a:avLst/>
          </a:prstGeom>
        </p:spPr>
        <p:txBody>
          <a:bodyPr>
            <a:spAutoFit/>
          </a:bodyPr>
          <a:lstStyle/>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Notes: 		</a:t>
            </a:r>
            <a:endParaRPr lang="en-AU" sz="800" dirty="0" smtClean="0">
              <a:latin typeface="Calibri Light" panose="020F0302020204030204" pitchFamily="34" charset="0"/>
              <a:ea typeface="Times New Roman" panose="02020603050405020304" pitchFamily="18" charset="0"/>
              <a:cs typeface="Calibri Light" panose="020F0302020204030204" pitchFamily="34" charset="0"/>
            </a:endParaRPr>
          </a:p>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1</a:t>
            </a:r>
            <a:r>
              <a:rPr lang="en-AU" sz="800" dirty="0">
                <a:latin typeface="Calibri Light" panose="020F0302020204030204" pitchFamily="34" charset="0"/>
                <a:ea typeface="Times New Roman" panose="02020603050405020304" pitchFamily="18" charset="0"/>
                <a:cs typeface="Calibri Light" panose="020F0302020204030204" pitchFamily="34" charset="0"/>
              </a:rPr>
              <a:t>. Directly age-standardised using the 2001 standard population.</a:t>
            </a:r>
          </a:p>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a:t>
            </a:r>
            <a:r>
              <a:rPr lang="en-AU" sz="800" dirty="0">
                <a:latin typeface="Calibri Light" panose="020F0302020204030204" pitchFamily="34" charset="0"/>
                <a:ea typeface="Times New Roman" panose="02020603050405020304" pitchFamily="18" charset="0"/>
                <a:cs typeface="Calibri Light" panose="020F0302020204030204" pitchFamily="34" charset="0"/>
              </a:rPr>
              <a:t>. Data presented for COPD and asthma are a subset of data presented for all chronic lower respiratory diseases.</a:t>
            </a:r>
          </a:p>
          <a:p>
            <a:r>
              <a:rPr lang="en-AU" sz="800" dirty="0">
                <a:latin typeface="Calibri Light" panose="020F0302020204030204" pitchFamily="34" charset="0"/>
                <a:ea typeface="Times New Roman" panose="02020603050405020304" pitchFamily="18" charset="0"/>
                <a:cs typeface="Calibri Light" panose="020F0302020204030204" pitchFamily="34" charset="0"/>
              </a:rPr>
              <a:t>Source: AIHW, 2017 </a:t>
            </a:r>
            <a:endParaRPr lang="en-AU" sz="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263823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1800" dirty="0"/>
              <a:t>Population pyramid of Aboriginal and Torres Strait Islander and non-Indigenous populations, 30 June 2016</a:t>
            </a:r>
          </a:p>
        </p:txBody>
      </p:sp>
      <p:sp>
        <p:nvSpPr>
          <p:cNvPr id="5" name="Rectangle 2"/>
          <p:cNvSpPr>
            <a:spLocks noChangeArrowheads="1"/>
          </p:cNvSpPr>
          <p:nvPr/>
        </p:nvSpPr>
        <p:spPr bwMode="auto">
          <a:xfrm>
            <a:off x="1487488" y="155679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graphicFrame>
        <p:nvGraphicFramePr>
          <p:cNvPr id="6" name="Chart 5"/>
          <p:cNvGraphicFramePr/>
          <p:nvPr>
            <p:extLst>
              <p:ext uri="{D42A27DB-BD31-4B8C-83A1-F6EECF244321}">
                <p14:modId xmlns:p14="http://schemas.microsoft.com/office/powerpoint/2010/main" val="4256374145"/>
              </p:ext>
            </p:extLst>
          </p:nvPr>
        </p:nvGraphicFramePr>
        <p:xfrm>
          <a:off x="2495600" y="1988839"/>
          <a:ext cx="7200800" cy="4350097"/>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3"/>
          <p:cNvSpPr>
            <a:spLocks noChangeArrowheads="1"/>
          </p:cNvSpPr>
          <p:nvPr/>
        </p:nvSpPr>
        <p:spPr bwMode="auto">
          <a:xfrm>
            <a:off x="335360" y="5877272"/>
            <a:ext cx="115212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tabLst>
                <a:tab pos="612775" algn="l"/>
              </a:tabLst>
              <a:defRPr>
                <a:solidFill>
                  <a:schemeClr val="tx1"/>
                </a:solidFill>
                <a:latin typeface="Arial" panose="020B0604020202020204" pitchFamily="34" charset="0"/>
              </a:defRPr>
            </a:lvl1pPr>
            <a:lvl2pPr eaLnBrk="0" hangingPunct="0">
              <a:tabLst>
                <a:tab pos="612775" algn="l"/>
              </a:tabLst>
              <a:defRPr>
                <a:solidFill>
                  <a:schemeClr val="tx1"/>
                </a:solidFill>
                <a:latin typeface="Arial" panose="020B0604020202020204" pitchFamily="34" charset="0"/>
              </a:defRPr>
            </a:lvl2pPr>
            <a:lvl3pPr eaLnBrk="0" hangingPunct="0">
              <a:tabLst>
                <a:tab pos="612775" algn="l"/>
              </a:tabLst>
              <a:defRPr>
                <a:solidFill>
                  <a:schemeClr val="tx1"/>
                </a:solidFill>
                <a:latin typeface="Arial" panose="020B0604020202020204" pitchFamily="34" charset="0"/>
              </a:defRPr>
            </a:lvl3pPr>
            <a:lvl4pPr eaLnBrk="0" hangingPunct="0">
              <a:tabLst>
                <a:tab pos="612775" algn="l"/>
              </a:tabLst>
              <a:defRPr>
                <a:solidFill>
                  <a:schemeClr val="tx1"/>
                </a:solidFill>
                <a:latin typeface="Arial" panose="020B0604020202020204" pitchFamily="34" charset="0"/>
              </a:defRPr>
            </a:lvl4pPr>
            <a:lvl5pPr eaLnBrk="0" hangingPunct="0">
              <a:tabLst>
                <a:tab pos="612775" algn="l"/>
              </a:tabLst>
              <a:defRPr>
                <a:solidFill>
                  <a:schemeClr val="tx1"/>
                </a:solidFill>
                <a:latin typeface="Arial" panose="020B0604020202020204" pitchFamily="34" charset="0"/>
              </a:defRPr>
            </a:lvl5pPr>
            <a:lvl6pPr eaLnBrk="0" fontAlgn="base" hangingPunct="0">
              <a:spcBef>
                <a:spcPct val="0"/>
              </a:spcBef>
              <a:spcAft>
                <a:spcPct val="0"/>
              </a:spcAft>
              <a:tabLst>
                <a:tab pos="612775" algn="l"/>
              </a:tabLst>
              <a:defRPr>
                <a:solidFill>
                  <a:schemeClr val="tx1"/>
                </a:solidFill>
                <a:latin typeface="Arial" panose="020B0604020202020204" pitchFamily="34" charset="0"/>
              </a:defRPr>
            </a:lvl6pPr>
            <a:lvl7pPr eaLnBrk="0" fontAlgn="base" hangingPunct="0">
              <a:spcBef>
                <a:spcPct val="0"/>
              </a:spcBef>
              <a:spcAft>
                <a:spcPct val="0"/>
              </a:spcAft>
              <a:tabLst>
                <a:tab pos="612775" algn="l"/>
              </a:tabLst>
              <a:defRPr>
                <a:solidFill>
                  <a:schemeClr val="tx1"/>
                </a:solidFill>
                <a:latin typeface="Arial" panose="020B0604020202020204" pitchFamily="34" charset="0"/>
              </a:defRPr>
            </a:lvl7pPr>
            <a:lvl8pPr eaLnBrk="0" fontAlgn="base" hangingPunct="0">
              <a:spcBef>
                <a:spcPct val="0"/>
              </a:spcBef>
              <a:spcAft>
                <a:spcPct val="0"/>
              </a:spcAft>
              <a:tabLst>
                <a:tab pos="612775" algn="l"/>
              </a:tabLst>
              <a:defRPr>
                <a:solidFill>
                  <a:schemeClr val="tx1"/>
                </a:solidFill>
                <a:latin typeface="Arial" panose="020B0604020202020204" pitchFamily="34" charset="0"/>
              </a:defRPr>
            </a:lvl8pPr>
            <a:lvl9pPr eaLnBrk="0" fontAlgn="base" hangingPunct="0">
              <a:spcBef>
                <a:spcPct val="0"/>
              </a:spcBef>
              <a:spcAft>
                <a:spcPct val="0"/>
              </a:spcAft>
              <a:tabLst>
                <a:tab pos="612775"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61277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Note:</a:t>
            </a:r>
          </a:p>
          <a:p>
            <a:pPr marL="0" marR="0" lvl="0" indent="0" algn="just" defTabSz="914400" rtl="0" eaLnBrk="0" fontAlgn="base" latinLnBrk="0" hangingPunct="0">
              <a:lnSpc>
                <a:spcPct val="100000"/>
              </a:lnSpc>
              <a:spcBef>
                <a:spcPct val="0"/>
              </a:spcBef>
              <a:spcAft>
                <a:spcPct val="0"/>
              </a:spcAft>
              <a:buClrTx/>
              <a:buSzTx/>
              <a:buFontTx/>
              <a:buNone/>
              <a:tabLst>
                <a:tab pos="61277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Excludes 90 years and older age-group</a:t>
            </a:r>
            <a:endParaRPr kumimoji="0" lang="en-AU" altLang="en-US" sz="8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tab pos="61277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Sources: Derived from ABS 2014, ABS 2013</a:t>
            </a:r>
            <a:endParaRPr kumimoji="0" lang="en-AU" altLang="en-US" sz="8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9611539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Eye health</a:t>
            </a:r>
            <a:endParaRPr lang="en-AU" dirty="0"/>
          </a:p>
        </p:txBody>
      </p:sp>
      <p:sp>
        <p:nvSpPr>
          <p:cNvPr id="3" name="Content Placeholder 2"/>
          <p:cNvSpPr>
            <a:spLocks noGrp="1"/>
          </p:cNvSpPr>
          <p:nvPr>
            <p:ph idx="1"/>
          </p:nvPr>
        </p:nvSpPr>
        <p:spPr/>
        <p:txBody>
          <a:bodyPr/>
          <a:lstStyle/>
          <a:p>
            <a:pPr lvl="0"/>
            <a:r>
              <a:rPr lang="en-AU" dirty="0"/>
              <a:t>In 2015-2016, after age-adjustment, vision impairment and blindness among Indigenous adults were both three times higher than in non-Indigenous adults.</a:t>
            </a:r>
          </a:p>
          <a:p>
            <a:pPr lvl="0"/>
            <a:r>
              <a:rPr lang="en-AU" dirty="0"/>
              <a:t>In 2014-2015, 13% of Aboriginal and Torres Strait Islander children, aged 4-14 years, were reported to have eye or sight problems.</a:t>
            </a:r>
          </a:p>
          <a:p>
            <a:pPr lvl="0"/>
            <a:r>
              <a:rPr lang="en-AU" dirty="0"/>
              <a:t>In 2012-2013, eye and sight problems were reported by 33% of Aboriginal people and 34% of Torres Strait Islander people.</a:t>
            </a:r>
          </a:p>
          <a:p>
            <a:endParaRPr lang="en-AU" dirty="0"/>
          </a:p>
        </p:txBody>
      </p:sp>
    </p:spTree>
    <p:extLst>
      <p:ext uri="{BB962C8B-B14F-4D97-AF65-F5344CB8AC3E}">
        <p14:creationId xmlns:p14="http://schemas.microsoft.com/office/powerpoint/2010/main" val="26439372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Eye health</a:t>
            </a:r>
            <a:endParaRPr lang="en-AU" dirty="0"/>
          </a:p>
        </p:txBody>
      </p:sp>
      <p:sp>
        <p:nvSpPr>
          <p:cNvPr id="3" name="Content Placeholder 2"/>
          <p:cNvSpPr>
            <a:spLocks noGrp="1"/>
          </p:cNvSpPr>
          <p:nvPr>
            <p:ph idx="1"/>
          </p:nvPr>
        </p:nvSpPr>
        <p:spPr/>
        <p:txBody>
          <a:bodyPr/>
          <a:lstStyle/>
          <a:p>
            <a:pPr lvl="0"/>
            <a:r>
              <a:rPr lang="en-AU" dirty="0"/>
              <a:t>In 2012-2013, myopia, hyperopia, cataracts and blindness for Aboriginal and Torres Strait Islander people were reported at 0.8, 1.1, 1.4 and 7.4 times the proportions for non-Indigenous people.</a:t>
            </a:r>
          </a:p>
          <a:p>
            <a:pPr lvl="0"/>
            <a:r>
              <a:rPr lang="en-AU" dirty="0"/>
              <a:t>In 2016, 175 cases of trachoma were detected among Aboriginal and Torres Strait Islander children aged 5-9 years living in at-risk communities in WA (16), SA (29) and the NT (130).</a:t>
            </a:r>
          </a:p>
          <a:p>
            <a:pPr lvl="0"/>
            <a:r>
              <a:rPr lang="en-AU" dirty="0"/>
              <a:t>For 2013-2015, after age-adjustment, Aboriginal and Torres Strait Islander people were less likely to be hospitalised for diseases of the eye and adnexa than non-Indigenous people.</a:t>
            </a:r>
          </a:p>
          <a:p>
            <a:endParaRPr lang="en-AU" dirty="0"/>
          </a:p>
        </p:txBody>
      </p:sp>
    </p:spTree>
    <p:extLst>
      <p:ext uri="{BB962C8B-B14F-4D97-AF65-F5344CB8AC3E}">
        <p14:creationId xmlns:p14="http://schemas.microsoft.com/office/powerpoint/2010/main" val="328089892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Ear health and hearing</a:t>
            </a:r>
            <a:endParaRPr lang="en-AU" dirty="0"/>
          </a:p>
        </p:txBody>
      </p:sp>
      <p:sp>
        <p:nvSpPr>
          <p:cNvPr id="3" name="Content Placeholder 2"/>
          <p:cNvSpPr>
            <a:spLocks noGrp="1"/>
          </p:cNvSpPr>
          <p:nvPr>
            <p:ph idx="1"/>
          </p:nvPr>
        </p:nvSpPr>
        <p:spPr/>
        <p:txBody>
          <a:bodyPr>
            <a:normAutofit lnSpcReduction="10000"/>
          </a:bodyPr>
          <a:lstStyle/>
          <a:p>
            <a:pPr lvl="0"/>
            <a:r>
              <a:rPr lang="en-AU" dirty="0"/>
              <a:t>In 2014-2015, ear and hearing problems were reported for 8.4% of Aboriginal and Torres Strait Islander children aged 0-14 years.</a:t>
            </a:r>
          </a:p>
          <a:p>
            <a:pPr lvl="0"/>
            <a:r>
              <a:rPr lang="en-AU" dirty="0"/>
              <a:t>In 2012-2013, ear disease/hearing problems were reported by 12% of Aboriginal and Torres Strait Islander people.</a:t>
            </a:r>
          </a:p>
          <a:p>
            <a:pPr lvl="0"/>
            <a:r>
              <a:rPr lang="en-AU" dirty="0"/>
              <a:t>In 2015-16, the hospitalisation rate for ear disease for Aboriginal and Torres Strait Islander people was 1.2 times higher than the rate for non-Indigenous people.</a:t>
            </a:r>
          </a:p>
          <a:p>
            <a:pPr lvl="0"/>
            <a:r>
              <a:rPr lang="en-AU" dirty="0"/>
              <a:t>In 2011, hearing and vision disorders were responsible for 1.2% of the total burden of disease among Aboriginal and Torres Strait Islander people, with hearing disorders comprising 79% of this burden.</a:t>
            </a:r>
          </a:p>
          <a:p>
            <a:endParaRPr lang="en-AU" dirty="0"/>
          </a:p>
        </p:txBody>
      </p:sp>
    </p:spTree>
    <p:extLst>
      <p:ext uri="{BB962C8B-B14F-4D97-AF65-F5344CB8AC3E}">
        <p14:creationId xmlns:p14="http://schemas.microsoft.com/office/powerpoint/2010/main" val="287442667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Oral health</a:t>
            </a:r>
            <a:endParaRPr lang="en-AU" dirty="0"/>
          </a:p>
        </p:txBody>
      </p:sp>
      <p:sp>
        <p:nvSpPr>
          <p:cNvPr id="3" name="Content Placeholder 2"/>
          <p:cNvSpPr>
            <a:spLocks noGrp="1"/>
          </p:cNvSpPr>
          <p:nvPr>
            <p:ph idx="1"/>
          </p:nvPr>
        </p:nvSpPr>
        <p:spPr/>
        <p:txBody>
          <a:bodyPr/>
          <a:lstStyle/>
          <a:p>
            <a:pPr lvl="0"/>
            <a:r>
              <a:rPr lang="en-AU" dirty="0"/>
              <a:t>In 2014-15, the proportion of Aboriginal and Torres Strait Islander children aged 4-14 years with reported tooth or gum problems was 34%, a decrease from 39% in 2008. </a:t>
            </a:r>
          </a:p>
          <a:p>
            <a:pPr lvl="0"/>
            <a:r>
              <a:rPr lang="en-AU" dirty="0"/>
              <a:t>In 2012-2014, 61% of Aboriginal and Torres Strait Islander children aged 5-10 years had experienced tooth decay in their deciduous teeth compared with 41% of non-Indigenous children, and 36% of Aboriginal and Torres Strait Islander children aged 6-14 years had experienced tooth decay in their permanent teeth compared with 23% of non-Indigenous children.</a:t>
            </a:r>
          </a:p>
          <a:p>
            <a:endParaRPr lang="en-AU" dirty="0"/>
          </a:p>
        </p:txBody>
      </p:sp>
    </p:spTree>
    <p:extLst>
      <p:ext uri="{BB962C8B-B14F-4D97-AF65-F5344CB8AC3E}">
        <p14:creationId xmlns:p14="http://schemas.microsoft.com/office/powerpoint/2010/main" val="114803962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Oral health</a:t>
            </a:r>
            <a:endParaRPr lang="en-AU" dirty="0"/>
          </a:p>
        </p:txBody>
      </p:sp>
      <p:sp>
        <p:nvSpPr>
          <p:cNvPr id="3" name="Content Placeholder 2"/>
          <p:cNvSpPr>
            <a:spLocks noGrp="1"/>
          </p:cNvSpPr>
          <p:nvPr>
            <p:ph idx="1"/>
          </p:nvPr>
        </p:nvSpPr>
        <p:spPr/>
        <p:txBody>
          <a:bodyPr/>
          <a:lstStyle/>
          <a:p>
            <a:pPr lvl="0"/>
            <a:r>
              <a:rPr lang="en-AU" dirty="0"/>
              <a:t>In 2012-2013, around 49% of adults reported no tooth loss; around 47% had lost one or more teeth; and around 5% reported complete tooth loss. </a:t>
            </a:r>
          </a:p>
          <a:p>
            <a:pPr lvl="0"/>
            <a:r>
              <a:rPr lang="en-AU" dirty="0"/>
              <a:t>In 2014-15, age-adjusted national potentially preventable hospitalisation rates for dental conditions were 1.3 times higher for Aboriginal and Torres Strait Islander people than for non-Indigenous people.  </a:t>
            </a:r>
          </a:p>
          <a:p>
            <a:endParaRPr lang="en-AU" dirty="0"/>
          </a:p>
        </p:txBody>
      </p:sp>
    </p:spTree>
    <p:extLst>
      <p:ext uri="{BB962C8B-B14F-4D97-AF65-F5344CB8AC3E}">
        <p14:creationId xmlns:p14="http://schemas.microsoft.com/office/powerpoint/2010/main" val="237500761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Age-specific hospital separation rates for potentially preventable dental conditions among children aged 0-14 years, by Indigenous status, and </a:t>
            </a:r>
            <a:r>
              <a:rPr lang="en-US" sz="1800" dirty="0" smtClean="0"/>
              <a:t>Indigenous: non-Indigenous </a:t>
            </a:r>
            <a:r>
              <a:rPr lang="en-US" sz="1800" dirty="0"/>
              <a:t>rate ratios, Australia, 2014-15</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76098510"/>
              </p:ext>
            </p:extLst>
          </p:nvPr>
        </p:nvGraphicFramePr>
        <p:xfrm>
          <a:off x="335360" y="1988840"/>
          <a:ext cx="11521280" cy="3600400"/>
        </p:xfrm>
        <a:graphic>
          <a:graphicData uri="http://schemas.openxmlformats.org/drawingml/2006/table">
            <a:tbl>
              <a:tblPr firstRow="1" bandRow="1">
                <a:tableStyleId>{91EBBBCC-DAD2-459C-BE2E-F6DE35CF9A28}</a:tableStyleId>
              </a:tblPr>
              <a:tblGrid>
                <a:gridCol w="2566942"/>
                <a:gridCol w="3193698"/>
                <a:gridCol w="3193698"/>
                <a:gridCol w="2566942"/>
              </a:tblGrid>
              <a:tr h="720080">
                <a:tc>
                  <a:txBody>
                    <a:bodyPr/>
                    <a:lstStyle/>
                    <a:p>
                      <a:pPr algn="l">
                        <a:spcAft>
                          <a:spcPts val="500"/>
                        </a:spcAft>
                      </a:pPr>
                      <a:r>
                        <a:rPr lang="en-AU" sz="1200" dirty="0">
                          <a:effectLst/>
                        </a:rPr>
                        <a:t>Age-group (years)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Non-Indigenous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Rate ratio</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720080">
                <a:tc>
                  <a:txBody>
                    <a:bodyPr/>
                    <a:lstStyle/>
                    <a:p>
                      <a:pPr algn="l">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720080">
                <a:tc>
                  <a:txBody>
                    <a:bodyPr/>
                    <a:lstStyle/>
                    <a:p>
                      <a:pPr algn="l">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720080">
                <a:tc>
                  <a:txBody>
                    <a:bodyPr/>
                    <a:lstStyle/>
                    <a:p>
                      <a:pPr algn="l">
                        <a:spcAft>
                          <a:spcPts val="500"/>
                        </a:spcAft>
                      </a:pPr>
                      <a:r>
                        <a:rPr lang="en-AU" sz="1200" dirty="0">
                          <a:effectLst/>
                        </a:rPr>
                        <a:t>10-14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0.5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720080">
                <a:tc>
                  <a:txBody>
                    <a:bodyPr/>
                    <a:lstStyle/>
                    <a:p>
                      <a:pPr algn="l">
                        <a:spcAft>
                          <a:spcPts val="500"/>
                        </a:spcAft>
                      </a:pPr>
                      <a:r>
                        <a:rPr lang="en-AU" sz="1200">
                          <a:effectLst/>
                        </a:rPr>
                        <a:t>Total 0-14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6" name="Rectangle 5"/>
          <p:cNvSpPr/>
          <p:nvPr/>
        </p:nvSpPr>
        <p:spPr>
          <a:xfrm>
            <a:off x="314188" y="5661248"/>
            <a:ext cx="6096000" cy="700192"/>
          </a:xfrm>
          <a:prstGeom prst="rect">
            <a:avLst/>
          </a:prstGeom>
        </p:spPr>
        <p:txBody>
          <a:bodyPr>
            <a:spAutoFit/>
          </a:bodyPr>
          <a:lstStyle/>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Notes:	</a:t>
            </a:r>
            <a:endParaRPr lang="en-AU" sz="800" dirty="0" smtClean="0">
              <a:latin typeface="Calibri Light" panose="020F0302020204030204" pitchFamily="34" charset="0"/>
              <a:ea typeface="Times New Roman" panose="02020603050405020304" pitchFamily="18" charset="0"/>
              <a:cs typeface="Calibri Light" panose="020F0302020204030204" pitchFamily="34" charset="0"/>
            </a:endParaRPr>
          </a:p>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1. Rates </a:t>
            </a:r>
            <a:r>
              <a:rPr lang="en-AU" sz="800" dirty="0">
                <a:latin typeface="Calibri Light" panose="020F0302020204030204" pitchFamily="34" charset="0"/>
                <a:ea typeface="Times New Roman" panose="02020603050405020304" pitchFamily="18" charset="0"/>
                <a:cs typeface="Calibri Light" panose="020F0302020204030204" pitchFamily="34" charset="0"/>
              </a:rPr>
              <a:t>per 1,000 population.</a:t>
            </a:r>
          </a:p>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 Rate </a:t>
            </a:r>
            <a:r>
              <a:rPr lang="en-AU" sz="800" dirty="0">
                <a:latin typeface="Calibri Light" panose="020F0302020204030204" pitchFamily="34" charset="0"/>
                <a:ea typeface="Times New Roman" panose="02020603050405020304" pitchFamily="18" charset="0"/>
                <a:cs typeface="Calibri Light" panose="020F0302020204030204" pitchFamily="34" charset="0"/>
              </a:rPr>
              <a:t>ratio is the Indigenous rate divided by the non-Indigenous rate.</a:t>
            </a:r>
          </a:p>
          <a:p>
            <a:r>
              <a:rPr lang="en-AU" sz="800" dirty="0">
                <a:latin typeface="Calibri Light" panose="020F0302020204030204" pitchFamily="34" charset="0"/>
                <a:ea typeface="Times New Roman" panose="02020603050405020304" pitchFamily="18" charset="0"/>
                <a:cs typeface="Calibri Light" panose="020F0302020204030204" pitchFamily="34" charset="0"/>
              </a:rPr>
              <a:t>Source: Steering Committee for the Review of Government Service Provision, 2016 </a:t>
            </a:r>
            <a:endParaRPr lang="en-AU" sz="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523807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Disability</a:t>
            </a:r>
            <a:endParaRPr lang="en-AU" dirty="0"/>
          </a:p>
        </p:txBody>
      </p:sp>
      <p:sp>
        <p:nvSpPr>
          <p:cNvPr id="3" name="Content Placeholder 2"/>
          <p:cNvSpPr>
            <a:spLocks noGrp="1"/>
          </p:cNvSpPr>
          <p:nvPr>
            <p:ph idx="1"/>
          </p:nvPr>
        </p:nvSpPr>
        <p:spPr/>
        <p:txBody>
          <a:bodyPr/>
          <a:lstStyle/>
          <a:p>
            <a:pPr lvl="0"/>
            <a:r>
              <a:rPr lang="en-AU" dirty="0"/>
              <a:t>In 2016, 6.7% of Aboriginal and Torres Strait Islander people with a profound or severe disability reported a need for assistance.</a:t>
            </a:r>
          </a:p>
          <a:p>
            <a:pPr lvl="0"/>
            <a:r>
              <a:rPr lang="en-AU" dirty="0"/>
              <a:t>In 2015, 24% of Aboriginal and Torres Strait Islander people living in non-remote areas reported living with a disability, compared with 18% of non- Indigenous people; after age-adjustment, the rate of disability for Aboriginal and Torres Strait Islander was 1.8 times the rate for non-Indigenous people.</a:t>
            </a:r>
          </a:p>
          <a:p>
            <a:pPr lvl="0"/>
            <a:r>
              <a:rPr lang="en-AU" dirty="0"/>
              <a:t>In 2015-16, 6% of disability service users were Aboriginal and Torres Strait Islander people, with most aged under 50 years (84%).</a:t>
            </a:r>
          </a:p>
        </p:txBody>
      </p:sp>
    </p:spTree>
    <p:extLst>
      <p:ext uri="{BB962C8B-B14F-4D97-AF65-F5344CB8AC3E}">
        <p14:creationId xmlns:p14="http://schemas.microsoft.com/office/powerpoint/2010/main" val="162248387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a:t>Numbers and proportions (%) of disability services users, by Indigenous status, Australia, 2011-12 to 2015-16</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87771815"/>
              </p:ext>
            </p:extLst>
          </p:nvPr>
        </p:nvGraphicFramePr>
        <p:xfrm>
          <a:off x="335360" y="1988839"/>
          <a:ext cx="11521280" cy="3600401"/>
        </p:xfrm>
        <a:graphic>
          <a:graphicData uri="http://schemas.openxmlformats.org/drawingml/2006/table">
            <a:tbl>
              <a:tblPr firstRow="1" bandRow="1">
                <a:tableStyleId>{91EBBBCC-DAD2-459C-BE2E-F6DE35CF9A28}</a:tableStyleId>
              </a:tblPr>
              <a:tblGrid>
                <a:gridCol w="1440160"/>
                <a:gridCol w="1440160"/>
                <a:gridCol w="1440160"/>
                <a:gridCol w="1440160"/>
                <a:gridCol w="1440160"/>
                <a:gridCol w="1440160"/>
                <a:gridCol w="1440160"/>
                <a:gridCol w="1440160"/>
              </a:tblGrid>
              <a:tr h="514343">
                <a:tc>
                  <a:txBody>
                    <a:bodyPr/>
                    <a:lstStyle/>
                    <a:p>
                      <a:pPr algn="l">
                        <a:spcAft>
                          <a:spcPts val="700"/>
                        </a:spcAft>
                      </a:pPr>
                      <a:r>
                        <a:rPr lang="en-AU" sz="1100" dirty="0">
                          <a:effectLst/>
                        </a:rPr>
                        <a:t> </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spcAft>
                          <a:spcPts val="700"/>
                        </a:spcAft>
                      </a:pPr>
                      <a:r>
                        <a:rPr lang="en-AU" sz="1100" dirty="0">
                          <a:effectLst/>
                        </a:rPr>
                        <a:t>Indigenous</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gridSpan="2">
                  <a:txBody>
                    <a:bodyPr/>
                    <a:lstStyle/>
                    <a:p>
                      <a:pPr algn="ctr">
                        <a:spcAft>
                          <a:spcPts val="700"/>
                        </a:spcAft>
                      </a:pPr>
                      <a:r>
                        <a:rPr lang="en-AU" sz="1100" dirty="0">
                          <a:effectLst/>
                        </a:rPr>
                        <a:t>Non-Indigenous</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a:txBody>
                    <a:bodyPr/>
                    <a:lstStyle/>
                    <a:p>
                      <a:pPr algn="ctr">
                        <a:spcAft>
                          <a:spcPts val="700"/>
                        </a:spcAft>
                      </a:pPr>
                      <a:r>
                        <a:rPr lang="en-AU" sz="1100" dirty="0">
                          <a:effectLst/>
                        </a:rPr>
                        <a:t>Not stated</a:t>
                      </a:r>
                      <a:r>
                        <a:rPr lang="en-AU" sz="1100" baseline="30000" dirty="0">
                          <a:effectLst/>
                        </a:rPr>
                        <a:t>3</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spcAft>
                          <a:spcPts val="700"/>
                        </a:spcAft>
                      </a:pPr>
                      <a:r>
                        <a:rPr lang="en-AU" sz="1100" dirty="0">
                          <a:effectLst/>
                        </a:rPr>
                        <a:t>Total</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r>
              <a:tr h="514343">
                <a:tc>
                  <a:txBody>
                    <a:bodyPr/>
                    <a:lstStyle/>
                    <a:p>
                      <a:pPr algn="l">
                        <a:spcAft>
                          <a:spcPts val="700"/>
                        </a:spcAft>
                      </a:pPr>
                      <a:r>
                        <a:rPr lang="en-AU" sz="1100" b="1">
                          <a:effectLst/>
                        </a:rPr>
                        <a:t>Year</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b="1" dirty="0">
                          <a:effectLst/>
                        </a:rPr>
                        <a:t>Number</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b="1">
                          <a:effectLst/>
                        </a:rPr>
                        <a:t>Proportion</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b="1">
                          <a:effectLst/>
                        </a:rPr>
                        <a:t>Number</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b="1" dirty="0">
                          <a:effectLst/>
                        </a:rPr>
                        <a:t>Proportion</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b="1">
                          <a:effectLst/>
                        </a:rPr>
                        <a:t>Number</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b="1">
                          <a:effectLst/>
                        </a:rPr>
                        <a:t>Number</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b="1" dirty="0">
                          <a:effectLst/>
                        </a:rPr>
                        <a:t>Proportion</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514343">
                <a:tc>
                  <a:txBody>
                    <a:bodyPr/>
                    <a:lstStyle/>
                    <a:p>
                      <a:pPr algn="l">
                        <a:spcAft>
                          <a:spcPts val="700"/>
                        </a:spcAft>
                      </a:pPr>
                      <a:r>
                        <a:rPr lang="en-AU" sz="1100">
                          <a:effectLst/>
                        </a:rPr>
                        <a:t>2015-16</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a:effectLst/>
                        </a:rPr>
                        <a:t>19,290</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a:effectLst/>
                        </a:rPr>
                        <a:t>6.0</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a:effectLst/>
                        </a:rPr>
                        <a:t>300,097</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dirty="0">
                          <a:effectLst/>
                        </a:rPr>
                        <a:t>94</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a:effectLst/>
                        </a:rPr>
                        <a:t>12,430</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a:effectLst/>
                        </a:rPr>
                        <a:t>331,817</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dirty="0">
                          <a:effectLst/>
                        </a:rPr>
                        <a:t>100 </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514343">
                <a:tc>
                  <a:txBody>
                    <a:bodyPr/>
                    <a:lstStyle/>
                    <a:p>
                      <a:pPr algn="l">
                        <a:spcAft>
                          <a:spcPts val="500"/>
                        </a:spcAft>
                      </a:pPr>
                      <a:r>
                        <a:rPr lang="en-AU" sz="1100" dirty="0">
                          <a:effectLst/>
                        </a:rPr>
                        <a:t>2014-15</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19,031</a:t>
                      </a:r>
                    </a:p>
                    <a:p>
                      <a:pPr algn="ctr">
                        <a:spcAft>
                          <a:spcPts val="700"/>
                        </a:spcAft>
                      </a:pPr>
                      <a:r>
                        <a:rPr lang="en-AU" sz="1100" dirty="0">
                          <a:effectLst/>
                        </a:rPr>
                        <a:t> </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5.9</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302,736</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94</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12,028</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333,795</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100</a:t>
                      </a:r>
                      <a:endParaRPr lang="en-A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514343">
                <a:tc>
                  <a:txBody>
                    <a:bodyPr/>
                    <a:lstStyle/>
                    <a:p>
                      <a:pPr algn="l">
                        <a:spcAft>
                          <a:spcPts val="500"/>
                        </a:spcAft>
                      </a:pPr>
                      <a:r>
                        <a:rPr lang="en-AU" sz="1100" dirty="0" smtClean="0">
                          <a:effectLst/>
                        </a:rPr>
                        <a:t>2013-14</a:t>
                      </a:r>
                      <a:endParaRPr lang="en-AU" sz="1100" dirty="0">
                        <a:effectLst/>
                      </a:endParaRPr>
                    </a:p>
                  </a:txBody>
                  <a:tcPr marL="68580" marR="68580" marT="0" marB="0" anchor="ctr"/>
                </a:tc>
                <a:tc>
                  <a:txBody>
                    <a:bodyPr/>
                    <a:lstStyle/>
                    <a:p>
                      <a:pPr algn="ctr">
                        <a:spcAft>
                          <a:spcPts val="500"/>
                        </a:spcAft>
                      </a:pPr>
                      <a:r>
                        <a:rPr lang="en-AU" sz="1100">
                          <a:effectLst/>
                        </a:rPr>
                        <a:t>18,021</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5.8</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291,631</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94</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11,879</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321,531</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dirty="0">
                          <a:effectLst/>
                        </a:rPr>
                        <a:t>100</a:t>
                      </a:r>
                    </a:p>
                    <a:p>
                      <a:pPr algn="ctr">
                        <a:spcAft>
                          <a:spcPts val="700"/>
                        </a:spcAft>
                      </a:pPr>
                      <a:r>
                        <a:rPr lang="en-AU" sz="1100" dirty="0">
                          <a:effectLst/>
                        </a:rPr>
                        <a:t> </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514343">
                <a:tc>
                  <a:txBody>
                    <a:bodyPr/>
                    <a:lstStyle/>
                    <a:p>
                      <a:pPr algn="l">
                        <a:spcAft>
                          <a:spcPts val="700"/>
                        </a:spcAft>
                      </a:pPr>
                      <a:r>
                        <a:rPr lang="en-AU" sz="1100">
                          <a:effectLst/>
                        </a:rPr>
                        <a:t>2012-13</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17,406</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5.8</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283,306</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94</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11,827</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100">
                          <a:effectLst/>
                        </a:rPr>
                        <a:t>312,539</a:t>
                      </a:r>
                    </a:p>
                    <a:p>
                      <a:pPr algn="ctr">
                        <a:spcAft>
                          <a:spcPts val="700"/>
                        </a:spcAft>
                      </a:pPr>
                      <a:r>
                        <a:rPr lang="en-AU" sz="1100">
                          <a:effectLst/>
                        </a:rPr>
                        <a:t> </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dirty="0">
                          <a:effectLst/>
                        </a:rPr>
                        <a:t>100</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r h="514343">
                <a:tc>
                  <a:txBody>
                    <a:bodyPr/>
                    <a:lstStyle/>
                    <a:p>
                      <a:pPr algn="l">
                        <a:spcAft>
                          <a:spcPts val="700"/>
                        </a:spcAft>
                      </a:pPr>
                      <a:r>
                        <a:rPr lang="en-AU" sz="1100" dirty="0" smtClean="0">
                          <a:effectLst/>
                        </a:rPr>
                        <a:t>2011-12</a:t>
                      </a:r>
                      <a:endParaRPr lang="en-AU" sz="1100" dirty="0">
                        <a:effectLst/>
                      </a:endParaRPr>
                    </a:p>
                  </a:txBody>
                  <a:tcPr marL="68580" marR="68580" marT="0" marB="0" anchor="ctr"/>
                </a:tc>
                <a:tc>
                  <a:txBody>
                    <a:bodyPr/>
                    <a:lstStyle/>
                    <a:p>
                      <a:pPr algn="ctr">
                        <a:spcAft>
                          <a:spcPts val="700"/>
                        </a:spcAft>
                      </a:pPr>
                      <a:r>
                        <a:rPr lang="en-AU" sz="1100">
                          <a:effectLst/>
                        </a:rPr>
                        <a:t>16,937</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dirty="0">
                          <a:effectLst/>
                        </a:rPr>
                        <a:t>5.7</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a:effectLst/>
                        </a:rPr>
                        <a:t>282,128</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a:effectLst/>
                        </a:rPr>
                        <a:t>94</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dirty="0">
                          <a:effectLst/>
                        </a:rPr>
                        <a:t>18,551</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a:effectLst/>
                        </a:rPr>
                        <a:t>317,616</a:t>
                      </a:r>
                      <a:endParaRPr lang="en-AU"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100" dirty="0">
                          <a:effectLst/>
                        </a:rPr>
                        <a:t>100</a:t>
                      </a:r>
                      <a:endParaRPr lang="en-AU"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4"/>
          <p:cNvSpPr/>
          <p:nvPr/>
        </p:nvSpPr>
        <p:spPr>
          <a:xfrm>
            <a:off x="329414" y="5661248"/>
            <a:ext cx="11527226" cy="648072"/>
          </a:xfrm>
          <a:prstGeom prst="rect">
            <a:avLst/>
          </a:prstGeom>
        </p:spPr>
        <p:txBody>
          <a:bodyPr wrap="square" numCol="2">
            <a:noAutofit/>
          </a:bodyPr>
          <a:lstStyle/>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Notes:	</a:t>
            </a:r>
            <a:endParaRPr lang="en-AU" sz="800" dirty="0" smtClean="0">
              <a:latin typeface="Calibri Light" panose="020F0302020204030204" pitchFamily="34" charset="0"/>
              <a:ea typeface="Times New Roman" panose="02020603050405020304" pitchFamily="18" charset="0"/>
              <a:cs typeface="Calibri Light" panose="020F0302020204030204" pitchFamily="34" charset="0"/>
            </a:endParaRPr>
          </a:p>
          <a:p>
            <a:pPr marL="90488" indent="-90488">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1. Service </a:t>
            </a:r>
            <a:r>
              <a:rPr lang="en-AU" sz="800" dirty="0">
                <a:latin typeface="Calibri Light" panose="020F0302020204030204" pitchFamily="34" charset="0"/>
                <a:ea typeface="Times New Roman" panose="02020603050405020304" pitchFamily="18" charset="0"/>
                <a:cs typeface="Calibri Light" panose="020F0302020204030204" pitchFamily="34" charset="0"/>
              </a:rPr>
              <a:t>user data are estimates to account for individuals who received services from more than one service type outlet during the 12-month period</a:t>
            </a:r>
          </a:p>
          <a:p>
            <a:pPr marL="90488" indent="-90488">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 Service </a:t>
            </a:r>
            <a:r>
              <a:rPr lang="en-AU" sz="800" dirty="0">
                <a:latin typeface="Calibri Light" panose="020F0302020204030204" pitchFamily="34" charset="0"/>
                <a:ea typeface="Times New Roman" panose="02020603050405020304" pitchFamily="18" charset="0"/>
                <a:cs typeface="Calibri Light" panose="020F0302020204030204" pitchFamily="34" charset="0"/>
              </a:rPr>
              <a:t>user data were not collected for all NDA service types</a:t>
            </a:r>
          </a:p>
          <a:p>
            <a:pPr marL="90488" indent="-90488">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3. Percentages </a:t>
            </a:r>
            <a:r>
              <a:rPr lang="en-AU" sz="800" dirty="0">
                <a:latin typeface="Calibri Light" panose="020F0302020204030204" pitchFamily="34" charset="0"/>
                <a:ea typeface="Times New Roman" panose="02020603050405020304" pitchFamily="18" charset="0"/>
                <a:cs typeface="Calibri Light" panose="020F0302020204030204" pitchFamily="34" charset="0"/>
              </a:rPr>
              <a:t>are of the total excluding service users for whom Indigenous status was ‘not stated/not collected’</a:t>
            </a:r>
          </a:p>
          <a:p>
            <a:pPr marL="90488" indent="-90488">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4. </a:t>
            </a:r>
            <a:r>
              <a:rPr lang="en-AU" sz="800" dirty="0">
                <a:latin typeface="Calibri Light" panose="020F0302020204030204" pitchFamily="34" charset="0"/>
                <a:ea typeface="Times New Roman" panose="02020603050405020304" pitchFamily="18" charset="0"/>
                <a:cs typeface="Calibri Light" panose="020F0302020204030204" pitchFamily="34" charset="0"/>
              </a:rPr>
              <a:t>The ACT did not collect data in 2015-16</a:t>
            </a:r>
          </a:p>
          <a:p>
            <a:pPr marL="90488" indent="-90488">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5. </a:t>
            </a:r>
            <a:r>
              <a:rPr lang="en-AU" sz="800" dirty="0">
                <a:latin typeface="Calibri Light" panose="020F0302020204030204" pitchFamily="34" charset="0"/>
                <a:ea typeface="Times New Roman" panose="02020603050405020304" pitchFamily="18" charset="0"/>
                <a:cs typeface="Calibri Light" panose="020F0302020204030204" pitchFamily="34" charset="0"/>
              </a:rPr>
              <a:t>Includes service users who only accessed recreational/holiday programs. This service type was not required to complete this data item</a:t>
            </a:r>
          </a:p>
          <a:p>
            <a:r>
              <a:rPr lang="en-AU" sz="800" dirty="0">
                <a:latin typeface="Calibri Light" panose="020F0302020204030204" pitchFamily="34" charset="0"/>
                <a:ea typeface="Times New Roman" panose="02020603050405020304" pitchFamily="18" charset="0"/>
                <a:cs typeface="Calibri Light" panose="020F0302020204030204" pitchFamily="34" charset="0"/>
              </a:rPr>
              <a:t>Source: AIHW, 2017 </a:t>
            </a:r>
            <a:endParaRPr lang="en-AU" sz="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3380313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mtClean="0"/>
              <a:t/>
            </a:r>
            <a:br>
              <a:rPr lang="en-AU" smtClean="0"/>
            </a:br>
            <a:r>
              <a:rPr lang="en-AU" smtClean="0"/>
              <a:t>Communicable diseases</a:t>
            </a:r>
            <a:br>
              <a:rPr lang="en-AU" smtClean="0"/>
            </a:br>
            <a:endParaRPr lang="en-AU" dirty="0"/>
          </a:p>
        </p:txBody>
      </p:sp>
      <p:sp>
        <p:nvSpPr>
          <p:cNvPr id="3" name="Content Placeholder 2"/>
          <p:cNvSpPr>
            <a:spLocks noGrp="1"/>
          </p:cNvSpPr>
          <p:nvPr>
            <p:ph idx="1"/>
          </p:nvPr>
        </p:nvSpPr>
        <p:spPr/>
        <p:txBody>
          <a:bodyPr>
            <a:normAutofit lnSpcReduction="10000"/>
          </a:bodyPr>
          <a:lstStyle/>
          <a:p>
            <a:pPr lvl="0"/>
            <a:r>
              <a:rPr lang="en-AU" smtClean="0"/>
              <a:t>For 2010-2014, after age-adjustment, the notification rate for tuberculosis was 9.0 times higher for Aboriginal and Torres Strait Islander people than for Australian born non-Indigenous people.</a:t>
            </a:r>
          </a:p>
          <a:p>
            <a:pPr lvl="0"/>
            <a:r>
              <a:rPr lang="en-AU" smtClean="0"/>
              <a:t>In 2016, the age-adjusted notification rate for hepatitis B was 1.4 times higher for Aboriginal and Torres Strait Islander people than for non-Indigenous people.</a:t>
            </a:r>
          </a:p>
          <a:p>
            <a:pPr lvl="0"/>
            <a:r>
              <a:rPr lang="en-AU" smtClean="0"/>
              <a:t>For 2012-2016, there was a 50% decline in the hepatitis B notification rates for Aboriginal and Torres Strait Islander people.</a:t>
            </a:r>
          </a:p>
          <a:p>
            <a:pPr lvl="0"/>
            <a:r>
              <a:rPr lang="en-AU" smtClean="0"/>
              <a:t>In 2016, the age-adjusted notification rate for hepatitis C was 3.8 times higher for Aboriginal and Torres Strait Islander people than for non-Indigenous people. </a:t>
            </a:r>
          </a:p>
          <a:p>
            <a:endParaRPr lang="en-AU" dirty="0"/>
          </a:p>
        </p:txBody>
      </p:sp>
    </p:spTree>
    <p:extLst>
      <p:ext uri="{BB962C8B-B14F-4D97-AF65-F5344CB8AC3E}">
        <p14:creationId xmlns:p14="http://schemas.microsoft.com/office/powerpoint/2010/main" val="384013349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Communicable diseases</a:t>
            </a:r>
            <a:endParaRPr lang="en-AU" dirty="0"/>
          </a:p>
        </p:txBody>
      </p:sp>
      <p:sp>
        <p:nvSpPr>
          <p:cNvPr id="3" name="Content Placeholder 2"/>
          <p:cNvSpPr>
            <a:spLocks noGrp="1"/>
          </p:cNvSpPr>
          <p:nvPr>
            <p:ph idx="1"/>
          </p:nvPr>
        </p:nvSpPr>
        <p:spPr/>
        <p:txBody>
          <a:bodyPr/>
          <a:lstStyle/>
          <a:p>
            <a:pPr lvl="0"/>
            <a:r>
              <a:rPr lang="en-AU" dirty="0"/>
              <a:t>For 2012-2014, the average notification rate for </a:t>
            </a:r>
            <a:r>
              <a:rPr lang="en-AU" i="1" dirty="0"/>
              <a:t>Haemophilus influenzae</a:t>
            </a:r>
            <a:r>
              <a:rPr lang="en-AU" dirty="0"/>
              <a:t> type b among Aboriginal and Torres Strait Islander people was 5.3 times the rate in the total population.</a:t>
            </a:r>
          </a:p>
          <a:p>
            <a:pPr lvl="0"/>
            <a:r>
              <a:rPr lang="en-AU" dirty="0"/>
              <a:t>For 2013-2015, the age-standardised notification rate of invasive pneumococcal disease for Aboriginal and Torres Strait Islander people was 6.4 times higher compared with non-Indigenous people.</a:t>
            </a:r>
          </a:p>
          <a:p>
            <a:pPr lvl="0"/>
            <a:r>
              <a:rPr lang="en-AU" dirty="0"/>
              <a:t>For 2006-2015, the incidence of meningococcal serogroup B was 3.8 times higher among Aboriginal and Torres Strait islander people compared with non-Indigenous people. </a:t>
            </a:r>
          </a:p>
          <a:p>
            <a:endParaRPr lang="en-AU" dirty="0"/>
          </a:p>
        </p:txBody>
      </p:sp>
    </p:spTree>
    <p:extLst>
      <p:ext uri="{BB962C8B-B14F-4D97-AF65-F5344CB8AC3E}">
        <p14:creationId xmlns:p14="http://schemas.microsoft.com/office/powerpoint/2010/main" val="40081544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smtClean="0"/>
              <a:t/>
            </a:r>
            <a:br>
              <a:rPr lang="en-AU" b="1" dirty="0" smtClean="0"/>
            </a:br>
            <a:r>
              <a:rPr lang="en-AU" b="1" dirty="0" smtClean="0"/>
              <a:t>Births </a:t>
            </a:r>
            <a:r>
              <a:rPr lang="en-AU" b="1" dirty="0"/>
              <a:t>and pregnancy outcomes</a:t>
            </a:r>
            <a:br>
              <a:rPr lang="en-AU" b="1" dirty="0"/>
            </a:br>
            <a:endParaRPr lang="en-AU" dirty="0"/>
          </a:p>
        </p:txBody>
      </p:sp>
      <p:sp>
        <p:nvSpPr>
          <p:cNvPr id="3" name="Content Placeholder 2"/>
          <p:cNvSpPr>
            <a:spLocks noGrp="1"/>
          </p:cNvSpPr>
          <p:nvPr>
            <p:ph idx="1"/>
          </p:nvPr>
        </p:nvSpPr>
        <p:spPr/>
        <p:txBody>
          <a:bodyPr/>
          <a:lstStyle/>
          <a:p>
            <a:pPr lvl="0"/>
            <a:r>
              <a:rPr lang="en-AU" dirty="0"/>
              <a:t>In 2016, there were 18,560 births registered in Australia with one or both parents identified as Aboriginal and/or Torres Strait Islander (6.0% of all births registered).</a:t>
            </a:r>
          </a:p>
          <a:p>
            <a:pPr lvl="0"/>
            <a:r>
              <a:rPr lang="en-AU" dirty="0"/>
              <a:t>In 2016, Aboriginal and Torres Strait Islander mothers were generally younger than non-Indigenous mothers; the median age was 25.5 years for Aboriginal and Torres Strait Islander mothers and 31.2 years for all mothers.</a:t>
            </a:r>
          </a:p>
          <a:p>
            <a:pPr lvl="0"/>
            <a:r>
              <a:rPr lang="en-AU" dirty="0"/>
              <a:t>In 2016, total fertility rates were 2,115 births per 1,000 for Aboriginal and Torres Strait Islander women and 1,789 per 1,000 for all women.</a:t>
            </a:r>
          </a:p>
          <a:p>
            <a:endParaRPr lang="en-AU" dirty="0"/>
          </a:p>
        </p:txBody>
      </p:sp>
    </p:spTree>
    <p:extLst>
      <p:ext uri="{BB962C8B-B14F-4D97-AF65-F5344CB8AC3E}">
        <p14:creationId xmlns:p14="http://schemas.microsoft.com/office/powerpoint/2010/main" val="159958613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Communicable diseases</a:t>
            </a:r>
          </a:p>
        </p:txBody>
      </p:sp>
      <p:sp>
        <p:nvSpPr>
          <p:cNvPr id="3" name="Content Placeholder 2"/>
          <p:cNvSpPr>
            <a:spLocks noGrp="1"/>
          </p:cNvSpPr>
          <p:nvPr>
            <p:ph idx="1"/>
          </p:nvPr>
        </p:nvSpPr>
        <p:spPr>
          <a:xfrm>
            <a:off x="609600" y="2204864"/>
            <a:ext cx="10972800" cy="4195936"/>
          </a:xfrm>
        </p:spPr>
        <p:txBody>
          <a:bodyPr/>
          <a:lstStyle/>
          <a:p>
            <a:pPr lvl="0"/>
            <a:r>
              <a:rPr lang="en-AU" dirty="0"/>
              <a:t>In 2016, Aboriginal and Torres Strait Islander people had higher crude notification rates for gonorrhoea, syphilis and chlamydia than non-Indigenous people.</a:t>
            </a:r>
          </a:p>
          <a:p>
            <a:pPr lvl="0"/>
            <a:r>
              <a:rPr lang="en-AU" dirty="0"/>
              <a:t>Since 2012, notification rates for gonorrhoea among Aboriginal and Torres Strait Islander people declined by 17%.</a:t>
            </a:r>
          </a:p>
          <a:p>
            <a:pPr lvl="0"/>
            <a:r>
              <a:rPr lang="en-AU" dirty="0"/>
              <a:t>In 2016, age-adjusted notification rates of human immunodeficiency virus (HIV) diagnosis were 2.2 times higher for Aboriginal and Torres Strait Islander people than non-Indigenous people.</a:t>
            </a:r>
          </a:p>
          <a:p>
            <a:pPr lvl="0"/>
            <a:r>
              <a:rPr lang="en-AU" dirty="0"/>
              <a:t>For 2009-2012, in remote NT communities, scabies was detected in almost 17% of Aboriginal and Torres Strait Islander children who had impetigo (skin sores, pyoderma).</a:t>
            </a:r>
          </a:p>
          <a:p>
            <a:endParaRPr lang="en-AU" dirty="0"/>
          </a:p>
        </p:txBody>
      </p:sp>
    </p:spTree>
    <p:extLst>
      <p:ext uri="{BB962C8B-B14F-4D97-AF65-F5344CB8AC3E}">
        <p14:creationId xmlns:p14="http://schemas.microsoft.com/office/powerpoint/2010/main" val="228054293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Numbers of new cases and crude notification rates of tuberculosis among Indigenous people, by jurisdiction, Australia, 2010-2014</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8275346"/>
              </p:ext>
            </p:extLst>
          </p:nvPr>
        </p:nvGraphicFramePr>
        <p:xfrm>
          <a:off x="335360" y="1988841"/>
          <a:ext cx="11521281" cy="3600400"/>
        </p:xfrm>
        <a:graphic>
          <a:graphicData uri="http://schemas.openxmlformats.org/drawingml/2006/table">
            <a:tbl>
              <a:tblPr firstRow="1" bandRow="1">
                <a:tableStyleId>{91EBBBCC-DAD2-459C-BE2E-F6DE35CF9A28}</a:tableStyleId>
              </a:tblPr>
              <a:tblGrid>
                <a:gridCol w="3840427"/>
                <a:gridCol w="3840427"/>
                <a:gridCol w="3840427"/>
              </a:tblGrid>
              <a:tr h="360040">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Number</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Rate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0.8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0.0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60040">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172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4"/>
          <p:cNvSpPr/>
          <p:nvPr/>
        </p:nvSpPr>
        <p:spPr>
          <a:xfrm>
            <a:off x="341113" y="5589240"/>
            <a:ext cx="6096000" cy="700192"/>
          </a:xfrm>
          <a:prstGeom prst="rect">
            <a:avLst/>
          </a:prstGeom>
        </p:spPr>
        <p:txBody>
          <a:bodyPr>
            <a:sp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1. Rates </a:t>
            </a:r>
            <a:r>
              <a:rPr lang="en-AU" sz="800" dirty="0">
                <a:latin typeface="+mj-lt"/>
                <a:ea typeface="Times New Roman" panose="02020603050405020304" pitchFamily="18" charset="0"/>
                <a:cs typeface="Times New Roman" panose="02020603050405020304" pitchFamily="18" charset="0"/>
              </a:rPr>
              <a:t>are crude incidence rates per 100,000 population. </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2. Population </a:t>
            </a:r>
            <a:r>
              <a:rPr lang="en-AU" sz="800" dirty="0">
                <a:latin typeface="+mj-lt"/>
                <a:ea typeface="Times New Roman" panose="02020603050405020304" pitchFamily="18" charset="0"/>
                <a:cs typeface="Times New Roman" panose="02020603050405020304" pitchFamily="18" charset="0"/>
              </a:rPr>
              <a:t>figures are for 30 June 2012 (the mid-point of the five-year period, 2010-2014). </a:t>
            </a:r>
          </a:p>
          <a:p>
            <a:pPr algn="just">
              <a:spcAft>
                <a:spcPts val="500"/>
              </a:spcAft>
              <a:tabLst>
                <a:tab pos="612140" algn="l"/>
              </a:tabLst>
            </a:pPr>
            <a:r>
              <a:rPr lang="en-AU" sz="800" dirty="0">
                <a:latin typeface="+mj-lt"/>
                <a:ea typeface="Times New Roman" panose="02020603050405020304" pitchFamily="18" charset="0"/>
                <a:cs typeface="Times New Roman" panose="02020603050405020304" pitchFamily="18" charset="0"/>
              </a:rPr>
              <a:t>Source: Derived from Bareja, </a:t>
            </a:r>
            <a:r>
              <a:rPr lang="en-AU" sz="800" dirty="0" smtClean="0">
                <a:latin typeface="+mj-lt"/>
                <a:ea typeface="Times New Roman" panose="02020603050405020304" pitchFamily="18" charset="0"/>
                <a:cs typeface="Times New Roman" panose="02020603050405020304" pitchFamily="18" charset="0"/>
              </a:rPr>
              <a:t>2014, </a:t>
            </a:r>
            <a:r>
              <a:rPr lang="en-AU" sz="800" dirty="0">
                <a:latin typeface="+mj-lt"/>
                <a:ea typeface="Times New Roman" panose="02020603050405020304" pitchFamily="18" charset="0"/>
                <a:cs typeface="Times New Roman" panose="02020603050405020304" pitchFamily="18" charset="0"/>
              </a:rPr>
              <a:t>Bareja, </a:t>
            </a:r>
            <a:r>
              <a:rPr lang="en-AU" sz="800" dirty="0" smtClean="0">
                <a:latin typeface="+mj-lt"/>
                <a:ea typeface="Times New Roman" panose="02020603050405020304" pitchFamily="18" charset="0"/>
                <a:cs typeface="Times New Roman" panose="02020603050405020304" pitchFamily="18" charset="0"/>
              </a:rPr>
              <a:t>2014, </a:t>
            </a:r>
            <a:r>
              <a:rPr lang="en-AU" sz="800" dirty="0">
                <a:latin typeface="+mj-lt"/>
                <a:ea typeface="Times New Roman" panose="02020603050405020304" pitchFamily="18" charset="0"/>
                <a:cs typeface="Times New Roman" panose="02020603050405020304" pitchFamily="18" charset="0"/>
              </a:rPr>
              <a:t>Toms, </a:t>
            </a:r>
            <a:r>
              <a:rPr lang="en-AU" sz="800" dirty="0" smtClean="0">
                <a:latin typeface="+mj-lt"/>
                <a:ea typeface="Times New Roman" panose="02020603050405020304" pitchFamily="18" charset="0"/>
                <a:cs typeface="Times New Roman" panose="02020603050405020304" pitchFamily="18" charset="0"/>
              </a:rPr>
              <a:t>2015, </a:t>
            </a:r>
            <a:r>
              <a:rPr lang="en-AU" sz="800" dirty="0">
                <a:latin typeface="+mj-lt"/>
                <a:ea typeface="Times New Roman" panose="02020603050405020304" pitchFamily="18" charset="0"/>
                <a:cs typeface="Times New Roman" panose="02020603050405020304" pitchFamily="18" charset="0"/>
              </a:rPr>
              <a:t>ABS, 2014, </a:t>
            </a:r>
            <a:r>
              <a:rPr lang="en-AU" sz="800" dirty="0" smtClean="0">
                <a:latin typeface="+mj-lt"/>
                <a:ea typeface="Times New Roman" panose="02020603050405020304" pitchFamily="18" charset="0"/>
                <a:cs typeface="Times New Roman" panose="02020603050405020304" pitchFamily="18" charset="0"/>
              </a:rPr>
              <a:t>Toms</a:t>
            </a:r>
            <a:r>
              <a:rPr lang="en-AU" sz="800" dirty="0">
                <a:latin typeface="+mj-lt"/>
                <a:ea typeface="Times New Roman" panose="02020603050405020304" pitchFamily="18" charset="0"/>
                <a:cs typeface="Times New Roman" panose="02020603050405020304" pitchFamily="18" charset="0"/>
              </a:rPr>
              <a:t>, 2017 </a:t>
            </a:r>
            <a:endParaRPr lang="en-AU" sz="800" dirty="0">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997202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smtClean="0"/>
              <a:t>Numbers </a:t>
            </a:r>
            <a:r>
              <a:rPr lang="en-US" sz="1800" dirty="0"/>
              <a:t>of new cases and notification rates of tuberculosis, by Indigenous status and age-group, and </a:t>
            </a:r>
            <a:r>
              <a:rPr lang="en-US" sz="1800" dirty="0" smtClean="0"/>
              <a:t>Indigenous: non-Indigenous </a:t>
            </a:r>
            <a:r>
              <a:rPr lang="en-US" sz="1800" dirty="0"/>
              <a:t>rate ratios, Australia, 2010-2014</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65840668"/>
              </p:ext>
            </p:extLst>
          </p:nvPr>
        </p:nvGraphicFramePr>
        <p:xfrm>
          <a:off x="335359" y="1988838"/>
          <a:ext cx="11521278" cy="3600399"/>
        </p:xfrm>
        <a:graphic>
          <a:graphicData uri="http://schemas.openxmlformats.org/drawingml/2006/table">
            <a:tbl>
              <a:tblPr firstRow="1" bandRow="1">
                <a:tableStyleId>{91EBBBCC-DAD2-459C-BE2E-F6DE35CF9A28}</a:tableStyleId>
              </a:tblPr>
              <a:tblGrid>
                <a:gridCol w="1920213"/>
                <a:gridCol w="1920213"/>
                <a:gridCol w="1920213"/>
                <a:gridCol w="1920213"/>
                <a:gridCol w="1920213"/>
                <a:gridCol w="1920213"/>
              </a:tblGrid>
              <a:tr h="327309">
                <a:tc>
                  <a:txBody>
                    <a:bodyPr/>
                    <a:lstStyle/>
                    <a:p>
                      <a:pPr algn="l">
                        <a:lnSpc>
                          <a:spcPts val="1330"/>
                        </a:lnSpc>
                        <a:spcAft>
                          <a:spcPts val="500"/>
                        </a:spcAft>
                      </a:pPr>
                      <a:r>
                        <a:rPr lang="en-AU" sz="1200" dirty="0">
                          <a:effectLst/>
                        </a:rPr>
                        <a:t>Age-group (years)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ts val="1330"/>
                        </a:lnSpc>
                        <a:spcAft>
                          <a:spcPts val="500"/>
                        </a:spcAft>
                      </a:pPr>
                      <a:r>
                        <a:rPr lang="en-AU" sz="1200" dirty="0">
                          <a:effectLst/>
                        </a:rPr>
                        <a:t>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gridSpan="2">
                  <a:txBody>
                    <a:bodyPr/>
                    <a:lstStyle/>
                    <a:p>
                      <a:pPr algn="ctr">
                        <a:lnSpc>
                          <a:spcPts val="1330"/>
                        </a:lnSpc>
                        <a:spcAft>
                          <a:spcPts val="500"/>
                        </a:spcAft>
                      </a:pPr>
                      <a:r>
                        <a:rPr lang="en-AU" sz="1200" dirty="0">
                          <a:effectLst/>
                        </a:rPr>
                        <a:t>Non-Indigenous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a:txBody>
                    <a:bodyPr/>
                    <a:lstStyle/>
                    <a:p>
                      <a:pPr algn="ctr">
                        <a:lnSpc>
                          <a:spcPts val="1330"/>
                        </a:lnSpc>
                        <a:spcAft>
                          <a:spcPts val="500"/>
                        </a:spcAft>
                      </a:pPr>
                      <a:r>
                        <a:rPr lang="en-AU" sz="1200" dirty="0">
                          <a:effectLst/>
                        </a:rPr>
                        <a:t>Rate ratio</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lnSpc>
                          <a:spcPts val="1330"/>
                        </a:lnSpc>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330"/>
                        </a:lnSpc>
                        <a:spcAft>
                          <a:spcPts val="500"/>
                        </a:spcAft>
                      </a:pPr>
                      <a:r>
                        <a:rPr lang="en-AU" sz="1200">
                          <a:effectLst/>
                        </a:rPr>
                        <a:t>Number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330"/>
                        </a:lnSpc>
                        <a:spcAft>
                          <a:spcPts val="500"/>
                        </a:spcAft>
                      </a:pPr>
                      <a:r>
                        <a:rPr lang="en-AU" sz="1200">
                          <a:effectLst/>
                        </a:rPr>
                        <a:t>Rate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330"/>
                        </a:lnSpc>
                        <a:spcAft>
                          <a:spcPts val="500"/>
                        </a:spcAft>
                      </a:pPr>
                      <a:r>
                        <a:rPr lang="en-AU" sz="1200">
                          <a:effectLst/>
                        </a:rPr>
                        <a:t>Number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330"/>
                        </a:lnSpc>
                        <a:spcAft>
                          <a:spcPts val="500"/>
                        </a:spcAft>
                      </a:pPr>
                      <a:r>
                        <a:rPr lang="en-AU" sz="1200" dirty="0">
                          <a:effectLst/>
                        </a:rPr>
                        <a:t>Rate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330"/>
                        </a:lnSpc>
                        <a:spcAft>
                          <a:spcPts val="500"/>
                        </a:spcAft>
                      </a:pP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dirty="0">
                          <a:effectLst/>
                        </a:rPr>
                        <a:t>5-14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dirty="0">
                          <a:effectLst/>
                        </a:rPr>
                        <a:t>25-34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a:effectLst/>
                        </a:rPr>
                        <a:t>45-54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34.9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a:effectLst/>
                        </a:rPr>
                        <a:t>55-64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28.6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327309">
                <a:tc>
                  <a:txBody>
                    <a:bodyPr/>
                    <a:lstStyle/>
                    <a:p>
                      <a:pPr algn="l">
                        <a:spcAft>
                          <a:spcPts val="500"/>
                        </a:spcAft>
                      </a:pPr>
                      <a:r>
                        <a:rPr lang="en-AU" sz="1200" dirty="0">
                          <a:effectLst/>
                        </a:rPr>
                        <a:t>All ages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172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4"/>
          <p:cNvSpPr/>
          <p:nvPr/>
        </p:nvSpPr>
        <p:spPr>
          <a:xfrm>
            <a:off x="335358" y="5589240"/>
            <a:ext cx="11521281" cy="744617"/>
          </a:xfrm>
          <a:prstGeom prst="rect">
            <a:avLst/>
          </a:prstGeom>
        </p:spPr>
        <p:txBody>
          <a:bodyPr wrap="square" lIns="108000" rIns="108000" numCol="2">
            <a:noAutofit/>
          </a:bodyPr>
          <a:lstStyle/>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Notes:</a:t>
            </a:r>
          </a:p>
          <a:p>
            <a:pPr marL="90488" indent="-90488">
              <a:spcAft>
                <a:spcPts val="300"/>
              </a:spcAft>
              <a:buFont typeface="+mj-lt"/>
              <a:buAutoNum type="arabicPeriod"/>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Rates </a:t>
            </a:r>
            <a:r>
              <a:rPr lang="en-AU" sz="800" dirty="0">
                <a:latin typeface="Calibri Light" panose="020F0302020204030204" pitchFamily="34" charset="0"/>
                <a:ea typeface="Times New Roman" panose="02020603050405020304" pitchFamily="18" charset="0"/>
                <a:cs typeface="Calibri Light" panose="020F0302020204030204" pitchFamily="34" charset="0"/>
              </a:rPr>
              <a:t>are per 100,000 population</a:t>
            </a:r>
          </a:p>
          <a:p>
            <a:pPr marL="90488" indent="-90488">
              <a:spcAft>
                <a:spcPts val="300"/>
              </a:spcAft>
              <a:buFont typeface="+mj-lt"/>
              <a:buAutoNum type="arabicPeriod"/>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Any </a:t>
            </a:r>
            <a:r>
              <a:rPr lang="en-AU" sz="800" dirty="0">
                <a:latin typeface="Calibri Light" panose="020F0302020204030204" pitchFamily="34" charset="0"/>
                <a:ea typeface="Times New Roman" panose="02020603050405020304" pitchFamily="18" charset="0"/>
                <a:cs typeface="Calibri Light" panose="020F0302020204030204" pitchFamily="34" charset="0"/>
              </a:rPr>
              <a:t>discrepancy between the figures shown for ‘All ages’ and the sum of the number for the specific age-groups is due to age not being stated in the notification</a:t>
            </a:r>
          </a:p>
          <a:p>
            <a:pPr marL="90488" indent="-90488">
              <a:spcAft>
                <a:spcPts val="300"/>
              </a:spcAft>
              <a:buFont typeface="+mj-lt"/>
              <a:buAutoNum type="arabicPeriod"/>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Rate </a:t>
            </a:r>
            <a:r>
              <a:rPr lang="en-AU" sz="800" dirty="0">
                <a:latin typeface="Calibri Light" panose="020F0302020204030204" pitchFamily="34" charset="0"/>
                <a:ea typeface="Times New Roman" panose="02020603050405020304" pitchFamily="18" charset="0"/>
                <a:cs typeface="Calibri Light" panose="020F0302020204030204" pitchFamily="34" charset="0"/>
              </a:rPr>
              <a:t>ratio is the Indigenous rate divided by the non-Indigenous rate</a:t>
            </a:r>
          </a:p>
          <a:p>
            <a:pPr marL="90488" indent="-90488">
              <a:spcAft>
                <a:spcPts val="300"/>
              </a:spcAft>
              <a:buFont typeface="+mj-lt"/>
              <a:buAutoNum type="arabicPeriod"/>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The </a:t>
            </a:r>
            <a:r>
              <a:rPr lang="en-AU" sz="800" dirty="0">
                <a:latin typeface="Calibri Light" panose="020F0302020204030204" pitchFamily="34" charset="0"/>
                <a:ea typeface="Times New Roman" panose="02020603050405020304" pitchFamily="18" charset="0"/>
                <a:cs typeface="Calibri Light" panose="020F0302020204030204" pitchFamily="34" charset="0"/>
              </a:rPr>
              <a:t>rate ratio for ‘All ages’ is the standardised notification ratio, which is the number of Indigenous cases reported divided by the number expected if the Indigenous population had the same age-specific rates as the non-Indigenous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population</a:t>
            </a:r>
          </a:p>
          <a:p>
            <a:pPr marL="90488" indent="-90488">
              <a:spcAft>
                <a:spcPts val="300"/>
              </a:spcAft>
              <a:buFont typeface="+mj-lt"/>
              <a:buAutoNum type="arabicPeriod"/>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Rounding </a:t>
            </a:r>
            <a:r>
              <a:rPr lang="en-AU" sz="800" dirty="0">
                <a:latin typeface="Calibri Light" panose="020F0302020204030204" pitchFamily="34" charset="0"/>
                <a:ea typeface="Times New Roman" panose="02020603050405020304" pitchFamily="18" charset="0"/>
                <a:cs typeface="Calibri Light" panose="020F0302020204030204" pitchFamily="34" charset="0"/>
              </a:rPr>
              <a:t>may result in inconsistencies in calculated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rates</a:t>
            </a:r>
          </a:p>
          <a:p>
            <a:pPr>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Source</a:t>
            </a:r>
            <a:r>
              <a:rPr lang="en-AU" sz="800" dirty="0">
                <a:latin typeface="Calibri Light" panose="020F0302020204030204" pitchFamily="34" charset="0"/>
                <a:ea typeface="Times New Roman" panose="02020603050405020304" pitchFamily="18" charset="0"/>
                <a:cs typeface="Calibri Light" panose="020F0302020204030204" pitchFamily="34" charset="0"/>
              </a:rPr>
              <a:t>: Derived from Bareja,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2014, </a:t>
            </a:r>
            <a:r>
              <a:rPr lang="en-AU" sz="800" dirty="0">
                <a:latin typeface="Calibri Light" panose="020F0302020204030204" pitchFamily="34" charset="0"/>
                <a:ea typeface="Times New Roman" panose="02020603050405020304" pitchFamily="18" charset="0"/>
                <a:cs typeface="Calibri Light" panose="020F0302020204030204" pitchFamily="34" charset="0"/>
              </a:rPr>
              <a:t>Bareja,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2014, </a:t>
            </a:r>
            <a:r>
              <a:rPr lang="en-AU" sz="800" dirty="0">
                <a:latin typeface="Calibri Light" panose="020F0302020204030204" pitchFamily="34" charset="0"/>
                <a:ea typeface="Times New Roman" panose="02020603050405020304" pitchFamily="18" charset="0"/>
                <a:cs typeface="Calibri Light" panose="020F0302020204030204" pitchFamily="34" charset="0"/>
              </a:rPr>
              <a:t>Toms,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2015, </a:t>
            </a:r>
            <a:r>
              <a:rPr lang="en-AU" sz="800" dirty="0">
                <a:latin typeface="Calibri Light" panose="020F0302020204030204" pitchFamily="34" charset="0"/>
                <a:ea typeface="Times New Roman" panose="02020603050405020304" pitchFamily="18" charset="0"/>
                <a:cs typeface="Calibri Light" panose="020F0302020204030204" pitchFamily="34" charset="0"/>
              </a:rPr>
              <a:t>ABS,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2014, </a:t>
            </a:r>
            <a:r>
              <a:rPr lang="en-AU" sz="800" dirty="0">
                <a:latin typeface="Calibri Light" panose="020F0302020204030204" pitchFamily="34" charset="0"/>
                <a:ea typeface="Times New Roman" panose="02020603050405020304" pitchFamily="18" charset="0"/>
                <a:cs typeface="Calibri Light" panose="020F0302020204030204" pitchFamily="34" charset="0"/>
              </a:rPr>
              <a:t>ABS,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2012, </a:t>
            </a:r>
            <a:r>
              <a:rPr lang="en-AU" sz="800" dirty="0">
                <a:latin typeface="Calibri Light" panose="020F0302020204030204" pitchFamily="34" charset="0"/>
                <a:ea typeface="Times New Roman" panose="02020603050405020304" pitchFamily="18" charset="0"/>
                <a:cs typeface="Calibri Light" panose="020F0302020204030204" pitchFamily="34" charset="0"/>
              </a:rPr>
              <a:t>Toms,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2017 </a:t>
            </a:r>
            <a:endParaRPr lang="en-AU" sz="8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Tree>
    <p:extLst>
      <p:ext uri="{BB962C8B-B14F-4D97-AF65-F5344CB8AC3E}">
        <p14:creationId xmlns:p14="http://schemas.microsoft.com/office/powerpoint/2010/main" val="17953545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Age-standardised notification rates for invasive pneumococcal disease, by Indigenous status, age group and Indigenous: non-Indigenous rate ratios, Australia, 2013-2015</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28933901"/>
              </p:ext>
            </p:extLst>
          </p:nvPr>
        </p:nvGraphicFramePr>
        <p:xfrm>
          <a:off x="335358" y="1988839"/>
          <a:ext cx="11521280" cy="3600400"/>
        </p:xfrm>
        <a:graphic>
          <a:graphicData uri="http://schemas.openxmlformats.org/drawingml/2006/table">
            <a:tbl>
              <a:tblPr firstRow="1" bandRow="1">
                <a:tableStyleId>{91EBBBCC-DAD2-459C-BE2E-F6DE35CF9A28}</a:tableStyleId>
              </a:tblPr>
              <a:tblGrid>
                <a:gridCol w="2880320"/>
                <a:gridCol w="2880320"/>
                <a:gridCol w="2880320"/>
                <a:gridCol w="2880320"/>
              </a:tblGrid>
              <a:tr h="360040">
                <a:tc>
                  <a:txBody>
                    <a:bodyPr/>
                    <a:lstStyle/>
                    <a:p>
                      <a:pPr algn="l" fontAlgn="base">
                        <a:spcAft>
                          <a:spcPts val="600"/>
                        </a:spcAft>
                      </a:pPr>
                      <a:r>
                        <a:rPr lang="en-AU" sz="1200" dirty="0">
                          <a:effectLst/>
                        </a:rPr>
                        <a:t>Age group</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600"/>
                        </a:spcAft>
                      </a:pPr>
                      <a:r>
                        <a:rPr lang="en-AU" sz="1200" dirty="0">
                          <a:effectLst/>
                        </a:rPr>
                        <a:t>Aboriginal and Torres Strait Islander rate</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600"/>
                        </a:spcAft>
                      </a:pPr>
                      <a:r>
                        <a:rPr lang="en-AU" sz="1200">
                          <a:effectLst/>
                        </a:rPr>
                        <a:t>Non-Indigenous rate</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600"/>
                        </a:spcAft>
                      </a:pPr>
                      <a:r>
                        <a:rPr lang="en-AU" sz="1200">
                          <a:effectLst/>
                        </a:rPr>
                        <a:t>Rate ratio</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r>
              <a:tr h="360040">
                <a:tc>
                  <a:txBody>
                    <a:bodyPr/>
                    <a:lstStyle/>
                    <a:p>
                      <a:pPr algn="l" fontAlgn="base">
                        <a:spcAft>
                          <a:spcPts val="600"/>
                        </a:spcAft>
                      </a:pPr>
                      <a:r>
                        <a:rPr lang="en-AU" sz="1200" dirty="0">
                          <a:effectLst/>
                        </a:rPr>
                        <a:t>0-4</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dirty="0">
                          <a:effectLst/>
                        </a:rPr>
                        <a:t>39</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12</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3.3</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r>
              <a:tr h="360040">
                <a:tc>
                  <a:txBody>
                    <a:bodyPr/>
                    <a:lstStyle/>
                    <a:p>
                      <a:pPr algn="l" fontAlgn="base">
                        <a:spcAft>
                          <a:spcPts val="600"/>
                        </a:spcAft>
                      </a:pPr>
                      <a:r>
                        <a:rPr lang="en-AU" sz="1200" dirty="0">
                          <a:effectLst/>
                        </a:rPr>
                        <a:t>5-14</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9.7</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2.0</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4.8</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r>
              <a:tr h="360040">
                <a:tc>
                  <a:txBody>
                    <a:bodyPr/>
                    <a:lstStyle/>
                    <a:p>
                      <a:pPr algn="l" fontAlgn="base">
                        <a:spcAft>
                          <a:spcPts val="600"/>
                        </a:spcAft>
                      </a:pPr>
                      <a:r>
                        <a:rPr lang="en-AU" sz="1200">
                          <a:effectLst/>
                        </a:rPr>
                        <a:t>15-24</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9.4</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1.1</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8.7</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r>
              <a:tr h="360040">
                <a:tc>
                  <a:txBody>
                    <a:bodyPr/>
                    <a:lstStyle/>
                    <a:p>
                      <a:pPr algn="l" fontAlgn="base">
                        <a:spcAft>
                          <a:spcPts val="0"/>
                        </a:spcAft>
                      </a:pPr>
                      <a:r>
                        <a:rPr lang="en-AU" sz="1200">
                          <a:effectLst/>
                        </a:rPr>
                        <a:t>25-34</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21</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1.9</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11.0</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r>
              <a:tr h="360040">
                <a:tc>
                  <a:txBody>
                    <a:bodyPr/>
                    <a:lstStyle/>
                    <a:p>
                      <a:pPr algn="l" fontAlgn="base">
                        <a:spcAft>
                          <a:spcPts val="0"/>
                        </a:spcAft>
                      </a:pPr>
                      <a:r>
                        <a:rPr lang="en-AU" sz="1200">
                          <a:effectLst/>
                        </a:rPr>
                        <a:t>35-44</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44</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4.0</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10.9</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r>
              <a:tr h="360040">
                <a:tc>
                  <a:txBody>
                    <a:bodyPr/>
                    <a:lstStyle/>
                    <a:p>
                      <a:pPr algn="l" fontAlgn="base">
                        <a:spcAft>
                          <a:spcPts val="600"/>
                        </a:spcAft>
                      </a:pPr>
                      <a:r>
                        <a:rPr lang="en-AU" sz="1200">
                          <a:effectLst/>
                        </a:rPr>
                        <a:t>45-54</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59</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5.1</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11.7</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r>
              <a:tr h="360040">
                <a:tc>
                  <a:txBody>
                    <a:bodyPr/>
                    <a:lstStyle/>
                    <a:p>
                      <a:pPr algn="l" fontAlgn="base">
                        <a:spcAft>
                          <a:spcPts val="600"/>
                        </a:spcAft>
                      </a:pPr>
                      <a:r>
                        <a:rPr lang="en-AU" sz="1200">
                          <a:effectLst/>
                        </a:rPr>
                        <a:t>55-64</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54</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8.2</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6.5</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r>
              <a:tr h="360040">
                <a:tc>
                  <a:txBody>
                    <a:bodyPr/>
                    <a:lstStyle/>
                    <a:p>
                      <a:pPr algn="l" fontAlgn="base">
                        <a:spcAft>
                          <a:spcPts val="600"/>
                        </a:spcAft>
                      </a:pPr>
                      <a:r>
                        <a:rPr lang="en-AU" sz="1200">
                          <a:effectLst/>
                        </a:rPr>
                        <a:t>65+</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57</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15</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3.7</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r>
              <a:tr h="360040">
                <a:tc>
                  <a:txBody>
                    <a:bodyPr/>
                    <a:lstStyle/>
                    <a:p>
                      <a:pPr algn="l" fontAlgn="base">
                        <a:spcAft>
                          <a:spcPts val="600"/>
                        </a:spcAft>
                      </a:pPr>
                      <a:r>
                        <a:rPr lang="en-AU" sz="1200">
                          <a:effectLst/>
                        </a:rPr>
                        <a:t>Total</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35</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a:effectLst/>
                        </a:rPr>
                        <a:t>5.5</a:t>
                      </a:r>
                      <a:endParaRPr lang="en-A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fontAlgn="base">
                        <a:spcAft>
                          <a:spcPts val="600"/>
                        </a:spcAft>
                      </a:pPr>
                      <a:r>
                        <a:rPr lang="en-AU" sz="1200" dirty="0">
                          <a:effectLst/>
                        </a:rPr>
                        <a:t>6.4</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r>
            </a:tbl>
          </a:graphicData>
        </a:graphic>
      </p:graphicFrame>
      <p:sp>
        <p:nvSpPr>
          <p:cNvPr id="5" name="Rectangle 4"/>
          <p:cNvSpPr/>
          <p:nvPr/>
        </p:nvSpPr>
        <p:spPr>
          <a:xfrm>
            <a:off x="335358" y="5661249"/>
            <a:ext cx="11521280" cy="648072"/>
          </a:xfrm>
          <a:prstGeom prst="rect">
            <a:avLst/>
          </a:prstGeom>
        </p:spPr>
        <p:txBody>
          <a:bodyPr wrap="square" numCol="2">
            <a:noAutofit/>
          </a:bodyPr>
          <a:lstStyle/>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Notes:	</a:t>
            </a:r>
          </a:p>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1. Rates per 100,000 population, age-standardised to the Australian population at 30 June 2001.</a:t>
            </a:r>
          </a:p>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2. Rate ratio is the Aboriginal and Torres Strait Islander rate divided by the non-Indigenous rate.</a:t>
            </a:r>
          </a:p>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3. Rounding may result in inconsistencies in calculated ratios.</a:t>
            </a:r>
          </a:p>
          <a:p>
            <a:r>
              <a:rPr lang="en-AU" sz="800" dirty="0">
                <a:latin typeface="Calibri Light" panose="020F0302020204030204" pitchFamily="34" charset="0"/>
                <a:ea typeface="Times New Roman" panose="02020603050405020304" pitchFamily="18" charset="0"/>
                <a:cs typeface="Calibri Light" panose="020F0302020204030204" pitchFamily="34" charset="0"/>
              </a:rPr>
              <a:t>Source: AIHW, 2017 </a:t>
            </a:r>
            <a:endParaRPr lang="en-AU" sz="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26973692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Environmental health</a:t>
            </a:r>
          </a:p>
        </p:txBody>
      </p:sp>
      <p:sp>
        <p:nvSpPr>
          <p:cNvPr id="3" name="Content Placeholder 2"/>
          <p:cNvSpPr>
            <a:spLocks noGrp="1"/>
          </p:cNvSpPr>
          <p:nvPr>
            <p:ph idx="1"/>
          </p:nvPr>
        </p:nvSpPr>
        <p:spPr/>
        <p:txBody>
          <a:bodyPr/>
          <a:lstStyle/>
          <a:p>
            <a:pPr lvl="0"/>
            <a:r>
              <a:rPr lang="en-AU" dirty="0"/>
              <a:t>In 2016, 16% of Aboriginal and Torres Islander people were reported living in overcrowded households.</a:t>
            </a:r>
          </a:p>
          <a:p>
            <a:pPr lvl="0"/>
            <a:r>
              <a:rPr lang="en-AU" dirty="0"/>
              <a:t>In 2016, 72% of Aboriginal and Torres Strait Islander households reported living in houses of an acceptable standard.</a:t>
            </a:r>
          </a:p>
          <a:p>
            <a:pPr lvl="0"/>
            <a:r>
              <a:rPr lang="en-AU" dirty="0"/>
              <a:t>In 2014-15, 26% of Aboriginal and Torres Strait Islander households reported structural issues within their dwelling, a reduction from 2012-2013 when the reported level was 35%.</a:t>
            </a:r>
          </a:p>
          <a:p>
            <a:endParaRPr lang="en-AU" dirty="0"/>
          </a:p>
        </p:txBody>
      </p:sp>
    </p:spTree>
    <p:extLst>
      <p:ext uri="{BB962C8B-B14F-4D97-AF65-F5344CB8AC3E}">
        <p14:creationId xmlns:p14="http://schemas.microsoft.com/office/powerpoint/2010/main" val="260977326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Environmental health</a:t>
            </a:r>
          </a:p>
        </p:txBody>
      </p:sp>
      <p:sp>
        <p:nvSpPr>
          <p:cNvPr id="3" name="Content Placeholder 2"/>
          <p:cNvSpPr>
            <a:spLocks noGrp="1"/>
          </p:cNvSpPr>
          <p:nvPr>
            <p:ph idx="1"/>
          </p:nvPr>
        </p:nvSpPr>
        <p:spPr/>
        <p:txBody>
          <a:bodyPr/>
          <a:lstStyle/>
          <a:p>
            <a:pPr lvl="0"/>
            <a:r>
              <a:rPr lang="en-AU" dirty="0"/>
              <a:t>In 2014-15, over 90% of Aboriginal and Torres Strait Islander households reported that they had access to working facilities for: washing people, clothes and bedding; preparing food; and sewerage facilities.</a:t>
            </a:r>
          </a:p>
          <a:p>
            <a:pPr lvl="0"/>
            <a:r>
              <a:rPr lang="en-AU" dirty="0"/>
              <a:t>In 2014-15, after age adjustment, Aboriginal and Torres Strait Islander people were hospitalised for diseases related to environmental health at 2.3 times the rate of non-Indigenous people.</a:t>
            </a:r>
          </a:p>
          <a:p>
            <a:pPr lvl="0"/>
            <a:r>
              <a:rPr lang="en-AU" dirty="0"/>
              <a:t>For 2010-2014, Aboriginal and Torres Strait Islander people living in NSW, Qld, WA, SA and the NT died as a result of diseases associated with poor environmental health at 1.7 times the rate of non-Indigenous people.</a:t>
            </a:r>
          </a:p>
          <a:p>
            <a:endParaRPr lang="en-AU" dirty="0"/>
          </a:p>
        </p:txBody>
      </p:sp>
    </p:spTree>
    <p:extLst>
      <p:ext uri="{BB962C8B-B14F-4D97-AF65-F5344CB8AC3E}">
        <p14:creationId xmlns:p14="http://schemas.microsoft.com/office/powerpoint/2010/main" val="105876682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mtClean="0"/>
              <a:t>Nutrition and breastfeeding</a:t>
            </a:r>
            <a:endParaRPr lang="en-AU" dirty="0"/>
          </a:p>
        </p:txBody>
      </p:sp>
      <p:sp>
        <p:nvSpPr>
          <p:cNvPr id="3" name="Content Placeholder 2"/>
          <p:cNvSpPr>
            <a:spLocks noGrp="1"/>
          </p:cNvSpPr>
          <p:nvPr>
            <p:ph idx="1"/>
          </p:nvPr>
        </p:nvSpPr>
        <p:spPr/>
        <p:txBody>
          <a:bodyPr>
            <a:normAutofit fontScale="92500" lnSpcReduction="10000"/>
          </a:bodyPr>
          <a:lstStyle/>
          <a:p>
            <a:pPr lvl="0"/>
            <a:r>
              <a:rPr lang="en-AU" smtClean="0"/>
              <a:t>In 2012-2013, 54% of Aboriginal and Torres Strait Islander people reported eating an adequate amount of fruit per day but only 8% of Aboriginal and Torres Strait Islander people reported eating an adequate amount of vegetables per day.</a:t>
            </a:r>
          </a:p>
          <a:p>
            <a:pPr lvl="0"/>
            <a:r>
              <a:rPr lang="en-AU" smtClean="0"/>
              <a:t>In 2012-2013, on average, Aboriginal and Torres Strait Islander people consumed 41% of their total daily energy in the form of discretionary foods (i.e. confectionary, snack foods, soft drinks and alcohol).</a:t>
            </a:r>
          </a:p>
          <a:p>
            <a:pPr lvl="0"/>
            <a:r>
              <a:rPr lang="en-AU" smtClean="0"/>
              <a:t>In 2012-2013, 83% of Aboriginal and Torres Strait Islander people reported consuming dairy foods daily.</a:t>
            </a:r>
          </a:p>
          <a:p>
            <a:pPr lvl="0"/>
            <a:r>
              <a:rPr lang="en-AU" smtClean="0"/>
              <a:t>In 2012-2013, on average, Aboriginal and Torres Strait Islander people reported consuming 111 grams of sugar daily.</a:t>
            </a:r>
          </a:p>
          <a:p>
            <a:endParaRPr lang="en-AU" dirty="0"/>
          </a:p>
        </p:txBody>
      </p:sp>
    </p:spTree>
    <p:extLst>
      <p:ext uri="{BB962C8B-B14F-4D97-AF65-F5344CB8AC3E}">
        <p14:creationId xmlns:p14="http://schemas.microsoft.com/office/powerpoint/2010/main" val="235360720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mtClean="0"/>
              <a:t>Nutrition and breastfeeding</a:t>
            </a:r>
            <a:endParaRPr lang="en-AU" dirty="0"/>
          </a:p>
        </p:txBody>
      </p:sp>
      <p:sp>
        <p:nvSpPr>
          <p:cNvPr id="3" name="Content Placeholder 2"/>
          <p:cNvSpPr>
            <a:spLocks noGrp="1"/>
          </p:cNvSpPr>
          <p:nvPr>
            <p:ph idx="1"/>
          </p:nvPr>
        </p:nvSpPr>
        <p:spPr/>
        <p:txBody>
          <a:bodyPr/>
          <a:lstStyle/>
          <a:p>
            <a:pPr lvl="0"/>
            <a:r>
              <a:rPr lang="en-AU" smtClean="0"/>
              <a:t>In 2012-2013, the average daily sodium intake was similar for Aboriginal and Torres Strait Islander people and non-Indigenous people.</a:t>
            </a:r>
          </a:p>
          <a:p>
            <a:pPr lvl="0"/>
            <a:r>
              <a:rPr lang="en-AU" smtClean="0"/>
              <a:t>In 2012-2013, Aboriginal and Torres Strait Islander people living in remote areas were more likely to eat bush food compared with non-Indigenous people.</a:t>
            </a:r>
          </a:p>
          <a:p>
            <a:pPr lvl="0"/>
            <a:r>
              <a:rPr lang="en-AU" smtClean="0"/>
              <a:t>In 2012-2013, Aboriginal and Torres Strait Islander people were found to be iodine sufficient, 27% had a vitamin D deficiency and 7% were at risk of anaemia.</a:t>
            </a:r>
          </a:p>
          <a:p>
            <a:endParaRPr lang="en-AU" dirty="0"/>
          </a:p>
        </p:txBody>
      </p:sp>
    </p:spTree>
    <p:extLst>
      <p:ext uri="{BB962C8B-B14F-4D97-AF65-F5344CB8AC3E}">
        <p14:creationId xmlns:p14="http://schemas.microsoft.com/office/powerpoint/2010/main" val="15237583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Nutrition and breastfeeding</a:t>
            </a:r>
          </a:p>
        </p:txBody>
      </p:sp>
      <p:sp>
        <p:nvSpPr>
          <p:cNvPr id="3" name="Content Placeholder 2"/>
          <p:cNvSpPr>
            <a:spLocks noGrp="1"/>
          </p:cNvSpPr>
          <p:nvPr>
            <p:ph idx="1"/>
          </p:nvPr>
        </p:nvSpPr>
        <p:spPr/>
        <p:txBody>
          <a:bodyPr/>
          <a:lstStyle/>
          <a:p>
            <a:pPr lvl="0"/>
            <a:r>
              <a:rPr lang="en-AU" dirty="0"/>
              <a:t>In 2012-2013, 22% of Aboriginal and Torres Strait Islander people reported running out of food or unable to buy food.</a:t>
            </a:r>
          </a:p>
          <a:p>
            <a:pPr lvl="0"/>
            <a:r>
              <a:rPr lang="en-AU" dirty="0"/>
              <a:t>In 2014-2015, 80% of Aboriginal and Torres Strait Islander children aged 0-3 years had been breastfed.</a:t>
            </a:r>
          </a:p>
          <a:p>
            <a:pPr lvl="0"/>
            <a:r>
              <a:rPr lang="en-AU" dirty="0"/>
              <a:t>In 2011, the joint effect of all dietary risks combined (13 identified) contributed 9.7% to the burden of disease for Aboriginal and Torres Strait Islander people.</a:t>
            </a:r>
          </a:p>
          <a:p>
            <a:endParaRPr lang="en-AU" dirty="0"/>
          </a:p>
        </p:txBody>
      </p:sp>
    </p:spTree>
    <p:extLst>
      <p:ext uri="{BB962C8B-B14F-4D97-AF65-F5344CB8AC3E}">
        <p14:creationId xmlns:p14="http://schemas.microsoft.com/office/powerpoint/2010/main" val="384039812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Physical activity</a:t>
            </a:r>
          </a:p>
        </p:txBody>
      </p:sp>
      <p:sp>
        <p:nvSpPr>
          <p:cNvPr id="3" name="Content Placeholder 2"/>
          <p:cNvSpPr>
            <a:spLocks noGrp="1"/>
          </p:cNvSpPr>
          <p:nvPr>
            <p:ph idx="1"/>
          </p:nvPr>
        </p:nvSpPr>
        <p:spPr/>
        <p:txBody>
          <a:bodyPr/>
          <a:lstStyle/>
          <a:p>
            <a:pPr lvl="0"/>
            <a:r>
              <a:rPr lang="en-AU" dirty="0"/>
              <a:t>In 2012-2013, 47% of Aboriginal and Torres Strait Islander adults in non-remote areas, and 55% in remote areas, met the target of 30 minutes of moderate intensity physical activity on most days.</a:t>
            </a:r>
          </a:p>
          <a:p>
            <a:pPr lvl="0"/>
            <a:r>
              <a:rPr lang="en-AU" dirty="0"/>
              <a:t>In 2012-2013, 48% of Aboriginal and Torres Strait children in non-remote areas, aged 5-17 years, met the recommended amount of physical activity compared with 35% of non-Indigenous children.</a:t>
            </a:r>
          </a:p>
          <a:p>
            <a:endParaRPr lang="en-AU" dirty="0"/>
          </a:p>
        </p:txBody>
      </p:sp>
    </p:spTree>
    <p:extLst>
      <p:ext uri="{BB962C8B-B14F-4D97-AF65-F5344CB8AC3E}">
        <p14:creationId xmlns:p14="http://schemas.microsoft.com/office/powerpoint/2010/main" val="2507554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a:t>Births and pregnancy outcomes</a:t>
            </a:r>
            <a:endParaRPr lang="en-AU" dirty="0"/>
          </a:p>
        </p:txBody>
      </p:sp>
      <p:sp>
        <p:nvSpPr>
          <p:cNvPr id="3" name="Content Placeholder 2"/>
          <p:cNvSpPr>
            <a:spLocks noGrp="1"/>
          </p:cNvSpPr>
          <p:nvPr>
            <p:ph idx="1"/>
          </p:nvPr>
        </p:nvSpPr>
        <p:spPr/>
        <p:txBody>
          <a:bodyPr/>
          <a:lstStyle/>
          <a:p>
            <a:pPr lvl="0"/>
            <a:r>
              <a:rPr lang="en-AU" dirty="0"/>
              <a:t>In 2015, the average birthweight of babies born to Aboriginal and Torres Strait Islander mothers was 3,213 grams compared with 3,348 grams for babies born to non-Indigenous mothers.</a:t>
            </a:r>
          </a:p>
          <a:p>
            <a:pPr lvl="0"/>
            <a:r>
              <a:rPr lang="en-AU" dirty="0"/>
              <a:t>In 2015, the proportion of low birthweight (LBW) babies born to Aboriginal and Torres Strait Islander women was twice that of non-Indigenous women (12% compared with 6.2%).</a:t>
            </a:r>
          </a:p>
          <a:p>
            <a:pPr lvl="0"/>
            <a:r>
              <a:rPr lang="en-AU" dirty="0"/>
              <a:t>For 2005 to 2015 there was a slight decrease in the proportion of LBW babies born to Aboriginal and Torres Strait Islander mothers.</a:t>
            </a:r>
          </a:p>
          <a:p>
            <a:endParaRPr lang="en-AU" dirty="0"/>
          </a:p>
        </p:txBody>
      </p:sp>
    </p:spTree>
    <p:extLst>
      <p:ext uri="{BB962C8B-B14F-4D97-AF65-F5344CB8AC3E}">
        <p14:creationId xmlns:p14="http://schemas.microsoft.com/office/powerpoint/2010/main" val="133357287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Bodyweight</a:t>
            </a:r>
          </a:p>
        </p:txBody>
      </p:sp>
      <p:sp>
        <p:nvSpPr>
          <p:cNvPr id="3" name="Content Placeholder 2"/>
          <p:cNvSpPr>
            <a:spLocks noGrp="1"/>
          </p:cNvSpPr>
          <p:nvPr>
            <p:ph idx="1"/>
          </p:nvPr>
        </p:nvSpPr>
        <p:spPr/>
        <p:txBody>
          <a:bodyPr/>
          <a:lstStyle/>
          <a:p>
            <a:pPr lvl="0"/>
            <a:r>
              <a:rPr lang="en-AU" dirty="0"/>
              <a:t>In 2012-2013, 69% of Aboriginal and Torres Strait Islander adults were classified as overweight or obese; after age-adjustment, the level of obesity/overweight was 1.2 times higher for Aboriginal and Torres Strait Islander people than for non-Indigenous people.</a:t>
            </a:r>
          </a:p>
          <a:p>
            <a:pPr lvl="0"/>
            <a:r>
              <a:rPr lang="en-AU" dirty="0"/>
              <a:t>In 2012-2013, around 30% of Aboriginal and Torres Strait Islander children aged 2-14 years were overweight or obese; after age-adjustment, the level of obesity/overweight was 1.2 times higher for Aboriginal and Torres Strait Islander children than for non-Indigenous children.</a:t>
            </a:r>
          </a:p>
          <a:p>
            <a:endParaRPr lang="en-AU" dirty="0"/>
          </a:p>
        </p:txBody>
      </p:sp>
    </p:spTree>
    <p:extLst>
      <p:ext uri="{BB962C8B-B14F-4D97-AF65-F5344CB8AC3E}">
        <p14:creationId xmlns:p14="http://schemas.microsoft.com/office/powerpoint/2010/main" val="19370787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Immunisation</a:t>
            </a:r>
          </a:p>
        </p:txBody>
      </p:sp>
      <p:sp>
        <p:nvSpPr>
          <p:cNvPr id="3" name="Content Placeholder 2"/>
          <p:cNvSpPr>
            <a:spLocks noGrp="1"/>
          </p:cNvSpPr>
          <p:nvPr>
            <p:ph idx="1"/>
          </p:nvPr>
        </p:nvSpPr>
        <p:spPr/>
        <p:txBody>
          <a:bodyPr/>
          <a:lstStyle/>
          <a:p>
            <a:r>
              <a:rPr lang="en-AU" dirty="0"/>
              <a:t>In 2016-2017, 96% of Aboriginal and Torres Strait Islander children were fully immunised against the recommended vaccine-preventable diseases.</a:t>
            </a:r>
          </a:p>
          <a:p>
            <a:endParaRPr lang="en-AU" dirty="0"/>
          </a:p>
        </p:txBody>
      </p:sp>
    </p:spTree>
    <p:extLst>
      <p:ext uri="{BB962C8B-B14F-4D97-AF65-F5344CB8AC3E}">
        <p14:creationId xmlns:p14="http://schemas.microsoft.com/office/powerpoint/2010/main" val="36291066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Tobacco use</a:t>
            </a:r>
          </a:p>
        </p:txBody>
      </p:sp>
      <p:sp>
        <p:nvSpPr>
          <p:cNvPr id="3" name="Content Placeholder 2"/>
          <p:cNvSpPr>
            <a:spLocks noGrp="1"/>
          </p:cNvSpPr>
          <p:nvPr>
            <p:ph idx="1"/>
          </p:nvPr>
        </p:nvSpPr>
        <p:spPr>
          <a:xfrm>
            <a:off x="609600" y="2286000"/>
            <a:ext cx="10972800" cy="4114800"/>
          </a:xfrm>
        </p:spPr>
        <p:txBody>
          <a:bodyPr/>
          <a:lstStyle/>
          <a:p>
            <a:pPr lvl="0"/>
            <a:r>
              <a:rPr lang="en-AU" dirty="0"/>
              <a:t>In 2014-2015, 39% of Aboriginal and Torres Strait Islander people aged 15 years and over reported they were current smokers; after age-adjustment, this proportion was 2.8 times higher than the proportion among non-Indigenous people.</a:t>
            </a:r>
          </a:p>
          <a:p>
            <a:pPr lvl="0"/>
            <a:r>
              <a:rPr lang="en-AU" dirty="0"/>
              <a:t>In 2015, 45% of Aboriginal and Torres Strait Islander mothers reported smoking during pregnancy, compared with 12% of non-Indigenous mothers.</a:t>
            </a:r>
          </a:p>
          <a:p>
            <a:pPr lvl="0"/>
            <a:r>
              <a:rPr lang="en-AU" dirty="0"/>
              <a:t>Between 2008 and 2014-2015, the highest reduction in daily smoking was in younger age groups 15-24 years (39% to 31%) and 25-34 years (53% to 45%).</a:t>
            </a:r>
          </a:p>
          <a:p>
            <a:pPr lvl="0"/>
            <a:r>
              <a:rPr lang="en-AU" dirty="0"/>
              <a:t>In 2011, tobacco use was the leading cause of the burden of disease among Aboriginal and Torres Strait Islander people, responsible for 12% of the total burden of disease.</a:t>
            </a:r>
          </a:p>
          <a:p>
            <a:endParaRPr lang="en-AU" dirty="0"/>
          </a:p>
        </p:txBody>
      </p:sp>
    </p:spTree>
    <p:extLst>
      <p:ext uri="{BB962C8B-B14F-4D97-AF65-F5344CB8AC3E}">
        <p14:creationId xmlns:p14="http://schemas.microsoft.com/office/powerpoint/2010/main" val="56053518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Alcohol use</a:t>
            </a:r>
          </a:p>
        </p:txBody>
      </p:sp>
      <p:sp>
        <p:nvSpPr>
          <p:cNvPr id="3" name="Content Placeholder 2"/>
          <p:cNvSpPr>
            <a:spLocks noGrp="1"/>
          </p:cNvSpPr>
          <p:nvPr>
            <p:ph idx="1"/>
          </p:nvPr>
        </p:nvSpPr>
        <p:spPr/>
        <p:txBody>
          <a:bodyPr/>
          <a:lstStyle/>
          <a:p>
            <a:pPr lvl="0"/>
            <a:r>
              <a:rPr lang="en-AU" dirty="0"/>
              <a:t>In 2014-2015, 40% of Aboriginal and Torres Strait Islander adults reported abstaining from alcohol.</a:t>
            </a:r>
          </a:p>
          <a:p>
            <a:pPr lvl="0"/>
            <a:r>
              <a:rPr lang="en-AU" dirty="0"/>
              <a:t>For 2010 to 2016, there was a decline (32% to 20%) in the proportion of Aboriginal and Torres Strait Islander people aged 12 years and over  who exceeded the 2009 guidelines for lifetime risk (two standard drink/day).</a:t>
            </a:r>
          </a:p>
          <a:p>
            <a:pPr lvl="0"/>
            <a:r>
              <a:rPr lang="en-AU" dirty="0"/>
              <a:t>For 2014-15, after age-adjustment, for a principal diagnosis related to alcohol use, Aboriginal and Torres Strait Islander males were hospitalised at 4.0 times and females at 3.4 times the rates of non-Indigenous males and females.</a:t>
            </a:r>
          </a:p>
          <a:p>
            <a:endParaRPr lang="en-AU" dirty="0"/>
          </a:p>
        </p:txBody>
      </p:sp>
    </p:spTree>
    <p:extLst>
      <p:ext uri="{BB962C8B-B14F-4D97-AF65-F5344CB8AC3E}">
        <p14:creationId xmlns:p14="http://schemas.microsoft.com/office/powerpoint/2010/main" val="312017833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Alcohol use</a:t>
            </a:r>
            <a:endParaRPr lang="en-AU" dirty="0"/>
          </a:p>
        </p:txBody>
      </p:sp>
      <p:sp>
        <p:nvSpPr>
          <p:cNvPr id="3" name="Content Placeholder 2"/>
          <p:cNvSpPr>
            <a:spLocks noGrp="1"/>
          </p:cNvSpPr>
          <p:nvPr>
            <p:ph idx="1"/>
          </p:nvPr>
        </p:nvSpPr>
        <p:spPr/>
        <p:txBody>
          <a:bodyPr/>
          <a:lstStyle/>
          <a:p>
            <a:pPr lvl="0"/>
            <a:r>
              <a:rPr lang="en-AU" dirty="0"/>
              <a:t>For 2010-2014, the age-adjusted death rates for alcohol-related deaths for Aboriginal and Torres Strait Islander people living in NSW, Qld, WA, SA and the NT was 4.9 times higher than for non-Indigenous people.</a:t>
            </a:r>
          </a:p>
          <a:p>
            <a:pPr lvl="0"/>
            <a:r>
              <a:rPr lang="en-AU" dirty="0"/>
              <a:t>In 2011, alcohol use was responsible for 8.3% of the total burden of disease among Aboriginal and Torres Strait Islander people. </a:t>
            </a:r>
          </a:p>
          <a:p>
            <a:endParaRPr lang="en-AU" dirty="0"/>
          </a:p>
        </p:txBody>
      </p:sp>
    </p:spTree>
    <p:extLst>
      <p:ext uri="{BB962C8B-B14F-4D97-AF65-F5344CB8AC3E}">
        <p14:creationId xmlns:p14="http://schemas.microsoft.com/office/powerpoint/2010/main" val="247111324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Illicit drug use</a:t>
            </a:r>
          </a:p>
        </p:txBody>
      </p:sp>
      <p:sp>
        <p:nvSpPr>
          <p:cNvPr id="3" name="Content Placeholder 2"/>
          <p:cNvSpPr>
            <a:spLocks noGrp="1"/>
          </p:cNvSpPr>
          <p:nvPr>
            <p:ph idx="1"/>
          </p:nvPr>
        </p:nvSpPr>
        <p:spPr/>
        <p:txBody>
          <a:bodyPr/>
          <a:lstStyle/>
          <a:p>
            <a:pPr lvl="0"/>
            <a:r>
              <a:rPr lang="en-AU" dirty="0"/>
              <a:t>In 2014-2015, 73% of Aboriginal and Torres Strait Islander people aged 15 years and older reported they had never used illicit substances in the last 12 months.</a:t>
            </a:r>
          </a:p>
          <a:p>
            <a:pPr lvl="0"/>
            <a:r>
              <a:rPr lang="en-AU" dirty="0"/>
              <a:t>In 2014-2015, 30% of Aboriginal and Torres Strait Islander people aged 15 years and over reported that they had used an illicit substance in the previous 12 months.</a:t>
            </a:r>
          </a:p>
          <a:p>
            <a:pPr lvl="0"/>
            <a:r>
              <a:rPr lang="en-AU" dirty="0"/>
              <a:t>In 2014-2015, hospitalisation for mental/behavioural disorders from use of amphetamines had the highest rate of separations due to drug use and was 3.7 times higher for Aboriginal and Torres Strait Islander people than for non-Indigenous people.</a:t>
            </a:r>
          </a:p>
          <a:p>
            <a:endParaRPr lang="en-AU" dirty="0"/>
          </a:p>
        </p:txBody>
      </p:sp>
    </p:spTree>
    <p:extLst>
      <p:ext uri="{BB962C8B-B14F-4D97-AF65-F5344CB8AC3E}">
        <p14:creationId xmlns:p14="http://schemas.microsoft.com/office/powerpoint/2010/main" val="92461211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Illicit drug use</a:t>
            </a:r>
          </a:p>
        </p:txBody>
      </p:sp>
      <p:sp>
        <p:nvSpPr>
          <p:cNvPr id="3" name="Content Placeholder 2"/>
          <p:cNvSpPr>
            <a:spLocks noGrp="1"/>
          </p:cNvSpPr>
          <p:nvPr>
            <p:ph idx="1"/>
          </p:nvPr>
        </p:nvSpPr>
        <p:spPr/>
        <p:txBody>
          <a:bodyPr/>
          <a:lstStyle/>
          <a:p>
            <a:pPr lvl="0"/>
            <a:r>
              <a:rPr lang="en-AU" dirty="0"/>
              <a:t>In 2010-2014, the rate of drug-induced deaths was 1.9 times higher for Aboriginal and Torres Strait Islander people living in NSW, Qld, WA, SA and the NT than for non-Indigenous people.</a:t>
            </a:r>
          </a:p>
          <a:p>
            <a:pPr lvl="0"/>
            <a:r>
              <a:rPr lang="en-AU" dirty="0"/>
              <a:t>In 2011, illicit substance use was responsible for 3.7% of the total burden of disease for Aboriginal and Torres Strait Islander people.</a:t>
            </a:r>
          </a:p>
          <a:p>
            <a:endParaRPr lang="en-AU" dirty="0"/>
          </a:p>
        </p:txBody>
      </p:sp>
    </p:spTree>
    <p:extLst>
      <p:ext uri="{BB962C8B-B14F-4D97-AF65-F5344CB8AC3E}">
        <p14:creationId xmlns:p14="http://schemas.microsoft.com/office/powerpoint/2010/main" val="263839155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Volatile substance use </a:t>
            </a:r>
          </a:p>
        </p:txBody>
      </p:sp>
      <p:sp>
        <p:nvSpPr>
          <p:cNvPr id="3" name="Content Placeholder 2"/>
          <p:cNvSpPr>
            <a:spLocks noGrp="1"/>
          </p:cNvSpPr>
          <p:nvPr>
            <p:ph idx="1"/>
          </p:nvPr>
        </p:nvSpPr>
        <p:spPr/>
        <p:txBody>
          <a:bodyPr/>
          <a:lstStyle/>
          <a:p>
            <a:r>
              <a:rPr lang="en-AU" dirty="0" smtClean="0"/>
              <a:t>In </a:t>
            </a:r>
            <a:r>
              <a:rPr lang="en-AU" dirty="0"/>
              <a:t>2014-15, hospitalisation rates for poisoning and accidental poisoning from the toxic effects of organic solvents (e.g. petrol) were between 3.9 and 5.1 times higher for Aboriginal and Torres Strait Islander people than for non-Indigenous people.</a:t>
            </a:r>
          </a:p>
          <a:p>
            <a:endParaRPr lang="en-AU" dirty="0"/>
          </a:p>
        </p:txBody>
      </p:sp>
    </p:spTree>
    <p:extLst>
      <p:ext uri="{BB962C8B-B14F-4D97-AF65-F5344CB8AC3E}">
        <p14:creationId xmlns:p14="http://schemas.microsoft.com/office/powerpoint/2010/main" val="254847018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Proportion of Aboriginal and Torres Strait Islander people who reported illicit drug use in the last 12 months, 2014-2015</a:t>
            </a:r>
            <a:endParaRPr lang="en-AU" sz="1800" dirty="0"/>
          </a:p>
        </p:txBody>
      </p:sp>
      <p:sp>
        <p:nvSpPr>
          <p:cNvPr id="5" name="Rectangle 4"/>
          <p:cNvSpPr/>
          <p:nvPr/>
        </p:nvSpPr>
        <p:spPr>
          <a:xfrm>
            <a:off x="263352" y="5661248"/>
            <a:ext cx="3024336" cy="784830"/>
          </a:xfrm>
          <a:prstGeom prst="rect">
            <a:avLst/>
          </a:prstGeom>
        </p:spPr>
        <p:txBody>
          <a:bodyPr wrap="square">
            <a:spAutoFit/>
          </a:bodyPr>
          <a:lstStyle/>
          <a:p>
            <a:pPr marL="457200" indent="-457200">
              <a:spcAft>
                <a:spcPts val="300"/>
              </a:spcAft>
              <a:tabLst>
                <a:tab pos="45720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 	</a:t>
            </a:r>
            <a:endParaRPr lang="en-AU" sz="800" dirty="0" smtClean="0">
              <a:latin typeface="Calibri Light" panose="020F0302020204030204" pitchFamily="34" charset="0"/>
              <a:ea typeface="Times New Roman" panose="02020603050405020304" pitchFamily="18" charset="0"/>
              <a:cs typeface="Calibri Light" panose="020F0302020204030204" pitchFamily="34" charset="0"/>
            </a:endParaRPr>
          </a:p>
          <a:p>
            <a:pPr marL="90488" indent="-90488">
              <a:spcAft>
                <a:spcPts val="300"/>
              </a:spcAft>
              <a:tabLst>
                <a:tab pos="90488"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a:t>
            </a:r>
            <a:r>
              <a:rPr lang="en-AU" sz="800" dirty="0">
                <a:latin typeface="Calibri Light" panose="020F0302020204030204" pitchFamily="34" charset="0"/>
                <a:ea typeface="Times New Roman" panose="02020603050405020304" pitchFamily="18" charset="0"/>
                <a:cs typeface="Calibri Light" panose="020F0302020204030204" pitchFamily="34" charset="0"/>
              </a:rPr>
              <a:t>Other’ includes heroin, cocaine, petrol, LSD/synthetic hallucinogens, naturally occurring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hallucinogens, ecstasy/designer </a:t>
            </a:r>
            <a:r>
              <a:rPr lang="en-AU" sz="800" dirty="0">
                <a:latin typeface="Calibri Light" panose="020F0302020204030204" pitchFamily="34" charset="0"/>
                <a:ea typeface="Times New Roman" panose="02020603050405020304" pitchFamily="18" charset="0"/>
                <a:cs typeface="Calibri Light" panose="020F0302020204030204" pitchFamily="34" charset="0"/>
              </a:rPr>
              <a:t>drugs, methadone and kava.</a:t>
            </a:r>
          </a:p>
          <a:p>
            <a:r>
              <a:rPr lang="en-AU" sz="800" dirty="0">
                <a:latin typeface="Calibri Light" panose="020F0302020204030204" pitchFamily="34" charset="0"/>
                <a:ea typeface="Times New Roman" panose="02020603050405020304" pitchFamily="18" charset="0"/>
                <a:cs typeface="Calibri Light" panose="020F0302020204030204" pitchFamily="34" charset="0"/>
              </a:rPr>
              <a:t>Source: ABS, 2016 </a:t>
            </a:r>
            <a:endParaRPr lang="en-AU" sz="800" dirty="0">
              <a:latin typeface="Calibri Light" panose="020F0302020204030204" pitchFamily="34" charset="0"/>
              <a:cs typeface="Calibri Light" panose="020F0302020204030204" pitchFamily="34" charset="0"/>
            </a:endParaRPr>
          </a:p>
        </p:txBody>
      </p:sp>
      <p:graphicFrame>
        <p:nvGraphicFramePr>
          <p:cNvPr id="6" name="Chart 5"/>
          <p:cNvGraphicFramePr/>
          <p:nvPr>
            <p:extLst>
              <p:ext uri="{D42A27DB-BD31-4B8C-83A1-F6EECF244321}">
                <p14:modId xmlns:p14="http://schemas.microsoft.com/office/powerpoint/2010/main" val="321839472"/>
              </p:ext>
            </p:extLst>
          </p:nvPr>
        </p:nvGraphicFramePr>
        <p:xfrm>
          <a:off x="2495600" y="1988840"/>
          <a:ext cx="7200799" cy="43204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236177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Rate of drug induced deaths, by Indigenous status, and Indigenous</a:t>
            </a:r>
            <a:r>
              <a:rPr lang="en-US" sz="1800" dirty="0" smtClean="0"/>
              <a:t>: non-Indigenous </a:t>
            </a:r>
            <a:r>
              <a:rPr lang="en-US" sz="1800" dirty="0"/>
              <a:t>rate ratios, NSW, Qld, WA, SA, and the NT, 2010-2014</a:t>
            </a:r>
            <a:endParaRPr lang="en-AU"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17409327"/>
              </p:ext>
            </p:extLst>
          </p:nvPr>
        </p:nvGraphicFramePr>
        <p:xfrm>
          <a:off x="335360" y="1988843"/>
          <a:ext cx="11521280" cy="3600394"/>
        </p:xfrm>
        <a:graphic>
          <a:graphicData uri="http://schemas.openxmlformats.org/drawingml/2006/table">
            <a:tbl>
              <a:tblPr firstRow="1" bandRow="1">
                <a:tableStyleId>{91EBBBCC-DAD2-459C-BE2E-F6DE35CF9A28}</a:tableStyleId>
              </a:tblPr>
              <a:tblGrid>
                <a:gridCol w="2880320"/>
                <a:gridCol w="2880320"/>
                <a:gridCol w="2880320"/>
                <a:gridCol w="2880320"/>
              </a:tblGrid>
              <a:tr h="514342">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Indigenous rate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Non-Indigenous rate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Rate ratio</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514342">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514342">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514342">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514342">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514342">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514342">
                <a:tc>
                  <a:txBody>
                    <a:bodyPr/>
                    <a:lstStyle/>
                    <a:p>
                      <a:pPr algn="l">
                        <a:spcAft>
                          <a:spcPts val="500"/>
                        </a:spcAft>
                      </a:pPr>
                      <a:r>
                        <a:rPr lang="en-AU" sz="1200">
                          <a:effectLst/>
                        </a:rPr>
                        <a:t>NSW, Qld, WA, SA and the 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4"/>
          <p:cNvSpPr/>
          <p:nvPr/>
        </p:nvSpPr>
        <p:spPr>
          <a:xfrm>
            <a:off x="325069" y="5661248"/>
            <a:ext cx="6096000" cy="700192"/>
          </a:xfrm>
          <a:prstGeom prst="rect">
            <a:avLst/>
          </a:prstGeom>
        </p:spPr>
        <p:txBody>
          <a:bodyPr>
            <a:spAutoFit/>
          </a:bodyPr>
          <a:lstStyle/>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Notes:	</a:t>
            </a:r>
            <a:endParaRPr lang="en-AU" sz="800" dirty="0" smtClean="0">
              <a:latin typeface="Calibri Light" panose="020F0302020204030204" pitchFamily="34" charset="0"/>
              <a:ea typeface="Times New Roman" panose="02020603050405020304" pitchFamily="18" charset="0"/>
              <a:cs typeface="Calibri Light" panose="020F0302020204030204" pitchFamily="34" charset="0"/>
            </a:endParaRPr>
          </a:p>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1. Rates </a:t>
            </a:r>
            <a:r>
              <a:rPr lang="en-AU" sz="800" dirty="0">
                <a:latin typeface="Calibri Light" panose="020F0302020204030204" pitchFamily="34" charset="0"/>
                <a:ea typeface="Times New Roman" panose="02020603050405020304" pitchFamily="18" charset="0"/>
                <a:cs typeface="Calibri Light" panose="020F0302020204030204" pitchFamily="34" charset="0"/>
              </a:rPr>
              <a:t>are per 100,000 (age-standardised)</a:t>
            </a:r>
          </a:p>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 Deaths </a:t>
            </a:r>
            <a:r>
              <a:rPr lang="en-AU" sz="800" dirty="0">
                <a:latin typeface="Calibri Light" panose="020F0302020204030204" pitchFamily="34" charset="0"/>
                <a:ea typeface="Times New Roman" panose="02020603050405020304" pitchFamily="18" charset="0"/>
                <a:cs typeface="Calibri Light" panose="020F0302020204030204" pitchFamily="34" charset="0"/>
              </a:rPr>
              <a:t>where Indigenous status was not stated are excluded from the analysis	</a:t>
            </a:r>
          </a:p>
          <a:p>
            <a:r>
              <a:rPr lang="en-AU" sz="800" dirty="0">
                <a:latin typeface="Calibri Light" panose="020F0302020204030204" pitchFamily="34" charset="0"/>
                <a:ea typeface="Times New Roman" panose="02020603050405020304" pitchFamily="18" charset="0"/>
                <a:cs typeface="Calibri Light" panose="020F0302020204030204" pitchFamily="34" charset="0"/>
              </a:rPr>
              <a:t>Source: Derived from Steering Committee for the Review of Government Service Provision, 2016 </a:t>
            </a:r>
            <a:endParaRPr lang="en-AU" sz="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315432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1800" dirty="0"/>
              <a:t>Age-specific fertility rates, by Indigenous status of mother, selected jurisdictions, Australia, 2016 </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92871917"/>
              </p:ext>
            </p:extLst>
          </p:nvPr>
        </p:nvGraphicFramePr>
        <p:xfrm>
          <a:off x="335360" y="1981638"/>
          <a:ext cx="11521277" cy="3607597"/>
        </p:xfrm>
        <a:graphic>
          <a:graphicData uri="http://schemas.openxmlformats.org/drawingml/2006/table">
            <a:tbl>
              <a:tblPr firstRow="1" bandRow="1">
                <a:tableStyleId>{91EBBBCC-DAD2-459C-BE2E-F6DE35CF9A28}</a:tableStyleId>
              </a:tblPr>
              <a:tblGrid>
                <a:gridCol w="2160240"/>
                <a:gridCol w="1337291"/>
                <a:gridCol w="1337291"/>
                <a:gridCol w="1337291"/>
                <a:gridCol w="1337291"/>
                <a:gridCol w="1337291"/>
                <a:gridCol w="1337291"/>
                <a:gridCol w="1337291"/>
              </a:tblGrid>
              <a:tr h="347540">
                <a:tc>
                  <a:txBody>
                    <a:bodyPr/>
                    <a:lstStyle/>
                    <a:p>
                      <a:pPr algn="l">
                        <a:spcAft>
                          <a:spcPts val="500"/>
                        </a:spcAft>
                      </a:pPr>
                      <a:r>
                        <a:rPr lang="en-AU" sz="1200" dirty="0">
                          <a:effectLst/>
                        </a:rPr>
                        <a:t>Age-group </a:t>
                      </a:r>
                      <a:r>
                        <a:rPr lang="en-AU" sz="1200" dirty="0" smtClean="0">
                          <a:effectLst/>
                        </a:rPr>
                        <a:t>of</a:t>
                      </a:r>
                      <a:r>
                        <a:rPr lang="en-AU" sz="1200" baseline="0" dirty="0" smtClean="0">
                          <a:effectLst/>
                        </a:rPr>
                        <a:t> </a:t>
                      </a:r>
                      <a:r>
                        <a:rPr lang="en-AU" sz="1200" dirty="0" smtClean="0">
                          <a:effectLst/>
                        </a:rPr>
                        <a:t>mother </a:t>
                      </a:r>
                      <a:r>
                        <a:rPr lang="en-AU" sz="1200" dirty="0">
                          <a:effectLst/>
                        </a:rPr>
                        <a:t>(years)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gridSpan="7">
                  <a:txBody>
                    <a:bodyPr/>
                    <a:lstStyle/>
                    <a:p>
                      <a:pPr algn="ctr">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r>
              <a:tr h="260655">
                <a:tc>
                  <a:txBody>
                    <a:bodyPr/>
                    <a:lstStyle/>
                    <a:p>
                      <a:pPr algn="l"/>
                      <a:endParaRPr lang="en-AU" sz="1200" dirty="0"/>
                    </a:p>
                  </a:txBody>
                  <a:tcPr marL="68580" marR="68580" marT="0" marB="0" anchor="ctr"/>
                </a:tc>
                <a:tc>
                  <a:txBody>
                    <a:bodyPr/>
                    <a:lstStyle/>
                    <a:p>
                      <a:pPr algn="l">
                        <a:spcAft>
                          <a:spcPts val="500"/>
                        </a:spcAft>
                      </a:pPr>
                      <a:r>
                        <a:rPr lang="en-AU" sz="1200" b="1" dirty="0">
                          <a:effectLst/>
                        </a:rPr>
                        <a:t>NSW</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b="1" dirty="0">
                          <a:effectLst/>
                        </a:rPr>
                        <a:t>Vic</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b="1" dirty="0">
                          <a:effectLst/>
                        </a:rPr>
                        <a:t>Qld</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b="1" dirty="0">
                          <a:effectLst/>
                        </a:rPr>
                        <a:t>WA</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b="1" dirty="0">
                          <a:effectLst/>
                        </a:rPr>
                        <a:t>SA</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b="1" dirty="0">
                          <a:effectLst/>
                        </a:rPr>
                        <a:t>NT</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b="1" dirty="0">
                          <a:effectLst/>
                        </a:rPr>
                        <a:t>Australia</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14243">
                <a:tc gridSpan="8">
                  <a:txBody>
                    <a:bodyPr/>
                    <a:lstStyle/>
                    <a:p>
                      <a:pPr algn="ctr">
                        <a:spcAft>
                          <a:spcPts val="500"/>
                        </a:spcAft>
                      </a:pPr>
                      <a:r>
                        <a:rPr lang="en-AU" sz="1200" dirty="0">
                          <a:effectLst/>
                        </a:rPr>
                        <a:t>Aboriginal and Torres Strait Islander mothers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r>
              <a:tr h="214243">
                <a:tc>
                  <a:txBody>
                    <a:bodyPr/>
                    <a:lstStyle/>
                    <a:p>
                      <a:pPr algn="l">
                        <a:spcAft>
                          <a:spcPts val="500"/>
                        </a:spcAft>
                      </a:pPr>
                      <a:r>
                        <a:rPr lang="en-AU" sz="1200" dirty="0">
                          <a:effectLst/>
                        </a:rPr>
                        <a:t>15-19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14243">
                <a:tc>
                  <a:txBody>
                    <a:bodyPr/>
                    <a:lstStyle/>
                    <a:p>
                      <a:pPr algn="l">
                        <a:spcAft>
                          <a:spcPts val="500"/>
                        </a:spcAft>
                      </a:pPr>
                      <a:r>
                        <a:rPr lang="en-AU" sz="1200" dirty="0">
                          <a:effectLst/>
                        </a:rPr>
                        <a:t>20-24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14243">
                <a:tc>
                  <a:txBody>
                    <a:bodyPr/>
                    <a:lstStyle/>
                    <a:p>
                      <a:pPr algn="l">
                        <a:spcAft>
                          <a:spcPts val="500"/>
                        </a:spcAft>
                      </a:pPr>
                      <a:r>
                        <a:rPr lang="en-AU" sz="1200" dirty="0">
                          <a:effectLst/>
                        </a:rPr>
                        <a:t>25-29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14243">
                <a:tc>
                  <a:txBody>
                    <a:bodyPr/>
                    <a:lstStyle/>
                    <a:p>
                      <a:pPr algn="l">
                        <a:spcAft>
                          <a:spcPts val="500"/>
                        </a:spcAft>
                      </a:pPr>
                      <a:r>
                        <a:rPr lang="en-AU" sz="1200" dirty="0">
                          <a:effectLst/>
                        </a:rPr>
                        <a:t>30-34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14243">
                <a:tc>
                  <a:txBody>
                    <a:bodyPr/>
                    <a:lstStyle/>
                    <a:p>
                      <a:pPr algn="l">
                        <a:spcAft>
                          <a:spcPts val="500"/>
                        </a:spcAft>
                      </a:pPr>
                      <a:r>
                        <a:rPr lang="en-AU" sz="1200" dirty="0">
                          <a:effectLst/>
                        </a:rPr>
                        <a:t>35-39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14243">
                <a:tc>
                  <a:txBody>
                    <a:bodyPr/>
                    <a:lstStyle/>
                    <a:p>
                      <a:pPr algn="l">
                        <a:spcAft>
                          <a:spcPts val="500"/>
                        </a:spcAft>
                      </a:pPr>
                      <a:r>
                        <a:rPr lang="en-AU" sz="1200">
                          <a:effectLst/>
                        </a:rPr>
                        <a:t>40-44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14243">
                <a:tc gridSpan="8">
                  <a:txBody>
                    <a:bodyPr/>
                    <a:lstStyle/>
                    <a:p>
                      <a:pPr algn="ctr">
                        <a:spcAft>
                          <a:spcPts val="500"/>
                        </a:spcAft>
                      </a:pPr>
                      <a:r>
                        <a:rPr lang="en-AU" sz="1200" dirty="0">
                          <a:effectLst/>
                        </a:rPr>
                        <a:t>All mothers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r>
              <a:tr h="214243">
                <a:tc>
                  <a:txBody>
                    <a:bodyPr/>
                    <a:lstStyle/>
                    <a:p>
                      <a:pPr algn="l">
                        <a:spcAft>
                          <a:spcPts val="500"/>
                        </a:spcAft>
                      </a:pPr>
                      <a:r>
                        <a:rPr lang="en-AU" sz="1200">
                          <a:effectLst/>
                        </a:rPr>
                        <a:t>15-19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14243">
                <a:tc>
                  <a:txBody>
                    <a:bodyPr/>
                    <a:lstStyle/>
                    <a:p>
                      <a:pPr algn="l">
                        <a:spcAft>
                          <a:spcPts val="500"/>
                        </a:spcAft>
                      </a:pPr>
                      <a:r>
                        <a:rPr lang="en-AU" sz="1200">
                          <a:effectLst/>
                        </a:rPr>
                        <a:t>20-24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14243">
                <a:tc>
                  <a:txBody>
                    <a:bodyPr/>
                    <a:lstStyle/>
                    <a:p>
                      <a:pPr algn="l">
                        <a:spcAft>
                          <a:spcPts val="500"/>
                        </a:spcAft>
                      </a:pPr>
                      <a:r>
                        <a:rPr lang="en-AU" sz="1200">
                          <a:effectLst/>
                        </a:rPr>
                        <a:t>25-29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14243">
                <a:tc>
                  <a:txBody>
                    <a:bodyPr/>
                    <a:lstStyle/>
                    <a:p>
                      <a:pPr algn="l">
                        <a:spcAft>
                          <a:spcPts val="500"/>
                        </a:spcAft>
                      </a:pPr>
                      <a:r>
                        <a:rPr lang="en-AU" sz="1200">
                          <a:effectLst/>
                        </a:rPr>
                        <a:t>30-34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14243">
                <a:tc>
                  <a:txBody>
                    <a:bodyPr/>
                    <a:lstStyle/>
                    <a:p>
                      <a:pPr algn="l">
                        <a:spcAft>
                          <a:spcPts val="500"/>
                        </a:spcAft>
                      </a:pPr>
                      <a:r>
                        <a:rPr lang="en-AU" sz="1200">
                          <a:effectLst/>
                        </a:rPr>
                        <a:t>35-39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214243">
                <a:tc>
                  <a:txBody>
                    <a:bodyPr/>
                    <a:lstStyle/>
                    <a:p>
                      <a:pPr algn="l">
                        <a:spcAft>
                          <a:spcPts val="500"/>
                        </a:spcAft>
                      </a:pPr>
                      <a:r>
                        <a:rPr lang="en-AU" sz="1200" dirty="0">
                          <a:effectLst/>
                        </a:rPr>
                        <a:t>40-44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8" name="Rectangle 2"/>
          <p:cNvSpPr>
            <a:spLocks noChangeArrowheads="1"/>
          </p:cNvSpPr>
          <p:nvPr/>
        </p:nvSpPr>
        <p:spPr bwMode="auto">
          <a:xfrm>
            <a:off x="335360" y="5661248"/>
            <a:ext cx="11521280"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Notes: 	</a:t>
            </a: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1</a:t>
            </a:r>
            <a:r>
              <a:rPr lang="en-AU" altLang="en-US" sz="800" dirty="0" smtClean="0">
                <a:latin typeface="+mj-lt"/>
                <a:ea typeface="Times New Roman" panose="02020603050405020304" pitchFamily="18" charset="0"/>
                <a:cs typeface="Times New Roman" panose="02020603050405020304" pitchFamily="18" charset="0"/>
              </a:rPr>
              <a:t>. </a:t>
            </a: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Rates per 1,000 women in each age-group; the 15-19 years age-group includes births by girls aged 14 years or younger. Figures are not provided for the 45-49 years age-group because of the small numbers involved.</a:t>
            </a:r>
            <a:endParaRPr kumimoji="0" lang="en-AU" altLang="en-US" sz="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2. Figures are not provided for Tas and the ACT because of the small numbers involved and doubts about the level of identification of Indigenous births, but numbers for these jurisdictions are included in figures for Australia.</a:t>
            </a: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 ABS, 2017 </a:t>
            </a:r>
            <a:endParaRPr kumimoji="0" lang="en-AU" altLang="en-US" sz="8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400429951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Citation</a:t>
            </a:r>
            <a:endParaRPr lang="en-AU" dirty="0"/>
          </a:p>
        </p:txBody>
      </p:sp>
      <p:sp>
        <p:nvSpPr>
          <p:cNvPr id="3" name="Content Placeholder 2"/>
          <p:cNvSpPr>
            <a:spLocks noGrp="1"/>
          </p:cNvSpPr>
          <p:nvPr>
            <p:ph idx="1"/>
          </p:nvPr>
        </p:nvSpPr>
        <p:spPr/>
        <p:txBody>
          <a:bodyPr/>
          <a:lstStyle/>
          <a:p>
            <a:pPr marL="119062" indent="0">
              <a:buNone/>
            </a:pPr>
            <a:r>
              <a:rPr lang="en-AU" dirty="0"/>
              <a:t>Australian Indigenous Health</a:t>
            </a:r>
            <a:r>
              <a:rPr lang="en-AU" i="1" dirty="0"/>
              <a:t>InfoNet</a:t>
            </a:r>
            <a:r>
              <a:rPr lang="en-AU" dirty="0"/>
              <a:t> (2018) </a:t>
            </a:r>
            <a:r>
              <a:rPr lang="en-AU" i="1" dirty="0"/>
              <a:t>Overview of Australian Aboriginal and Torres Strait Islander health status, 2017</a:t>
            </a:r>
            <a:r>
              <a:rPr lang="en-AU" dirty="0"/>
              <a:t>. Perth, WA: Australian Indigenous Health</a:t>
            </a:r>
            <a:r>
              <a:rPr lang="en-AU" i="1" dirty="0"/>
              <a:t>InfoNet</a:t>
            </a:r>
            <a:endParaRPr lang="en-AU" dirty="0"/>
          </a:p>
          <a:p>
            <a:endParaRPr lang="en-AU" dirty="0"/>
          </a:p>
        </p:txBody>
      </p:sp>
    </p:spTree>
    <p:extLst>
      <p:ext uri="{BB962C8B-B14F-4D97-AF65-F5344CB8AC3E}">
        <p14:creationId xmlns:p14="http://schemas.microsoft.com/office/powerpoint/2010/main" val="1520132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1800" dirty="0"/>
              <a:t>Total fertility rates, by Indigenous status of mother, selected jurisdictions, Australia, 2016</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14271233"/>
              </p:ext>
            </p:extLst>
          </p:nvPr>
        </p:nvGraphicFramePr>
        <p:xfrm>
          <a:off x="335360" y="1988843"/>
          <a:ext cx="11521277" cy="3600396"/>
        </p:xfrm>
        <a:graphic>
          <a:graphicData uri="http://schemas.openxmlformats.org/drawingml/2006/table">
            <a:tbl>
              <a:tblPr firstRow="1" bandRow="1">
                <a:tableStyleId>{91EBBBCC-DAD2-459C-BE2E-F6DE35CF9A28}</a:tableStyleId>
              </a:tblPr>
              <a:tblGrid>
                <a:gridCol w="2160240"/>
                <a:gridCol w="1337291"/>
                <a:gridCol w="1337291"/>
                <a:gridCol w="1337291"/>
                <a:gridCol w="1337291"/>
                <a:gridCol w="1337291"/>
                <a:gridCol w="1337291"/>
                <a:gridCol w="1337291"/>
              </a:tblGrid>
              <a:tr h="900099">
                <a:tc>
                  <a:txBody>
                    <a:bodyPr/>
                    <a:lstStyle/>
                    <a:p>
                      <a:pPr algn="l">
                        <a:spcAft>
                          <a:spcPts val="500"/>
                        </a:spcAft>
                      </a:pPr>
                      <a:r>
                        <a:rPr lang="en-AU" sz="1200" dirty="0">
                          <a:effectLst/>
                          <a:latin typeface="+mn-lt"/>
                        </a:rPr>
                        <a:t>Status of mother </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gridSpan="7">
                  <a:txBody>
                    <a:bodyPr/>
                    <a:lstStyle/>
                    <a:p>
                      <a:pPr algn="ctr">
                        <a:spcAft>
                          <a:spcPts val="500"/>
                        </a:spcAft>
                      </a:pPr>
                      <a:r>
                        <a:rPr lang="en-AU" sz="1200" dirty="0">
                          <a:effectLst/>
                          <a:latin typeface="+mn-lt"/>
                        </a:rPr>
                        <a:t>Jurisdiction</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r>
              <a:tr h="900099">
                <a:tc>
                  <a:txBody>
                    <a:bodyPr/>
                    <a:lstStyle/>
                    <a:p>
                      <a:pPr algn="l">
                        <a:spcAft>
                          <a:spcPts val="500"/>
                        </a:spcAft>
                      </a:pP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latin typeface="+mn-lt"/>
                        </a:rPr>
                        <a:t>NSW</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latin typeface="+mn-lt"/>
                        </a:rPr>
                        <a:t>Vic</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latin typeface="+mn-lt"/>
                        </a:rPr>
                        <a:t>Qld</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latin typeface="+mn-lt"/>
                        </a:rPr>
                        <a:t>WA</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latin typeface="+mn-lt"/>
                        </a:rPr>
                        <a:t>SA</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latin typeface="+mn-lt"/>
                        </a:rPr>
                        <a:t>NT</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b="1" dirty="0">
                          <a:effectLst/>
                          <a:latin typeface="+mn-lt"/>
                        </a:rPr>
                        <a:t>Australia</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r>
              <a:tr h="900099">
                <a:tc>
                  <a:txBody>
                    <a:bodyPr/>
                    <a:lstStyle/>
                    <a:p>
                      <a:pPr algn="l">
                        <a:spcAft>
                          <a:spcPts val="500"/>
                        </a:spcAft>
                      </a:pPr>
                      <a:r>
                        <a:rPr lang="en-AU" sz="1200" dirty="0">
                          <a:effectLst/>
                          <a:latin typeface="+mn-lt"/>
                        </a:rPr>
                        <a:t>Aboriginal and Torres Strait Islander mothers</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1,942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2,007</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2,230</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2,729</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2,094</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1,955</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2,115</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r>
              <a:tr h="900099">
                <a:tc>
                  <a:txBody>
                    <a:bodyPr/>
                    <a:lstStyle/>
                    <a:p>
                      <a:pPr algn="l">
                        <a:spcAft>
                          <a:spcPts val="500"/>
                        </a:spcAft>
                      </a:pPr>
                      <a:r>
                        <a:rPr lang="en-AU" sz="1200" dirty="0">
                          <a:effectLst/>
                          <a:latin typeface="+mn-lt"/>
                        </a:rPr>
                        <a:t>All mothers</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1,740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latin typeface="+mn-lt"/>
                        </a:rPr>
                        <a:t>1,800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1,822</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1,874</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1,756</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1,917</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latin typeface="+mn-lt"/>
                        </a:rPr>
                        <a:t>1,789</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
        <p:nvSpPr>
          <p:cNvPr id="5" name="Rectangle 1"/>
          <p:cNvSpPr>
            <a:spLocks noChangeArrowheads="1"/>
          </p:cNvSpPr>
          <p:nvPr/>
        </p:nvSpPr>
        <p:spPr bwMode="auto">
          <a:xfrm>
            <a:off x="335360" y="5661248"/>
            <a:ext cx="11521280"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Notes: 	</a:t>
            </a: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1</a:t>
            </a:r>
            <a:r>
              <a:rPr lang="en-AU" altLang="en-US" sz="800" dirty="0">
                <a:latin typeface="+mj-lt"/>
                <a:ea typeface="Times New Roman" panose="02020603050405020304" pitchFamily="18" charset="0"/>
                <a:cs typeface="Times New Roman" panose="02020603050405020304" pitchFamily="18" charset="0"/>
              </a:rPr>
              <a:t>.</a:t>
            </a:r>
            <a:r>
              <a:rPr lang="en-AU" altLang="en-US" sz="800" dirty="0" smtClean="0">
                <a:latin typeface="+mj-lt"/>
                <a:ea typeface="Times New Roman" panose="02020603050405020304" pitchFamily="18" charset="0"/>
                <a:cs typeface="Times New Roman" panose="02020603050405020304" pitchFamily="18" charset="0"/>
              </a:rPr>
              <a:t> </a:t>
            </a: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Total fertility rate is the number of children born to 1,000 women at the current level and age pattern of fertility.</a:t>
            </a:r>
            <a:endParaRPr kumimoji="0" lang="en-AU" altLang="en-US" sz="8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2. Figures are not provided for Tas and the ACT because of the small numbers involved and doubts about the level of identification of Indigenous births. Numbers for those jurisdictions are included in figures for Australia.</a:t>
            </a: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 ABS, 2017 </a:t>
            </a:r>
            <a:endParaRPr kumimoji="0" lang="en-AU" altLang="en-US" sz="8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391820380"/>
      </p:ext>
    </p:extLst>
  </p:cSld>
  <p:clrMapOvr>
    <a:masterClrMapping/>
  </p:clrMapOvr>
</p:sld>
</file>

<file path=ppt/theme/theme1.xml><?xml version="1.0" encoding="utf-8"?>
<a:theme xmlns:a="http://schemas.openxmlformats.org/drawingml/2006/main" name="Office Theme">
  <a:themeElements>
    <a:clrScheme name="Custom 13">
      <a:dk1>
        <a:sysClr val="windowText" lastClr="000000"/>
      </a:dk1>
      <a:lt1>
        <a:sysClr val="window" lastClr="FFFFFF"/>
      </a:lt1>
      <a:dk2>
        <a:srgbClr val="44546A"/>
      </a:dk2>
      <a:lt2>
        <a:srgbClr val="E7E6E6"/>
      </a:lt2>
      <a:accent1>
        <a:srgbClr val="A73A64"/>
      </a:accent1>
      <a:accent2>
        <a:srgbClr val="BFBFBF"/>
      </a:accent2>
      <a:accent3>
        <a:srgbClr val="A5A5A5"/>
      </a:accent3>
      <a:accent4>
        <a:srgbClr val="A73A64"/>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7648</TotalTime>
  <Words>7064</Words>
  <Application>Microsoft Office PowerPoint</Application>
  <PresentationFormat>Widescreen</PresentationFormat>
  <Paragraphs>1852</Paragraphs>
  <Slides>80</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80</vt:i4>
      </vt:variant>
    </vt:vector>
  </HeadingPairs>
  <TitlesOfParts>
    <vt:vector size="88" baseType="lpstr">
      <vt:lpstr>ＭＳ Ｐゴシック</vt:lpstr>
      <vt:lpstr>Arial</vt:lpstr>
      <vt:lpstr>Calibri</vt:lpstr>
      <vt:lpstr>Calibri Light</vt:lpstr>
      <vt:lpstr>Corbel</vt:lpstr>
      <vt:lpstr>Times New Roman</vt:lpstr>
      <vt:lpstr>Trebuchet MS</vt:lpstr>
      <vt:lpstr>Office Theme</vt:lpstr>
      <vt:lpstr>Key facts, figures and tables</vt:lpstr>
      <vt:lpstr>Aboriginal and Torres Strait Islander population</vt:lpstr>
      <vt:lpstr>Aboriginal and Torres Strait Islander population</vt:lpstr>
      <vt:lpstr>Estimated Aboriginal and Torres Strait Islander (Indigenous) population, by jurisdiction, Australia, 2016</vt:lpstr>
      <vt:lpstr>Population pyramid of Aboriginal and Torres Strait Islander and non-Indigenous populations, 30 June 2016</vt:lpstr>
      <vt:lpstr> Births and pregnancy outcomes </vt:lpstr>
      <vt:lpstr>Births and pregnancy outcomes</vt:lpstr>
      <vt:lpstr>Age-specific fertility rates, by Indigenous status of mother, selected jurisdictions, Australia, 2016 </vt:lpstr>
      <vt:lpstr>Total fertility rates, by Indigenous status of mother, selected jurisdictions, Australia, 2016</vt:lpstr>
      <vt:lpstr>Proportion (%) of low birthweight babies, by sub-categories and Indigenous status, Australia, 2015</vt:lpstr>
      <vt:lpstr> Mortality </vt:lpstr>
      <vt:lpstr>Mortality</vt:lpstr>
      <vt:lpstr>Numbers and proportions (%) of Aboriginal and Torres Strait Islander deaths, Australia, 2016</vt:lpstr>
      <vt:lpstr>Age-standardised death rates, by Indigenous status, and Indigenous:non-Indigenous rate ratios, NSW, Qld, WA, SA and the NT, 2016</vt:lpstr>
      <vt:lpstr>Expectation of life at birth in years, by Indigenous status and sex, selected jurisdictions, Australia, 2010-2012</vt:lpstr>
      <vt:lpstr>Median age at death, by Indigenous status and sex, NSW, Qld, WA, SA and the NT, 2016</vt:lpstr>
      <vt:lpstr>Infant mortality rates, by Indigenous status and sex, and Indigenous: non-Indigenous rate ratios, NSW, Qld, WA, SA and the NT, 2016</vt:lpstr>
      <vt:lpstr>Proportions and rates of the leading causes of Aboriginal and Torres Strait Islander deaths and Indigenous: non-Indigenous rate ratios, NSW, Qld, WA, SA and the NT, 2011-2015</vt:lpstr>
      <vt:lpstr>Numbers of women who gave birth and maternal deaths, and maternal mortality ratios, by Indigenous status, Australia, 2008-2012</vt:lpstr>
      <vt:lpstr>Hospitalisation</vt:lpstr>
      <vt:lpstr>Hospitalisation</vt:lpstr>
      <vt:lpstr>Numbers of hospital separations and age-standardised separation rates, by Indigenous status and jurisdiction, and Aboriginal and Torres Strait Islander: non-Indigenous rate ratios, 2015-16</vt:lpstr>
      <vt:lpstr>Age-specific hospital separation rates (excluding dialysis), by sex and Indigenous status, and Aboriginal and Torres Strait Islander: non-Indigenous rate ratios, Australia, 2013-15</vt:lpstr>
      <vt:lpstr>Numbers, proportions (%), and age-standardised hospitalisation rates for leading causes of hospital separations among Aboriginal and Torres Strait Islander people, and Aboriginal and Torres Strait Islander: non-Indigenous rate ratios, Australia, 2015-16</vt:lpstr>
      <vt:lpstr>Age-standardised separation rates for potentially preventable hospitalisations, by Indigenous status, and Aboriginal and Torres Strait Islander: non-Indigenous rate ratios, Australia, 2015-16</vt:lpstr>
      <vt:lpstr>Cardiovascular disease </vt:lpstr>
      <vt:lpstr>Cardiovascular disease </vt:lpstr>
      <vt:lpstr>Prevalence (%) of people reporting cardiovascular disease as a long-term health condition, by Indigenous status and age-group, Australia, 2012-2013</vt:lpstr>
      <vt:lpstr>Prevalence (%) of cardiovascular disease among Aboriginal and Torres Strait Islander people, by sex and disease type, and Aboriginal and Torres Strait Islander:non-Indigenous rate ratios, Australia, 2012-2013</vt:lpstr>
      <vt:lpstr>Deaths from CVD, by Indigenous status and sex, NSW, Qld, WA, SA and NT, 2011–2015</vt:lpstr>
      <vt:lpstr>Cancer</vt:lpstr>
      <vt:lpstr>Cancer</vt:lpstr>
      <vt:lpstr>Age-standardised incidence rates for the 10 most common cancers, by Indigenous status, and Indigenous: non-Indigenous rate ratios, NSW, Qld, Vic, WA and the NT, 2008-2012</vt:lpstr>
      <vt:lpstr>Age-standardised death rates for the 10 most common cancers, by Indigenous status, and Indigenous: non-Indigenous rate ratios, NSW, Qld, WA, SA and the NT, 2010-2014</vt:lpstr>
      <vt:lpstr>Diabetes</vt:lpstr>
      <vt:lpstr>Social and emotional wellbeing</vt:lpstr>
      <vt:lpstr>Social and emotional wellbeing</vt:lpstr>
      <vt:lpstr>Numbers and rates of deaths from mental health related conditions (excluding intentional self-harm), by sex and cause of death, and Aboriginal and Torres Strait Islander: non-Indigenous rate ratios, NSW, Qld, WA, SA, and the NT, 2011-2015</vt:lpstr>
      <vt:lpstr>Age-standardised death rates for intentional self-harm among Aboriginal and Torres Strait Islander people, by sex and jurisdiction, and Aboriginal and Torres Strait Islander: non-Indigenous rate ratios, NSW, Qld, WA, SA and the NT, 2012-2016</vt:lpstr>
      <vt:lpstr>Age-standardised death rates for intentional self-harm among Aboriginal and Torres Strait Islander people, by sex and age-group, and Aboriginal and Torres Strait Islander: non-Indigenous rate ratios, NSW, Qld, WA, SA and the NT, 2012-2016</vt:lpstr>
      <vt:lpstr>Kidney health</vt:lpstr>
      <vt:lpstr>Numbers of notifications and age-standardised notification rates for ESRD, by Indigenous status, and Aboriginal and Torres Strait Islander: non-Indigenous rate ratios, selected jurisdictions, Australia, 2011-2015</vt:lpstr>
      <vt:lpstr>Numbers of notifications and notification rates of ESRD, by Indigenous status and age-group, and Aboriginal and Torres Strait Islander: non-Indigenous rate ratios, Australia, 2011-2015</vt:lpstr>
      <vt:lpstr>Injury, including family violence</vt:lpstr>
      <vt:lpstr>Injury, including family violence</vt:lpstr>
      <vt:lpstr>Respiratory disease</vt:lpstr>
      <vt:lpstr>Respiratory disease</vt:lpstr>
      <vt:lpstr>Indigenous: non-Indigenous hospitalisation rate ratios, by selected condition and age-group, all jurisdictions, 2014-15 </vt:lpstr>
      <vt:lpstr>Underlying causes of death, by Indigenous status, respiratory diseases, NSW, Qld, WA, SA and NT, 2011-2015</vt:lpstr>
      <vt:lpstr>Eye health</vt:lpstr>
      <vt:lpstr>Eye health</vt:lpstr>
      <vt:lpstr>Ear health and hearing</vt:lpstr>
      <vt:lpstr>Oral health</vt:lpstr>
      <vt:lpstr>Oral health</vt:lpstr>
      <vt:lpstr>Age-specific hospital separation rates for potentially preventable dental conditions among children aged 0-14 years, by Indigenous status, and Indigenous: non-Indigenous rate ratios, Australia, 2014-15</vt:lpstr>
      <vt:lpstr>Disability</vt:lpstr>
      <vt:lpstr>Numbers and proportions (%) of disability services users, by Indigenous status, Australia, 2011-12 to 2015-16</vt:lpstr>
      <vt:lpstr> Communicable diseases </vt:lpstr>
      <vt:lpstr>Communicable diseases</vt:lpstr>
      <vt:lpstr>Communicable diseases</vt:lpstr>
      <vt:lpstr>Numbers of new cases and crude notification rates of tuberculosis among Indigenous people, by jurisdiction, Australia, 2010-2014</vt:lpstr>
      <vt:lpstr>Numbers of new cases and notification rates of tuberculosis, by Indigenous status and age-group, and Indigenous: non-Indigenous rate ratios, Australia, 2010-2014</vt:lpstr>
      <vt:lpstr>Age-standardised notification rates for invasive pneumococcal disease, by Indigenous status, age group and Indigenous: non-Indigenous rate ratios, Australia, 2013-2015</vt:lpstr>
      <vt:lpstr>Environmental health</vt:lpstr>
      <vt:lpstr>Environmental health</vt:lpstr>
      <vt:lpstr>Nutrition and breastfeeding</vt:lpstr>
      <vt:lpstr>Nutrition and breastfeeding</vt:lpstr>
      <vt:lpstr>Nutrition and breastfeeding</vt:lpstr>
      <vt:lpstr>Physical activity</vt:lpstr>
      <vt:lpstr>Bodyweight</vt:lpstr>
      <vt:lpstr>Immunisation</vt:lpstr>
      <vt:lpstr>Tobacco use</vt:lpstr>
      <vt:lpstr>Alcohol use</vt:lpstr>
      <vt:lpstr>Alcohol use</vt:lpstr>
      <vt:lpstr>Illicit drug use</vt:lpstr>
      <vt:lpstr>Illicit drug use</vt:lpstr>
      <vt:lpstr>Volatile substance use </vt:lpstr>
      <vt:lpstr>Proportion of Aboriginal and Torres Strait Islander people who reported illicit drug use in the last 12 months, 2014-2015</vt:lpstr>
      <vt:lpstr>Rate of drug induced deaths, by Indigenous status, and Indigenous: non-Indigenous rate ratios, NSW, Qld, WA, SA, and the NT, 2010-2014</vt:lpstr>
      <vt:lpstr>Citation</vt:lpstr>
    </vt:vector>
  </TitlesOfParts>
  <Company>Edith Cowan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essama</dc:creator>
  <cp:lastModifiedBy>Jane BURNS</cp:lastModifiedBy>
  <cp:revision>799</cp:revision>
  <dcterms:created xsi:type="dcterms:W3CDTF">2013-03-22T08:43:17Z</dcterms:created>
  <dcterms:modified xsi:type="dcterms:W3CDTF">2018-06-11T06:36:16Z</dcterms:modified>
</cp:coreProperties>
</file>