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60" r:id="rId1"/>
  </p:sldMasterIdLst>
  <p:notesMasterIdLst>
    <p:notesMasterId r:id="rId47"/>
  </p:notesMasterIdLst>
  <p:sldIdLst>
    <p:sldId id="256" r:id="rId2"/>
    <p:sldId id="257" r:id="rId3"/>
    <p:sldId id="258" r:id="rId4"/>
    <p:sldId id="259" r:id="rId5"/>
    <p:sldId id="260" r:id="rId6"/>
    <p:sldId id="261" r:id="rId7"/>
    <p:sldId id="266" r:id="rId8"/>
    <p:sldId id="265" r:id="rId9"/>
    <p:sldId id="262" r:id="rId10"/>
    <p:sldId id="264" r:id="rId11"/>
    <p:sldId id="263" r:id="rId12"/>
    <p:sldId id="277" r:id="rId13"/>
    <p:sldId id="276" r:id="rId14"/>
    <p:sldId id="287" r:id="rId15"/>
    <p:sldId id="286" r:id="rId16"/>
    <p:sldId id="285" r:id="rId17"/>
    <p:sldId id="284" r:id="rId18"/>
    <p:sldId id="283" r:id="rId19"/>
    <p:sldId id="282" r:id="rId20"/>
    <p:sldId id="281" r:id="rId21"/>
    <p:sldId id="280" r:id="rId22"/>
    <p:sldId id="279" r:id="rId23"/>
    <p:sldId id="278" r:id="rId24"/>
    <p:sldId id="274" r:id="rId25"/>
    <p:sldId id="273" r:id="rId26"/>
    <p:sldId id="272" r:id="rId27"/>
    <p:sldId id="271" r:id="rId28"/>
    <p:sldId id="270" r:id="rId29"/>
    <p:sldId id="269" r:id="rId30"/>
    <p:sldId id="268" r:id="rId31"/>
    <p:sldId id="267" r:id="rId32"/>
    <p:sldId id="297" r:id="rId33"/>
    <p:sldId id="296" r:id="rId34"/>
    <p:sldId id="295" r:id="rId35"/>
    <p:sldId id="294" r:id="rId36"/>
    <p:sldId id="293" r:id="rId37"/>
    <p:sldId id="292" r:id="rId38"/>
    <p:sldId id="291" r:id="rId39"/>
    <p:sldId id="290" r:id="rId40"/>
    <p:sldId id="289" r:id="rId41"/>
    <p:sldId id="288" r:id="rId42"/>
    <p:sldId id="302" r:id="rId43"/>
    <p:sldId id="301" r:id="rId44"/>
    <p:sldId id="300" r:id="rId45"/>
    <p:sldId id="303" r:id="rId46"/>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Arial" charset="0"/>
        <a:ea typeface="ＭＳ Ｐゴシック" charset="-128"/>
        <a:cs typeface="+mn-cs"/>
      </a:defRPr>
    </a:lvl1pPr>
    <a:lvl2pPr marL="457200" algn="l" rtl="0" fontAlgn="base">
      <a:spcBef>
        <a:spcPct val="0"/>
      </a:spcBef>
      <a:spcAft>
        <a:spcPct val="0"/>
      </a:spcAft>
      <a:defRPr kern="1200">
        <a:solidFill>
          <a:schemeClr val="tx1"/>
        </a:solidFill>
        <a:latin typeface="Arial" charset="0"/>
        <a:ea typeface="ＭＳ Ｐゴシック" charset="-128"/>
        <a:cs typeface="+mn-cs"/>
      </a:defRPr>
    </a:lvl2pPr>
    <a:lvl3pPr marL="914400" algn="l" rtl="0" fontAlgn="base">
      <a:spcBef>
        <a:spcPct val="0"/>
      </a:spcBef>
      <a:spcAft>
        <a:spcPct val="0"/>
      </a:spcAft>
      <a:defRPr kern="1200">
        <a:solidFill>
          <a:schemeClr val="tx1"/>
        </a:solidFill>
        <a:latin typeface="Arial" charset="0"/>
        <a:ea typeface="ＭＳ Ｐゴシック" charset="-128"/>
        <a:cs typeface="+mn-cs"/>
      </a:defRPr>
    </a:lvl3pPr>
    <a:lvl4pPr marL="1371600" algn="l" rtl="0" fontAlgn="base">
      <a:spcBef>
        <a:spcPct val="0"/>
      </a:spcBef>
      <a:spcAft>
        <a:spcPct val="0"/>
      </a:spcAft>
      <a:defRPr kern="1200">
        <a:solidFill>
          <a:schemeClr val="tx1"/>
        </a:solidFill>
        <a:latin typeface="Arial" charset="0"/>
        <a:ea typeface="ＭＳ Ｐゴシック" charset="-128"/>
        <a:cs typeface="+mn-cs"/>
      </a:defRPr>
    </a:lvl4pPr>
    <a:lvl5pPr marL="1828800" algn="l" rtl="0" fontAlgn="base">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thomson" initials="n"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73A64"/>
    <a:srgbClr val="9E0B0F"/>
    <a:srgbClr val="FDD26E"/>
    <a:srgbClr val="98A4AE"/>
    <a:srgbClr val="9EB3CE"/>
    <a:srgbClr val="683431"/>
    <a:srgbClr val="F4DA9A"/>
    <a:srgbClr val="F1B13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497" autoAdjust="0"/>
    <p:restoredTop sz="94636" autoAdjust="0"/>
  </p:normalViewPr>
  <p:slideViewPr>
    <p:cSldViewPr>
      <p:cViewPr varScale="1">
        <p:scale>
          <a:sx n="110" d="100"/>
          <a:sy n="110" d="100"/>
        </p:scale>
        <p:origin x="888" y="102"/>
      </p:cViewPr>
      <p:guideLst>
        <p:guide orient="horz" pos="2160"/>
        <p:guide pos="3840"/>
      </p:guideLst>
    </p:cSldViewPr>
  </p:slideViewPr>
  <p:outlineViewPr>
    <p:cViewPr>
      <p:scale>
        <a:sx n="33" d="100"/>
        <a:sy n="33" d="100"/>
      </p:scale>
      <p:origin x="0" y="20814"/>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54AAC1-2A34-4FB7-91EF-12AEC63EBB2C}" type="datetimeFigureOut">
              <a:rPr lang="en-AU" smtClean="0"/>
              <a:pPr/>
              <a:t>12/06/2018</a:t>
            </a:fld>
            <a:endParaRPr lang="en-AU"/>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C3AFD2-EDB2-4AD0-9607-8CDE3AF78F5D}" type="slidenum">
              <a:rPr lang="en-AU" smtClean="0"/>
              <a:pPr/>
              <a:t>‹#›</a:t>
            </a:fld>
            <a:endParaRPr lang="en-AU"/>
          </a:p>
        </p:txBody>
      </p:sp>
    </p:spTree>
    <p:extLst>
      <p:ext uri="{BB962C8B-B14F-4D97-AF65-F5344CB8AC3E}">
        <p14:creationId xmlns:p14="http://schemas.microsoft.com/office/powerpoint/2010/main" val="7821621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1</a:t>
            </a:fld>
            <a:endParaRPr lang="en-AU" dirty="0"/>
          </a:p>
        </p:txBody>
      </p:sp>
    </p:spTree>
    <p:extLst>
      <p:ext uri="{BB962C8B-B14F-4D97-AF65-F5344CB8AC3E}">
        <p14:creationId xmlns:p14="http://schemas.microsoft.com/office/powerpoint/2010/main" val="42503228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hemeOverride" Target="../theme/themeOverride1.xml"/><Relationship Id="rId6" Type="http://schemas.openxmlformats.org/officeDocument/2006/relationships/image" Target="../media/image8.png"/><Relationship Id="rId5" Type="http://schemas.openxmlformats.org/officeDocument/2006/relationships/image" Target="../media/image7.png"/><Relationship Id="rId4" Type="http://schemas.microsoft.com/office/2007/relationships/hdphoto" Target="../media/hdphoto1.wdp"/></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A73A64"/>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rotWithShape="1">
          <a:blip r:embed="rId3">
            <a:extLst>
              <a:ext uri="{BEBA8EAE-BF5A-486C-A8C5-ECC9F3942E4B}">
                <a14:imgProps xmlns:a14="http://schemas.microsoft.com/office/drawing/2010/main">
                  <a14:imgLayer r:embed="rId4">
                    <a14:imgEffect>
                      <a14:brightnessContrast bright="20000"/>
                    </a14:imgEffect>
                  </a14:imgLayer>
                </a14:imgProps>
              </a:ext>
              <a:ext uri="{28A0092B-C50C-407E-A947-70E740481C1C}">
                <a14:useLocalDpi xmlns:a14="http://schemas.microsoft.com/office/drawing/2010/main" val="0"/>
              </a:ext>
            </a:extLst>
          </a:blip>
          <a:srcRect l="67516" t="57749"/>
          <a:stretch/>
        </p:blipFill>
        <p:spPr>
          <a:xfrm>
            <a:off x="8256240" y="2852936"/>
            <a:ext cx="3960440" cy="2897560"/>
          </a:xfrm>
          <a:prstGeom prst="rect">
            <a:avLst/>
          </a:prstGeom>
        </p:spPr>
      </p:pic>
      <p:sp>
        <p:nvSpPr>
          <p:cNvPr id="7" name="Rectangle 6"/>
          <p:cNvSpPr/>
          <p:nvPr userDrawn="1"/>
        </p:nvSpPr>
        <p:spPr bwMode="ltGray">
          <a:xfrm>
            <a:off x="0" y="5674642"/>
            <a:ext cx="12192000" cy="1183358"/>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r>
              <a:rPr lang="en-AU" sz="1800" b="1" u="none" strike="noStrike" kern="1200" dirty="0" smtClean="0">
                <a:solidFill>
                  <a:schemeClr val="tx1"/>
                </a:solidFill>
                <a:effectLst/>
                <a:latin typeface="Arial" charset="0"/>
                <a:ea typeface="ＭＳ Ｐゴシック" charset="-128"/>
                <a:cs typeface="+mn-cs"/>
              </a:rPr>
              <a:t> </a:t>
            </a:r>
            <a:endParaRPr lang="en-US" dirty="0">
              <a:solidFill>
                <a:srgbClr val="FFFFFF"/>
              </a:solidFill>
              <a:ea typeface="ＭＳ Ｐゴシック" charset="-128"/>
            </a:endParaRPr>
          </a:p>
        </p:txBody>
      </p:sp>
      <p:sp>
        <p:nvSpPr>
          <p:cNvPr id="8" name="Footer Placeholder 4"/>
          <p:cNvSpPr txBox="1">
            <a:spLocks/>
          </p:cNvSpPr>
          <p:nvPr userDrawn="1"/>
        </p:nvSpPr>
        <p:spPr>
          <a:xfrm>
            <a:off x="1339957" y="6309320"/>
            <a:ext cx="9512087" cy="274638"/>
          </a:xfrm>
          <a:prstGeom prst="rect">
            <a:avLst/>
          </a:prstGeom>
        </p:spPr>
        <p:txBody>
          <a:bodyPr lIns="45720" rIns="45720" bIns="0" anchor="b"/>
          <a:lstStyle/>
          <a:p>
            <a:pPr algn="ctr">
              <a:defRPr/>
            </a:pPr>
            <a:r>
              <a:rPr lang="en-AU" sz="1200" dirty="0">
                <a:solidFill>
                  <a:srgbClr val="FFFFFF"/>
                </a:solidFill>
                <a:latin typeface="Corbel" charset="0"/>
              </a:rPr>
              <a:t>©</a:t>
            </a:r>
            <a:r>
              <a:rPr lang="en-AU" sz="1200" dirty="0" smtClean="0">
                <a:solidFill>
                  <a:srgbClr val="FFFFFF"/>
                </a:solidFill>
                <a:latin typeface="Corbel" charset="0"/>
              </a:rPr>
              <a:t>2018 </a:t>
            </a:r>
            <a:r>
              <a:rPr lang="en-AU" sz="1200" dirty="0">
                <a:solidFill>
                  <a:srgbClr val="FFFFFF"/>
                </a:solidFill>
                <a:latin typeface="Corbel" charset="0"/>
              </a:rPr>
              <a:t>Australian Indigenous Health</a:t>
            </a:r>
            <a:r>
              <a:rPr lang="en-AU" sz="1200" i="1" dirty="0">
                <a:solidFill>
                  <a:srgbClr val="FFFFFF"/>
                </a:solidFill>
                <a:latin typeface="Corbel" charset="0"/>
              </a:rPr>
              <a:t>InfoNet</a:t>
            </a:r>
          </a:p>
        </p:txBody>
      </p:sp>
      <p:sp>
        <p:nvSpPr>
          <p:cNvPr id="9" name="Slide Number Placeholder 5"/>
          <p:cNvSpPr txBox="1">
            <a:spLocks/>
          </p:cNvSpPr>
          <p:nvPr userDrawn="1"/>
        </p:nvSpPr>
        <p:spPr>
          <a:xfrm>
            <a:off x="11049001" y="6466730"/>
            <a:ext cx="977900" cy="274638"/>
          </a:xfrm>
          <a:prstGeom prst="rect">
            <a:avLst/>
          </a:prstGeom>
        </p:spPr>
        <p:txBody>
          <a:bodyPr bIns="0" anchor="b"/>
          <a:lstStyle/>
          <a:p>
            <a:pPr algn="r">
              <a:defRPr/>
            </a:pPr>
            <a:endParaRPr lang="en-AU" sz="1200" dirty="0">
              <a:solidFill>
                <a:srgbClr val="FFFFFF"/>
              </a:solidFill>
              <a:latin typeface="Corbel" charset="0"/>
            </a:endParaRPr>
          </a:p>
        </p:txBody>
      </p:sp>
      <p:sp>
        <p:nvSpPr>
          <p:cNvPr id="10" name="Rectangle 9"/>
          <p:cNvSpPr/>
          <p:nvPr userDrawn="1"/>
        </p:nvSpPr>
        <p:spPr bwMode="invGray">
          <a:xfrm>
            <a:off x="0" y="5687218"/>
            <a:ext cx="12192000" cy="46038"/>
          </a:xfrm>
          <a:prstGeom prst="rect">
            <a:avLst/>
          </a:prstGeom>
          <a:solidFill>
            <a:srgbClr val="F1B139"/>
          </a:solidFill>
          <a:ln>
            <a:noFill/>
          </a:ln>
        </p:spPr>
        <p:style>
          <a:lnRef idx="2">
            <a:schemeClr val="accent1"/>
          </a:lnRef>
          <a:fillRef idx="1">
            <a:schemeClr val="lt1"/>
          </a:fillRef>
          <a:effectRef idx="0">
            <a:schemeClr val="accent1"/>
          </a:effectRef>
          <a:fontRef idx="minor">
            <a:schemeClr val="dk1"/>
          </a:fontRef>
        </p:style>
        <p:txBody>
          <a:bodyPr anchor="ctr"/>
          <a:lstStyle/>
          <a:p>
            <a:pPr algn="ctr">
              <a:defRPr/>
            </a:pPr>
            <a:endParaRPr lang="en-US" dirty="0">
              <a:solidFill>
                <a:srgbClr val="000000"/>
              </a:solidFill>
              <a:ea typeface="ＭＳ Ｐゴシック" charset="-128"/>
            </a:endParaRPr>
          </a:p>
        </p:txBody>
      </p:sp>
      <p:sp>
        <p:nvSpPr>
          <p:cNvPr id="2" name="Title 1"/>
          <p:cNvSpPr>
            <a:spLocks noGrp="1"/>
          </p:cNvSpPr>
          <p:nvPr>
            <p:ph type="ctrTitle"/>
          </p:nvPr>
        </p:nvSpPr>
        <p:spPr>
          <a:xfrm>
            <a:off x="914400" y="3355848"/>
            <a:ext cx="10769600" cy="1673352"/>
          </a:xfrm>
        </p:spPr>
        <p:txBody>
          <a:bodyPr tIns="0" bIns="0" rtlCol="0" anchor="t">
            <a:normAutofit/>
          </a:bodyPr>
          <a:lstStyle>
            <a:lvl1pPr algn="l">
              <a:defRPr sz="4700" b="0" cap="none" spc="0">
                <a:ln>
                  <a:noFill/>
                </a:ln>
                <a:solidFill>
                  <a:schemeClr val="tx1"/>
                </a:solidFill>
                <a:effectLs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914400" y="1828800"/>
            <a:ext cx="107696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2" name="Footer Placeholder 4"/>
          <p:cNvSpPr>
            <a:spLocks noGrp="1"/>
          </p:cNvSpPr>
          <p:nvPr>
            <p:ph type="ftr" sz="quarter" idx="11"/>
          </p:nvPr>
        </p:nvSpPr>
        <p:spPr>
          <a:xfrm>
            <a:off x="3860800" y="6021288"/>
            <a:ext cx="7342717" cy="274638"/>
          </a:xfrm>
          <a:prstGeom prst="rect">
            <a:avLst/>
          </a:prstGeom>
        </p:spPr>
        <p:txBody>
          <a:bodyPr vert="horz" wrap="square" lIns="91440" tIns="45720" rIns="91440" bIns="45720" numCol="1" anchor="t" anchorCtr="0" compatLnSpc="1">
            <a:prstTxWarp prst="textNoShape">
              <a:avLst/>
            </a:prstTxWarp>
          </a:bodyPr>
          <a:lstStyle>
            <a:lvl1pPr>
              <a:defRPr smtClean="0">
                <a:latin typeface="Corbel" charset="0"/>
              </a:defRPr>
            </a:lvl1pPr>
          </a:lstStyle>
          <a:p>
            <a:pPr>
              <a:defRPr/>
            </a:pPr>
            <a:endParaRPr lang="en-AU" i="1" dirty="0"/>
          </a:p>
        </p:txBody>
      </p:sp>
      <p:pic>
        <p:nvPicPr>
          <p:cNvPr id="18" name="Picture 3"/>
          <p:cNvPicPr>
            <a:picLocks noChangeArrowheads="1"/>
          </p:cNvPicPr>
          <p:nvPr userDrawn="1"/>
        </p:nvPicPr>
        <p:blipFill>
          <a:blip r:embed="rId5" cstate="print"/>
          <a:srcRect/>
          <a:stretch>
            <a:fillRect/>
          </a:stretch>
        </p:blipFill>
        <p:spPr bwMode="auto">
          <a:xfrm>
            <a:off x="10976772" y="5908325"/>
            <a:ext cx="1029127" cy="761035"/>
          </a:xfrm>
          <a:prstGeom prst="rect">
            <a:avLst/>
          </a:prstGeom>
          <a:noFill/>
          <a:ln w="9525">
            <a:noFill/>
            <a:miter lim="800000"/>
            <a:headEnd/>
            <a:tailEnd/>
          </a:ln>
          <a:effectLst/>
        </p:spPr>
      </p:pic>
      <p:pic>
        <p:nvPicPr>
          <p:cNvPr id="5" name="Picture 4"/>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63352" y="5998855"/>
            <a:ext cx="1036234" cy="670505"/>
          </a:xfrm>
          <a:prstGeom prst="rect">
            <a:avLst/>
          </a:prstGeom>
        </p:spPr>
      </p:pic>
      <p:pic>
        <p:nvPicPr>
          <p:cNvPr id="17" name="Picture 11"/>
          <p:cNvPicPr>
            <a:picLocks/>
          </p:cNvPicPr>
          <p:nvPr userDrawn="1"/>
        </p:nvPicPr>
        <p:blipFill>
          <a:blip r:embed="rId7">
            <a:extLst>
              <a:ext uri="{28A0092B-C50C-407E-A947-70E740481C1C}">
                <a14:useLocalDpi xmlns:a14="http://schemas.microsoft.com/office/drawing/2010/main" val="0"/>
              </a:ext>
            </a:extLst>
          </a:blip>
          <a:stretch>
            <a:fillRect/>
          </a:stretch>
        </p:blipFill>
        <p:spPr bwMode="auto">
          <a:xfrm>
            <a:off x="369769" y="181421"/>
            <a:ext cx="2667775" cy="1093788"/>
          </a:xfrm>
          <a:prstGeom prst="rect">
            <a:avLst/>
          </a:prstGeom>
          <a:noFill/>
          <a:ln w="9525">
            <a:noFill/>
            <a:miter lim="800000"/>
            <a:headEnd/>
            <a:tailEnd/>
          </a:ln>
        </p:spPr>
      </p:pic>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Header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392" y="1524000"/>
            <a:ext cx="10959008" cy="762000"/>
          </a:xfrm>
        </p:spPr>
        <p:txBody>
          <a:bodyPr/>
          <a:lstStyle>
            <a:lvl1pPr>
              <a:defRPr sz="3200" b="0" cap="none" spc="0">
                <a:ln>
                  <a:noFill/>
                </a:ln>
                <a:solidFill>
                  <a:srgbClr val="A73A64"/>
                </a:solidFill>
                <a:effectLst/>
              </a:defRPr>
            </a:lvl1pPr>
          </a:lstStyle>
          <a:p>
            <a:r>
              <a:rPr lang="en-AU" dirty="0" smtClean="0"/>
              <a:t>Click to edit Master title style</a:t>
            </a:r>
            <a:endParaRPr lang="en-AU" dirty="0"/>
          </a:p>
        </p:txBody>
      </p:sp>
      <p:sp>
        <p:nvSpPr>
          <p:cNvPr id="4" name="Content Placeholder 2"/>
          <p:cNvSpPr>
            <a:spLocks noGrp="1"/>
          </p:cNvSpPr>
          <p:nvPr>
            <p:ph idx="1"/>
          </p:nvPr>
        </p:nvSpPr>
        <p:spPr>
          <a:xfrm>
            <a:off x="609600" y="2438400"/>
            <a:ext cx="10972800" cy="3962400"/>
          </a:xfrm>
          <a:noFill/>
        </p:spPr>
        <p:txBody>
          <a:bodyPr/>
          <a:lstStyle>
            <a:lvl1pPr>
              <a:spcBef>
                <a:spcPts val="0"/>
              </a:spcBef>
              <a:spcAft>
                <a:spcPts val="3000"/>
              </a:spcAft>
              <a:defRPr sz="2000">
                <a:latin typeface="Trebuchet MS" panose="020B0603020202020204" pitchFamily="34" charset="0"/>
              </a:defRPr>
            </a:lvl1pPr>
            <a:lvl2pPr>
              <a:spcBef>
                <a:spcPts val="0"/>
              </a:spcBef>
              <a:spcAft>
                <a:spcPts val="3000"/>
              </a:spcAft>
              <a:defRPr sz="1800">
                <a:latin typeface="Trebuchet MS" panose="020B0603020202020204" pitchFamily="34" charset="0"/>
              </a:defRPr>
            </a:lvl2pPr>
            <a:lvl3pPr>
              <a:spcBef>
                <a:spcPts val="0"/>
              </a:spcBef>
              <a:spcAft>
                <a:spcPts val="3000"/>
              </a:spcAft>
              <a:defRPr sz="1600">
                <a:latin typeface="Trebuchet MS" panose="020B0603020202020204" pitchFamily="34" charset="0"/>
              </a:defRPr>
            </a:lvl3pPr>
            <a:lvl4pPr>
              <a:spcBef>
                <a:spcPts val="0"/>
              </a:spcBef>
              <a:spcAft>
                <a:spcPts val="3000"/>
              </a:spcAft>
              <a:defRPr sz="1400">
                <a:latin typeface="Trebuchet MS" panose="020B0603020202020204" pitchFamily="34" charset="0"/>
              </a:defRPr>
            </a:lvl4pPr>
            <a:lvl5pPr>
              <a:spcBef>
                <a:spcPts val="0"/>
              </a:spcBef>
              <a:spcAft>
                <a:spcPts val="3000"/>
              </a:spcAft>
              <a:defRPr sz="1400">
                <a:latin typeface="Trebuchet MS" panose="020B0603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header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392" y="1524000"/>
            <a:ext cx="10959008" cy="762000"/>
          </a:xfrm>
        </p:spPr>
        <p:txBody>
          <a:bodyPr/>
          <a:lstStyle>
            <a:lvl1pPr>
              <a:defRPr sz="1800" b="0" cap="none" spc="0">
                <a:ln>
                  <a:noFill/>
                </a:ln>
                <a:solidFill>
                  <a:srgbClr val="A73A64"/>
                </a:solidFill>
                <a:effectLst/>
              </a:defRPr>
            </a:lvl1pPr>
          </a:lstStyle>
          <a:p>
            <a:r>
              <a:rPr lang="en-AU" dirty="0" smtClean="0"/>
              <a:t>Click to edit Master title style</a:t>
            </a:r>
            <a:endParaRPr lang="en-AU" dirty="0"/>
          </a:p>
        </p:txBody>
      </p:sp>
      <p:sp>
        <p:nvSpPr>
          <p:cNvPr id="4" name="Content Placeholder 2"/>
          <p:cNvSpPr>
            <a:spLocks noGrp="1"/>
          </p:cNvSpPr>
          <p:nvPr>
            <p:ph idx="1"/>
          </p:nvPr>
        </p:nvSpPr>
        <p:spPr>
          <a:xfrm>
            <a:off x="609600" y="2438400"/>
            <a:ext cx="10972800" cy="3962400"/>
          </a:xfrm>
          <a:noFill/>
        </p:spPr>
        <p:txBody>
          <a:bodyPr/>
          <a:lstStyle>
            <a:lvl1pPr>
              <a:spcBef>
                <a:spcPts val="0"/>
              </a:spcBef>
              <a:spcAft>
                <a:spcPts val="3000"/>
              </a:spcAft>
              <a:defRPr sz="2000">
                <a:latin typeface="Trebuchet MS" panose="020B0603020202020204" pitchFamily="34" charset="0"/>
              </a:defRPr>
            </a:lvl1pPr>
            <a:lvl2pPr>
              <a:spcBef>
                <a:spcPts val="0"/>
              </a:spcBef>
              <a:spcAft>
                <a:spcPts val="3000"/>
              </a:spcAft>
              <a:defRPr sz="1800">
                <a:latin typeface="Trebuchet MS" panose="020B0603020202020204" pitchFamily="34" charset="0"/>
              </a:defRPr>
            </a:lvl2pPr>
            <a:lvl3pPr>
              <a:spcBef>
                <a:spcPts val="0"/>
              </a:spcBef>
              <a:spcAft>
                <a:spcPts val="3000"/>
              </a:spcAft>
              <a:defRPr sz="1600">
                <a:latin typeface="Trebuchet MS" panose="020B0603020202020204" pitchFamily="34" charset="0"/>
              </a:defRPr>
            </a:lvl3pPr>
            <a:lvl4pPr>
              <a:spcBef>
                <a:spcPts val="0"/>
              </a:spcBef>
              <a:spcAft>
                <a:spcPts val="3000"/>
              </a:spcAft>
              <a:defRPr sz="1400">
                <a:latin typeface="Trebuchet MS" panose="020B0603020202020204" pitchFamily="34" charset="0"/>
              </a:defRPr>
            </a:lvl4pPr>
            <a:lvl5pPr>
              <a:spcBef>
                <a:spcPts val="0"/>
              </a:spcBef>
              <a:spcAft>
                <a:spcPts val="3000"/>
              </a:spcAft>
              <a:defRPr sz="1400">
                <a:latin typeface="Trebuchet MS" panose="020B0603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70442994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ab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392" y="1524000"/>
            <a:ext cx="10959008" cy="762000"/>
          </a:xfrm>
        </p:spPr>
        <p:txBody>
          <a:bodyPr/>
          <a:lstStyle>
            <a:lvl1pPr>
              <a:defRPr sz="1800" b="0" cap="none" spc="0">
                <a:ln>
                  <a:noFill/>
                </a:ln>
                <a:solidFill>
                  <a:srgbClr val="A73A64"/>
                </a:solidFill>
                <a:effectLst/>
              </a:defRPr>
            </a:lvl1pPr>
          </a:lstStyle>
          <a:p>
            <a:r>
              <a:rPr lang="en-AU" dirty="0" smtClean="0"/>
              <a:t>Click to edit Master title style</a:t>
            </a:r>
            <a:endParaRPr lang="en-AU" dirty="0"/>
          </a:p>
        </p:txBody>
      </p:sp>
      <p:sp>
        <p:nvSpPr>
          <p:cNvPr id="8" name="Text Placeholder 7"/>
          <p:cNvSpPr>
            <a:spLocks noGrp="1"/>
          </p:cNvSpPr>
          <p:nvPr>
            <p:ph type="body" sz="quarter" idx="10" hasCustomPrompt="1"/>
          </p:nvPr>
        </p:nvSpPr>
        <p:spPr>
          <a:xfrm>
            <a:off x="335360" y="5589240"/>
            <a:ext cx="11521281" cy="783124"/>
          </a:xfrm>
        </p:spPr>
        <p:txBody>
          <a:bodyPr numCol="1" anchor="b"/>
          <a:lstStyle>
            <a:lvl1pPr marL="119062" indent="0">
              <a:buNone/>
              <a:defRPr sz="800">
                <a:latin typeface="Trebuchet MS" panose="020B0603020202020204" pitchFamily="34" charset="0"/>
              </a:defRPr>
            </a:lvl1pPr>
          </a:lstStyle>
          <a:p>
            <a:pPr lvl="0"/>
            <a:r>
              <a:rPr lang="en-US" dirty="0" smtClean="0"/>
              <a:t>Click to edit Notes text styles</a:t>
            </a:r>
          </a:p>
        </p:txBody>
      </p:sp>
    </p:spTree>
    <p:extLst>
      <p:ext uri="{BB962C8B-B14F-4D97-AF65-F5344CB8AC3E}">
        <p14:creationId xmlns:p14="http://schemas.microsoft.com/office/powerpoint/2010/main" val="232885570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No header slide">
    <p:bg>
      <p:bgPr>
        <a:solidFill>
          <a:schemeClr val="bg1"/>
        </a:solidFill>
        <a:effectLst/>
      </p:bgPr>
    </p:bg>
    <p:spTree>
      <p:nvGrpSpPr>
        <p:cNvPr id="1" name=""/>
        <p:cNvGrpSpPr/>
        <p:nvPr/>
      </p:nvGrpSpPr>
      <p:grpSpPr>
        <a:xfrm>
          <a:off x="0" y="0"/>
          <a:ext cx="0" cy="0"/>
          <a:chOff x="0" y="0"/>
          <a:chExt cx="0" cy="0"/>
        </a:xfrm>
      </p:grpSpPr>
      <p:sp>
        <p:nvSpPr>
          <p:cNvPr id="4" name="Content Placeholder 2"/>
          <p:cNvSpPr>
            <a:spLocks noGrp="1"/>
          </p:cNvSpPr>
          <p:nvPr>
            <p:ph idx="1"/>
          </p:nvPr>
        </p:nvSpPr>
        <p:spPr>
          <a:xfrm>
            <a:off x="609600" y="1700808"/>
            <a:ext cx="10972800" cy="4699992"/>
          </a:xfrm>
          <a:noFill/>
        </p:spPr>
        <p:txBody>
          <a:bodyPr/>
          <a:lstStyle>
            <a:lvl1pPr>
              <a:spcBef>
                <a:spcPts val="0"/>
              </a:spcBef>
              <a:spcAft>
                <a:spcPts val="3000"/>
              </a:spcAft>
              <a:defRPr sz="2000">
                <a:latin typeface="Trebuchet MS" panose="020B0603020202020204" pitchFamily="34" charset="0"/>
              </a:defRPr>
            </a:lvl1pPr>
            <a:lvl2pPr>
              <a:spcBef>
                <a:spcPts val="0"/>
              </a:spcBef>
              <a:spcAft>
                <a:spcPts val="3000"/>
              </a:spcAft>
              <a:defRPr sz="1800">
                <a:latin typeface="Trebuchet MS" panose="020B0603020202020204" pitchFamily="34" charset="0"/>
              </a:defRPr>
            </a:lvl2pPr>
            <a:lvl3pPr>
              <a:spcBef>
                <a:spcPts val="0"/>
              </a:spcBef>
              <a:spcAft>
                <a:spcPts val="3000"/>
              </a:spcAft>
              <a:defRPr sz="1600">
                <a:latin typeface="Trebuchet MS" panose="020B0603020202020204" pitchFamily="34" charset="0"/>
              </a:defRPr>
            </a:lvl3pPr>
            <a:lvl4pPr>
              <a:spcBef>
                <a:spcPts val="0"/>
              </a:spcBef>
              <a:spcAft>
                <a:spcPts val="3000"/>
              </a:spcAft>
              <a:defRPr sz="1400">
                <a:latin typeface="Trebuchet MS" panose="020B0603020202020204" pitchFamily="34" charset="0"/>
              </a:defRPr>
            </a:lvl4pPr>
            <a:lvl5pPr>
              <a:spcBef>
                <a:spcPts val="0"/>
              </a:spcBef>
              <a:spcAft>
                <a:spcPts val="3000"/>
              </a:spcAft>
              <a:defRPr sz="1400">
                <a:latin typeface="Trebuchet MS" panose="020B0603020202020204"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052601563"/>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ual column Layou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609600" y="2449512"/>
            <a:ext cx="5386917" cy="3951288"/>
          </a:xfrm>
        </p:spPr>
        <p:txBody>
          <a:bodyPr/>
          <a:lstStyle>
            <a:lvl1pPr>
              <a:spcAft>
                <a:spcPts val="2400"/>
              </a:spcAft>
              <a:defRPr sz="2000">
                <a:latin typeface="Trebuchet MS" panose="020B0603020202020204" pitchFamily="34" charset="0"/>
              </a:defRPr>
            </a:lvl1pPr>
            <a:lvl2pPr>
              <a:spcAft>
                <a:spcPts val="2400"/>
              </a:spcAft>
              <a:defRPr sz="1800">
                <a:latin typeface="Trebuchet MS" panose="020B0603020202020204" pitchFamily="34" charset="0"/>
              </a:defRPr>
            </a:lvl2pPr>
            <a:lvl3pPr>
              <a:spcAft>
                <a:spcPts val="2400"/>
              </a:spcAft>
              <a:defRPr sz="1600">
                <a:latin typeface="Trebuchet MS" panose="020B0603020202020204" pitchFamily="34" charset="0"/>
              </a:defRPr>
            </a:lvl3pPr>
            <a:lvl4pPr>
              <a:spcAft>
                <a:spcPts val="2400"/>
              </a:spcAft>
              <a:defRPr sz="1400">
                <a:latin typeface="Trebuchet MS" panose="020B0603020202020204" pitchFamily="34" charset="0"/>
              </a:defRPr>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5" name="Content Placeholder 5"/>
          <p:cNvSpPr>
            <a:spLocks noGrp="1"/>
          </p:cNvSpPr>
          <p:nvPr>
            <p:ph sz="quarter" idx="4"/>
          </p:nvPr>
        </p:nvSpPr>
        <p:spPr>
          <a:xfrm>
            <a:off x="6193368" y="2449512"/>
            <a:ext cx="5389033" cy="3951288"/>
          </a:xfrm>
        </p:spPr>
        <p:txBody>
          <a:bodyPr/>
          <a:lstStyle>
            <a:lvl1pPr>
              <a:spcBef>
                <a:spcPts val="0"/>
              </a:spcBef>
              <a:spcAft>
                <a:spcPts val="2400"/>
              </a:spcAft>
              <a:defRPr sz="2000">
                <a:latin typeface="Trebuchet MS" panose="020B0603020202020204" pitchFamily="34" charset="0"/>
              </a:defRPr>
            </a:lvl1pPr>
            <a:lvl2pPr>
              <a:spcBef>
                <a:spcPts val="0"/>
              </a:spcBef>
              <a:spcAft>
                <a:spcPts val="2400"/>
              </a:spcAft>
              <a:defRPr sz="1800">
                <a:latin typeface="Trebuchet MS" panose="020B0603020202020204" pitchFamily="34" charset="0"/>
              </a:defRPr>
            </a:lvl2pPr>
            <a:lvl3pPr>
              <a:spcBef>
                <a:spcPts val="0"/>
              </a:spcBef>
              <a:spcAft>
                <a:spcPts val="2400"/>
              </a:spcAft>
              <a:defRPr sz="1600">
                <a:latin typeface="Trebuchet MS" panose="020B0603020202020204" pitchFamily="34" charset="0"/>
              </a:defRPr>
            </a:lvl3pPr>
            <a:lvl4pPr>
              <a:spcBef>
                <a:spcPts val="0"/>
              </a:spcBef>
              <a:spcAft>
                <a:spcPts val="2400"/>
              </a:spcAft>
              <a:defRPr sz="1400">
                <a:latin typeface="Trebuchet MS" panose="020B0603020202020204" pitchFamily="34" charset="0"/>
              </a:defRPr>
            </a:lvl4pPr>
            <a:lvl5pPr>
              <a:spcBef>
                <a:spcPts val="0"/>
              </a:spcBef>
              <a:spcAft>
                <a:spcPts val="2400"/>
              </a:spcAft>
              <a:defRPr sz="1400">
                <a:latin typeface="Trebuchet MS" panose="020B0603020202020204"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623392" y="1524000"/>
            <a:ext cx="10959008" cy="762000"/>
          </a:xfrm>
        </p:spPr>
        <p:txBody>
          <a:bodyPr/>
          <a:lstStyle>
            <a:lvl1pPr>
              <a:defRPr sz="3200" b="0" cap="none" spc="0">
                <a:ln>
                  <a:noFill/>
                </a:ln>
                <a:solidFill>
                  <a:srgbClr val="A73A64"/>
                </a:solidFill>
                <a:effectLst/>
              </a:defRPr>
            </a:lvl1pPr>
          </a:lstStyle>
          <a:p>
            <a:r>
              <a:rPr lang="en-AU" dirty="0" smtClean="0"/>
              <a:t>Click to edit Master title style</a:t>
            </a:r>
            <a:endParaRPr lang="en-AU"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bg1"/>
        </a:solid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4.png"/><Relationship Id="rId5" Type="http://schemas.openxmlformats.org/officeDocument/2006/relationships/slideLayout" Target="../slideLayouts/slideLayout5.xml"/><Relationship Id="rId10"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p:cNvSpPr/>
          <p:nvPr userDrawn="1"/>
        </p:nvSpPr>
        <p:spPr>
          <a:xfrm>
            <a:off x="-24680" y="0"/>
            <a:ext cx="12216680" cy="1452562"/>
          </a:xfrm>
          <a:prstGeom prst="rect">
            <a:avLst/>
          </a:prstGeom>
          <a:solidFill>
            <a:srgbClr val="A73A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8" name="Rectangle 17"/>
          <p:cNvSpPr/>
          <p:nvPr userDrawn="1"/>
        </p:nvSpPr>
        <p:spPr>
          <a:xfrm>
            <a:off x="0" y="6429376"/>
            <a:ext cx="12192000" cy="428625"/>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endParaRPr lang="en-AU" dirty="0">
              <a:solidFill>
                <a:srgbClr val="FFFFFF"/>
              </a:solidFill>
              <a:ea typeface="ＭＳ Ｐゴシック" charset="-128"/>
            </a:endParaRPr>
          </a:p>
        </p:txBody>
      </p:sp>
      <p:sp>
        <p:nvSpPr>
          <p:cNvPr id="2" name="Title Placeholder 1"/>
          <p:cNvSpPr>
            <a:spLocks noGrp="1"/>
          </p:cNvSpPr>
          <p:nvPr>
            <p:ph type="title"/>
          </p:nvPr>
        </p:nvSpPr>
        <p:spPr>
          <a:xfrm>
            <a:off x="1524000" y="1524000"/>
            <a:ext cx="10058400" cy="762000"/>
          </a:xfrm>
          <a:prstGeom prst="rect">
            <a:avLst/>
          </a:prstGeom>
        </p:spPr>
        <p:txBody>
          <a:bodyPr vert="horz" wrap="square" lIns="91440" tIns="45720" rIns="45720" bIns="45720" numCol="1" anchor="ctr" anchorCtr="0" compatLnSpc="1">
            <a:prstTxWarp prst="textNoShape">
              <a:avLst/>
            </a:prstTxWarp>
            <a:noAutofit/>
          </a:bodyPr>
          <a:lstStyle/>
          <a:p>
            <a:pPr lvl="0"/>
            <a:r>
              <a:rPr lang="en-US" smtClean="0"/>
              <a:t>Click to edit Master title style</a:t>
            </a:r>
          </a:p>
        </p:txBody>
      </p:sp>
      <p:sp>
        <p:nvSpPr>
          <p:cNvPr id="1029" name="Text Placeholder 2"/>
          <p:cNvSpPr>
            <a:spLocks noGrp="1"/>
          </p:cNvSpPr>
          <p:nvPr>
            <p:ph type="body" idx="1"/>
          </p:nvPr>
        </p:nvSpPr>
        <p:spPr bwMode="auto">
          <a:xfrm>
            <a:off x="609600" y="2438400"/>
            <a:ext cx="10972800" cy="3962400"/>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5" name="Slide Number Placeholder 5"/>
          <p:cNvSpPr txBox="1">
            <a:spLocks/>
          </p:cNvSpPr>
          <p:nvPr userDrawn="1"/>
        </p:nvSpPr>
        <p:spPr>
          <a:xfrm>
            <a:off x="10928351" y="6500814"/>
            <a:ext cx="977900" cy="274637"/>
          </a:xfrm>
          <a:prstGeom prst="rect">
            <a:avLst/>
          </a:prstGeom>
        </p:spPr>
        <p:txBody>
          <a:bodyPr/>
          <a:lstStyle/>
          <a:p>
            <a:pPr algn="r">
              <a:defRPr/>
            </a:pPr>
            <a:fld id="{A04BE05B-79DB-4543-9266-244ED4688928}" type="slidenum">
              <a:rPr lang="en-AU" sz="1200">
                <a:solidFill>
                  <a:schemeClr val="bg1"/>
                </a:solidFill>
                <a:latin typeface="Corbel" charset="0"/>
              </a:rPr>
              <a:pPr algn="r">
                <a:defRPr/>
              </a:pPr>
              <a:t>‹#›</a:t>
            </a:fld>
            <a:endParaRPr lang="en-AU" sz="1200" dirty="0">
              <a:solidFill>
                <a:schemeClr val="bg1"/>
              </a:solidFill>
              <a:latin typeface="Corbel" charset="0"/>
            </a:endParaRPr>
          </a:p>
        </p:txBody>
      </p:sp>
      <p:sp>
        <p:nvSpPr>
          <p:cNvPr id="17" name="Footer Placeholder 4"/>
          <p:cNvSpPr txBox="1">
            <a:spLocks/>
          </p:cNvSpPr>
          <p:nvPr userDrawn="1"/>
        </p:nvSpPr>
        <p:spPr>
          <a:xfrm>
            <a:off x="571500" y="6429375"/>
            <a:ext cx="11049000" cy="357188"/>
          </a:xfrm>
          <a:prstGeom prst="rect">
            <a:avLst/>
          </a:prstGeom>
        </p:spPr>
        <p:txBody>
          <a:bodyPr/>
          <a:lstStyle/>
          <a:p>
            <a:pPr algn="ctr">
              <a:defRPr/>
            </a:pPr>
            <a:r>
              <a:rPr lang="en-AU" dirty="0">
                <a:solidFill>
                  <a:schemeClr val="bg1"/>
                </a:solidFill>
                <a:latin typeface="Corbel" charset="0"/>
              </a:rPr>
              <a:t>www.healthinfonet.ecu.edu.au</a:t>
            </a:r>
            <a:endParaRPr lang="en-AU" i="1" dirty="0">
              <a:solidFill>
                <a:schemeClr val="bg1"/>
              </a:solidFill>
              <a:latin typeface="Corbel" charset="0"/>
            </a:endParaRPr>
          </a:p>
        </p:txBody>
      </p:sp>
      <p:sp>
        <p:nvSpPr>
          <p:cNvPr id="10" name="Rectangle 9"/>
          <p:cNvSpPr/>
          <p:nvPr/>
        </p:nvSpPr>
        <p:spPr bwMode="invGray">
          <a:xfrm>
            <a:off x="0" y="1428750"/>
            <a:ext cx="12192000" cy="46038"/>
          </a:xfrm>
          <a:prstGeom prst="rect">
            <a:avLst/>
          </a:prstGeom>
          <a:solidFill>
            <a:srgbClr val="F1B139"/>
          </a:solidFill>
          <a:ln>
            <a:noFill/>
          </a:ln>
        </p:spPr>
        <p:style>
          <a:lnRef idx="2">
            <a:schemeClr val="accent1"/>
          </a:lnRef>
          <a:fillRef idx="1">
            <a:schemeClr val="lt1"/>
          </a:fillRef>
          <a:effectRef idx="0">
            <a:schemeClr val="accent1"/>
          </a:effectRef>
          <a:fontRef idx="minor">
            <a:schemeClr val="dk1"/>
          </a:fontRef>
        </p:style>
        <p:txBody>
          <a:bodyPr anchor="ctr"/>
          <a:lstStyle/>
          <a:p>
            <a:pPr algn="ctr">
              <a:defRPr/>
            </a:pPr>
            <a:endParaRPr lang="en-US" dirty="0">
              <a:solidFill>
                <a:srgbClr val="000000"/>
              </a:solidFill>
              <a:ea typeface="ＭＳ Ｐゴシック" charset="-128"/>
            </a:endParaRPr>
          </a:p>
        </p:txBody>
      </p:sp>
      <p:sp>
        <p:nvSpPr>
          <p:cNvPr id="12" name="Rectangle 11"/>
          <p:cNvSpPr/>
          <p:nvPr userDrawn="1"/>
        </p:nvSpPr>
        <p:spPr>
          <a:xfrm>
            <a:off x="873189" y="6525344"/>
            <a:ext cx="2032929" cy="215444"/>
          </a:xfrm>
          <a:prstGeom prst="rect">
            <a:avLst/>
          </a:prstGeom>
        </p:spPr>
        <p:txBody>
          <a:bodyPr wrap="none">
            <a:spAutoFit/>
          </a:bodyPr>
          <a:lstStyle/>
          <a:p>
            <a:pPr algn="ctr">
              <a:defRPr/>
            </a:pPr>
            <a:r>
              <a:rPr lang="en-AU" sz="800" dirty="0" smtClean="0">
                <a:solidFill>
                  <a:srgbClr val="FFFFFF"/>
                </a:solidFill>
                <a:latin typeface="Corbel" charset="0"/>
              </a:rPr>
              <a:t>©2016 Australian Indigenous Health</a:t>
            </a:r>
            <a:r>
              <a:rPr lang="en-AU" sz="800" i="1" dirty="0" smtClean="0">
                <a:solidFill>
                  <a:srgbClr val="FFFFFF"/>
                </a:solidFill>
                <a:latin typeface="Corbel" charset="0"/>
              </a:rPr>
              <a:t>InfoNet</a:t>
            </a:r>
            <a:endParaRPr lang="en-AU" sz="800" i="1" dirty="0">
              <a:solidFill>
                <a:srgbClr val="FFFFFF"/>
              </a:solidFill>
              <a:latin typeface="Corbel" charset="0"/>
            </a:endParaRPr>
          </a:p>
        </p:txBody>
      </p:sp>
      <p:pic>
        <p:nvPicPr>
          <p:cNvPr id="19" name="Picture 11"/>
          <p:cNvPicPr>
            <a:picLocks/>
          </p:cNvPicPr>
          <p:nvPr userDrawn="1"/>
        </p:nvPicPr>
        <p:blipFill>
          <a:blip r:embed="rId9">
            <a:extLst>
              <a:ext uri="{28A0092B-C50C-407E-A947-70E740481C1C}">
                <a14:useLocalDpi xmlns:a14="http://schemas.microsoft.com/office/drawing/2010/main" val="0"/>
              </a:ext>
            </a:extLst>
          </a:blip>
          <a:stretch>
            <a:fillRect/>
          </a:stretch>
        </p:blipFill>
        <p:spPr bwMode="auto">
          <a:xfrm>
            <a:off x="369769" y="181421"/>
            <a:ext cx="2667775" cy="1093788"/>
          </a:xfrm>
          <a:prstGeom prst="rect">
            <a:avLst/>
          </a:prstGeom>
          <a:noFill/>
          <a:ln w="9525">
            <a:noFill/>
            <a:miter lim="800000"/>
            <a:headEnd/>
            <a:tailEnd/>
          </a:ln>
        </p:spPr>
      </p:pic>
      <p:pic>
        <p:nvPicPr>
          <p:cNvPr id="4" name="Picture 3"/>
          <p:cNvPicPr>
            <a:picLocks noChangeAspect="1"/>
          </p:cNvPicPr>
          <p:nvPr userDrawn="1"/>
        </p:nvPicPr>
        <p:blipFill rotWithShape="1">
          <a:blip r:embed="rId10">
            <a:extLst>
              <a:ext uri="{28A0092B-C50C-407E-A947-70E740481C1C}">
                <a14:useLocalDpi xmlns:a14="http://schemas.microsoft.com/office/drawing/2010/main" val="0"/>
              </a:ext>
            </a:extLst>
          </a:blip>
          <a:srcRect r="72255" b="57182"/>
          <a:stretch/>
        </p:blipFill>
        <p:spPr>
          <a:xfrm flipH="1">
            <a:off x="10200456" y="-27383"/>
            <a:ext cx="1990782" cy="1728192"/>
          </a:xfrm>
          <a:prstGeom prst="rect">
            <a:avLst/>
          </a:prstGeom>
        </p:spPr>
      </p:pic>
    </p:spTree>
  </p:cSld>
  <p:clrMap bg1="lt1" tx1="dk1" bg2="lt2" tx2="dk2" accent1="accent1" accent2="accent2" accent3="accent3" accent4="accent4" accent5="accent5" accent6="accent6" hlink="hlink" folHlink="folHlink"/>
  <p:sldLayoutIdLst>
    <p:sldLayoutId id="2147483670" r:id="rId1"/>
    <p:sldLayoutId id="2147483667" r:id="rId2"/>
    <p:sldLayoutId id="2147483671" r:id="rId3"/>
    <p:sldLayoutId id="2147483673" r:id="rId4"/>
    <p:sldLayoutId id="2147483672" r:id="rId5"/>
    <p:sldLayoutId id="2147483668" r:id="rId6"/>
    <p:sldLayoutId id="2147483669" r:id="rId7"/>
  </p:sldLayoutIdLst>
  <p:timing>
    <p:tnLst>
      <p:par>
        <p:cTn id="1" dur="indefinite" restart="never" nodeType="tmRoot"/>
      </p:par>
    </p:tnLst>
  </p:timing>
  <p:hf sldNum="0" hdr="0" dt="0"/>
  <p:txStyles>
    <p:titleStyle>
      <a:lvl1pPr algn="l" rtl="0" eaLnBrk="0" fontAlgn="base" hangingPunct="0">
        <a:spcBef>
          <a:spcPct val="0"/>
        </a:spcBef>
        <a:spcAft>
          <a:spcPct val="0"/>
        </a:spcAft>
        <a:defRPr sz="3800" b="1" kern="1200">
          <a:ln w="18415" cmpd="sng">
            <a:noFill/>
            <a:prstDash val="solid"/>
          </a:ln>
          <a:solidFill>
            <a:schemeClr val="tx1"/>
          </a:solidFill>
          <a:effectLst>
            <a:outerShdw blurRad="50800" dist="38100" dir="16200000">
              <a:schemeClr val="tx1">
                <a:alpha val="31000"/>
              </a:schemeClr>
            </a:outerShdw>
          </a:effectLst>
          <a:latin typeface="Trebuchet MS"/>
          <a:ea typeface="ＭＳ Ｐゴシック" charset="-128"/>
          <a:cs typeface="ＭＳ Ｐゴシック" charset="-128"/>
        </a:defRPr>
      </a:lvl1pPr>
      <a:lvl2pPr algn="l" rtl="0" eaLnBrk="0" fontAlgn="base" hangingPunct="0">
        <a:spcBef>
          <a:spcPct val="0"/>
        </a:spcBef>
        <a:spcAft>
          <a:spcPct val="0"/>
        </a:spcAft>
        <a:defRPr sz="3800" b="1">
          <a:solidFill>
            <a:schemeClr val="tx1"/>
          </a:solidFill>
          <a:latin typeface="Trebuchet MS" charset="0"/>
          <a:ea typeface="ＭＳ Ｐゴシック" charset="-128"/>
          <a:cs typeface="ＭＳ Ｐゴシック" charset="-128"/>
        </a:defRPr>
      </a:lvl2pPr>
      <a:lvl3pPr algn="l" rtl="0" eaLnBrk="0" fontAlgn="base" hangingPunct="0">
        <a:spcBef>
          <a:spcPct val="0"/>
        </a:spcBef>
        <a:spcAft>
          <a:spcPct val="0"/>
        </a:spcAft>
        <a:defRPr sz="3800" b="1">
          <a:solidFill>
            <a:schemeClr val="tx1"/>
          </a:solidFill>
          <a:latin typeface="Trebuchet MS" charset="0"/>
          <a:ea typeface="ＭＳ Ｐゴシック" charset="-128"/>
          <a:cs typeface="ＭＳ Ｐゴシック" charset="-128"/>
        </a:defRPr>
      </a:lvl3pPr>
      <a:lvl4pPr algn="l" rtl="0" eaLnBrk="0" fontAlgn="base" hangingPunct="0">
        <a:spcBef>
          <a:spcPct val="0"/>
        </a:spcBef>
        <a:spcAft>
          <a:spcPct val="0"/>
        </a:spcAft>
        <a:defRPr sz="3800" b="1">
          <a:solidFill>
            <a:schemeClr val="tx1"/>
          </a:solidFill>
          <a:latin typeface="Trebuchet MS" charset="0"/>
          <a:ea typeface="ＭＳ Ｐゴシック" charset="-128"/>
          <a:cs typeface="ＭＳ Ｐゴシック" charset="-128"/>
        </a:defRPr>
      </a:lvl4pPr>
      <a:lvl5pPr algn="l" rtl="0" eaLnBrk="0" fontAlgn="base" hangingPunct="0">
        <a:spcBef>
          <a:spcPct val="0"/>
        </a:spcBef>
        <a:spcAft>
          <a:spcPct val="0"/>
        </a:spcAft>
        <a:defRPr sz="3800" b="1">
          <a:solidFill>
            <a:schemeClr val="tx1"/>
          </a:solidFill>
          <a:latin typeface="Trebuchet MS" charset="0"/>
          <a:ea typeface="ＭＳ Ｐゴシック" charset="-128"/>
          <a:cs typeface="ＭＳ Ｐゴシック" charset="-128"/>
        </a:defRPr>
      </a:lvl5pPr>
      <a:lvl6pPr marL="457200" algn="l" rtl="0" fontAlgn="base">
        <a:spcBef>
          <a:spcPct val="0"/>
        </a:spcBef>
        <a:spcAft>
          <a:spcPct val="0"/>
        </a:spcAft>
        <a:defRPr sz="3800" b="1">
          <a:solidFill>
            <a:schemeClr val="tx1"/>
          </a:solidFill>
          <a:latin typeface="Trebuchet MS" charset="0"/>
          <a:ea typeface="ＭＳ Ｐゴシック" charset="-128"/>
          <a:cs typeface="ＭＳ Ｐゴシック" charset="-128"/>
        </a:defRPr>
      </a:lvl6pPr>
      <a:lvl7pPr marL="914400" algn="l" rtl="0" fontAlgn="base">
        <a:spcBef>
          <a:spcPct val="0"/>
        </a:spcBef>
        <a:spcAft>
          <a:spcPct val="0"/>
        </a:spcAft>
        <a:defRPr sz="3800" b="1">
          <a:solidFill>
            <a:schemeClr val="tx1"/>
          </a:solidFill>
          <a:latin typeface="Trebuchet MS" charset="0"/>
          <a:ea typeface="ＭＳ Ｐゴシック" charset="-128"/>
          <a:cs typeface="ＭＳ Ｐゴシック" charset="-128"/>
        </a:defRPr>
      </a:lvl7pPr>
      <a:lvl8pPr marL="1371600" algn="l" rtl="0" fontAlgn="base">
        <a:spcBef>
          <a:spcPct val="0"/>
        </a:spcBef>
        <a:spcAft>
          <a:spcPct val="0"/>
        </a:spcAft>
        <a:defRPr sz="3800" b="1">
          <a:solidFill>
            <a:schemeClr val="tx1"/>
          </a:solidFill>
          <a:latin typeface="Trebuchet MS" charset="0"/>
          <a:ea typeface="ＭＳ Ｐゴシック" charset="-128"/>
          <a:cs typeface="ＭＳ Ｐゴシック" charset="-128"/>
        </a:defRPr>
      </a:lvl8pPr>
      <a:lvl9pPr marL="1828800" algn="l" rtl="0" fontAlgn="base">
        <a:spcBef>
          <a:spcPct val="0"/>
        </a:spcBef>
        <a:spcAft>
          <a:spcPct val="0"/>
        </a:spcAft>
        <a:defRPr sz="3800" b="1">
          <a:solidFill>
            <a:schemeClr val="tx1"/>
          </a:solidFill>
          <a:latin typeface="Trebuchet MS" charset="0"/>
          <a:ea typeface="ＭＳ Ｐゴシック" charset="-128"/>
          <a:cs typeface="ＭＳ Ｐゴシック" charset="-128"/>
        </a:defRPr>
      </a:lvl9pPr>
    </p:titleStyle>
    <p:bodyStyle>
      <a:lvl1pPr marL="438150" indent="-319088" algn="l" rtl="0" eaLnBrk="0" fontAlgn="base" hangingPunct="0">
        <a:spcBef>
          <a:spcPct val="0"/>
        </a:spcBef>
        <a:spcAft>
          <a:spcPct val="0"/>
        </a:spcAft>
        <a:buClrTx/>
        <a:buSzPct val="80000"/>
        <a:buBlip>
          <a:blip r:embed="rId11"/>
        </a:buBlip>
        <a:defRPr sz="3000" kern="1200">
          <a:solidFill>
            <a:schemeClr val="tx1"/>
          </a:solidFill>
          <a:latin typeface="Arial"/>
          <a:ea typeface="ＭＳ Ｐゴシック" charset="-128"/>
          <a:cs typeface="ＭＳ Ｐゴシック" charset="-128"/>
        </a:defRPr>
      </a:lvl1pPr>
      <a:lvl2pPr marL="730250" indent="-273050" algn="l" rtl="0" eaLnBrk="0" fontAlgn="base" hangingPunct="0">
        <a:spcBef>
          <a:spcPct val="20000"/>
        </a:spcBef>
        <a:spcAft>
          <a:spcPct val="0"/>
        </a:spcAft>
        <a:buClr>
          <a:schemeClr val="accent2"/>
        </a:buClr>
        <a:buSzPct val="83000"/>
        <a:buBlip>
          <a:blip r:embed="rId12"/>
        </a:buBlip>
        <a:defRPr sz="2800" kern="1200">
          <a:solidFill>
            <a:schemeClr val="tx1"/>
          </a:solidFill>
          <a:latin typeface="Arial"/>
          <a:ea typeface="ＭＳ Ｐゴシック" charset="-128"/>
          <a:cs typeface="ＭＳ Ｐゴシック" charset="-128"/>
        </a:defRPr>
      </a:lvl2pPr>
      <a:lvl3pPr marL="995363" indent="-228600" algn="l" rtl="0" eaLnBrk="0" fontAlgn="base" hangingPunct="0">
        <a:spcBef>
          <a:spcPct val="20000"/>
        </a:spcBef>
        <a:spcAft>
          <a:spcPct val="0"/>
        </a:spcAft>
        <a:buClr>
          <a:srgbClr val="E66C7D"/>
        </a:buClr>
        <a:buSzPct val="90000"/>
        <a:buBlip>
          <a:blip r:embed="rId11"/>
        </a:buBlip>
        <a:defRPr sz="2400" kern="1200">
          <a:solidFill>
            <a:schemeClr val="tx1"/>
          </a:solidFill>
          <a:latin typeface="Arial"/>
          <a:ea typeface="ＭＳ Ｐゴシック" charset="-128"/>
          <a:cs typeface="ＭＳ Ｐゴシック" charset="-128"/>
        </a:defRPr>
      </a:lvl3pPr>
      <a:lvl4pPr marL="1216025" indent="-182563" algn="l" rtl="0" eaLnBrk="0" fontAlgn="base" hangingPunct="0">
        <a:spcBef>
          <a:spcPct val="20000"/>
        </a:spcBef>
        <a:spcAft>
          <a:spcPct val="0"/>
        </a:spcAft>
        <a:buClr>
          <a:srgbClr val="6BB76D"/>
        </a:buClr>
        <a:buSzPct val="80000"/>
        <a:buBlip>
          <a:blip r:embed="rId12"/>
        </a:buBlip>
        <a:defRPr sz="2000" kern="1200">
          <a:solidFill>
            <a:schemeClr val="tx1"/>
          </a:solidFill>
          <a:latin typeface="Arial"/>
          <a:ea typeface="ＭＳ Ｐゴシック" charset="-128"/>
          <a:cs typeface="ＭＳ Ｐゴシック" charset="-128"/>
        </a:defRPr>
      </a:lvl4pPr>
      <a:lvl5pPr marL="1425575" indent="-182563" algn="l" rtl="0" eaLnBrk="0" fontAlgn="base" hangingPunct="0">
        <a:spcBef>
          <a:spcPct val="20000"/>
        </a:spcBef>
        <a:spcAft>
          <a:spcPct val="0"/>
        </a:spcAft>
        <a:buClr>
          <a:srgbClr val="E88651"/>
        </a:buClr>
        <a:buSzPct val="70000"/>
        <a:buBlip>
          <a:blip r:embed="rId11"/>
        </a:buBlip>
        <a:defRPr lang="en-US" sz="2000" kern="1200">
          <a:solidFill>
            <a:schemeClr val="tx1"/>
          </a:solidFill>
          <a:latin typeface="Arial"/>
          <a:ea typeface="ＭＳ Ｐゴシック" charset="-128"/>
          <a:cs typeface="ＭＳ Ｐゴシック" charset="-128"/>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2351584" y="4565104"/>
            <a:ext cx="7488832" cy="808112"/>
          </a:xfrm>
        </p:spPr>
        <p:txBody>
          <a:bodyPr>
            <a:normAutofit/>
          </a:bodyPr>
          <a:lstStyle/>
          <a:p>
            <a:pPr algn="ctr"/>
            <a:r>
              <a:rPr lang="en-AU" sz="3200" smtClean="0">
                <a:latin typeface="Trebuchet MS" panose="020B0603020202020204" pitchFamily="34" charset="0"/>
                <a:cs typeface="Arial" pitchFamily="34" charset="0"/>
              </a:rPr>
              <a:t>Key </a:t>
            </a:r>
            <a:r>
              <a:rPr lang="en-AU" sz="3200" smtClean="0">
                <a:latin typeface="Trebuchet MS" panose="020B0603020202020204" pitchFamily="34" charset="0"/>
                <a:cs typeface="Arial" pitchFamily="34" charset="0"/>
              </a:rPr>
              <a:t>facts</a:t>
            </a:r>
            <a:endParaRPr lang="en-AU" sz="3200" dirty="0">
              <a:latin typeface="Trebuchet MS" panose="020B0603020202020204" pitchFamily="34" charset="0"/>
            </a:endParaRPr>
          </a:p>
        </p:txBody>
      </p:sp>
      <p:sp>
        <p:nvSpPr>
          <p:cNvPr id="6" name="Subtitle 5"/>
          <p:cNvSpPr>
            <a:spLocks noGrp="1"/>
          </p:cNvSpPr>
          <p:nvPr>
            <p:ph type="subTitle" idx="1"/>
          </p:nvPr>
        </p:nvSpPr>
        <p:spPr>
          <a:xfrm>
            <a:off x="711200" y="2679192"/>
            <a:ext cx="10769600" cy="1499616"/>
          </a:xfrm>
        </p:spPr>
        <p:txBody>
          <a:bodyPr/>
          <a:lstStyle/>
          <a:p>
            <a:pPr algn="ctr"/>
            <a:r>
              <a:rPr lang="en-AU" sz="4400" b="1" dirty="0" smtClean="0">
                <a:solidFill>
                  <a:schemeClr val="tx1"/>
                </a:solidFill>
                <a:latin typeface="Trebuchet MS" panose="020B0603020202020204" pitchFamily="34" charset="0"/>
                <a:cs typeface="Arial" panose="020B0604020202020204" pitchFamily="34" charset="0"/>
              </a:rPr>
              <a:t>Overview of Aboriginal</a:t>
            </a:r>
          </a:p>
          <a:p>
            <a:pPr algn="ctr"/>
            <a:r>
              <a:rPr lang="en-AU" sz="4400" b="1" dirty="0" smtClean="0">
                <a:solidFill>
                  <a:schemeClr val="tx1"/>
                </a:solidFill>
                <a:latin typeface="Trebuchet MS" panose="020B0603020202020204" pitchFamily="34" charset="0"/>
                <a:cs typeface="Arial" panose="020B0604020202020204" pitchFamily="34" charset="0"/>
              </a:rPr>
              <a:t>and Torres Strait Islander </a:t>
            </a:r>
          </a:p>
          <a:p>
            <a:pPr algn="ctr"/>
            <a:r>
              <a:rPr lang="en-AU" sz="4400" b="1" dirty="0" smtClean="0">
                <a:solidFill>
                  <a:schemeClr val="tx1"/>
                </a:solidFill>
                <a:latin typeface="Trebuchet MS" panose="020B0603020202020204" pitchFamily="34" charset="0"/>
                <a:cs typeface="Arial" panose="020B0604020202020204" pitchFamily="34" charset="0"/>
              </a:rPr>
              <a:t>health status 2017</a:t>
            </a:r>
            <a:endParaRPr lang="en-AU" sz="4400" dirty="0">
              <a:solidFill>
                <a:schemeClr val="tx1"/>
              </a:solidFill>
              <a:latin typeface="Trebuchet MS" panose="020B0603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Cardiovascular disease </a:t>
            </a:r>
          </a:p>
        </p:txBody>
      </p:sp>
      <p:sp>
        <p:nvSpPr>
          <p:cNvPr id="3" name="Content Placeholder 2"/>
          <p:cNvSpPr>
            <a:spLocks noGrp="1"/>
          </p:cNvSpPr>
          <p:nvPr>
            <p:ph idx="1"/>
          </p:nvPr>
        </p:nvSpPr>
        <p:spPr/>
        <p:txBody>
          <a:bodyPr/>
          <a:lstStyle/>
          <a:p>
            <a:pPr lvl="0"/>
            <a:r>
              <a:rPr lang="en-AU" dirty="0"/>
              <a:t>In 2012-2013, 13% of Aboriginal and Torres Strait Islander people reported having a long-term heart or related condition; after age-adjustment, these conditions were reported as being 1.2 times more common for Aboriginal and Torres Strait Islander people than for non-Indigenous people.</a:t>
            </a:r>
          </a:p>
          <a:p>
            <a:pPr lvl="0"/>
            <a:r>
              <a:rPr lang="en-AU" dirty="0"/>
              <a:t>In 2015-16, after age-adjustment, Aboriginal and Torres Strait Islander people were hospitalised for </a:t>
            </a:r>
            <a:r>
              <a:rPr lang="en-AU" dirty="0" smtClean="0"/>
              <a:t>cardiovascular disease (CVD) </a:t>
            </a:r>
            <a:r>
              <a:rPr lang="en-AU" dirty="0"/>
              <a:t>at 1.7 times the rate of non-Indigenous people. </a:t>
            </a:r>
          </a:p>
          <a:p>
            <a:endParaRPr lang="en-AU" dirty="0"/>
          </a:p>
        </p:txBody>
      </p:sp>
    </p:spTree>
    <p:extLst>
      <p:ext uri="{BB962C8B-B14F-4D97-AF65-F5344CB8AC3E}">
        <p14:creationId xmlns:p14="http://schemas.microsoft.com/office/powerpoint/2010/main" val="17599869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Cardiovascular disease </a:t>
            </a:r>
          </a:p>
        </p:txBody>
      </p:sp>
      <p:sp>
        <p:nvSpPr>
          <p:cNvPr id="3" name="Content Placeholder 2"/>
          <p:cNvSpPr>
            <a:spLocks noGrp="1"/>
          </p:cNvSpPr>
          <p:nvPr>
            <p:ph idx="1"/>
          </p:nvPr>
        </p:nvSpPr>
        <p:spPr/>
        <p:txBody>
          <a:bodyPr/>
          <a:lstStyle/>
          <a:p>
            <a:pPr lvl="0"/>
            <a:r>
              <a:rPr lang="en-AU" dirty="0"/>
              <a:t>In 2016, ischaemic heart disease was the leading cause of death of Aboriginal and Torres Strait Islander people living in NSW, Qld, WA, SA and the NT; the age-adjusted death rate due to ischaemic heart disease for Aboriginal and Torres Strait Islander people was just over one and a half times the rate for non-Indigenous people.</a:t>
            </a:r>
          </a:p>
          <a:p>
            <a:pPr lvl="0"/>
            <a:r>
              <a:rPr lang="en-AU" dirty="0"/>
              <a:t>For 1998 to 2015, the gap in CVD mortality rates between Aboriginal and Torres Strait Islander and non-Indigenous people narrowed.</a:t>
            </a:r>
          </a:p>
          <a:p>
            <a:pPr lvl="0"/>
            <a:r>
              <a:rPr lang="en-AU" dirty="0"/>
              <a:t>In 2011, </a:t>
            </a:r>
            <a:r>
              <a:rPr lang="en-AU" dirty="0" smtClean="0"/>
              <a:t>CVD </a:t>
            </a:r>
            <a:r>
              <a:rPr lang="en-AU" dirty="0"/>
              <a:t>was the third largest contributor (12%) to total disease burden among Aboriginal and Torres Strait Islander people.</a:t>
            </a:r>
          </a:p>
          <a:p>
            <a:endParaRPr lang="en-AU" dirty="0"/>
          </a:p>
        </p:txBody>
      </p:sp>
    </p:spTree>
    <p:extLst>
      <p:ext uri="{BB962C8B-B14F-4D97-AF65-F5344CB8AC3E}">
        <p14:creationId xmlns:p14="http://schemas.microsoft.com/office/powerpoint/2010/main" val="17362979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Cancer</a:t>
            </a:r>
            <a:endParaRPr lang="en-AU" dirty="0"/>
          </a:p>
        </p:txBody>
      </p:sp>
      <p:sp>
        <p:nvSpPr>
          <p:cNvPr id="3" name="Content Placeholder 2"/>
          <p:cNvSpPr>
            <a:spLocks noGrp="1"/>
          </p:cNvSpPr>
          <p:nvPr>
            <p:ph idx="1"/>
          </p:nvPr>
        </p:nvSpPr>
        <p:spPr/>
        <p:txBody>
          <a:bodyPr/>
          <a:lstStyle/>
          <a:p>
            <a:pPr lvl="0"/>
            <a:r>
              <a:rPr lang="en-AU" dirty="0"/>
              <a:t>For 2009-2013, age-adjusted cancer incidence rates were slightly higher for Aboriginal and Torres Strait Islander people living in NSW, Qld, WA and the NT than for non-Indigenous people.</a:t>
            </a:r>
          </a:p>
          <a:p>
            <a:pPr lvl="0"/>
            <a:r>
              <a:rPr lang="en-AU" dirty="0"/>
              <a:t>For 2009-2013, the most common cancers diagnosed among Aboriginal and Torres Strait Islander people living in NSW, Qld, WA and the NT were lung and breast (females) cancers.</a:t>
            </a:r>
          </a:p>
          <a:p>
            <a:pPr lvl="0"/>
            <a:r>
              <a:rPr lang="en-AU" dirty="0"/>
              <a:t>In 2015-16, age-adjusted hospitalisation rates for cancer were lower for Aboriginal and Torres Strait Islander people living in NSW, Qld, WA and the NT than for non-Indigenous people.</a:t>
            </a:r>
          </a:p>
          <a:p>
            <a:endParaRPr lang="en-AU" dirty="0"/>
          </a:p>
        </p:txBody>
      </p:sp>
    </p:spTree>
    <p:extLst>
      <p:ext uri="{BB962C8B-B14F-4D97-AF65-F5344CB8AC3E}">
        <p14:creationId xmlns:p14="http://schemas.microsoft.com/office/powerpoint/2010/main" val="2677694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Cancer</a:t>
            </a:r>
            <a:endParaRPr lang="en-AU" dirty="0"/>
          </a:p>
        </p:txBody>
      </p:sp>
      <p:sp>
        <p:nvSpPr>
          <p:cNvPr id="3" name="Content Placeholder 2"/>
          <p:cNvSpPr>
            <a:spLocks noGrp="1"/>
          </p:cNvSpPr>
          <p:nvPr>
            <p:ph idx="1"/>
          </p:nvPr>
        </p:nvSpPr>
        <p:spPr/>
        <p:txBody>
          <a:bodyPr/>
          <a:lstStyle/>
          <a:p>
            <a:pPr lvl="0"/>
            <a:r>
              <a:rPr lang="en-AU" dirty="0"/>
              <a:t>For 2010-2014, the age-adjusted death rate for cancer for Aboriginal and Torres Strait Islander people living in NSW, Qld, WA, SA and the NT was 1.3 times higher than for non-Indigenous people.</a:t>
            </a:r>
          </a:p>
          <a:p>
            <a:pPr lvl="0"/>
            <a:r>
              <a:rPr lang="en-AU" dirty="0"/>
              <a:t>In 2011, cancer and other neoplasms (cancerous and non-cancerous tumours) were responsible for 9.4% of the total burden of disease among Aboriginal and Torres Strait Islander people.</a:t>
            </a:r>
          </a:p>
          <a:p>
            <a:endParaRPr lang="en-AU" dirty="0"/>
          </a:p>
        </p:txBody>
      </p:sp>
    </p:spTree>
    <p:extLst>
      <p:ext uri="{BB962C8B-B14F-4D97-AF65-F5344CB8AC3E}">
        <p14:creationId xmlns:p14="http://schemas.microsoft.com/office/powerpoint/2010/main" val="24320529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392" y="1412776"/>
            <a:ext cx="10959008" cy="576064"/>
          </a:xfrm>
        </p:spPr>
        <p:txBody>
          <a:bodyPr/>
          <a:lstStyle/>
          <a:p>
            <a:r>
              <a:rPr lang="en-AU" dirty="0" smtClean="0"/>
              <a:t>Diabetes</a:t>
            </a:r>
            <a:endParaRPr lang="en-AU" dirty="0"/>
          </a:p>
        </p:txBody>
      </p:sp>
      <p:sp>
        <p:nvSpPr>
          <p:cNvPr id="3" name="Content Placeholder 2"/>
          <p:cNvSpPr>
            <a:spLocks noGrp="1"/>
          </p:cNvSpPr>
          <p:nvPr>
            <p:ph idx="1"/>
          </p:nvPr>
        </p:nvSpPr>
        <p:spPr>
          <a:xfrm>
            <a:off x="609600" y="1844824"/>
            <a:ext cx="10972800" cy="4555976"/>
          </a:xfrm>
        </p:spPr>
        <p:txBody>
          <a:bodyPr/>
          <a:lstStyle/>
          <a:p>
            <a:pPr lvl="0"/>
            <a:r>
              <a:rPr lang="en-AU" dirty="0"/>
              <a:t>In 2012-2013, 13% of Aboriginal and Torres Strait Islander people reported having diabetes; after age-adjustment, Aboriginal and Torres Strait Islander people were more than three and a half times more likely to report having some form of diabetes than non-Indigenous people.</a:t>
            </a:r>
          </a:p>
          <a:p>
            <a:pPr lvl="0"/>
            <a:r>
              <a:rPr lang="en-AU" dirty="0"/>
              <a:t>In 2013-14, Aboriginal and Torres Strait Islander people were more likely to have diabetes recorded as the principal cause of hospital admission compared with non-Indigenous people. </a:t>
            </a:r>
          </a:p>
          <a:p>
            <a:pPr lvl="0"/>
            <a:r>
              <a:rPr lang="en-AU" dirty="0"/>
              <a:t>In 2016, Aboriginal and Torres Strait Islander people living in NSW, Qld, SA, WA and the NT died from diabetes at almost five times the rate of non-Indigenous people.</a:t>
            </a:r>
          </a:p>
          <a:p>
            <a:pPr lvl="0"/>
            <a:r>
              <a:rPr lang="en-AU" dirty="0"/>
              <a:t>In 2011, diabetes accounted for 4% of the burden of disease among Aboriginal and Torres Strait Islander people.</a:t>
            </a:r>
          </a:p>
          <a:p>
            <a:endParaRPr lang="en-AU" dirty="0"/>
          </a:p>
        </p:txBody>
      </p:sp>
    </p:spTree>
    <p:extLst>
      <p:ext uri="{BB962C8B-B14F-4D97-AF65-F5344CB8AC3E}">
        <p14:creationId xmlns:p14="http://schemas.microsoft.com/office/powerpoint/2010/main" val="11723888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Social and emotional wellbeing</a:t>
            </a:r>
            <a:endParaRPr lang="en-AU" dirty="0"/>
          </a:p>
        </p:txBody>
      </p:sp>
      <p:sp>
        <p:nvSpPr>
          <p:cNvPr id="3" name="Content Placeholder 2"/>
          <p:cNvSpPr>
            <a:spLocks noGrp="1"/>
          </p:cNvSpPr>
          <p:nvPr>
            <p:ph idx="1"/>
          </p:nvPr>
        </p:nvSpPr>
        <p:spPr/>
        <p:txBody>
          <a:bodyPr/>
          <a:lstStyle/>
          <a:p>
            <a:pPr lvl="0"/>
            <a:r>
              <a:rPr lang="en-AU" dirty="0"/>
              <a:t>In 2012-2013, after age-adjustment, Aboriginal and Torres Strait Islander people were 2.7 times as likely as non-Indigenous people to feel high or very high levels of psychological distress.</a:t>
            </a:r>
          </a:p>
          <a:p>
            <a:pPr lvl="0"/>
            <a:r>
              <a:rPr lang="en-AU" dirty="0"/>
              <a:t>In 2014-2015, 68% of Aboriginal and Torres Strait Islander people aged 15 years and over experienced at least one significant stressor in the previous 12 months.</a:t>
            </a:r>
          </a:p>
          <a:p>
            <a:pPr lvl="0"/>
            <a:r>
              <a:rPr lang="en-AU" dirty="0"/>
              <a:t>In 2012-2013, 91% of Aboriginal and Torres Strait Islander people reported on feelings of calmness and peacefulness, happiness, fullness of life and energy either some, most, or all of the time.</a:t>
            </a:r>
          </a:p>
          <a:p>
            <a:endParaRPr lang="en-AU" dirty="0"/>
          </a:p>
        </p:txBody>
      </p:sp>
    </p:spTree>
    <p:extLst>
      <p:ext uri="{BB962C8B-B14F-4D97-AF65-F5344CB8AC3E}">
        <p14:creationId xmlns:p14="http://schemas.microsoft.com/office/powerpoint/2010/main" val="22185591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Social and emotional wellbeing</a:t>
            </a:r>
          </a:p>
        </p:txBody>
      </p:sp>
      <p:sp>
        <p:nvSpPr>
          <p:cNvPr id="3" name="Content Placeholder 2"/>
          <p:cNvSpPr>
            <a:spLocks noGrp="1"/>
          </p:cNvSpPr>
          <p:nvPr>
            <p:ph idx="1"/>
          </p:nvPr>
        </p:nvSpPr>
        <p:spPr/>
        <p:txBody>
          <a:bodyPr/>
          <a:lstStyle/>
          <a:p>
            <a:pPr lvl="0"/>
            <a:r>
              <a:rPr lang="en-AU" dirty="0"/>
              <a:t>In 2014-2015, more than half of Aboriginal and Torres Strait Islander people aged 15 years and over reported an overall life satisfaction rating of at least 8 out of 10.</a:t>
            </a:r>
          </a:p>
          <a:p>
            <a:pPr lvl="0"/>
            <a:r>
              <a:rPr lang="en-AU" dirty="0"/>
              <a:t>In 2015-16, there were 19,801 hospital separations with a principal diagnosis of ICD ‘mental and behavioural disorders’ identified as Aboriginal and/or Torres Strait Islander.</a:t>
            </a:r>
          </a:p>
          <a:p>
            <a:pPr lvl="0"/>
            <a:r>
              <a:rPr lang="en-AU" dirty="0"/>
              <a:t>In 2016, the death rate for ICD 'intentional self-harm’ for Aboriginal and Torres Strait Islander people living in NSW, Qld, WA, SA and the NT was twice the rate reported for non-Indigenous people.</a:t>
            </a:r>
          </a:p>
          <a:p>
            <a:endParaRPr lang="en-AU" dirty="0"/>
          </a:p>
        </p:txBody>
      </p:sp>
    </p:spTree>
    <p:extLst>
      <p:ext uri="{BB962C8B-B14F-4D97-AF65-F5344CB8AC3E}">
        <p14:creationId xmlns:p14="http://schemas.microsoft.com/office/powerpoint/2010/main" val="35998126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392" y="1524000"/>
            <a:ext cx="10959008" cy="608856"/>
          </a:xfrm>
        </p:spPr>
        <p:txBody>
          <a:bodyPr/>
          <a:lstStyle/>
          <a:p>
            <a:r>
              <a:rPr lang="en-AU" dirty="0" smtClean="0"/>
              <a:t>Kidney health</a:t>
            </a:r>
            <a:endParaRPr lang="en-AU" dirty="0"/>
          </a:p>
        </p:txBody>
      </p:sp>
      <p:sp>
        <p:nvSpPr>
          <p:cNvPr id="3" name="Content Placeholder 2"/>
          <p:cNvSpPr>
            <a:spLocks noGrp="1"/>
          </p:cNvSpPr>
          <p:nvPr>
            <p:ph idx="1"/>
          </p:nvPr>
        </p:nvSpPr>
        <p:spPr>
          <a:xfrm>
            <a:off x="609600" y="2132856"/>
            <a:ext cx="10972800" cy="4267944"/>
          </a:xfrm>
        </p:spPr>
        <p:txBody>
          <a:bodyPr/>
          <a:lstStyle/>
          <a:p>
            <a:pPr lvl="0"/>
            <a:r>
              <a:rPr lang="en-AU" dirty="0"/>
              <a:t>For 2011-2015, after age-adjustment, the notification rate of end-stage renal disease was 6.8 times higher for Aboriginal and Torres Strait Islander people than for non-Indigenous people.</a:t>
            </a:r>
          </a:p>
          <a:p>
            <a:pPr lvl="0"/>
            <a:r>
              <a:rPr lang="en-AU" dirty="0"/>
              <a:t>In 2015-16, ‘care involving dialysis’ was the most common reason for hospitalisation among Aboriginal and Torres Strait Islander people.</a:t>
            </a:r>
          </a:p>
          <a:p>
            <a:pPr lvl="0"/>
            <a:r>
              <a:rPr lang="en-AU" dirty="0"/>
              <a:t>For 2011-2015, the age-adjusted death rate from kidney disease was 2.6 times higher for Aboriginal and Torres Strait Islander people living in NSW, Qld, WA, SA and NT than for non-Indigenous people.</a:t>
            </a:r>
          </a:p>
          <a:p>
            <a:pPr lvl="0"/>
            <a:r>
              <a:rPr lang="en-AU" dirty="0"/>
              <a:t>In 2011, kidney and urinary diseases accounted for 2.5% of the total burden of disease among Aboriginal and Torres Strait Islander people.</a:t>
            </a:r>
          </a:p>
          <a:p>
            <a:endParaRPr lang="en-AU" dirty="0"/>
          </a:p>
        </p:txBody>
      </p:sp>
    </p:spTree>
    <p:extLst>
      <p:ext uri="{BB962C8B-B14F-4D97-AF65-F5344CB8AC3E}">
        <p14:creationId xmlns:p14="http://schemas.microsoft.com/office/powerpoint/2010/main" val="60879218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Injury, including family violence</a:t>
            </a:r>
            <a:endParaRPr lang="en-AU" dirty="0"/>
          </a:p>
        </p:txBody>
      </p:sp>
      <p:sp>
        <p:nvSpPr>
          <p:cNvPr id="3" name="Content Placeholder 2"/>
          <p:cNvSpPr>
            <a:spLocks noGrp="1"/>
          </p:cNvSpPr>
          <p:nvPr>
            <p:ph idx="1"/>
          </p:nvPr>
        </p:nvSpPr>
        <p:spPr/>
        <p:txBody>
          <a:bodyPr/>
          <a:lstStyle/>
          <a:p>
            <a:pPr lvl="0"/>
            <a:r>
              <a:rPr lang="en-AU" dirty="0"/>
              <a:t>In 2012-2013, 2.5% of Aboriginal and Torres Strait Islander people reported having a long-term condition caused by injury; after age-adjustment the level of injury was 1.2 times higher for Aboriginal and Torres Strait Islander people than for non-Indigenous people.</a:t>
            </a:r>
          </a:p>
          <a:p>
            <a:pPr lvl="0"/>
            <a:r>
              <a:rPr lang="en-AU" dirty="0"/>
              <a:t>In 2015-16, after age-adjustment, Aboriginal and Torres Strait Islander people were hospitalised for injury at almost twice the rate for non-Indigenous people.</a:t>
            </a:r>
          </a:p>
          <a:p>
            <a:pPr lvl="0"/>
            <a:r>
              <a:rPr lang="en-AU" dirty="0"/>
              <a:t>In 2015-16, 20% of injury-related hospitalisations among Aboriginal and Torres Strait Islander people were for falls and 19% for assaults.</a:t>
            </a:r>
          </a:p>
          <a:p>
            <a:endParaRPr lang="en-AU" dirty="0"/>
          </a:p>
        </p:txBody>
      </p:sp>
    </p:spTree>
    <p:extLst>
      <p:ext uri="{BB962C8B-B14F-4D97-AF65-F5344CB8AC3E}">
        <p14:creationId xmlns:p14="http://schemas.microsoft.com/office/powerpoint/2010/main" val="52883812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Injury, including family violence</a:t>
            </a:r>
          </a:p>
        </p:txBody>
      </p:sp>
      <p:sp>
        <p:nvSpPr>
          <p:cNvPr id="3" name="Content Placeholder 2"/>
          <p:cNvSpPr>
            <a:spLocks noGrp="1"/>
          </p:cNvSpPr>
          <p:nvPr>
            <p:ph idx="1"/>
          </p:nvPr>
        </p:nvSpPr>
        <p:spPr/>
        <p:txBody>
          <a:bodyPr/>
          <a:lstStyle/>
          <a:p>
            <a:pPr lvl="0"/>
            <a:r>
              <a:rPr lang="en-AU" dirty="0"/>
              <a:t>In 2016, age-adjusted death rates from intentional self-harm were twice as high for Aboriginal and Torres Strait Islander people living in NSW, Qld, WA, SA and the NT than for non-Indigenous people and land transport accidents two and a half times higher.</a:t>
            </a:r>
          </a:p>
          <a:p>
            <a:pPr lvl="0"/>
            <a:r>
              <a:rPr lang="en-AU" dirty="0"/>
              <a:t>In 2011, injury was responsible for 15% of the total burden of disease among Aboriginal and Torres Strait Islander people. </a:t>
            </a:r>
          </a:p>
          <a:p>
            <a:endParaRPr lang="en-AU" dirty="0"/>
          </a:p>
        </p:txBody>
      </p:sp>
    </p:spTree>
    <p:extLst>
      <p:ext uri="{BB962C8B-B14F-4D97-AF65-F5344CB8AC3E}">
        <p14:creationId xmlns:p14="http://schemas.microsoft.com/office/powerpoint/2010/main" val="37770779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9459" y="1556792"/>
            <a:ext cx="10959008" cy="762000"/>
          </a:xfrm>
        </p:spPr>
        <p:txBody>
          <a:bodyPr/>
          <a:lstStyle/>
          <a:p>
            <a:r>
              <a:rPr lang="en-AU" dirty="0"/>
              <a:t>Aboriginal and Torres Strait Islander population</a:t>
            </a:r>
          </a:p>
        </p:txBody>
      </p:sp>
      <p:sp>
        <p:nvSpPr>
          <p:cNvPr id="3" name="Content Placeholder 2"/>
          <p:cNvSpPr>
            <a:spLocks noGrp="1"/>
          </p:cNvSpPr>
          <p:nvPr>
            <p:ph idx="1"/>
          </p:nvPr>
        </p:nvSpPr>
        <p:spPr/>
        <p:txBody>
          <a:bodyPr/>
          <a:lstStyle/>
          <a:p>
            <a:pPr lvl="0"/>
            <a:r>
              <a:rPr lang="en-AU" dirty="0"/>
              <a:t>In 2016, the estimated Australian Aboriginal and Torres Strait Islander population was 649,171.</a:t>
            </a:r>
          </a:p>
          <a:p>
            <a:pPr lvl="0"/>
            <a:r>
              <a:rPr lang="en-AU" dirty="0"/>
              <a:t>In 2016, it was estimated that NSW had the highest number of Aboriginal and Torres Strait Islander people (216,176 people, 33% of the total Aboriginal and Torres Strait Islander population).</a:t>
            </a:r>
          </a:p>
          <a:p>
            <a:pPr lvl="0"/>
            <a:r>
              <a:rPr lang="en-AU" dirty="0"/>
              <a:t>In 2016, it was estimated that the NT had the highest proportion of Aboriginal and Torres Strait Islander people in its population, with 26% of the NT population identifying as Aboriginal and/or Torres Strait Islander.</a:t>
            </a:r>
          </a:p>
          <a:p>
            <a:endParaRPr lang="en-AU" dirty="0"/>
          </a:p>
        </p:txBody>
      </p:sp>
    </p:spTree>
    <p:extLst>
      <p:ext uri="{BB962C8B-B14F-4D97-AF65-F5344CB8AC3E}">
        <p14:creationId xmlns:p14="http://schemas.microsoft.com/office/powerpoint/2010/main" val="41371743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Respiratory disease</a:t>
            </a:r>
          </a:p>
        </p:txBody>
      </p:sp>
      <p:sp>
        <p:nvSpPr>
          <p:cNvPr id="3" name="Content Placeholder 2"/>
          <p:cNvSpPr>
            <a:spLocks noGrp="1"/>
          </p:cNvSpPr>
          <p:nvPr>
            <p:ph idx="1"/>
          </p:nvPr>
        </p:nvSpPr>
        <p:spPr/>
        <p:txBody>
          <a:bodyPr/>
          <a:lstStyle/>
          <a:p>
            <a:pPr lvl="0"/>
            <a:r>
              <a:rPr lang="en-AU" dirty="0"/>
              <a:t>In 2012-2013, 31% of Aboriginal and Torres Strait Islander people reported having a long-term respiratory condition. After age-adjustment, the level of respiratory disease was 1.2 times higher for Aboriginal and Torres Strait Islander than for non-Indigenous people.</a:t>
            </a:r>
          </a:p>
          <a:p>
            <a:pPr lvl="0"/>
            <a:r>
              <a:rPr lang="en-AU" dirty="0"/>
              <a:t>In 2012-2013, 18% of Aboriginal and Torres Strait Islander people reported having asthma.</a:t>
            </a:r>
          </a:p>
          <a:p>
            <a:pPr lvl="0"/>
            <a:r>
              <a:rPr lang="en-AU" dirty="0"/>
              <a:t>In 2014-15, age-adjusted hospitalisation rates for Aboriginal and Torres Strait Islander people were 5.0 times higher for chronic obstructive pulmonary disease, 3.1 times higher for influenza and pneumonia, 2.1 times higher for whooping cough and 1.8 times higher for asthma and acute upper respiratory infections, than for non-Indigenous people.</a:t>
            </a:r>
          </a:p>
          <a:p>
            <a:endParaRPr lang="en-AU" dirty="0"/>
          </a:p>
        </p:txBody>
      </p:sp>
    </p:spTree>
    <p:extLst>
      <p:ext uri="{BB962C8B-B14F-4D97-AF65-F5344CB8AC3E}">
        <p14:creationId xmlns:p14="http://schemas.microsoft.com/office/powerpoint/2010/main" val="176964444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Respiratory disease</a:t>
            </a:r>
          </a:p>
        </p:txBody>
      </p:sp>
      <p:sp>
        <p:nvSpPr>
          <p:cNvPr id="3" name="Content Placeholder 2"/>
          <p:cNvSpPr>
            <a:spLocks noGrp="1"/>
          </p:cNvSpPr>
          <p:nvPr>
            <p:ph idx="1"/>
          </p:nvPr>
        </p:nvSpPr>
        <p:spPr/>
        <p:txBody>
          <a:bodyPr/>
          <a:lstStyle/>
          <a:p>
            <a:pPr lvl="0"/>
            <a:r>
              <a:rPr lang="en-AU" dirty="0"/>
              <a:t>In 2016, chronic lower respiratory disease was the leading cause of death from respiratory disease and the third highest cause of death overall for Aboriginal and Torres Strait Islander people living in NSW, Qld, WA, SA and the NT.</a:t>
            </a:r>
          </a:p>
          <a:p>
            <a:pPr lvl="0"/>
            <a:r>
              <a:rPr lang="en-AU" dirty="0"/>
              <a:t>For 1998 to 2012, age-adjusted death rates for respiratory disease in NSW, Qld, WA, SA and NT declined by 26% for Aboriginal and Torres Strait Islander people.</a:t>
            </a:r>
          </a:p>
          <a:p>
            <a:pPr lvl="0"/>
            <a:r>
              <a:rPr lang="en-AU" dirty="0"/>
              <a:t>In 2011, respiratory diseases were responsible for 7.9% of the total burden of disease among Aboriginal and Torres Strait Islander people.</a:t>
            </a:r>
          </a:p>
          <a:p>
            <a:endParaRPr lang="en-AU" dirty="0"/>
          </a:p>
        </p:txBody>
      </p:sp>
    </p:spTree>
    <p:extLst>
      <p:ext uri="{BB962C8B-B14F-4D97-AF65-F5344CB8AC3E}">
        <p14:creationId xmlns:p14="http://schemas.microsoft.com/office/powerpoint/2010/main" val="419454153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Eye health</a:t>
            </a:r>
            <a:endParaRPr lang="en-AU" dirty="0"/>
          </a:p>
        </p:txBody>
      </p:sp>
      <p:sp>
        <p:nvSpPr>
          <p:cNvPr id="3" name="Content Placeholder 2"/>
          <p:cNvSpPr>
            <a:spLocks noGrp="1"/>
          </p:cNvSpPr>
          <p:nvPr>
            <p:ph idx="1"/>
          </p:nvPr>
        </p:nvSpPr>
        <p:spPr/>
        <p:txBody>
          <a:bodyPr/>
          <a:lstStyle/>
          <a:p>
            <a:pPr lvl="0"/>
            <a:r>
              <a:rPr lang="en-AU" dirty="0"/>
              <a:t>In 2015-2016, after age-adjustment, vision impairment and blindness among Indigenous adults were both three times higher than in non-Indigenous adults.</a:t>
            </a:r>
          </a:p>
          <a:p>
            <a:pPr lvl="0"/>
            <a:r>
              <a:rPr lang="en-AU" dirty="0"/>
              <a:t>In 2014-2015, 13% of Aboriginal and Torres Strait Islander children, aged 4-14 years, were reported to have eye or sight problems.</a:t>
            </a:r>
          </a:p>
          <a:p>
            <a:pPr lvl="0"/>
            <a:r>
              <a:rPr lang="en-AU" dirty="0"/>
              <a:t>In 2012-2013, eye and sight problems were reported by 33% of Aboriginal people and 34% of Torres Strait Islander people.</a:t>
            </a:r>
          </a:p>
          <a:p>
            <a:endParaRPr lang="en-AU" dirty="0"/>
          </a:p>
        </p:txBody>
      </p:sp>
    </p:spTree>
    <p:extLst>
      <p:ext uri="{BB962C8B-B14F-4D97-AF65-F5344CB8AC3E}">
        <p14:creationId xmlns:p14="http://schemas.microsoft.com/office/powerpoint/2010/main" val="26439372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Eye health</a:t>
            </a:r>
            <a:endParaRPr lang="en-AU" dirty="0"/>
          </a:p>
        </p:txBody>
      </p:sp>
      <p:sp>
        <p:nvSpPr>
          <p:cNvPr id="3" name="Content Placeholder 2"/>
          <p:cNvSpPr>
            <a:spLocks noGrp="1"/>
          </p:cNvSpPr>
          <p:nvPr>
            <p:ph idx="1"/>
          </p:nvPr>
        </p:nvSpPr>
        <p:spPr/>
        <p:txBody>
          <a:bodyPr/>
          <a:lstStyle/>
          <a:p>
            <a:pPr lvl="0"/>
            <a:r>
              <a:rPr lang="en-AU" dirty="0"/>
              <a:t>In 2012-2013, myopia, hyperopia, cataracts and blindness for Aboriginal and Torres Strait Islander people were reported at 0.8, 1.1, 1.4 and 7.4 times the proportions for non-Indigenous people.</a:t>
            </a:r>
          </a:p>
          <a:p>
            <a:pPr lvl="0"/>
            <a:r>
              <a:rPr lang="en-AU" dirty="0"/>
              <a:t>In 2016, 175 cases of trachoma were detected among Aboriginal and Torres Strait Islander children aged 5-9 years living in at-risk communities in WA (16), SA (29) and the NT (130).</a:t>
            </a:r>
          </a:p>
          <a:p>
            <a:pPr lvl="0"/>
            <a:r>
              <a:rPr lang="en-AU" dirty="0"/>
              <a:t>For 2013-2015, after age-adjustment, Aboriginal and Torres Strait Islander people were less likely to be hospitalised for diseases of the eye and adnexa than non-Indigenous people.</a:t>
            </a:r>
          </a:p>
          <a:p>
            <a:endParaRPr lang="en-AU" dirty="0"/>
          </a:p>
        </p:txBody>
      </p:sp>
    </p:spTree>
    <p:extLst>
      <p:ext uri="{BB962C8B-B14F-4D97-AF65-F5344CB8AC3E}">
        <p14:creationId xmlns:p14="http://schemas.microsoft.com/office/powerpoint/2010/main" val="328089892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Ear health and hearing</a:t>
            </a:r>
            <a:endParaRPr lang="en-AU" dirty="0"/>
          </a:p>
        </p:txBody>
      </p:sp>
      <p:sp>
        <p:nvSpPr>
          <p:cNvPr id="3" name="Content Placeholder 2"/>
          <p:cNvSpPr>
            <a:spLocks noGrp="1"/>
          </p:cNvSpPr>
          <p:nvPr>
            <p:ph idx="1"/>
          </p:nvPr>
        </p:nvSpPr>
        <p:spPr/>
        <p:txBody>
          <a:bodyPr/>
          <a:lstStyle/>
          <a:p>
            <a:pPr lvl="0"/>
            <a:r>
              <a:rPr lang="en-AU" dirty="0"/>
              <a:t>In 2014-2015, ear and hearing problems were reported for 8.4% of Aboriginal and Torres Strait Islander children aged 0-14 years.</a:t>
            </a:r>
          </a:p>
          <a:p>
            <a:pPr lvl="0"/>
            <a:r>
              <a:rPr lang="en-AU" dirty="0"/>
              <a:t>In 2012-2013, ear disease/hearing problems were reported by 12% of Aboriginal and Torres Strait Islander people.</a:t>
            </a:r>
          </a:p>
          <a:p>
            <a:pPr lvl="0"/>
            <a:r>
              <a:rPr lang="en-AU" dirty="0"/>
              <a:t>In 2015-16, the hospitalisation rate for ear disease for Aboriginal and Torres Strait Islander people was 1.2 times higher than the rate for non-Indigenous people.</a:t>
            </a:r>
          </a:p>
          <a:p>
            <a:pPr lvl="0"/>
            <a:r>
              <a:rPr lang="en-AU" dirty="0"/>
              <a:t>In 2011, hearing and vision disorders were responsible for 1.2% of the total burden of disease among Aboriginal and Torres Strait Islander people, with hearing disorders comprising 79% of this burden.</a:t>
            </a:r>
          </a:p>
          <a:p>
            <a:endParaRPr lang="en-AU" dirty="0"/>
          </a:p>
        </p:txBody>
      </p:sp>
    </p:spTree>
    <p:extLst>
      <p:ext uri="{BB962C8B-B14F-4D97-AF65-F5344CB8AC3E}">
        <p14:creationId xmlns:p14="http://schemas.microsoft.com/office/powerpoint/2010/main" val="287442667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Oral health</a:t>
            </a:r>
            <a:endParaRPr lang="en-AU" dirty="0"/>
          </a:p>
        </p:txBody>
      </p:sp>
      <p:sp>
        <p:nvSpPr>
          <p:cNvPr id="3" name="Content Placeholder 2"/>
          <p:cNvSpPr>
            <a:spLocks noGrp="1"/>
          </p:cNvSpPr>
          <p:nvPr>
            <p:ph idx="1"/>
          </p:nvPr>
        </p:nvSpPr>
        <p:spPr/>
        <p:txBody>
          <a:bodyPr/>
          <a:lstStyle/>
          <a:p>
            <a:pPr lvl="0"/>
            <a:r>
              <a:rPr lang="en-AU" dirty="0"/>
              <a:t>In 2014-15, the proportion of Aboriginal and Torres Strait Islander children aged 4-14 years with reported tooth or gum problems was 34%, a decrease from 39% in 2008. </a:t>
            </a:r>
          </a:p>
          <a:p>
            <a:pPr lvl="0"/>
            <a:r>
              <a:rPr lang="en-AU" dirty="0"/>
              <a:t>In 2012-2014, 61% of Aboriginal and Torres Strait Islander children aged 5-10 years had experienced tooth decay in their deciduous teeth compared with 41% of non-Indigenous children, and 36% of Aboriginal and Torres Strait Islander children aged 6-14 years had experienced tooth decay in their permanent teeth compared with 23% of non-Indigenous children.</a:t>
            </a:r>
          </a:p>
          <a:p>
            <a:endParaRPr lang="en-AU" dirty="0"/>
          </a:p>
        </p:txBody>
      </p:sp>
    </p:spTree>
    <p:extLst>
      <p:ext uri="{BB962C8B-B14F-4D97-AF65-F5344CB8AC3E}">
        <p14:creationId xmlns:p14="http://schemas.microsoft.com/office/powerpoint/2010/main" val="114803962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Oral health</a:t>
            </a:r>
            <a:endParaRPr lang="en-AU" dirty="0"/>
          </a:p>
        </p:txBody>
      </p:sp>
      <p:sp>
        <p:nvSpPr>
          <p:cNvPr id="3" name="Content Placeholder 2"/>
          <p:cNvSpPr>
            <a:spLocks noGrp="1"/>
          </p:cNvSpPr>
          <p:nvPr>
            <p:ph idx="1"/>
          </p:nvPr>
        </p:nvSpPr>
        <p:spPr/>
        <p:txBody>
          <a:bodyPr/>
          <a:lstStyle/>
          <a:p>
            <a:pPr lvl="0"/>
            <a:r>
              <a:rPr lang="en-AU" dirty="0"/>
              <a:t>In 2012-2013, around 49% of adults reported no tooth loss; around 47% had lost one or more teeth; and around 5% reported complete tooth loss. </a:t>
            </a:r>
          </a:p>
          <a:p>
            <a:pPr lvl="0"/>
            <a:r>
              <a:rPr lang="en-AU" dirty="0"/>
              <a:t>In 2014-15, age-adjusted national potentially preventable hospitalisation rates for dental conditions were 1.3 times higher for Aboriginal and Torres Strait Islander people than for non-Indigenous people.  </a:t>
            </a:r>
          </a:p>
          <a:p>
            <a:endParaRPr lang="en-AU" dirty="0"/>
          </a:p>
        </p:txBody>
      </p:sp>
    </p:spTree>
    <p:extLst>
      <p:ext uri="{BB962C8B-B14F-4D97-AF65-F5344CB8AC3E}">
        <p14:creationId xmlns:p14="http://schemas.microsoft.com/office/powerpoint/2010/main" val="237500761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Disability</a:t>
            </a:r>
            <a:endParaRPr lang="en-AU" dirty="0"/>
          </a:p>
        </p:txBody>
      </p:sp>
      <p:sp>
        <p:nvSpPr>
          <p:cNvPr id="3" name="Content Placeholder 2"/>
          <p:cNvSpPr>
            <a:spLocks noGrp="1"/>
          </p:cNvSpPr>
          <p:nvPr>
            <p:ph idx="1"/>
          </p:nvPr>
        </p:nvSpPr>
        <p:spPr/>
        <p:txBody>
          <a:bodyPr/>
          <a:lstStyle/>
          <a:p>
            <a:pPr lvl="0"/>
            <a:r>
              <a:rPr lang="en-AU" dirty="0"/>
              <a:t>In 2016, 6.7% of Aboriginal and Torres Strait Islander people with a profound or severe disability reported a need for assistance.</a:t>
            </a:r>
          </a:p>
          <a:p>
            <a:pPr lvl="0"/>
            <a:r>
              <a:rPr lang="en-AU" dirty="0"/>
              <a:t>In 2015, 24% of Aboriginal and Torres Strait Islander people living in non-remote areas reported living with a disability, compared with 18% of non- Indigenous people; after age-adjustment, the rate of disability for Aboriginal and Torres Strait Islander was 1.8 times the rate for non-Indigenous people.</a:t>
            </a:r>
          </a:p>
          <a:p>
            <a:pPr lvl="0"/>
            <a:r>
              <a:rPr lang="en-AU" dirty="0"/>
              <a:t>In 2015-16, 6% of disability service users were Aboriginal and Torres Strait Islander people, with most aged under 50 years (84%).</a:t>
            </a:r>
          </a:p>
        </p:txBody>
      </p:sp>
    </p:spTree>
    <p:extLst>
      <p:ext uri="{BB962C8B-B14F-4D97-AF65-F5344CB8AC3E}">
        <p14:creationId xmlns:p14="http://schemas.microsoft.com/office/powerpoint/2010/main" val="162248387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
            </a:r>
            <a:br>
              <a:rPr lang="en-AU" b="1" dirty="0" smtClean="0"/>
            </a:br>
            <a:r>
              <a:rPr lang="en-AU" b="1" dirty="0" smtClean="0"/>
              <a:t>Communicable </a:t>
            </a:r>
            <a:r>
              <a:rPr lang="en-AU" b="1" dirty="0"/>
              <a:t>diseases</a:t>
            </a:r>
            <a:br>
              <a:rPr lang="en-AU" b="1" dirty="0"/>
            </a:br>
            <a:endParaRPr lang="en-AU" dirty="0"/>
          </a:p>
        </p:txBody>
      </p:sp>
      <p:sp>
        <p:nvSpPr>
          <p:cNvPr id="3" name="Content Placeholder 2"/>
          <p:cNvSpPr>
            <a:spLocks noGrp="1"/>
          </p:cNvSpPr>
          <p:nvPr>
            <p:ph idx="1"/>
          </p:nvPr>
        </p:nvSpPr>
        <p:spPr>
          <a:xfrm>
            <a:off x="609600" y="2286000"/>
            <a:ext cx="10972800" cy="4114800"/>
          </a:xfrm>
        </p:spPr>
        <p:txBody>
          <a:bodyPr/>
          <a:lstStyle/>
          <a:p>
            <a:pPr lvl="0"/>
            <a:r>
              <a:rPr lang="en-AU" dirty="0"/>
              <a:t>For 2010-2014, after age-adjustment, the notification rate for tuberculosis was 9.0 times higher for Aboriginal and Torres Strait Islander people than for Australian born non-Indigenous people.</a:t>
            </a:r>
          </a:p>
          <a:p>
            <a:pPr lvl="0"/>
            <a:r>
              <a:rPr lang="en-AU" dirty="0"/>
              <a:t>In 2016, the age-adjusted notification rate for hepatitis B was 1.4 times higher for Aboriginal and Torres Strait Islander people than for non-Indigenous people.</a:t>
            </a:r>
          </a:p>
          <a:p>
            <a:pPr lvl="0"/>
            <a:r>
              <a:rPr lang="en-AU" dirty="0"/>
              <a:t>For 2012-2016, there was a 50% decline in the hepatitis B notification rates for Aboriginal and Torres Strait Islander people.</a:t>
            </a:r>
          </a:p>
          <a:p>
            <a:pPr lvl="0"/>
            <a:r>
              <a:rPr lang="en-AU" dirty="0"/>
              <a:t>In 2016, the age-adjusted notification rate for hepatitis C was 3.8 times higher for Aboriginal and Torres Strait Islander people than for non-Indigenous people. </a:t>
            </a:r>
          </a:p>
          <a:p>
            <a:endParaRPr lang="en-AU" dirty="0"/>
          </a:p>
        </p:txBody>
      </p:sp>
    </p:spTree>
    <p:extLst>
      <p:ext uri="{BB962C8B-B14F-4D97-AF65-F5344CB8AC3E}">
        <p14:creationId xmlns:p14="http://schemas.microsoft.com/office/powerpoint/2010/main" val="384013349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Communicable diseases</a:t>
            </a:r>
            <a:endParaRPr lang="en-AU" dirty="0"/>
          </a:p>
        </p:txBody>
      </p:sp>
      <p:sp>
        <p:nvSpPr>
          <p:cNvPr id="3" name="Content Placeholder 2"/>
          <p:cNvSpPr>
            <a:spLocks noGrp="1"/>
          </p:cNvSpPr>
          <p:nvPr>
            <p:ph idx="1"/>
          </p:nvPr>
        </p:nvSpPr>
        <p:spPr/>
        <p:txBody>
          <a:bodyPr/>
          <a:lstStyle/>
          <a:p>
            <a:pPr lvl="0"/>
            <a:r>
              <a:rPr lang="en-AU" dirty="0"/>
              <a:t>For 2012-2014, the average notification rate for </a:t>
            </a:r>
            <a:r>
              <a:rPr lang="en-AU" i="1" dirty="0"/>
              <a:t>Haemophilus influenzae</a:t>
            </a:r>
            <a:r>
              <a:rPr lang="en-AU" dirty="0"/>
              <a:t> type b among Aboriginal and Torres Strait Islander people was 5.3 times the rate in the total population.</a:t>
            </a:r>
          </a:p>
          <a:p>
            <a:pPr lvl="0"/>
            <a:r>
              <a:rPr lang="en-AU" dirty="0"/>
              <a:t>For 2013-2015, the age-standardised notification rate of invasive pneumococcal disease for Aboriginal and Torres Strait Islander people was 6.4 times higher compared with non-Indigenous people.</a:t>
            </a:r>
          </a:p>
          <a:p>
            <a:pPr lvl="0"/>
            <a:r>
              <a:rPr lang="en-AU" dirty="0"/>
              <a:t>For 2006-2015, the incidence of meningococcal serogroup B was 3.8 times higher among Aboriginal and Torres Strait islander people compared with non-Indigenous people. </a:t>
            </a:r>
          </a:p>
          <a:p>
            <a:endParaRPr lang="en-AU" dirty="0"/>
          </a:p>
        </p:txBody>
      </p:sp>
    </p:spTree>
    <p:extLst>
      <p:ext uri="{BB962C8B-B14F-4D97-AF65-F5344CB8AC3E}">
        <p14:creationId xmlns:p14="http://schemas.microsoft.com/office/powerpoint/2010/main" val="40081544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Aboriginal and Torres Strait Islander population</a:t>
            </a:r>
          </a:p>
        </p:txBody>
      </p:sp>
      <p:sp>
        <p:nvSpPr>
          <p:cNvPr id="3" name="Content Placeholder 2"/>
          <p:cNvSpPr>
            <a:spLocks noGrp="1"/>
          </p:cNvSpPr>
          <p:nvPr>
            <p:ph idx="1"/>
          </p:nvPr>
        </p:nvSpPr>
        <p:spPr/>
        <p:txBody>
          <a:bodyPr/>
          <a:lstStyle/>
          <a:p>
            <a:pPr lvl="0"/>
            <a:r>
              <a:rPr lang="en-AU" dirty="0"/>
              <a:t>In 2016, around 35% of Aboriginal and Torres Strait Islander people lived in a capital city.</a:t>
            </a:r>
          </a:p>
          <a:p>
            <a:pPr lvl="0"/>
            <a:r>
              <a:rPr lang="en-AU" dirty="0"/>
              <a:t>The Aboriginal and Torres Strait Islander population is much younger than the non-Indigenous population.</a:t>
            </a:r>
          </a:p>
          <a:p>
            <a:endParaRPr lang="en-AU" dirty="0"/>
          </a:p>
        </p:txBody>
      </p:sp>
    </p:spTree>
    <p:extLst>
      <p:ext uri="{BB962C8B-B14F-4D97-AF65-F5344CB8AC3E}">
        <p14:creationId xmlns:p14="http://schemas.microsoft.com/office/powerpoint/2010/main" val="294390631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Communicable diseases</a:t>
            </a:r>
          </a:p>
        </p:txBody>
      </p:sp>
      <p:sp>
        <p:nvSpPr>
          <p:cNvPr id="3" name="Content Placeholder 2"/>
          <p:cNvSpPr>
            <a:spLocks noGrp="1"/>
          </p:cNvSpPr>
          <p:nvPr>
            <p:ph idx="1"/>
          </p:nvPr>
        </p:nvSpPr>
        <p:spPr>
          <a:xfrm>
            <a:off x="609600" y="2204864"/>
            <a:ext cx="10972800" cy="4195936"/>
          </a:xfrm>
        </p:spPr>
        <p:txBody>
          <a:bodyPr/>
          <a:lstStyle/>
          <a:p>
            <a:pPr lvl="0"/>
            <a:r>
              <a:rPr lang="en-AU" dirty="0"/>
              <a:t>In 2016, Aboriginal and Torres Strait Islander people had higher crude notification rates for gonorrhoea, syphilis and chlamydia than non-Indigenous people.</a:t>
            </a:r>
          </a:p>
          <a:p>
            <a:pPr lvl="0"/>
            <a:r>
              <a:rPr lang="en-AU" dirty="0"/>
              <a:t>Since 2012, notification rates for gonorrhoea among Aboriginal and Torres Strait Islander people declined by 17%.</a:t>
            </a:r>
          </a:p>
          <a:p>
            <a:pPr lvl="0"/>
            <a:r>
              <a:rPr lang="en-AU" dirty="0"/>
              <a:t>In 2016, age-adjusted notification rates of human immunodeficiency virus (HIV) diagnosis were 2.2 times higher for Aboriginal and Torres Strait Islander people than non-Indigenous people.</a:t>
            </a:r>
          </a:p>
          <a:p>
            <a:pPr lvl="0"/>
            <a:r>
              <a:rPr lang="en-AU" dirty="0"/>
              <a:t>For 2009-2012, in remote NT communities, scabies was detected in almost 17% of Aboriginal and Torres Strait Islander children who had impetigo (skin sores, pyoderma).</a:t>
            </a:r>
          </a:p>
          <a:p>
            <a:endParaRPr lang="en-AU" dirty="0"/>
          </a:p>
        </p:txBody>
      </p:sp>
    </p:spTree>
    <p:extLst>
      <p:ext uri="{BB962C8B-B14F-4D97-AF65-F5344CB8AC3E}">
        <p14:creationId xmlns:p14="http://schemas.microsoft.com/office/powerpoint/2010/main" val="228054293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Environmental health</a:t>
            </a:r>
          </a:p>
        </p:txBody>
      </p:sp>
      <p:sp>
        <p:nvSpPr>
          <p:cNvPr id="3" name="Content Placeholder 2"/>
          <p:cNvSpPr>
            <a:spLocks noGrp="1"/>
          </p:cNvSpPr>
          <p:nvPr>
            <p:ph idx="1"/>
          </p:nvPr>
        </p:nvSpPr>
        <p:spPr/>
        <p:txBody>
          <a:bodyPr/>
          <a:lstStyle/>
          <a:p>
            <a:pPr lvl="0"/>
            <a:r>
              <a:rPr lang="en-AU" dirty="0"/>
              <a:t>In 2016, 16% of Aboriginal and Torres Islander people were reported living in overcrowded households.</a:t>
            </a:r>
          </a:p>
          <a:p>
            <a:pPr lvl="0"/>
            <a:r>
              <a:rPr lang="en-AU" dirty="0"/>
              <a:t>In 2016, 72% of Aboriginal and Torres Strait Islander households reported living in houses of an acceptable standard.</a:t>
            </a:r>
          </a:p>
          <a:p>
            <a:pPr lvl="0"/>
            <a:r>
              <a:rPr lang="en-AU" dirty="0"/>
              <a:t>In 2014-15, 26% of Aboriginal and Torres Strait Islander households reported structural issues within their dwelling, a reduction from 2012-2013 when the reported level was 35%.</a:t>
            </a:r>
          </a:p>
          <a:p>
            <a:endParaRPr lang="en-AU" dirty="0"/>
          </a:p>
        </p:txBody>
      </p:sp>
    </p:spTree>
    <p:extLst>
      <p:ext uri="{BB962C8B-B14F-4D97-AF65-F5344CB8AC3E}">
        <p14:creationId xmlns:p14="http://schemas.microsoft.com/office/powerpoint/2010/main" val="260977326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Environmental health</a:t>
            </a:r>
          </a:p>
        </p:txBody>
      </p:sp>
      <p:sp>
        <p:nvSpPr>
          <p:cNvPr id="3" name="Content Placeholder 2"/>
          <p:cNvSpPr>
            <a:spLocks noGrp="1"/>
          </p:cNvSpPr>
          <p:nvPr>
            <p:ph idx="1"/>
          </p:nvPr>
        </p:nvSpPr>
        <p:spPr/>
        <p:txBody>
          <a:bodyPr/>
          <a:lstStyle/>
          <a:p>
            <a:pPr lvl="0"/>
            <a:r>
              <a:rPr lang="en-AU" dirty="0"/>
              <a:t>In 2014-15, over 90% of Aboriginal and Torres Strait Islander households reported that they had access to working facilities for: washing people, clothes and bedding; preparing food; and sewerage facilities.</a:t>
            </a:r>
          </a:p>
          <a:p>
            <a:pPr lvl="0"/>
            <a:r>
              <a:rPr lang="en-AU" dirty="0"/>
              <a:t>In 2014-15, after age adjustment, Aboriginal and Torres Strait Islander people were hospitalised for diseases related to environmental health at 2.3 times the rate of non-Indigenous people.</a:t>
            </a:r>
          </a:p>
          <a:p>
            <a:pPr lvl="0"/>
            <a:r>
              <a:rPr lang="en-AU" dirty="0"/>
              <a:t>For 2010-2014, Aboriginal and Torres Strait Islander people living in NSW, Qld, WA, SA and the NT died as a result of diseases associated with poor environmental health at 1.7 times the rate of non-Indigenous people.</a:t>
            </a:r>
          </a:p>
          <a:p>
            <a:endParaRPr lang="en-AU" dirty="0"/>
          </a:p>
        </p:txBody>
      </p:sp>
    </p:spTree>
    <p:extLst>
      <p:ext uri="{BB962C8B-B14F-4D97-AF65-F5344CB8AC3E}">
        <p14:creationId xmlns:p14="http://schemas.microsoft.com/office/powerpoint/2010/main" val="105876682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392" y="1524000"/>
            <a:ext cx="10959008" cy="608856"/>
          </a:xfrm>
        </p:spPr>
        <p:txBody>
          <a:bodyPr/>
          <a:lstStyle/>
          <a:p>
            <a:r>
              <a:rPr lang="en-AU" dirty="0" smtClean="0"/>
              <a:t>Nutrition and breastfeeding</a:t>
            </a:r>
            <a:endParaRPr lang="en-AU" dirty="0"/>
          </a:p>
        </p:txBody>
      </p:sp>
      <p:sp>
        <p:nvSpPr>
          <p:cNvPr id="3" name="Content Placeholder 2"/>
          <p:cNvSpPr>
            <a:spLocks noGrp="1"/>
          </p:cNvSpPr>
          <p:nvPr>
            <p:ph idx="1"/>
          </p:nvPr>
        </p:nvSpPr>
        <p:spPr>
          <a:xfrm>
            <a:off x="609600" y="2060848"/>
            <a:ext cx="10972800" cy="4339952"/>
          </a:xfrm>
        </p:spPr>
        <p:txBody>
          <a:bodyPr/>
          <a:lstStyle/>
          <a:p>
            <a:pPr lvl="0"/>
            <a:r>
              <a:rPr lang="en-AU" dirty="0"/>
              <a:t>In 2012-2013, 54% of Aboriginal and Torres Strait Islander people reported eating an adequate amount of fruit per day but only 8% of Aboriginal and Torres Strait Islander people reported eating an adequate amount of vegetables per day.</a:t>
            </a:r>
          </a:p>
          <a:p>
            <a:pPr lvl="0"/>
            <a:r>
              <a:rPr lang="en-AU" dirty="0"/>
              <a:t>In 2012-2013, on average, Aboriginal and Torres Strait Islander people consumed 41% of their total daily energy in the form of discretionary foods (i.e. confectionary, snack foods, soft drinks and alcohol).</a:t>
            </a:r>
          </a:p>
          <a:p>
            <a:pPr lvl="0"/>
            <a:r>
              <a:rPr lang="en-AU" dirty="0"/>
              <a:t>In 2012-2013, 83% of Aboriginal and Torres Strait Islander people reported consuming dairy foods daily.</a:t>
            </a:r>
          </a:p>
          <a:p>
            <a:pPr lvl="0"/>
            <a:r>
              <a:rPr lang="en-AU" dirty="0"/>
              <a:t>In 2012-2013, on average, Aboriginal and Torres Strait Islander people reported consuming 111 grams of sugar daily.</a:t>
            </a:r>
          </a:p>
          <a:p>
            <a:endParaRPr lang="en-AU" dirty="0"/>
          </a:p>
        </p:txBody>
      </p:sp>
    </p:spTree>
    <p:extLst>
      <p:ext uri="{BB962C8B-B14F-4D97-AF65-F5344CB8AC3E}">
        <p14:creationId xmlns:p14="http://schemas.microsoft.com/office/powerpoint/2010/main" val="235360720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Nutrition and breastfeeding</a:t>
            </a:r>
          </a:p>
        </p:txBody>
      </p:sp>
      <p:sp>
        <p:nvSpPr>
          <p:cNvPr id="3" name="Content Placeholder 2"/>
          <p:cNvSpPr>
            <a:spLocks noGrp="1"/>
          </p:cNvSpPr>
          <p:nvPr>
            <p:ph idx="1"/>
          </p:nvPr>
        </p:nvSpPr>
        <p:spPr/>
        <p:txBody>
          <a:bodyPr/>
          <a:lstStyle/>
          <a:p>
            <a:pPr lvl="0"/>
            <a:r>
              <a:rPr lang="en-AU" dirty="0"/>
              <a:t>In 2012-2013, the average daily sodium intake was similar for Aboriginal and Torres Strait Islander people and non-Indigenous people.</a:t>
            </a:r>
          </a:p>
          <a:p>
            <a:pPr lvl="0"/>
            <a:r>
              <a:rPr lang="en-AU" dirty="0"/>
              <a:t>In 2012-2013, Aboriginal and Torres Strait Islander people living in remote areas were more likely to eat bush food compared with non-Indigenous people.</a:t>
            </a:r>
          </a:p>
          <a:p>
            <a:pPr lvl="0"/>
            <a:r>
              <a:rPr lang="en-AU" dirty="0"/>
              <a:t>In 2012-2013, Aboriginal and Torres Strait Islander people were found to be iodine sufficient, 27% had a vitamin D deficiency and 7% were at risk of anaemia.</a:t>
            </a:r>
          </a:p>
          <a:p>
            <a:endParaRPr lang="en-AU" dirty="0"/>
          </a:p>
        </p:txBody>
      </p:sp>
    </p:spTree>
    <p:extLst>
      <p:ext uri="{BB962C8B-B14F-4D97-AF65-F5344CB8AC3E}">
        <p14:creationId xmlns:p14="http://schemas.microsoft.com/office/powerpoint/2010/main" val="15237583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Nutrition and breastfeeding</a:t>
            </a:r>
          </a:p>
        </p:txBody>
      </p:sp>
      <p:sp>
        <p:nvSpPr>
          <p:cNvPr id="3" name="Content Placeholder 2"/>
          <p:cNvSpPr>
            <a:spLocks noGrp="1"/>
          </p:cNvSpPr>
          <p:nvPr>
            <p:ph idx="1"/>
          </p:nvPr>
        </p:nvSpPr>
        <p:spPr/>
        <p:txBody>
          <a:bodyPr/>
          <a:lstStyle/>
          <a:p>
            <a:pPr lvl="0"/>
            <a:r>
              <a:rPr lang="en-AU" dirty="0"/>
              <a:t>In 2012-2013, 22% of Aboriginal and Torres Strait Islander people reported running out of food or unable to buy food.</a:t>
            </a:r>
          </a:p>
          <a:p>
            <a:pPr lvl="0"/>
            <a:r>
              <a:rPr lang="en-AU" dirty="0"/>
              <a:t>In 2014-2015, 80% of Aboriginal and Torres Strait Islander children aged 0-3 years had been breastfed.</a:t>
            </a:r>
          </a:p>
          <a:p>
            <a:pPr lvl="0"/>
            <a:r>
              <a:rPr lang="en-AU" dirty="0"/>
              <a:t>In 2011, the joint effect of all dietary risks combined (13 identified) contributed 9.7% to the burden of disease for Aboriginal and Torres Strait Islander people.</a:t>
            </a:r>
          </a:p>
          <a:p>
            <a:endParaRPr lang="en-AU" dirty="0"/>
          </a:p>
        </p:txBody>
      </p:sp>
    </p:spTree>
    <p:extLst>
      <p:ext uri="{BB962C8B-B14F-4D97-AF65-F5344CB8AC3E}">
        <p14:creationId xmlns:p14="http://schemas.microsoft.com/office/powerpoint/2010/main" val="384039812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Physical activity</a:t>
            </a:r>
          </a:p>
        </p:txBody>
      </p:sp>
      <p:sp>
        <p:nvSpPr>
          <p:cNvPr id="3" name="Content Placeholder 2"/>
          <p:cNvSpPr>
            <a:spLocks noGrp="1"/>
          </p:cNvSpPr>
          <p:nvPr>
            <p:ph idx="1"/>
          </p:nvPr>
        </p:nvSpPr>
        <p:spPr/>
        <p:txBody>
          <a:bodyPr/>
          <a:lstStyle/>
          <a:p>
            <a:pPr lvl="0"/>
            <a:r>
              <a:rPr lang="en-AU" dirty="0"/>
              <a:t>In 2012-2013, 47% of Aboriginal and Torres Strait Islander adults in non-remote areas, and 55% in remote areas, met the target of 30 minutes of moderate intensity physical activity on most days.</a:t>
            </a:r>
          </a:p>
          <a:p>
            <a:pPr lvl="0"/>
            <a:r>
              <a:rPr lang="en-AU" dirty="0"/>
              <a:t>In 2012-2013, 48% of Aboriginal and Torres Strait children in non-remote areas, aged 5-17 years, met the recommended amount of physical activity compared with 35% of non-Indigenous children.</a:t>
            </a:r>
          </a:p>
          <a:p>
            <a:endParaRPr lang="en-AU" dirty="0"/>
          </a:p>
        </p:txBody>
      </p:sp>
    </p:spTree>
    <p:extLst>
      <p:ext uri="{BB962C8B-B14F-4D97-AF65-F5344CB8AC3E}">
        <p14:creationId xmlns:p14="http://schemas.microsoft.com/office/powerpoint/2010/main" val="250755437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Bodyweight</a:t>
            </a:r>
          </a:p>
        </p:txBody>
      </p:sp>
      <p:sp>
        <p:nvSpPr>
          <p:cNvPr id="3" name="Content Placeholder 2"/>
          <p:cNvSpPr>
            <a:spLocks noGrp="1"/>
          </p:cNvSpPr>
          <p:nvPr>
            <p:ph idx="1"/>
          </p:nvPr>
        </p:nvSpPr>
        <p:spPr/>
        <p:txBody>
          <a:bodyPr/>
          <a:lstStyle/>
          <a:p>
            <a:pPr lvl="0"/>
            <a:r>
              <a:rPr lang="en-AU" dirty="0"/>
              <a:t>In 2012-2013, 69% of Aboriginal and Torres Strait Islander adults were classified as overweight or obese; after age-adjustment, the level of obesity/overweight was 1.2 times higher for Aboriginal and Torres Strait Islander people than for non-Indigenous people.</a:t>
            </a:r>
          </a:p>
          <a:p>
            <a:pPr lvl="0"/>
            <a:r>
              <a:rPr lang="en-AU" dirty="0"/>
              <a:t>In 2012-2013, around 30% of Aboriginal and Torres Strait Islander children aged 2-14 years were overweight or obese; after age-adjustment, the level of obesity/overweight was 1.2 times higher for Aboriginal and Torres Strait Islander children than for non-Indigenous children.</a:t>
            </a:r>
          </a:p>
          <a:p>
            <a:endParaRPr lang="en-AU" dirty="0"/>
          </a:p>
        </p:txBody>
      </p:sp>
    </p:spTree>
    <p:extLst>
      <p:ext uri="{BB962C8B-B14F-4D97-AF65-F5344CB8AC3E}">
        <p14:creationId xmlns:p14="http://schemas.microsoft.com/office/powerpoint/2010/main" val="19370787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Immunisation</a:t>
            </a:r>
          </a:p>
        </p:txBody>
      </p:sp>
      <p:sp>
        <p:nvSpPr>
          <p:cNvPr id="3" name="Content Placeholder 2"/>
          <p:cNvSpPr>
            <a:spLocks noGrp="1"/>
          </p:cNvSpPr>
          <p:nvPr>
            <p:ph idx="1"/>
          </p:nvPr>
        </p:nvSpPr>
        <p:spPr/>
        <p:txBody>
          <a:bodyPr/>
          <a:lstStyle/>
          <a:p>
            <a:r>
              <a:rPr lang="en-AU" dirty="0"/>
              <a:t>In 2016-2017, 96% of Aboriginal and Torres Strait Islander children were fully immunised against the recommended vaccine-preventable diseases.</a:t>
            </a:r>
          </a:p>
          <a:p>
            <a:endParaRPr lang="en-AU" dirty="0"/>
          </a:p>
        </p:txBody>
      </p:sp>
    </p:spTree>
    <p:extLst>
      <p:ext uri="{BB962C8B-B14F-4D97-AF65-F5344CB8AC3E}">
        <p14:creationId xmlns:p14="http://schemas.microsoft.com/office/powerpoint/2010/main" val="36291066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Tobacco use</a:t>
            </a:r>
          </a:p>
        </p:txBody>
      </p:sp>
      <p:sp>
        <p:nvSpPr>
          <p:cNvPr id="3" name="Content Placeholder 2"/>
          <p:cNvSpPr>
            <a:spLocks noGrp="1"/>
          </p:cNvSpPr>
          <p:nvPr>
            <p:ph idx="1"/>
          </p:nvPr>
        </p:nvSpPr>
        <p:spPr>
          <a:xfrm>
            <a:off x="609600" y="2286000"/>
            <a:ext cx="10972800" cy="4114800"/>
          </a:xfrm>
        </p:spPr>
        <p:txBody>
          <a:bodyPr/>
          <a:lstStyle/>
          <a:p>
            <a:pPr lvl="0"/>
            <a:r>
              <a:rPr lang="en-AU" dirty="0"/>
              <a:t>In 2014-2015, 39% of Aboriginal and Torres Strait Islander people aged 15 years and over reported they were current smokers; after age-adjustment, this proportion was 2.8 times higher than the proportion among non-Indigenous people.</a:t>
            </a:r>
          </a:p>
          <a:p>
            <a:pPr lvl="0"/>
            <a:r>
              <a:rPr lang="en-AU" dirty="0"/>
              <a:t>In 2015, 45% of Aboriginal and Torres Strait Islander mothers reported smoking during pregnancy, compared with 12% of non-Indigenous mothers.</a:t>
            </a:r>
          </a:p>
          <a:p>
            <a:pPr lvl="0"/>
            <a:r>
              <a:rPr lang="en-AU" dirty="0"/>
              <a:t>Between 2008 and 2014-2015, the highest reduction in daily smoking was in younger age groups 15-24 years (39% to 31%) and 25-34 years (53% to 45%).</a:t>
            </a:r>
          </a:p>
          <a:p>
            <a:pPr lvl="0"/>
            <a:r>
              <a:rPr lang="en-AU" dirty="0"/>
              <a:t>In 2011, tobacco use was the leading cause of the burden of disease among Aboriginal and Torres Strait Islander people, responsible for 12% of the total burden of disease.</a:t>
            </a:r>
          </a:p>
          <a:p>
            <a:endParaRPr lang="en-AU" dirty="0"/>
          </a:p>
        </p:txBody>
      </p:sp>
    </p:spTree>
    <p:extLst>
      <p:ext uri="{BB962C8B-B14F-4D97-AF65-F5344CB8AC3E}">
        <p14:creationId xmlns:p14="http://schemas.microsoft.com/office/powerpoint/2010/main" val="5605351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
            </a:r>
            <a:br>
              <a:rPr lang="en-AU" b="1" dirty="0" smtClean="0"/>
            </a:br>
            <a:r>
              <a:rPr lang="en-AU" b="1" dirty="0" smtClean="0"/>
              <a:t>Births </a:t>
            </a:r>
            <a:r>
              <a:rPr lang="en-AU" b="1" dirty="0"/>
              <a:t>and pregnancy outcomes</a:t>
            </a:r>
            <a:br>
              <a:rPr lang="en-AU" b="1" dirty="0"/>
            </a:br>
            <a:endParaRPr lang="en-AU" dirty="0"/>
          </a:p>
        </p:txBody>
      </p:sp>
      <p:sp>
        <p:nvSpPr>
          <p:cNvPr id="3" name="Content Placeholder 2"/>
          <p:cNvSpPr>
            <a:spLocks noGrp="1"/>
          </p:cNvSpPr>
          <p:nvPr>
            <p:ph idx="1"/>
          </p:nvPr>
        </p:nvSpPr>
        <p:spPr/>
        <p:txBody>
          <a:bodyPr/>
          <a:lstStyle/>
          <a:p>
            <a:pPr lvl="0"/>
            <a:r>
              <a:rPr lang="en-AU" dirty="0"/>
              <a:t>In 2016, there were 18,560 births registered in Australia with one or both parents identified as Aboriginal and/or Torres Strait Islander (6.0% of all births registered).</a:t>
            </a:r>
          </a:p>
          <a:p>
            <a:pPr lvl="0"/>
            <a:r>
              <a:rPr lang="en-AU" dirty="0"/>
              <a:t>In 2016, Aboriginal and Torres Strait Islander mothers were generally younger than non-Indigenous mothers; the median age was 25.5 years for Aboriginal and Torres Strait Islander mothers and 31.2 years for all mothers.</a:t>
            </a:r>
          </a:p>
          <a:p>
            <a:pPr lvl="0"/>
            <a:r>
              <a:rPr lang="en-AU" dirty="0"/>
              <a:t>In 2016, total fertility rates were 2,115 births per 1,000 for Aboriginal and Torres Strait Islander women and 1,789 per 1,000 for all women.</a:t>
            </a:r>
          </a:p>
          <a:p>
            <a:endParaRPr lang="en-AU" dirty="0"/>
          </a:p>
        </p:txBody>
      </p:sp>
    </p:spTree>
    <p:extLst>
      <p:ext uri="{BB962C8B-B14F-4D97-AF65-F5344CB8AC3E}">
        <p14:creationId xmlns:p14="http://schemas.microsoft.com/office/powerpoint/2010/main" val="159958613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Alcohol use</a:t>
            </a:r>
          </a:p>
        </p:txBody>
      </p:sp>
      <p:sp>
        <p:nvSpPr>
          <p:cNvPr id="3" name="Content Placeholder 2"/>
          <p:cNvSpPr>
            <a:spLocks noGrp="1"/>
          </p:cNvSpPr>
          <p:nvPr>
            <p:ph idx="1"/>
          </p:nvPr>
        </p:nvSpPr>
        <p:spPr/>
        <p:txBody>
          <a:bodyPr/>
          <a:lstStyle/>
          <a:p>
            <a:pPr lvl="0"/>
            <a:r>
              <a:rPr lang="en-AU" dirty="0"/>
              <a:t>In 2014-2015, 40% of Aboriginal and Torres Strait Islander adults reported abstaining from alcohol.</a:t>
            </a:r>
          </a:p>
          <a:p>
            <a:pPr lvl="0"/>
            <a:r>
              <a:rPr lang="en-AU" dirty="0"/>
              <a:t>For 2010 to 2016, there was a decline (32% to 20%) in the proportion of Aboriginal and Torres Strait Islander people aged 12 years and over  who exceeded the 2009 guidelines for lifetime risk (two standard drink/day).</a:t>
            </a:r>
          </a:p>
          <a:p>
            <a:pPr lvl="0"/>
            <a:r>
              <a:rPr lang="en-AU" dirty="0"/>
              <a:t>For 2014-15, after age-adjustment, for a principal diagnosis related to alcohol use, Aboriginal and Torres Strait Islander males were hospitalised at 4.0 times and females at 3.4 times the rates of non-Indigenous males and females.</a:t>
            </a:r>
          </a:p>
          <a:p>
            <a:endParaRPr lang="en-AU" dirty="0"/>
          </a:p>
        </p:txBody>
      </p:sp>
    </p:spTree>
    <p:extLst>
      <p:ext uri="{BB962C8B-B14F-4D97-AF65-F5344CB8AC3E}">
        <p14:creationId xmlns:p14="http://schemas.microsoft.com/office/powerpoint/2010/main" val="312017833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Alcohol use</a:t>
            </a:r>
            <a:endParaRPr lang="en-AU" dirty="0"/>
          </a:p>
        </p:txBody>
      </p:sp>
      <p:sp>
        <p:nvSpPr>
          <p:cNvPr id="3" name="Content Placeholder 2"/>
          <p:cNvSpPr>
            <a:spLocks noGrp="1"/>
          </p:cNvSpPr>
          <p:nvPr>
            <p:ph idx="1"/>
          </p:nvPr>
        </p:nvSpPr>
        <p:spPr/>
        <p:txBody>
          <a:bodyPr/>
          <a:lstStyle/>
          <a:p>
            <a:pPr lvl="0"/>
            <a:r>
              <a:rPr lang="en-AU" dirty="0"/>
              <a:t>For 2010-2014, the age-adjusted death rates for alcohol-related deaths for Aboriginal and Torres Strait Islander people living in NSW, Qld, WA, SA and the NT was 4.9 times higher than for non-Indigenous people.</a:t>
            </a:r>
          </a:p>
          <a:p>
            <a:pPr lvl="0"/>
            <a:r>
              <a:rPr lang="en-AU" dirty="0"/>
              <a:t>In 2011, alcohol use was responsible for 8.3% of the total burden of disease among Aboriginal and Torres Strait Islander people. </a:t>
            </a:r>
          </a:p>
          <a:p>
            <a:endParaRPr lang="en-AU" dirty="0"/>
          </a:p>
        </p:txBody>
      </p:sp>
    </p:spTree>
    <p:extLst>
      <p:ext uri="{BB962C8B-B14F-4D97-AF65-F5344CB8AC3E}">
        <p14:creationId xmlns:p14="http://schemas.microsoft.com/office/powerpoint/2010/main" val="247111324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Illicit drug use</a:t>
            </a:r>
          </a:p>
        </p:txBody>
      </p:sp>
      <p:sp>
        <p:nvSpPr>
          <p:cNvPr id="3" name="Content Placeholder 2"/>
          <p:cNvSpPr>
            <a:spLocks noGrp="1"/>
          </p:cNvSpPr>
          <p:nvPr>
            <p:ph idx="1"/>
          </p:nvPr>
        </p:nvSpPr>
        <p:spPr/>
        <p:txBody>
          <a:bodyPr/>
          <a:lstStyle/>
          <a:p>
            <a:pPr lvl="0"/>
            <a:r>
              <a:rPr lang="en-AU" dirty="0"/>
              <a:t>In 2014-2015, 73% of Aboriginal and Torres Strait Islander people aged 15 years and older reported they had never used illicit substances in the last 12 months.</a:t>
            </a:r>
          </a:p>
          <a:p>
            <a:pPr lvl="0"/>
            <a:r>
              <a:rPr lang="en-AU" dirty="0"/>
              <a:t>In 2014-2015, 30% of Aboriginal and Torres Strait Islander people aged 15 years and over reported that they had used an illicit substance in the previous 12 months.</a:t>
            </a:r>
          </a:p>
          <a:p>
            <a:pPr lvl="0"/>
            <a:r>
              <a:rPr lang="en-AU" dirty="0"/>
              <a:t>In 2014-2015, hospitalisation for mental/behavioural disorders from use of amphetamines had the highest rate of separations due to drug use and was 3.7 times higher for Aboriginal and Torres Strait Islander people than for non-Indigenous people.</a:t>
            </a:r>
          </a:p>
          <a:p>
            <a:endParaRPr lang="en-AU" dirty="0"/>
          </a:p>
        </p:txBody>
      </p:sp>
    </p:spTree>
    <p:extLst>
      <p:ext uri="{BB962C8B-B14F-4D97-AF65-F5344CB8AC3E}">
        <p14:creationId xmlns:p14="http://schemas.microsoft.com/office/powerpoint/2010/main" val="92461211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Illicit drug use</a:t>
            </a:r>
          </a:p>
        </p:txBody>
      </p:sp>
      <p:sp>
        <p:nvSpPr>
          <p:cNvPr id="3" name="Content Placeholder 2"/>
          <p:cNvSpPr>
            <a:spLocks noGrp="1"/>
          </p:cNvSpPr>
          <p:nvPr>
            <p:ph idx="1"/>
          </p:nvPr>
        </p:nvSpPr>
        <p:spPr/>
        <p:txBody>
          <a:bodyPr/>
          <a:lstStyle/>
          <a:p>
            <a:pPr lvl="0"/>
            <a:r>
              <a:rPr lang="en-AU" dirty="0"/>
              <a:t>In 2010-2014, the rate of drug-induced deaths was 1.9 times higher for Aboriginal and Torres Strait Islander people living in NSW, Qld, WA, SA and the NT than for non-Indigenous people.</a:t>
            </a:r>
          </a:p>
          <a:p>
            <a:pPr lvl="0"/>
            <a:r>
              <a:rPr lang="en-AU" dirty="0"/>
              <a:t>In 2011, illicit substance use was responsible for 3.7% of the total burden of disease for Aboriginal and Torres Strait Islander people.</a:t>
            </a:r>
          </a:p>
          <a:p>
            <a:endParaRPr lang="en-AU" dirty="0"/>
          </a:p>
        </p:txBody>
      </p:sp>
    </p:spTree>
    <p:extLst>
      <p:ext uri="{BB962C8B-B14F-4D97-AF65-F5344CB8AC3E}">
        <p14:creationId xmlns:p14="http://schemas.microsoft.com/office/powerpoint/2010/main" val="263839155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Volatile substance use </a:t>
            </a:r>
          </a:p>
        </p:txBody>
      </p:sp>
      <p:sp>
        <p:nvSpPr>
          <p:cNvPr id="3" name="Content Placeholder 2"/>
          <p:cNvSpPr>
            <a:spLocks noGrp="1"/>
          </p:cNvSpPr>
          <p:nvPr>
            <p:ph idx="1"/>
          </p:nvPr>
        </p:nvSpPr>
        <p:spPr/>
        <p:txBody>
          <a:bodyPr/>
          <a:lstStyle/>
          <a:p>
            <a:r>
              <a:rPr lang="en-AU" dirty="0" smtClean="0"/>
              <a:t>In </a:t>
            </a:r>
            <a:r>
              <a:rPr lang="en-AU" dirty="0"/>
              <a:t>2014-15, hospitalisation rates for poisoning and accidental poisoning from the toxic effects of organic solvents (e.g. petrol) were between 3.9 and 5.1 times higher for Aboriginal and Torres Strait Islander people than for non-Indigenous people.</a:t>
            </a:r>
          </a:p>
          <a:p>
            <a:endParaRPr lang="en-AU" dirty="0"/>
          </a:p>
        </p:txBody>
      </p:sp>
    </p:spTree>
    <p:extLst>
      <p:ext uri="{BB962C8B-B14F-4D97-AF65-F5344CB8AC3E}">
        <p14:creationId xmlns:p14="http://schemas.microsoft.com/office/powerpoint/2010/main" val="254847018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Citation</a:t>
            </a:r>
            <a:endParaRPr lang="en-AU" dirty="0"/>
          </a:p>
        </p:txBody>
      </p:sp>
      <p:sp>
        <p:nvSpPr>
          <p:cNvPr id="3" name="Content Placeholder 2"/>
          <p:cNvSpPr>
            <a:spLocks noGrp="1"/>
          </p:cNvSpPr>
          <p:nvPr>
            <p:ph idx="1"/>
          </p:nvPr>
        </p:nvSpPr>
        <p:spPr/>
        <p:txBody>
          <a:bodyPr/>
          <a:lstStyle/>
          <a:p>
            <a:pPr marL="119062" indent="0">
              <a:buNone/>
            </a:pPr>
            <a:r>
              <a:rPr lang="en-AU" dirty="0"/>
              <a:t>Australian Indigenous Health</a:t>
            </a:r>
            <a:r>
              <a:rPr lang="en-AU" i="1" dirty="0"/>
              <a:t>InfoNet</a:t>
            </a:r>
            <a:r>
              <a:rPr lang="en-AU" dirty="0"/>
              <a:t> (2018) </a:t>
            </a:r>
            <a:r>
              <a:rPr lang="en-AU" i="1" dirty="0"/>
              <a:t>Overview of Australian Aboriginal and Torres Strait Islander health status, 2017</a:t>
            </a:r>
            <a:r>
              <a:rPr lang="en-AU" dirty="0"/>
              <a:t>. Perth, WA: Australian Indigenous Health</a:t>
            </a:r>
            <a:r>
              <a:rPr lang="en-AU" i="1" dirty="0"/>
              <a:t>InfoNet</a:t>
            </a:r>
            <a:endParaRPr lang="en-AU" dirty="0"/>
          </a:p>
          <a:p>
            <a:endParaRPr lang="en-AU" dirty="0"/>
          </a:p>
        </p:txBody>
      </p:sp>
    </p:spTree>
    <p:extLst>
      <p:ext uri="{BB962C8B-B14F-4D97-AF65-F5344CB8AC3E}">
        <p14:creationId xmlns:p14="http://schemas.microsoft.com/office/powerpoint/2010/main" val="15201329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a:t>Births and pregnancy outcomes</a:t>
            </a:r>
            <a:endParaRPr lang="en-AU" dirty="0"/>
          </a:p>
        </p:txBody>
      </p:sp>
      <p:sp>
        <p:nvSpPr>
          <p:cNvPr id="3" name="Content Placeholder 2"/>
          <p:cNvSpPr>
            <a:spLocks noGrp="1"/>
          </p:cNvSpPr>
          <p:nvPr>
            <p:ph idx="1"/>
          </p:nvPr>
        </p:nvSpPr>
        <p:spPr/>
        <p:txBody>
          <a:bodyPr/>
          <a:lstStyle/>
          <a:p>
            <a:pPr lvl="0"/>
            <a:r>
              <a:rPr lang="en-AU" dirty="0"/>
              <a:t>In 2015, the average birthweight of babies born to Aboriginal and Torres Strait Islander mothers was 3,213 grams compared with 3,348 grams for babies born to non-Indigenous mothers.</a:t>
            </a:r>
          </a:p>
          <a:p>
            <a:pPr lvl="0"/>
            <a:r>
              <a:rPr lang="en-AU" dirty="0"/>
              <a:t>In 2015, the proportion of low birthweight (LBW) babies born to Aboriginal and Torres Strait Islander women was twice that of non-Indigenous women (12% compared with 6.2%).</a:t>
            </a:r>
          </a:p>
          <a:p>
            <a:pPr lvl="0"/>
            <a:r>
              <a:rPr lang="en-AU" dirty="0"/>
              <a:t>For 2005 to 2015 there was a slight decrease in the proportion of LBW babies born to Aboriginal and Torres Strait Islander mothers.</a:t>
            </a:r>
          </a:p>
          <a:p>
            <a:endParaRPr lang="en-AU" dirty="0"/>
          </a:p>
        </p:txBody>
      </p:sp>
    </p:spTree>
    <p:extLst>
      <p:ext uri="{BB962C8B-B14F-4D97-AF65-F5344CB8AC3E}">
        <p14:creationId xmlns:p14="http://schemas.microsoft.com/office/powerpoint/2010/main" val="13335728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smtClean="0"/>
              <a:t/>
            </a:r>
            <a:br>
              <a:rPr lang="en-AU" b="1" dirty="0" smtClean="0"/>
            </a:br>
            <a:r>
              <a:rPr lang="en-AU" b="1" dirty="0" smtClean="0"/>
              <a:t>Mortality</a:t>
            </a:r>
            <a:r>
              <a:rPr lang="en-AU" b="1" dirty="0"/>
              <a:t/>
            </a:r>
            <a:br>
              <a:rPr lang="en-AU" b="1" dirty="0"/>
            </a:br>
            <a:endParaRPr lang="en-AU" dirty="0"/>
          </a:p>
        </p:txBody>
      </p:sp>
      <p:sp>
        <p:nvSpPr>
          <p:cNvPr id="3" name="Content Placeholder 2"/>
          <p:cNvSpPr>
            <a:spLocks noGrp="1"/>
          </p:cNvSpPr>
          <p:nvPr>
            <p:ph idx="1"/>
          </p:nvPr>
        </p:nvSpPr>
        <p:spPr>
          <a:xfrm>
            <a:off x="609600" y="2132856"/>
            <a:ext cx="10972800" cy="4267944"/>
          </a:xfrm>
        </p:spPr>
        <p:txBody>
          <a:bodyPr/>
          <a:lstStyle/>
          <a:p>
            <a:pPr lvl="0"/>
            <a:r>
              <a:rPr lang="en-AU" dirty="0"/>
              <a:t>For 2016, the age-standardised death rate for Aboriginal and Torres Strait Islander people living in NSW, Qld, WA, SA and the NT was 1.7 times the rate for non-Indigenous </a:t>
            </a:r>
            <a:r>
              <a:rPr lang="en-AU" dirty="0" smtClean="0"/>
              <a:t>people.</a:t>
            </a:r>
          </a:p>
          <a:p>
            <a:pPr lvl="0"/>
            <a:r>
              <a:rPr lang="en-AU" dirty="0" smtClean="0"/>
              <a:t>Between </a:t>
            </a:r>
            <a:r>
              <a:rPr lang="en-AU" dirty="0"/>
              <a:t>1998 and 2015, there was a 15% reduction in the death rates for Aboriginal and Torres Strait Islander people in NSW, Qld, WA, SA and the NT.</a:t>
            </a:r>
          </a:p>
          <a:p>
            <a:pPr lvl="0"/>
            <a:r>
              <a:rPr lang="en-AU" dirty="0"/>
              <a:t>For Aboriginal and Torres Strait Islander people born 2010-2012, life expectancy was estimated to be 69.1 years for males and 73.7 years for females, around 10-11 years less than the estimates for non-Indigenous males and females.</a:t>
            </a:r>
          </a:p>
          <a:p>
            <a:pPr lvl="0"/>
            <a:r>
              <a:rPr lang="en-AU" dirty="0"/>
              <a:t>For 2014-2016, age-specific death rates were higher for Aboriginal and Torres Strait Islander people living in NSW, Qld, WA, SA and the NT than for non-Indigenous people across all age-groups, and were much higher in the young and middle-adult years.</a:t>
            </a:r>
          </a:p>
          <a:p>
            <a:endParaRPr lang="en-AU" dirty="0"/>
          </a:p>
        </p:txBody>
      </p:sp>
    </p:spTree>
    <p:extLst>
      <p:ext uri="{BB962C8B-B14F-4D97-AF65-F5344CB8AC3E}">
        <p14:creationId xmlns:p14="http://schemas.microsoft.com/office/powerpoint/2010/main" val="42754835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b="1" dirty="0"/>
              <a:t>Mortality</a:t>
            </a:r>
            <a:endParaRPr lang="en-AU" dirty="0"/>
          </a:p>
        </p:txBody>
      </p:sp>
      <p:sp>
        <p:nvSpPr>
          <p:cNvPr id="3" name="Content Placeholder 2"/>
          <p:cNvSpPr>
            <a:spLocks noGrp="1"/>
          </p:cNvSpPr>
          <p:nvPr>
            <p:ph idx="1"/>
          </p:nvPr>
        </p:nvSpPr>
        <p:spPr>
          <a:xfrm>
            <a:off x="609600" y="2132856"/>
            <a:ext cx="10972800" cy="4267944"/>
          </a:xfrm>
        </p:spPr>
        <p:txBody>
          <a:bodyPr/>
          <a:lstStyle/>
          <a:p>
            <a:pPr lvl="0"/>
            <a:r>
              <a:rPr lang="en-AU" dirty="0"/>
              <a:t>For 2014-2016, the infant mortality rate was higher for Aboriginal and Torres Strait Islander infants than for non-Indigenous infants living in NSW, Qld, WA, SA and the NT; in 2016, the rate for Aboriginal and Torres Strait Islander infants was highest in the NT.</a:t>
            </a:r>
          </a:p>
          <a:p>
            <a:pPr lvl="0"/>
            <a:r>
              <a:rPr lang="en-AU" dirty="0"/>
              <a:t>In 2016, the leading causes of death among Aboriginal and Torres Strait Islander people living in NSW, Qld, WA, SA and the NT were coronary heart disease, diabetes and chronic lower respiratory diseases.</a:t>
            </a:r>
          </a:p>
          <a:p>
            <a:pPr lvl="0"/>
            <a:r>
              <a:rPr lang="en-AU" dirty="0"/>
              <a:t>For 2008-2012, for direct maternal deaths, the rate ratio was 2.2 times higher for Aboriginal and Torres Strait Islander women than for non-Indigenous women.</a:t>
            </a:r>
          </a:p>
          <a:p>
            <a:r>
              <a:rPr lang="en-AU" dirty="0"/>
              <a:t>For 1998-2015, in NSW, Qld, WA, SA and the NT there was a 32% decline in the death rate from avoidable causes for Aboriginal and Torres Strait Islander people aged 0-74 years.</a:t>
            </a:r>
          </a:p>
        </p:txBody>
      </p:sp>
    </p:spTree>
    <p:extLst>
      <p:ext uri="{BB962C8B-B14F-4D97-AF65-F5344CB8AC3E}">
        <p14:creationId xmlns:p14="http://schemas.microsoft.com/office/powerpoint/2010/main" val="3578678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392" y="1524000"/>
            <a:ext cx="10959008" cy="896888"/>
          </a:xfrm>
        </p:spPr>
        <p:txBody>
          <a:bodyPr/>
          <a:lstStyle/>
          <a:p>
            <a:r>
              <a:rPr lang="en-AU" dirty="0"/>
              <a:t>Hospitalisation</a:t>
            </a:r>
          </a:p>
        </p:txBody>
      </p:sp>
      <p:sp>
        <p:nvSpPr>
          <p:cNvPr id="3" name="Content Placeholder 2"/>
          <p:cNvSpPr>
            <a:spLocks noGrp="1"/>
          </p:cNvSpPr>
          <p:nvPr>
            <p:ph idx="1"/>
          </p:nvPr>
        </p:nvSpPr>
        <p:spPr>
          <a:xfrm>
            <a:off x="609600" y="2564904"/>
            <a:ext cx="10972800" cy="4104456"/>
          </a:xfrm>
        </p:spPr>
        <p:txBody>
          <a:bodyPr/>
          <a:lstStyle/>
          <a:p>
            <a:pPr lvl="0"/>
            <a:r>
              <a:rPr lang="en-AU" dirty="0"/>
              <a:t>In 2015-16, 4.6% of all hospital separations were for Aboriginal and Torres Strait Islander </a:t>
            </a:r>
            <a:r>
              <a:rPr lang="en-AU" dirty="0" smtClean="0"/>
              <a:t>people.</a:t>
            </a:r>
          </a:p>
          <a:p>
            <a:pPr lvl="0"/>
            <a:r>
              <a:rPr lang="en-AU" dirty="0" smtClean="0"/>
              <a:t>In 2015-16, the age-adjusted separation rate for Aboriginal and Torres Strait Islander people was 2.5 times higher than for non-Indigenous people.</a:t>
            </a:r>
          </a:p>
          <a:p>
            <a:pPr lvl="0"/>
            <a:r>
              <a:rPr lang="en-AU" dirty="0" smtClean="0"/>
              <a:t>In </a:t>
            </a:r>
            <a:r>
              <a:rPr lang="en-AU" dirty="0"/>
              <a:t>2015-16, the main cause of hospitalisation for Aboriginal and Torres Strait Islander people was for ‘factors influencing health status and contact with health services’ (mostly for care involving dialysis), responsible for 50% of all Aboriginal and Torres Strait Islander separations.</a:t>
            </a:r>
          </a:p>
          <a:p>
            <a:endParaRPr lang="en-AU" dirty="0"/>
          </a:p>
        </p:txBody>
      </p:sp>
    </p:spTree>
    <p:extLst>
      <p:ext uri="{BB962C8B-B14F-4D97-AF65-F5344CB8AC3E}">
        <p14:creationId xmlns:p14="http://schemas.microsoft.com/office/powerpoint/2010/main" val="23892940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Hospitalisation</a:t>
            </a:r>
            <a:endParaRPr lang="en-AU" dirty="0"/>
          </a:p>
        </p:txBody>
      </p:sp>
      <p:sp>
        <p:nvSpPr>
          <p:cNvPr id="3" name="Content Placeholder 2"/>
          <p:cNvSpPr>
            <a:spLocks noGrp="1"/>
          </p:cNvSpPr>
          <p:nvPr>
            <p:ph idx="1"/>
          </p:nvPr>
        </p:nvSpPr>
        <p:spPr/>
        <p:txBody>
          <a:bodyPr/>
          <a:lstStyle/>
          <a:p>
            <a:r>
              <a:rPr lang="en-AU" dirty="0"/>
              <a:t>In 2015-16, the rate of overall potentially preventable hospitalisations was around three times higher for Aboriginal and Torres Strait Islander people than for non-Indigenous people.</a:t>
            </a:r>
          </a:p>
          <a:p>
            <a:endParaRPr lang="en-AU" dirty="0"/>
          </a:p>
        </p:txBody>
      </p:sp>
    </p:spTree>
    <p:extLst>
      <p:ext uri="{BB962C8B-B14F-4D97-AF65-F5344CB8AC3E}">
        <p14:creationId xmlns:p14="http://schemas.microsoft.com/office/powerpoint/2010/main" val="225138788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docProps/app.xml><?xml version="1.0" encoding="utf-8"?>
<Properties xmlns="http://schemas.openxmlformats.org/officeDocument/2006/extended-properties" xmlns:vt="http://schemas.openxmlformats.org/officeDocument/2006/docPropsVTypes">
  <Template/>
  <TotalTime>7093</TotalTime>
  <Words>3970</Words>
  <Application>Microsoft Office PowerPoint</Application>
  <PresentationFormat>Widescreen</PresentationFormat>
  <Paragraphs>172</Paragraphs>
  <Slides>45</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45</vt:i4>
      </vt:variant>
    </vt:vector>
  </HeadingPairs>
  <TitlesOfParts>
    <vt:vector size="52" baseType="lpstr">
      <vt:lpstr>ＭＳ Ｐゴシック</vt:lpstr>
      <vt:lpstr>Arial</vt:lpstr>
      <vt:lpstr>Calibri</vt:lpstr>
      <vt:lpstr>Corbel</vt:lpstr>
      <vt:lpstr>Trebuchet MS</vt:lpstr>
      <vt:lpstr>Wingdings 2</vt:lpstr>
      <vt:lpstr>Module</vt:lpstr>
      <vt:lpstr>Key facts</vt:lpstr>
      <vt:lpstr>Aboriginal and Torres Strait Islander population</vt:lpstr>
      <vt:lpstr>Aboriginal and Torres Strait Islander population</vt:lpstr>
      <vt:lpstr> Births and pregnancy outcomes </vt:lpstr>
      <vt:lpstr>Births and pregnancy outcomes</vt:lpstr>
      <vt:lpstr> Mortality </vt:lpstr>
      <vt:lpstr>Mortality</vt:lpstr>
      <vt:lpstr>Hospitalisation</vt:lpstr>
      <vt:lpstr>Hospitalisation</vt:lpstr>
      <vt:lpstr>Cardiovascular disease </vt:lpstr>
      <vt:lpstr>Cardiovascular disease </vt:lpstr>
      <vt:lpstr>Cancer</vt:lpstr>
      <vt:lpstr>Cancer</vt:lpstr>
      <vt:lpstr>Diabetes</vt:lpstr>
      <vt:lpstr>Social and emotional wellbeing</vt:lpstr>
      <vt:lpstr>Social and emotional wellbeing</vt:lpstr>
      <vt:lpstr>Kidney health</vt:lpstr>
      <vt:lpstr>Injury, including family violence</vt:lpstr>
      <vt:lpstr>Injury, including family violence</vt:lpstr>
      <vt:lpstr>Respiratory disease</vt:lpstr>
      <vt:lpstr>Respiratory disease</vt:lpstr>
      <vt:lpstr>Eye health</vt:lpstr>
      <vt:lpstr>Eye health</vt:lpstr>
      <vt:lpstr>Ear health and hearing</vt:lpstr>
      <vt:lpstr>Oral health</vt:lpstr>
      <vt:lpstr>Oral health</vt:lpstr>
      <vt:lpstr>Disability</vt:lpstr>
      <vt:lpstr> Communicable diseases </vt:lpstr>
      <vt:lpstr>Communicable diseases</vt:lpstr>
      <vt:lpstr>Communicable diseases</vt:lpstr>
      <vt:lpstr>Environmental health</vt:lpstr>
      <vt:lpstr>Environmental health</vt:lpstr>
      <vt:lpstr>Nutrition and breastfeeding</vt:lpstr>
      <vt:lpstr>Nutrition and breastfeeding</vt:lpstr>
      <vt:lpstr>Nutrition and breastfeeding</vt:lpstr>
      <vt:lpstr>Physical activity</vt:lpstr>
      <vt:lpstr>Bodyweight</vt:lpstr>
      <vt:lpstr>Immunisation</vt:lpstr>
      <vt:lpstr>Tobacco use</vt:lpstr>
      <vt:lpstr>Alcohol use</vt:lpstr>
      <vt:lpstr>Alcohol use</vt:lpstr>
      <vt:lpstr>Illicit drug use</vt:lpstr>
      <vt:lpstr>Illicit drug use</vt:lpstr>
      <vt:lpstr>Volatile substance use </vt:lpstr>
      <vt:lpstr>Citation</vt:lpstr>
    </vt:vector>
  </TitlesOfParts>
  <Company>Edith Cowan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essama</dc:creator>
  <cp:lastModifiedBy>Jane BURNS</cp:lastModifiedBy>
  <cp:revision>743</cp:revision>
  <dcterms:created xsi:type="dcterms:W3CDTF">2013-03-22T08:43:17Z</dcterms:created>
  <dcterms:modified xsi:type="dcterms:W3CDTF">2018-06-12T07:13:44Z</dcterms:modified>
</cp:coreProperties>
</file>