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60" r:id="rId1"/>
  </p:sldMasterIdLst>
  <p:notesMasterIdLst>
    <p:notesMasterId r:id="rId47"/>
  </p:notesMasterIdLst>
  <p:sldIdLst>
    <p:sldId id="256" r:id="rId2"/>
    <p:sldId id="260" r:id="rId3"/>
    <p:sldId id="257" r:id="rId4"/>
    <p:sldId id="266" r:id="rId5"/>
    <p:sldId id="258" r:id="rId6"/>
    <p:sldId id="261" r:id="rId7"/>
    <p:sldId id="262" r:id="rId8"/>
    <p:sldId id="263" r:id="rId9"/>
    <p:sldId id="265" r:id="rId10"/>
    <p:sldId id="272" r:id="rId11"/>
    <p:sldId id="271" r:id="rId12"/>
    <p:sldId id="270" r:id="rId13"/>
    <p:sldId id="269" r:id="rId14"/>
    <p:sldId id="268" r:id="rId15"/>
    <p:sldId id="275" r:id="rId16"/>
    <p:sldId id="277" r:id="rId17"/>
    <p:sldId id="276" r:id="rId18"/>
    <p:sldId id="273" r:id="rId19"/>
    <p:sldId id="274" r:id="rId20"/>
    <p:sldId id="267" r:id="rId21"/>
    <p:sldId id="264" r:id="rId22"/>
    <p:sldId id="259" r:id="rId23"/>
    <p:sldId id="290" r:id="rId24"/>
    <p:sldId id="289" r:id="rId25"/>
    <p:sldId id="288" r:id="rId26"/>
    <p:sldId id="287" r:id="rId27"/>
    <p:sldId id="286" r:id="rId28"/>
    <p:sldId id="285" r:id="rId29"/>
    <p:sldId id="284" r:id="rId30"/>
    <p:sldId id="283" r:id="rId31"/>
    <p:sldId id="282" r:id="rId32"/>
    <p:sldId id="293" r:id="rId33"/>
    <p:sldId id="292" r:id="rId34"/>
    <p:sldId id="291" r:id="rId35"/>
    <p:sldId id="281" r:id="rId36"/>
    <p:sldId id="280" r:id="rId37"/>
    <p:sldId id="297" r:id="rId38"/>
    <p:sldId id="296" r:id="rId39"/>
    <p:sldId id="294" r:id="rId40"/>
    <p:sldId id="295" r:id="rId41"/>
    <p:sldId id="279" r:id="rId42"/>
    <p:sldId id="300" r:id="rId43"/>
    <p:sldId id="278" r:id="rId44"/>
    <p:sldId id="299" r:id="rId45"/>
    <p:sldId id="298" r:id="rId46"/>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Arial" charset="0"/>
        <a:ea typeface="ＭＳ Ｐゴシック" charset="-128"/>
        <a:cs typeface="+mn-cs"/>
      </a:defRPr>
    </a:lvl1pPr>
    <a:lvl2pPr marL="457200" algn="l" rtl="0" fontAlgn="base">
      <a:spcBef>
        <a:spcPct val="0"/>
      </a:spcBef>
      <a:spcAft>
        <a:spcPct val="0"/>
      </a:spcAft>
      <a:defRPr kern="1200">
        <a:solidFill>
          <a:schemeClr val="tx1"/>
        </a:solidFill>
        <a:latin typeface="Arial" charset="0"/>
        <a:ea typeface="ＭＳ Ｐゴシック" charset="-128"/>
        <a:cs typeface="+mn-cs"/>
      </a:defRPr>
    </a:lvl2pPr>
    <a:lvl3pPr marL="914400" algn="l" rtl="0" fontAlgn="base">
      <a:spcBef>
        <a:spcPct val="0"/>
      </a:spcBef>
      <a:spcAft>
        <a:spcPct val="0"/>
      </a:spcAft>
      <a:defRPr kern="1200">
        <a:solidFill>
          <a:schemeClr val="tx1"/>
        </a:solidFill>
        <a:latin typeface="Arial" charset="0"/>
        <a:ea typeface="ＭＳ Ｐゴシック" charset="-128"/>
        <a:cs typeface="+mn-cs"/>
      </a:defRPr>
    </a:lvl3pPr>
    <a:lvl4pPr marL="1371600" algn="l" rtl="0" fontAlgn="base">
      <a:spcBef>
        <a:spcPct val="0"/>
      </a:spcBef>
      <a:spcAft>
        <a:spcPct val="0"/>
      </a:spcAft>
      <a:defRPr kern="1200">
        <a:solidFill>
          <a:schemeClr val="tx1"/>
        </a:solidFill>
        <a:latin typeface="Arial" charset="0"/>
        <a:ea typeface="ＭＳ Ｐゴシック" charset="-128"/>
        <a:cs typeface="+mn-cs"/>
      </a:defRPr>
    </a:lvl4pPr>
    <a:lvl5pPr marL="1828800" algn="l" rtl="0" fontAlgn="base">
      <a:spcBef>
        <a:spcPct val="0"/>
      </a:spcBef>
      <a:spcAft>
        <a:spcPct val="0"/>
      </a:spcAft>
      <a:defRPr kern="1200">
        <a:solidFill>
          <a:schemeClr val="tx1"/>
        </a:solidFill>
        <a:latin typeface="Arial" charset="0"/>
        <a:ea typeface="ＭＳ Ｐゴシック" charset="-128"/>
        <a:cs typeface="+mn-cs"/>
      </a:defRPr>
    </a:lvl5pPr>
    <a:lvl6pPr marL="2286000" algn="l" defTabSz="914400" rtl="0" eaLnBrk="1" latinLnBrk="0" hangingPunct="1">
      <a:defRPr kern="1200">
        <a:solidFill>
          <a:schemeClr val="tx1"/>
        </a:solidFill>
        <a:latin typeface="Arial" charset="0"/>
        <a:ea typeface="ＭＳ Ｐゴシック" charset="-128"/>
        <a:cs typeface="+mn-cs"/>
      </a:defRPr>
    </a:lvl6pPr>
    <a:lvl7pPr marL="2743200" algn="l" defTabSz="914400" rtl="0" eaLnBrk="1" latinLnBrk="0" hangingPunct="1">
      <a:defRPr kern="1200">
        <a:solidFill>
          <a:schemeClr val="tx1"/>
        </a:solidFill>
        <a:latin typeface="Arial" charset="0"/>
        <a:ea typeface="ＭＳ Ｐゴシック" charset="-128"/>
        <a:cs typeface="+mn-cs"/>
      </a:defRPr>
    </a:lvl7pPr>
    <a:lvl8pPr marL="3200400" algn="l" defTabSz="914400" rtl="0" eaLnBrk="1" latinLnBrk="0" hangingPunct="1">
      <a:defRPr kern="1200">
        <a:solidFill>
          <a:schemeClr val="tx1"/>
        </a:solidFill>
        <a:latin typeface="Arial" charset="0"/>
        <a:ea typeface="ＭＳ Ｐゴシック" charset="-128"/>
        <a:cs typeface="+mn-cs"/>
      </a:defRPr>
    </a:lvl8pPr>
    <a:lvl9pPr marL="3657600" algn="l" defTabSz="914400" rtl="0" eaLnBrk="1" latinLnBrk="0" hangingPunct="1">
      <a:defRPr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thomson" initials="n"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7876"/>
    <a:srgbClr val="A73A64"/>
    <a:srgbClr val="9E0B0F"/>
    <a:srgbClr val="FDD26E"/>
    <a:srgbClr val="98A4AE"/>
    <a:srgbClr val="9EB3CE"/>
    <a:srgbClr val="683431"/>
    <a:srgbClr val="F4DA9A"/>
    <a:srgbClr val="F1B13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497" autoAdjust="0"/>
    <p:restoredTop sz="94636" autoAdjust="0"/>
  </p:normalViewPr>
  <p:slideViewPr>
    <p:cSldViewPr>
      <p:cViewPr varScale="1">
        <p:scale>
          <a:sx n="110" d="100"/>
          <a:sy n="110" d="100"/>
        </p:scale>
        <p:origin x="888" y="108"/>
      </p:cViewPr>
      <p:guideLst>
        <p:guide orient="horz" pos="2160"/>
        <p:guide pos="3840"/>
      </p:guideLst>
    </p:cSldViewPr>
  </p:slideViewPr>
  <p:outlineViewPr>
    <p:cViewPr>
      <p:scale>
        <a:sx n="33" d="100"/>
        <a:sy n="33" d="100"/>
      </p:scale>
      <p:origin x="0" y="20814"/>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54AAC1-2A34-4FB7-91EF-12AEC63EBB2C}" type="datetimeFigureOut">
              <a:rPr lang="en-AU" smtClean="0"/>
              <a:pPr/>
              <a:t>28/02/2019</a:t>
            </a:fld>
            <a:endParaRPr lang="en-AU"/>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C3AFD2-EDB2-4AD0-9607-8CDE3AF78F5D}" type="slidenum">
              <a:rPr lang="en-AU" smtClean="0"/>
              <a:pPr/>
              <a:t>‹#›</a:t>
            </a:fld>
            <a:endParaRPr lang="en-AU"/>
          </a:p>
        </p:txBody>
      </p:sp>
    </p:spTree>
    <p:extLst>
      <p:ext uri="{BB962C8B-B14F-4D97-AF65-F5344CB8AC3E}">
        <p14:creationId xmlns:p14="http://schemas.microsoft.com/office/powerpoint/2010/main" val="7821621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2C3AFD2-EDB2-4AD0-9607-8CDE3AF78F5D}" type="slidenum">
              <a:rPr lang="en-AU" smtClean="0"/>
              <a:pPr/>
              <a:t>1</a:t>
            </a:fld>
            <a:endParaRPr lang="en-AU" dirty="0"/>
          </a:p>
        </p:txBody>
      </p:sp>
    </p:spTree>
    <p:extLst>
      <p:ext uri="{BB962C8B-B14F-4D97-AF65-F5344CB8AC3E}">
        <p14:creationId xmlns:p14="http://schemas.microsoft.com/office/powerpoint/2010/main" val="425032284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hemeOverride" Target="../theme/themeOverride1.xml"/><Relationship Id="rId6" Type="http://schemas.openxmlformats.org/officeDocument/2006/relationships/image" Target="../media/image8.png"/><Relationship Id="rId5" Type="http://schemas.openxmlformats.org/officeDocument/2006/relationships/image" Target="../media/image7.png"/><Relationship Id="rId4" Type="http://schemas.microsoft.com/office/2007/relationships/hdphoto" Target="../media/hdphoto1.wdp"/></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087876"/>
        </a:soli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rotWithShape="1">
          <a:blip r:embed="rId3">
            <a:extLst>
              <a:ext uri="{BEBA8EAE-BF5A-486C-A8C5-ECC9F3942E4B}">
                <a14:imgProps xmlns:a14="http://schemas.microsoft.com/office/drawing/2010/main">
                  <a14:imgLayer r:embed="rId4">
                    <a14:imgEffect>
                      <a14:brightnessContrast bright="20000"/>
                    </a14:imgEffect>
                  </a14:imgLayer>
                </a14:imgProps>
              </a:ext>
              <a:ext uri="{28A0092B-C50C-407E-A947-70E740481C1C}">
                <a14:useLocalDpi xmlns:a14="http://schemas.microsoft.com/office/drawing/2010/main" val="0"/>
              </a:ext>
            </a:extLst>
          </a:blip>
          <a:srcRect l="67516" t="57749"/>
          <a:stretch/>
        </p:blipFill>
        <p:spPr>
          <a:xfrm>
            <a:off x="8256240" y="2852936"/>
            <a:ext cx="3960440" cy="2897560"/>
          </a:xfrm>
          <a:prstGeom prst="rect">
            <a:avLst/>
          </a:prstGeom>
        </p:spPr>
      </p:pic>
      <p:sp>
        <p:nvSpPr>
          <p:cNvPr id="7" name="Rectangle 6"/>
          <p:cNvSpPr/>
          <p:nvPr userDrawn="1"/>
        </p:nvSpPr>
        <p:spPr bwMode="ltGray">
          <a:xfrm>
            <a:off x="0" y="5674642"/>
            <a:ext cx="12192000" cy="1183358"/>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r>
              <a:rPr lang="en-AU" sz="1800" b="1" u="none" strike="noStrike" kern="1200" dirty="0" smtClean="0">
                <a:solidFill>
                  <a:schemeClr val="tx1"/>
                </a:solidFill>
                <a:effectLst/>
                <a:latin typeface="Arial" charset="0"/>
                <a:ea typeface="ＭＳ Ｐゴシック" charset="-128"/>
                <a:cs typeface="+mn-cs"/>
              </a:rPr>
              <a:t> </a:t>
            </a:r>
            <a:endParaRPr lang="en-US" dirty="0">
              <a:solidFill>
                <a:srgbClr val="FFFFFF"/>
              </a:solidFill>
              <a:ea typeface="ＭＳ Ｐゴシック" charset="-128"/>
            </a:endParaRPr>
          </a:p>
        </p:txBody>
      </p:sp>
      <p:sp>
        <p:nvSpPr>
          <p:cNvPr id="8" name="Footer Placeholder 4"/>
          <p:cNvSpPr txBox="1">
            <a:spLocks/>
          </p:cNvSpPr>
          <p:nvPr userDrawn="1"/>
        </p:nvSpPr>
        <p:spPr>
          <a:xfrm>
            <a:off x="1339957" y="6309320"/>
            <a:ext cx="9512087" cy="274638"/>
          </a:xfrm>
          <a:prstGeom prst="rect">
            <a:avLst/>
          </a:prstGeom>
        </p:spPr>
        <p:txBody>
          <a:bodyPr lIns="45720" rIns="45720" bIns="0" anchor="b"/>
          <a:lstStyle/>
          <a:p>
            <a:pPr algn="ctr">
              <a:defRPr/>
            </a:pPr>
            <a:r>
              <a:rPr lang="en-AU" sz="1200" dirty="0">
                <a:solidFill>
                  <a:srgbClr val="FFFFFF"/>
                </a:solidFill>
                <a:latin typeface="Corbel" charset="0"/>
              </a:rPr>
              <a:t>©</a:t>
            </a:r>
            <a:r>
              <a:rPr lang="en-AU" sz="1200" dirty="0" smtClean="0">
                <a:solidFill>
                  <a:srgbClr val="FFFFFF"/>
                </a:solidFill>
                <a:latin typeface="Corbel" charset="0"/>
              </a:rPr>
              <a:t>2019 </a:t>
            </a:r>
            <a:r>
              <a:rPr lang="en-AU" sz="1200" dirty="0">
                <a:solidFill>
                  <a:srgbClr val="FFFFFF"/>
                </a:solidFill>
                <a:latin typeface="Corbel" charset="0"/>
              </a:rPr>
              <a:t>Australian Indigenous Health</a:t>
            </a:r>
            <a:r>
              <a:rPr lang="en-AU" sz="1200" i="1" dirty="0">
                <a:solidFill>
                  <a:srgbClr val="FFFFFF"/>
                </a:solidFill>
                <a:latin typeface="Corbel" charset="0"/>
              </a:rPr>
              <a:t>InfoNet</a:t>
            </a:r>
          </a:p>
        </p:txBody>
      </p:sp>
      <p:sp>
        <p:nvSpPr>
          <p:cNvPr id="9" name="Slide Number Placeholder 5"/>
          <p:cNvSpPr txBox="1">
            <a:spLocks/>
          </p:cNvSpPr>
          <p:nvPr userDrawn="1"/>
        </p:nvSpPr>
        <p:spPr>
          <a:xfrm>
            <a:off x="11049001" y="6466730"/>
            <a:ext cx="977900" cy="274638"/>
          </a:xfrm>
          <a:prstGeom prst="rect">
            <a:avLst/>
          </a:prstGeom>
        </p:spPr>
        <p:txBody>
          <a:bodyPr bIns="0" anchor="b"/>
          <a:lstStyle/>
          <a:p>
            <a:pPr algn="r">
              <a:defRPr/>
            </a:pPr>
            <a:endParaRPr lang="en-AU" sz="1200" dirty="0">
              <a:solidFill>
                <a:srgbClr val="FFFFFF"/>
              </a:solidFill>
              <a:latin typeface="Corbel" charset="0"/>
            </a:endParaRPr>
          </a:p>
        </p:txBody>
      </p:sp>
      <p:sp>
        <p:nvSpPr>
          <p:cNvPr id="10" name="Rectangle 9"/>
          <p:cNvSpPr/>
          <p:nvPr userDrawn="1"/>
        </p:nvSpPr>
        <p:spPr bwMode="invGray">
          <a:xfrm>
            <a:off x="0" y="5687218"/>
            <a:ext cx="12192000" cy="46038"/>
          </a:xfrm>
          <a:prstGeom prst="rect">
            <a:avLst/>
          </a:prstGeom>
          <a:solidFill>
            <a:srgbClr val="F1B139"/>
          </a:solidFill>
          <a:ln>
            <a:noFill/>
          </a:ln>
        </p:spPr>
        <p:style>
          <a:lnRef idx="2">
            <a:schemeClr val="accent1"/>
          </a:lnRef>
          <a:fillRef idx="1">
            <a:schemeClr val="lt1"/>
          </a:fillRef>
          <a:effectRef idx="0">
            <a:schemeClr val="accent1"/>
          </a:effectRef>
          <a:fontRef idx="minor">
            <a:schemeClr val="dk1"/>
          </a:fontRef>
        </p:style>
        <p:txBody>
          <a:bodyPr anchor="ctr"/>
          <a:lstStyle/>
          <a:p>
            <a:pPr algn="ctr">
              <a:defRPr/>
            </a:pPr>
            <a:endParaRPr lang="en-US" dirty="0">
              <a:solidFill>
                <a:srgbClr val="000000"/>
              </a:solidFill>
              <a:ea typeface="ＭＳ Ｐゴシック" charset="-128"/>
            </a:endParaRPr>
          </a:p>
        </p:txBody>
      </p:sp>
      <p:sp>
        <p:nvSpPr>
          <p:cNvPr id="2" name="Title 1"/>
          <p:cNvSpPr>
            <a:spLocks noGrp="1"/>
          </p:cNvSpPr>
          <p:nvPr>
            <p:ph type="ctrTitle"/>
          </p:nvPr>
        </p:nvSpPr>
        <p:spPr>
          <a:xfrm>
            <a:off x="914400" y="3355848"/>
            <a:ext cx="10769600" cy="1673352"/>
          </a:xfrm>
        </p:spPr>
        <p:txBody>
          <a:bodyPr tIns="0" bIns="0" rtlCol="0" anchor="t">
            <a:normAutofit/>
          </a:bodyPr>
          <a:lstStyle>
            <a:lvl1pPr algn="l">
              <a:defRPr sz="4700" b="0" cap="none" spc="0">
                <a:ln>
                  <a:noFill/>
                </a:ln>
                <a:solidFill>
                  <a:schemeClr val="tx1"/>
                </a:solidFill>
                <a:effectLs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914400" y="1828800"/>
            <a:ext cx="107696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2" name="Footer Placeholder 4"/>
          <p:cNvSpPr>
            <a:spLocks noGrp="1"/>
          </p:cNvSpPr>
          <p:nvPr>
            <p:ph type="ftr" sz="quarter" idx="11"/>
          </p:nvPr>
        </p:nvSpPr>
        <p:spPr>
          <a:xfrm>
            <a:off x="3860800" y="6021288"/>
            <a:ext cx="7342717" cy="274638"/>
          </a:xfrm>
          <a:prstGeom prst="rect">
            <a:avLst/>
          </a:prstGeom>
        </p:spPr>
        <p:txBody>
          <a:bodyPr vert="horz" wrap="square" lIns="91440" tIns="45720" rIns="91440" bIns="45720" numCol="1" anchor="t" anchorCtr="0" compatLnSpc="1">
            <a:prstTxWarp prst="textNoShape">
              <a:avLst/>
            </a:prstTxWarp>
          </a:bodyPr>
          <a:lstStyle>
            <a:lvl1pPr>
              <a:defRPr smtClean="0">
                <a:latin typeface="Corbel" charset="0"/>
              </a:defRPr>
            </a:lvl1pPr>
          </a:lstStyle>
          <a:p>
            <a:pPr>
              <a:defRPr/>
            </a:pPr>
            <a:endParaRPr lang="en-AU" i="1" dirty="0"/>
          </a:p>
        </p:txBody>
      </p:sp>
      <p:pic>
        <p:nvPicPr>
          <p:cNvPr id="18" name="Picture 3"/>
          <p:cNvPicPr>
            <a:picLocks noChangeArrowheads="1"/>
          </p:cNvPicPr>
          <p:nvPr userDrawn="1"/>
        </p:nvPicPr>
        <p:blipFill>
          <a:blip r:embed="rId5" cstate="print"/>
          <a:srcRect/>
          <a:stretch>
            <a:fillRect/>
          </a:stretch>
        </p:blipFill>
        <p:spPr bwMode="auto">
          <a:xfrm>
            <a:off x="10976772" y="5908325"/>
            <a:ext cx="1029127" cy="761035"/>
          </a:xfrm>
          <a:prstGeom prst="rect">
            <a:avLst/>
          </a:prstGeom>
          <a:noFill/>
          <a:ln w="9525">
            <a:noFill/>
            <a:miter lim="800000"/>
            <a:headEnd/>
            <a:tailEnd/>
          </a:ln>
          <a:effectLst/>
        </p:spPr>
      </p:pic>
      <p:pic>
        <p:nvPicPr>
          <p:cNvPr id="5" name="Picture 4"/>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263352" y="5998855"/>
            <a:ext cx="1036234" cy="670505"/>
          </a:xfrm>
          <a:prstGeom prst="rect">
            <a:avLst/>
          </a:prstGeom>
        </p:spPr>
      </p:pic>
      <p:pic>
        <p:nvPicPr>
          <p:cNvPr id="17" name="Picture 11"/>
          <p:cNvPicPr>
            <a:picLocks/>
          </p:cNvPicPr>
          <p:nvPr userDrawn="1"/>
        </p:nvPicPr>
        <p:blipFill>
          <a:blip r:embed="rId7">
            <a:extLst>
              <a:ext uri="{28A0092B-C50C-407E-A947-70E740481C1C}">
                <a14:useLocalDpi xmlns:a14="http://schemas.microsoft.com/office/drawing/2010/main" val="0"/>
              </a:ext>
            </a:extLst>
          </a:blip>
          <a:stretch>
            <a:fillRect/>
          </a:stretch>
        </p:blipFill>
        <p:spPr bwMode="auto">
          <a:xfrm>
            <a:off x="369769" y="181421"/>
            <a:ext cx="2667775" cy="1093788"/>
          </a:xfrm>
          <a:prstGeom prst="rect">
            <a:avLst/>
          </a:prstGeom>
          <a:noFill/>
          <a:ln w="9525">
            <a:noFill/>
            <a:miter lim="800000"/>
            <a:headEnd/>
            <a:tailEnd/>
          </a:ln>
        </p:spPr>
      </p:pic>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Header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392" y="1524000"/>
            <a:ext cx="10959008" cy="762000"/>
          </a:xfrm>
        </p:spPr>
        <p:txBody>
          <a:bodyPr/>
          <a:lstStyle>
            <a:lvl1pPr>
              <a:defRPr sz="3200" b="0" cap="none" spc="0">
                <a:ln>
                  <a:noFill/>
                </a:ln>
                <a:solidFill>
                  <a:srgbClr val="087876"/>
                </a:solidFill>
                <a:effectLst/>
              </a:defRPr>
            </a:lvl1pPr>
          </a:lstStyle>
          <a:p>
            <a:r>
              <a:rPr lang="en-AU" dirty="0" smtClean="0"/>
              <a:t>Click to edit Master title style</a:t>
            </a:r>
            <a:endParaRPr lang="en-AU" dirty="0"/>
          </a:p>
        </p:txBody>
      </p:sp>
      <p:sp>
        <p:nvSpPr>
          <p:cNvPr id="4" name="Content Placeholder 2"/>
          <p:cNvSpPr>
            <a:spLocks noGrp="1"/>
          </p:cNvSpPr>
          <p:nvPr>
            <p:ph idx="1"/>
          </p:nvPr>
        </p:nvSpPr>
        <p:spPr>
          <a:xfrm>
            <a:off x="609600" y="2438400"/>
            <a:ext cx="10972800" cy="3962400"/>
          </a:xfrm>
          <a:noFill/>
        </p:spPr>
        <p:txBody>
          <a:bodyPr/>
          <a:lstStyle>
            <a:lvl1pPr>
              <a:spcBef>
                <a:spcPts val="0"/>
              </a:spcBef>
              <a:spcAft>
                <a:spcPts val="3000"/>
              </a:spcAft>
              <a:defRPr sz="2000">
                <a:latin typeface="Trebuchet MS" panose="020B0603020202020204" pitchFamily="34" charset="0"/>
              </a:defRPr>
            </a:lvl1pPr>
            <a:lvl2pPr>
              <a:spcBef>
                <a:spcPts val="0"/>
              </a:spcBef>
              <a:spcAft>
                <a:spcPts val="3000"/>
              </a:spcAft>
              <a:defRPr sz="1800">
                <a:latin typeface="Trebuchet MS" panose="020B0603020202020204" pitchFamily="34" charset="0"/>
              </a:defRPr>
            </a:lvl2pPr>
            <a:lvl3pPr>
              <a:spcBef>
                <a:spcPts val="0"/>
              </a:spcBef>
              <a:spcAft>
                <a:spcPts val="3000"/>
              </a:spcAft>
              <a:defRPr sz="1600">
                <a:latin typeface="Trebuchet MS" panose="020B0603020202020204" pitchFamily="34" charset="0"/>
              </a:defRPr>
            </a:lvl3pPr>
            <a:lvl4pPr>
              <a:spcBef>
                <a:spcPts val="0"/>
              </a:spcBef>
              <a:spcAft>
                <a:spcPts val="3000"/>
              </a:spcAft>
              <a:defRPr sz="1400">
                <a:latin typeface="Trebuchet MS" panose="020B0603020202020204" pitchFamily="34" charset="0"/>
              </a:defRPr>
            </a:lvl4pPr>
            <a:lvl5pPr>
              <a:spcBef>
                <a:spcPts val="0"/>
              </a:spcBef>
              <a:spcAft>
                <a:spcPts val="3000"/>
              </a:spcAft>
              <a:defRPr sz="1400">
                <a:latin typeface="Trebuchet MS" panose="020B0603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ubheader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392" y="1524000"/>
            <a:ext cx="10959008" cy="762000"/>
          </a:xfrm>
        </p:spPr>
        <p:txBody>
          <a:bodyPr/>
          <a:lstStyle>
            <a:lvl1pPr>
              <a:defRPr sz="1800" b="0" cap="none" spc="0">
                <a:ln>
                  <a:noFill/>
                </a:ln>
                <a:solidFill>
                  <a:srgbClr val="087876"/>
                </a:solidFill>
                <a:effectLst/>
              </a:defRPr>
            </a:lvl1pPr>
          </a:lstStyle>
          <a:p>
            <a:r>
              <a:rPr lang="en-AU" dirty="0" smtClean="0"/>
              <a:t>Click to edit Master title style</a:t>
            </a:r>
            <a:endParaRPr lang="en-AU" dirty="0"/>
          </a:p>
        </p:txBody>
      </p:sp>
      <p:sp>
        <p:nvSpPr>
          <p:cNvPr id="4" name="Content Placeholder 2"/>
          <p:cNvSpPr>
            <a:spLocks noGrp="1"/>
          </p:cNvSpPr>
          <p:nvPr>
            <p:ph idx="1"/>
          </p:nvPr>
        </p:nvSpPr>
        <p:spPr>
          <a:xfrm>
            <a:off x="609600" y="2438400"/>
            <a:ext cx="10972800" cy="3962400"/>
          </a:xfrm>
          <a:noFill/>
        </p:spPr>
        <p:txBody>
          <a:bodyPr/>
          <a:lstStyle>
            <a:lvl1pPr>
              <a:spcBef>
                <a:spcPts val="0"/>
              </a:spcBef>
              <a:spcAft>
                <a:spcPts val="3000"/>
              </a:spcAft>
              <a:defRPr sz="2000">
                <a:latin typeface="Trebuchet MS" panose="020B0603020202020204" pitchFamily="34" charset="0"/>
              </a:defRPr>
            </a:lvl1pPr>
            <a:lvl2pPr>
              <a:spcBef>
                <a:spcPts val="0"/>
              </a:spcBef>
              <a:spcAft>
                <a:spcPts val="3000"/>
              </a:spcAft>
              <a:defRPr sz="1800">
                <a:latin typeface="Trebuchet MS" panose="020B0603020202020204" pitchFamily="34" charset="0"/>
              </a:defRPr>
            </a:lvl2pPr>
            <a:lvl3pPr>
              <a:spcBef>
                <a:spcPts val="0"/>
              </a:spcBef>
              <a:spcAft>
                <a:spcPts val="3000"/>
              </a:spcAft>
              <a:defRPr sz="1600">
                <a:latin typeface="Trebuchet MS" panose="020B0603020202020204" pitchFamily="34" charset="0"/>
              </a:defRPr>
            </a:lvl3pPr>
            <a:lvl4pPr>
              <a:spcBef>
                <a:spcPts val="0"/>
              </a:spcBef>
              <a:spcAft>
                <a:spcPts val="3000"/>
              </a:spcAft>
              <a:defRPr sz="1400">
                <a:latin typeface="Trebuchet MS" panose="020B0603020202020204" pitchFamily="34" charset="0"/>
              </a:defRPr>
            </a:lvl4pPr>
            <a:lvl5pPr>
              <a:spcBef>
                <a:spcPts val="0"/>
              </a:spcBef>
              <a:spcAft>
                <a:spcPts val="3000"/>
              </a:spcAft>
              <a:defRPr sz="1400">
                <a:latin typeface="Trebuchet MS" panose="020B0603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70442994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ab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392" y="1524000"/>
            <a:ext cx="10959008" cy="762000"/>
          </a:xfrm>
        </p:spPr>
        <p:txBody>
          <a:bodyPr/>
          <a:lstStyle>
            <a:lvl1pPr>
              <a:defRPr sz="1800" b="0" cap="none" spc="0">
                <a:ln>
                  <a:noFill/>
                </a:ln>
                <a:solidFill>
                  <a:srgbClr val="087876"/>
                </a:solidFill>
                <a:effectLst/>
              </a:defRPr>
            </a:lvl1pPr>
          </a:lstStyle>
          <a:p>
            <a:r>
              <a:rPr lang="en-AU" dirty="0" smtClean="0"/>
              <a:t>Click to edit Master title style</a:t>
            </a:r>
            <a:endParaRPr lang="en-AU" dirty="0"/>
          </a:p>
        </p:txBody>
      </p:sp>
      <p:sp>
        <p:nvSpPr>
          <p:cNvPr id="8" name="Text Placeholder 7"/>
          <p:cNvSpPr>
            <a:spLocks noGrp="1"/>
          </p:cNvSpPr>
          <p:nvPr>
            <p:ph type="body" sz="quarter" idx="10" hasCustomPrompt="1"/>
          </p:nvPr>
        </p:nvSpPr>
        <p:spPr>
          <a:xfrm>
            <a:off x="335360" y="5589240"/>
            <a:ext cx="11521281" cy="783124"/>
          </a:xfrm>
        </p:spPr>
        <p:txBody>
          <a:bodyPr numCol="1" anchor="b"/>
          <a:lstStyle>
            <a:lvl1pPr marL="119062" indent="0">
              <a:buNone/>
              <a:defRPr sz="800">
                <a:latin typeface="Trebuchet MS" panose="020B0603020202020204" pitchFamily="34" charset="0"/>
              </a:defRPr>
            </a:lvl1pPr>
          </a:lstStyle>
          <a:p>
            <a:pPr lvl="0"/>
            <a:r>
              <a:rPr lang="en-US" dirty="0" smtClean="0"/>
              <a:t>Click to edit Notes text styles</a:t>
            </a:r>
          </a:p>
        </p:txBody>
      </p:sp>
    </p:spTree>
    <p:extLst>
      <p:ext uri="{BB962C8B-B14F-4D97-AF65-F5344CB8AC3E}">
        <p14:creationId xmlns:p14="http://schemas.microsoft.com/office/powerpoint/2010/main" val="232885570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No header slide">
    <p:bg>
      <p:bgPr>
        <a:solidFill>
          <a:schemeClr val="bg1"/>
        </a:solidFill>
        <a:effectLst/>
      </p:bgPr>
    </p:bg>
    <p:spTree>
      <p:nvGrpSpPr>
        <p:cNvPr id="1" name=""/>
        <p:cNvGrpSpPr/>
        <p:nvPr/>
      </p:nvGrpSpPr>
      <p:grpSpPr>
        <a:xfrm>
          <a:off x="0" y="0"/>
          <a:ext cx="0" cy="0"/>
          <a:chOff x="0" y="0"/>
          <a:chExt cx="0" cy="0"/>
        </a:xfrm>
      </p:grpSpPr>
      <p:sp>
        <p:nvSpPr>
          <p:cNvPr id="4" name="Content Placeholder 2"/>
          <p:cNvSpPr>
            <a:spLocks noGrp="1"/>
          </p:cNvSpPr>
          <p:nvPr>
            <p:ph idx="1"/>
          </p:nvPr>
        </p:nvSpPr>
        <p:spPr>
          <a:xfrm>
            <a:off x="609600" y="1700808"/>
            <a:ext cx="10972800" cy="4699992"/>
          </a:xfrm>
          <a:noFill/>
        </p:spPr>
        <p:txBody>
          <a:bodyPr/>
          <a:lstStyle>
            <a:lvl1pPr>
              <a:spcBef>
                <a:spcPts val="0"/>
              </a:spcBef>
              <a:spcAft>
                <a:spcPts val="3000"/>
              </a:spcAft>
              <a:defRPr sz="2000">
                <a:latin typeface="Trebuchet MS" panose="020B0603020202020204" pitchFamily="34" charset="0"/>
              </a:defRPr>
            </a:lvl1pPr>
            <a:lvl2pPr>
              <a:spcBef>
                <a:spcPts val="0"/>
              </a:spcBef>
              <a:spcAft>
                <a:spcPts val="3000"/>
              </a:spcAft>
              <a:defRPr sz="1800">
                <a:latin typeface="Trebuchet MS" panose="020B0603020202020204" pitchFamily="34" charset="0"/>
              </a:defRPr>
            </a:lvl2pPr>
            <a:lvl3pPr>
              <a:spcBef>
                <a:spcPts val="0"/>
              </a:spcBef>
              <a:spcAft>
                <a:spcPts val="3000"/>
              </a:spcAft>
              <a:defRPr sz="1600">
                <a:latin typeface="Trebuchet MS" panose="020B0603020202020204" pitchFamily="34" charset="0"/>
              </a:defRPr>
            </a:lvl3pPr>
            <a:lvl4pPr>
              <a:spcBef>
                <a:spcPts val="0"/>
              </a:spcBef>
              <a:spcAft>
                <a:spcPts val="3000"/>
              </a:spcAft>
              <a:defRPr sz="1400">
                <a:latin typeface="Trebuchet MS" panose="020B0603020202020204" pitchFamily="34" charset="0"/>
              </a:defRPr>
            </a:lvl4pPr>
            <a:lvl5pPr>
              <a:spcBef>
                <a:spcPts val="0"/>
              </a:spcBef>
              <a:spcAft>
                <a:spcPts val="3000"/>
              </a:spcAft>
              <a:defRPr sz="1400">
                <a:latin typeface="Trebuchet MS" panose="020B0603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052601563"/>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ual column Layou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609600" y="2449512"/>
            <a:ext cx="5386917" cy="3951288"/>
          </a:xfrm>
        </p:spPr>
        <p:txBody>
          <a:bodyPr/>
          <a:lstStyle>
            <a:lvl1pPr>
              <a:spcAft>
                <a:spcPts val="2400"/>
              </a:spcAft>
              <a:defRPr sz="2000">
                <a:latin typeface="Trebuchet MS" panose="020B0603020202020204" pitchFamily="34" charset="0"/>
              </a:defRPr>
            </a:lvl1pPr>
            <a:lvl2pPr>
              <a:spcAft>
                <a:spcPts val="2400"/>
              </a:spcAft>
              <a:defRPr sz="1800">
                <a:latin typeface="Trebuchet MS" panose="020B0603020202020204" pitchFamily="34" charset="0"/>
              </a:defRPr>
            </a:lvl2pPr>
            <a:lvl3pPr>
              <a:spcAft>
                <a:spcPts val="2400"/>
              </a:spcAft>
              <a:defRPr sz="1600">
                <a:latin typeface="Trebuchet MS" panose="020B0603020202020204" pitchFamily="34" charset="0"/>
              </a:defRPr>
            </a:lvl3pPr>
            <a:lvl4pPr>
              <a:spcAft>
                <a:spcPts val="2400"/>
              </a:spcAft>
              <a:defRPr sz="1400">
                <a:latin typeface="Trebuchet MS" panose="020B0603020202020204" pitchFamily="34" charset="0"/>
              </a:defRPr>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5" name="Content Placeholder 5"/>
          <p:cNvSpPr>
            <a:spLocks noGrp="1"/>
          </p:cNvSpPr>
          <p:nvPr>
            <p:ph sz="quarter" idx="4"/>
          </p:nvPr>
        </p:nvSpPr>
        <p:spPr>
          <a:xfrm>
            <a:off x="6193368" y="2449512"/>
            <a:ext cx="5389033" cy="3951288"/>
          </a:xfrm>
        </p:spPr>
        <p:txBody>
          <a:bodyPr/>
          <a:lstStyle>
            <a:lvl1pPr>
              <a:spcBef>
                <a:spcPts val="0"/>
              </a:spcBef>
              <a:spcAft>
                <a:spcPts val="2400"/>
              </a:spcAft>
              <a:defRPr sz="2000">
                <a:latin typeface="Trebuchet MS" panose="020B0603020202020204" pitchFamily="34" charset="0"/>
              </a:defRPr>
            </a:lvl1pPr>
            <a:lvl2pPr>
              <a:spcBef>
                <a:spcPts val="0"/>
              </a:spcBef>
              <a:spcAft>
                <a:spcPts val="2400"/>
              </a:spcAft>
              <a:defRPr sz="1800">
                <a:latin typeface="Trebuchet MS" panose="020B0603020202020204" pitchFamily="34" charset="0"/>
              </a:defRPr>
            </a:lvl2pPr>
            <a:lvl3pPr>
              <a:spcBef>
                <a:spcPts val="0"/>
              </a:spcBef>
              <a:spcAft>
                <a:spcPts val="2400"/>
              </a:spcAft>
              <a:defRPr sz="1600">
                <a:latin typeface="Trebuchet MS" panose="020B0603020202020204" pitchFamily="34" charset="0"/>
              </a:defRPr>
            </a:lvl3pPr>
            <a:lvl4pPr>
              <a:spcBef>
                <a:spcPts val="0"/>
              </a:spcBef>
              <a:spcAft>
                <a:spcPts val="2400"/>
              </a:spcAft>
              <a:defRPr sz="1400">
                <a:latin typeface="Trebuchet MS" panose="020B0603020202020204" pitchFamily="34" charset="0"/>
              </a:defRPr>
            </a:lvl4pPr>
            <a:lvl5pPr>
              <a:spcBef>
                <a:spcPts val="0"/>
              </a:spcBef>
              <a:spcAft>
                <a:spcPts val="2400"/>
              </a:spcAft>
              <a:defRPr sz="1400">
                <a:latin typeface="Trebuchet MS" panose="020B0603020202020204" pitchFamily="34" charset="0"/>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623392" y="1524000"/>
            <a:ext cx="10959008" cy="762000"/>
          </a:xfrm>
        </p:spPr>
        <p:txBody>
          <a:bodyPr/>
          <a:lstStyle>
            <a:lvl1pPr>
              <a:defRPr sz="3200" b="0" cap="none" spc="0">
                <a:ln>
                  <a:noFill/>
                </a:ln>
                <a:solidFill>
                  <a:srgbClr val="A73A64"/>
                </a:solidFill>
                <a:effectLst/>
              </a:defRPr>
            </a:lvl1pPr>
          </a:lstStyle>
          <a:p>
            <a:r>
              <a:rPr lang="en-AU" dirty="0" smtClean="0"/>
              <a:t>Click to edit Master title style</a:t>
            </a:r>
            <a:endParaRPr lang="en-AU"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bg1"/>
        </a:solid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4.png"/><Relationship Id="rId5" Type="http://schemas.openxmlformats.org/officeDocument/2006/relationships/slideLayout" Target="../slideLayouts/slideLayout5.xml"/><Relationship Id="rId10"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p:cNvSpPr/>
          <p:nvPr userDrawn="1"/>
        </p:nvSpPr>
        <p:spPr>
          <a:xfrm>
            <a:off x="-24680" y="0"/>
            <a:ext cx="12216680" cy="1452562"/>
          </a:xfrm>
          <a:prstGeom prst="rect">
            <a:avLst/>
          </a:prstGeom>
          <a:solidFill>
            <a:srgbClr val="08787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8" name="Rectangle 17"/>
          <p:cNvSpPr/>
          <p:nvPr userDrawn="1"/>
        </p:nvSpPr>
        <p:spPr>
          <a:xfrm>
            <a:off x="0" y="6429376"/>
            <a:ext cx="12192000" cy="428625"/>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endParaRPr lang="en-AU" dirty="0">
              <a:solidFill>
                <a:srgbClr val="FFFFFF"/>
              </a:solidFill>
              <a:ea typeface="ＭＳ Ｐゴシック" charset="-128"/>
            </a:endParaRPr>
          </a:p>
        </p:txBody>
      </p:sp>
      <p:sp>
        <p:nvSpPr>
          <p:cNvPr id="2" name="Title Placeholder 1"/>
          <p:cNvSpPr>
            <a:spLocks noGrp="1"/>
          </p:cNvSpPr>
          <p:nvPr>
            <p:ph type="title"/>
          </p:nvPr>
        </p:nvSpPr>
        <p:spPr>
          <a:xfrm>
            <a:off x="1524000" y="1524000"/>
            <a:ext cx="10058400" cy="762000"/>
          </a:xfrm>
          <a:prstGeom prst="rect">
            <a:avLst/>
          </a:prstGeom>
        </p:spPr>
        <p:txBody>
          <a:bodyPr vert="horz" wrap="square" lIns="91440" tIns="45720" rIns="45720" bIns="45720" numCol="1" anchor="ctr" anchorCtr="0" compatLnSpc="1">
            <a:prstTxWarp prst="textNoShape">
              <a:avLst/>
            </a:prstTxWarp>
            <a:noAutofit/>
          </a:bodyPr>
          <a:lstStyle/>
          <a:p>
            <a:pPr lvl="0"/>
            <a:r>
              <a:rPr lang="en-US" smtClean="0"/>
              <a:t>Click to edit Master title style</a:t>
            </a:r>
          </a:p>
        </p:txBody>
      </p:sp>
      <p:sp>
        <p:nvSpPr>
          <p:cNvPr id="1029" name="Text Placeholder 2"/>
          <p:cNvSpPr>
            <a:spLocks noGrp="1"/>
          </p:cNvSpPr>
          <p:nvPr>
            <p:ph type="body" idx="1"/>
          </p:nvPr>
        </p:nvSpPr>
        <p:spPr bwMode="auto">
          <a:xfrm>
            <a:off x="609600" y="2438400"/>
            <a:ext cx="10972800" cy="3962400"/>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5" name="Slide Number Placeholder 5"/>
          <p:cNvSpPr txBox="1">
            <a:spLocks/>
          </p:cNvSpPr>
          <p:nvPr userDrawn="1"/>
        </p:nvSpPr>
        <p:spPr>
          <a:xfrm>
            <a:off x="10928351" y="6500814"/>
            <a:ext cx="977900" cy="274637"/>
          </a:xfrm>
          <a:prstGeom prst="rect">
            <a:avLst/>
          </a:prstGeom>
        </p:spPr>
        <p:txBody>
          <a:bodyPr/>
          <a:lstStyle/>
          <a:p>
            <a:pPr algn="r">
              <a:defRPr/>
            </a:pPr>
            <a:fld id="{A04BE05B-79DB-4543-9266-244ED4688928}" type="slidenum">
              <a:rPr lang="en-AU" sz="1200">
                <a:solidFill>
                  <a:schemeClr val="bg1"/>
                </a:solidFill>
                <a:latin typeface="Corbel" charset="0"/>
              </a:rPr>
              <a:pPr algn="r">
                <a:defRPr/>
              </a:pPr>
              <a:t>‹#›</a:t>
            </a:fld>
            <a:endParaRPr lang="en-AU" sz="1200" dirty="0">
              <a:solidFill>
                <a:schemeClr val="bg1"/>
              </a:solidFill>
              <a:latin typeface="Corbel" charset="0"/>
            </a:endParaRPr>
          </a:p>
        </p:txBody>
      </p:sp>
      <p:sp>
        <p:nvSpPr>
          <p:cNvPr id="17" name="Footer Placeholder 4"/>
          <p:cNvSpPr txBox="1">
            <a:spLocks/>
          </p:cNvSpPr>
          <p:nvPr userDrawn="1"/>
        </p:nvSpPr>
        <p:spPr>
          <a:xfrm>
            <a:off x="571500" y="6429375"/>
            <a:ext cx="11049000" cy="357188"/>
          </a:xfrm>
          <a:prstGeom prst="rect">
            <a:avLst/>
          </a:prstGeom>
        </p:spPr>
        <p:txBody>
          <a:bodyPr/>
          <a:lstStyle/>
          <a:p>
            <a:pPr algn="ctr">
              <a:defRPr/>
            </a:pPr>
            <a:r>
              <a:rPr lang="en-AU" dirty="0">
                <a:solidFill>
                  <a:schemeClr val="bg1"/>
                </a:solidFill>
                <a:latin typeface="Corbel" charset="0"/>
              </a:rPr>
              <a:t>www.healthinfonet.ecu.edu.au</a:t>
            </a:r>
            <a:endParaRPr lang="en-AU" i="1" dirty="0">
              <a:solidFill>
                <a:schemeClr val="bg1"/>
              </a:solidFill>
              <a:latin typeface="Corbel" charset="0"/>
            </a:endParaRPr>
          </a:p>
        </p:txBody>
      </p:sp>
      <p:sp>
        <p:nvSpPr>
          <p:cNvPr id="10" name="Rectangle 9"/>
          <p:cNvSpPr/>
          <p:nvPr/>
        </p:nvSpPr>
        <p:spPr bwMode="invGray">
          <a:xfrm>
            <a:off x="0" y="1428750"/>
            <a:ext cx="12192000" cy="46038"/>
          </a:xfrm>
          <a:prstGeom prst="rect">
            <a:avLst/>
          </a:prstGeom>
          <a:solidFill>
            <a:srgbClr val="F1B139"/>
          </a:solidFill>
          <a:ln>
            <a:noFill/>
          </a:ln>
        </p:spPr>
        <p:style>
          <a:lnRef idx="2">
            <a:schemeClr val="accent1"/>
          </a:lnRef>
          <a:fillRef idx="1">
            <a:schemeClr val="lt1"/>
          </a:fillRef>
          <a:effectRef idx="0">
            <a:schemeClr val="accent1"/>
          </a:effectRef>
          <a:fontRef idx="minor">
            <a:schemeClr val="dk1"/>
          </a:fontRef>
        </p:style>
        <p:txBody>
          <a:bodyPr anchor="ctr"/>
          <a:lstStyle/>
          <a:p>
            <a:pPr algn="ctr">
              <a:defRPr/>
            </a:pPr>
            <a:endParaRPr lang="en-US" dirty="0">
              <a:solidFill>
                <a:srgbClr val="000000"/>
              </a:solidFill>
              <a:ea typeface="ＭＳ Ｐゴシック" charset="-128"/>
            </a:endParaRPr>
          </a:p>
        </p:txBody>
      </p:sp>
      <p:sp>
        <p:nvSpPr>
          <p:cNvPr id="12" name="Rectangle 11"/>
          <p:cNvSpPr/>
          <p:nvPr userDrawn="1"/>
        </p:nvSpPr>
        <p:spPr>
          <a:xfrm>
            <a:off x="873189" y="6525344"/>
            <a:ext cx="2032929" cy="215444"/>
          </a:xfrm>
          <a:prstGeom prst="rect">
            <a:avLst/>
          </a:prstGeom>
        </p:spPr>
        <p:txBody>
          <a:bodyPr wrap="none">
            <a:spAutoFit/>
          </a:bodyPr>
          <a:lstStyle/>
          <a:p>
            <a:pPr algn="ctr">
              <a:defRPr/>
            </a:pPr>
            <a:r>
              <a:rPr lang="en-AU" sz="800" dirty="0" smtClean="0">
                <a:solidFill>
                  <a:srgbClr val="FFFFFF"/>
                </a:solidFill>
                <a:latin typeface="Corbel" charset="0"/>
              </a:rPr>
              <a:t>©2019 Australian Indigenous Health</a:t>
            </a:r>
            <a:r>
              <a:rPr lang="en-AU" sz="800" i="1" dirty="0" smtClean="0">
                <a:solidFill>
                  <a:srgbClr val="FFFFFF"/>
                </a:solidFill>
                <a:latin typeface="Corbel" charset="0"/>
              </a:rPr>
              <a:t>InfoNet</a:t>
            </a:r>
            <a:endParaRPr lang="en-AU" sz="800" i="1" dirty="0">
              <a:solidFill>
                <a:srgbClr val="FFFFFF"/>
              </a:solidFill>
              <a:latin typeface="Corbel" charset="0"/>
            </a:endParaRPr>
          </a:p>
        </p:txBody>
      </p:sp>
      <p:pic>
        <p:nvPicPr>
          <p:cNvPr id="19" name="Picture 11"/>
          <p:cNvPicPr>
            <a:picLocks/>
          </p:cNvPicPr>
          <p:nvPr userDrawn="1"/>
        </p:nvPicPr>
        <p:blipFill>
          <a:blip r:embed="rId9">
            <a:extLst>
              <a:ext uri="{28A0092B-C50C-407E-A947-70E740481C1C}">
                <a14:useLocalDpi xmlns:a14="http://schemas.microsoft.com/office/drawing/2010/main" val="0"/>
              </a:ext>
            </a:extLst>
          </a:blip>
          <a:stretch>
            <a:fillRect/>
          </a:stretch>
        </p:blipFill>
        <p:spPr bwMode="auto">
          <a:xfrm>
            <a:off x="369769" y="181421"/>
            <a:ext cx="2667775" cy="1093788"/>
          </a:xfrm>
          <a:prstGeom prst="rect">
            <a:avLst/>
          </a:prstGeom>
          <a:noFill/>
          <a:ln w="9525">
            <a:noFill/>
            <a:miter lim="800000"/>
            <a:headEnd/>
            <a:tailEnd/>
          </a:ln>
        </p:spPr>
      </p:pic>
      <p:pic>
        <p:nvPicPr>
          <p:cNvPr id="4" name="Picture 3"/>
          <p:cNvPicPr>
            <a:picLocks noChangeAspect="1"/>
          </p:cNvPicPr>
          <p:nvPr userDrawn="1"/>
        </p:nvPicPr>
        <p:blipFill rotWithShape="1">
          <a:blip r:embed="rId10">
            <a:extLst>
              <a:ext uri="{28A0092B-C50C-407E-A947-70E740481C1C}">
                <a14:useLocalDpi xmlns:a14="http://schemas.microsoft.com/office/drawing/2010/main" val="0"/>
              </a:ext>
            </a:extLst>
          </a:blip>
          <a:srcRect r="72255" b="57182"/>
          <a:stretch/>
        </p:blipFill>
        <p:spPr>
          <a:xfrm flipH="1">
            <a:off x="10200456" y="-27383"/>
            <a:ext cx="1990782" cy="1728192"/>
          </a:xfrm>
          <a:prstGeom prst="rect">
            <a:avLst/>
          </a:prstGeom>
        </p:spPr>
      </p:pic>
    </p:spTree>
  </p:cSld>
  <p:clrMap bg1="lt1" tx1="dk1" bg2="lt2" tx2="dk2" accent1="accent1" accent2="accent2" accent3="accent3" accent4="accent4" accent5="accent5" accent6="accent6" hlink="hlink" folHlink="folHlink"/>
  <p:sldLayoutIdLst>
    <p:sldLayoutId id="2147483670" r:id="rId1"/>
    <p:sldLayoutId id="2147483667" r:id="rId2"/>
    <p:sldLayoutId id="2147483671" r:id="rId3"/>
    <p:sldLayoutId id="2147483673" r:id="rId4"/>
    <p:sldLayoutId id="2147483672" r:id="rId5"/>
    <p:sldLayoutId id="2147483668" r:id="rId6"/>
    <p:sldLayoutId id="2147483669" r:id="rId7"/>
  </p:sldLayoutIdLst>
  <p:timing>
    <p:tnLst>
      <p:par>
        <p:cTn id="1" dur="indefinite" restart="never" nodeType="tmRoot"/>
      </p:par>
    </p:tnLst>
  </p:timing>
  <p:hf sldNum="0" hdr="0" dt="0"/>
  <p:txStyles>
    <p:titleStyle>
      <a:lvl1pPr algn="l" rtl="0" eaLnBrk="0" fontAlgn="base" hangingPunct="0">
        <a:spcBef>
          <a:spcPct val="0"/>
        </a:spcBef>
        <a:spcAft>
          <a:spcPct val="0"/>
        </a:spcAft>
        <a:defRPr sz="3800" b="1" kern="1200">
          <a:ln w="18415" cmpd="sng">
            <a:noFill/>
            <a:prstDash val="solid"/>
          </a:ln>
          <a:solidFill>
            <a:schemeClr val="tx1"/>
          </a:solidFill>
          <a:effectLst>
            <a:outerShdw blurRad="50800" dist="38100" dir="16200000">
              <a:schemeClr val="tx1">
                <a:alpha val="31000"/>
              </a:schemeClr>
            </a:outerShdw>
          </a:effectLst>
          <a:latin typeface="Trebuchet MS"/>
          <a:ea typeface="ＭＳ Ｐゴシック" charset="-128"/>
          <a:cs typeface="ＭＳ Ｐゴシック" charset="-128"/>
        </a:defRPr>
      </a:lvl1pPr>
      <a:lvl2pPr algn="l" rtl="0" eaLnBrk="0" fontAlgn="base" hangingPunct="0">
        <a:spcBef>
          <a:spcPct val="0"/>
        </a:spcBef>
        <a:spcAft>
          <a:spcPct val="0"/>
        </a:spcAft>
        <a:defRPr sz="3800" b="1">
          <a:solidFill>
            <a:schemeClr val="tx1"/>
          </a:solidFill>
          <a:latin typeface="Trebuchet MS" charset="0"/>
          <a:ea typeface="ＭＳ Ｐゴシック" charset="-128"/>
          <a:cs typeface="ＭＳ Ｐゴシック" charset="-128"/>
        </a:defRPr>
      </a:lvl2pPr>
      <a:lvl3pPr algn="l" rtl="0" eaLnBrk="0" fontAlgn="base" hangingPunct="0">
        <a:spcBef>
          <a:spcPct val="0"/>
        </a:spcBef>
        <a:spcAft>
          <a:spcPct val="0"/>
        </a:spcAft>
        <a:defRPr sz="3800" b="1">
          <a:solidFill>
            <a:schemeClr val="tx1"/>
          </a:solidFill>
          <a:latin typeface="Trebuchet MS" charset="0"/>
          <a:ea typeface="ＭＳ Ｐゴシック" charset="-128"/>
          <a:cs typeface="ＭＳ Ｐゴシック" charset="-128"/>
        </a:defRPr>
      </a:lvl3pPr>
      <a:lvl4pPr algn="l" rtl="0" eaLnBrk="0" fontAlgn="base" hangingPunct="0">
        <a:spcBef>
          <a:spcPct val="0"/>
        </a:spcBef>
        <a:spcAft>
          <a:spcPct val="0"/>
        </a:spcAft>
        <a:defRPr sz="3800" b="1">
          <a:solidFill>
            <a:schemeClr val="tx1"/>
          </a:solidFill>
          <a:latin typeface="Trebuchet MS" charset="0"/>
          <a:ea typeface="ＭＳ Ｐゴシック" charset="-128"/>
          <a:cs typeface="ＭＳ Ｐゴシック" charset="-128"/>
        </a:defRPr>
      </a:lvl4pPr>
      <a:lvl5pPr algn="l" rtl="0" eaLnBrk="0" fontAlgn="base" hangingPunct="0">
        <a:spcBef>
          <a:spcPct val="0"/>
        </a:spcBef>
        <a:spcAft>
          <a:spcPct val="0"/>
        </a:spcAft>
        <a:defRPr sz="3800" b="1">
          <a:solidFill>
            <a:schemeClr val="tx1"/>
          </a:solidFill>
          <a:latin typeface="Trebuchet MS" charset="0"/>
          <a:ea typeface="ＭＳ Ｐゴシック" charset="-128"/>
          <a:cs typeface="ＭＳ Ｐゴシック" charset="-128"/>
        </a:defRPr>
      </a:lvl5pPr>
      <a:lvl6pPr marL="457200" algn="l" rtl="0" fontAlgn="base">
        <a:spcBef>
          <a:spcPct val="0"/>
        </a:spcBef>
        <a:spcAft>
          <a:spcPct val="0"/>
        </a:spcAft>
        <a:defRPr sz="3800" b="1">
          <a:solidFill>
            <a:schemeClr val="tx1"/>
          </a:solidFill>
          <a:latin typeface="Trebuchet MS" charset="0"/>
          <a:ea typeface="ＭＳ Ｐゴシック" charset="-128"/>
          <a:cs typeface="ＭＳ Ｐゴシック" charset="-128"/>
        </a:defRPr>
      </a:lvl6pPr>
      <a:lvl7pPr marL="914400" algn="l" rtl="0" fontAlgn="base">
        <a:spcBef>
          <a:spcPct val="0"/>
        </a:spcBef>
        <a:spcAft>
          <a:spcPct val="0"/>
        </a:spcAft>
        <a:defRPr sz="3800" b="1">
          <a:solidFill>
            <a:schemeClr val="tx1"/>
          </a:solidFill>
          <a:latin typeface="Trebuchet MS" charset="0"/>
          <a:ea typeface="ＭＳ Ｐゴシック" charset="-128"/>
          <a:cs typeface="ＭＳ Ｐゴシック" charset="-128"/>
        </a:defRPr>
      </a:lvl7pPr>
      <a:lvl8pPr marL="1371600" algn="l" rtl="0" fontAlgn="base">
        <a:spcBef>
          <a:spcPct val="0"/>
        </a:spcBef>
        <a:spcAft>
          <a:spcPct val="0"/>
        </a:spcAft>
        <a:defRPr sz="3800" b="1">
          <a:solidFill>
            <a:schemeClr val="tx1"/>
          </a:solidFill>
          <a:latin typeface="Trebuchet MS" charset="0"/>
          <a:ea typeface="ＭＳ Ｐゴシック" charset="-128"/>
          <a:cs typeface="ＭＳ Ｐゴシック" charset="-128"/>
        </a:defRPr>
      </a:lvl8pPr>
      <a:lvl9pPr marL="1828800" algn="l" rtl="0" fontAlgn="base">
        <a:spcBef>
          <a:spcPct val="0"/>
        </a:spcBef>
        <a:spcAft>
          <a:spcPct val="0"/>
        </a:spcAft>
        <a:defRPr sz="3800" b="1">
          <a:solidFill>
            <a:schemeClr val="tx1"/>
          </a:solidFill>
          <a:latin typeface="Trebuchet MS" charset="0"/>
          <a:ea typeface="ＭＳ Ｐゴシック" charset="-128"/>
          <a:cs typeface="ＭＳ Ｐゴシック" charset="-128"/>
        </a:defRPr>
      </a:lvl9pPr>
    </p:titleStyle>
    <p:bodyStyle>
      <a:lvl1pPr marL="438150" indent="-319088" algn="l" rtl="0" eaLnBrk="0" fontAlgn="base" hangingPunct="0">
        <a:spcBef>
          <a:spcPct val="0"/>
        </a:spcBef>
        <a:spcAft>
          <a:spcPct val="0"/>
        </a:spcAft>
        <a:buClrTx/>
        <a:buSzPct val="80000"/>
        <a:buBlip>
          <a:blip r:embed="rId11"/>
        </a:buBlip>
        <a:defRPr sz="3000" kern="1200">
          <a:solidFill>
            <a:schemeClr val="tx1"/>
          </a:solidFill>
          <a:latin typeface="Arial"/>
          <a:ea typeface="ＭＳ Ｐゴシック" charset="-128"/>
          <a:cs typeface="ＭＳ Ｐゴシック" charset="-128"/>
        </a:defRPr>
      </a:lvl1pPr>
      <a:lvl2pPr marL="730250" indent="-273050" algn="l" rtl="0" eaLnBrk="0" fontAlgn="base" hangingPunct="0">
        <a:spcBef>
          <a:spcPct val="20000"/>
        </a:spcBef>
        <a:spcAft>
          <a:spcPct val="0"/>
        </a:spcAft>
        <a:buClr>
          <a:schemeClr val="accent2"/>
        </a:buClr>
        <a:buSzPct val="83000"/>
        <a:buBlip>
          <a:blip r:embed="rId12"/>
        </a:buBlip>
        <a:defRPr sz="2800" kern="1200">
          <a:solidFill>
            <a:schemeClr val="tx1"/>
          </a:solidFill>
          <a:latin typeface="Arial"/>
          <a:ea typeface="ＭＳ Ｐゴシック" charset="-128"/>
          <a:cs typeface="ＭＳ Ｐゴシック" charset="-128"/>
        </a:defRPr>
      </a:lvl2pPr>
      <a:lvl3pPr marL="995363" indent="-228600" algn="l" rtl="0" eaLnBrk="0" fontAlgn="base" hangingPunct="0">
        <a:spcBef>
          <a:spcPct val="20000"/>
        </a:spcBef>
        <a:spcAft>
          <a:spcPct val="0"/>
        </a:spcAft>
        <a:buClr>
          <a:srgbClr val="E66C7D"/>
        </a:buClr>
        <a:buSzPct val="90000"/>
        <a:buBlip>
          <a:blip r:embed="rId11"/>
        </a:buBlip>
        <a:defRPr sz="2400" kern="1200">
          <a:solidFill>
            <a:schemeClr val="tx1"/>
          </a:solidFill>
          <a:latin typeface="Arial"/>
          <a:ea typeface="ＭＳ Ｐゴシック" charset="-128"/>
          <a:cs typeface="ＭＳ Ｐゴシック" charset="-128"/>
        </a:defRPr>
      </a:lvl3pPr>
      <a:lvl4pPr marL="1216025" indent="-182563" algn="l" rtl="0" eaLnBrk="0" fontAlgn="base" hangingPunct="0">
        <a:spcBef>
          <a:spcPct val="20000"/>
        </a:spcBef>
        <a:spcAft>
          <a:spcPct val="0"/>
        </a:spcAft>
        <a:buClr>
          <a:srgbClr val="6BB76D"/>
        </a:buClr>
        <a:buSzPct val="80000"/>
        <a:buBlip>
          <a:blip r:embed="rId12"/>
        </a:buBlip>
        <a:defRPr sz="2000" kern="1200">
          <a:solidFill>
            <a:schemeClr val="tx1"/>
          </a:solidFill>
          <a:latin typeface="Arial"/>
          <a:ea typeface="ＭＳ Ｐゴシック" charset="-128"/>
          <a:cs typeface="ＭＳ Ｐゴシック" charset="-128"/>
        </a:defRPr>
      </a:lvl4pPr>
      <a:lvl5pPr marL="1425575" indent="-182563" algn="l" rtl="0" eaLnBrk="0" fontAlgn="base" hangingPunct="0">
        <a:spcBef>
          <a:spcPct val="20000"/>
        </a:spcBef>
        <a:spcAft>
          <a:spcPct val="0"/>
        </a:spcAft>
        <a:buClr>
          <a:srgbClr val="E88651"/>
        </a:buClr>
        <a:buSzPct val="70000"/>
        <a:buBlip>
          <a:blip r:embed="rId11"/>
        </a:buBlip>
        <a:defRPr lang="en-US" sz="2000" kern="1200">
          <a:solidFill>
            <a:schemeClr val="tx1"/>
          </a:solidFill>
          <a:latin typeface="Arial"/>
          <a:ea typeface="ＭＳ Ｐゴシック" charset="-128"/>
          <a:cs typeface="ＭＳ Ｐゴシック" charset="-128"/>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2351584" y="4565104"/>
            <a:ext cx="7488832" cy="808112"/>
          </a:xfrm>
        </p:spPr>
        <p:txBody>
          <a:bodyPr>
            <a:normAutofit/>
          </a:bodyPr>
          <a:lstStyle/>
          <a:p>
            <a:pPr algn="ctr"/>
            <a:r>
              <a:rPr lang="en-AU" sz="3200" dirty="0" smtClean="0">
                <a:latin typeface="Trebuchet MS" panose="020B0603020202020204" pitchFamily="34" charset="0"/>
                <a:cs typeface="Arial" pitchFamily="34" charset="0"/>
              </a:rPr>
              <a:t>Key facts</a:t>
            </a:r>
            <a:endParaRPr lang="en-AU" sz="3200" dirty="0">
              <a:latin typeface="Trebuchet MS" panose="020B0603020202020204" pitchFamily="34" charset="0"/>
            </a:endParaRPr>
          </a:p>
        </p:txBody>
      </p:sp>
      <p:sp>
        <p:nvSpPr>
          <p:cNvPr id="6" name="Subtitle 5"/>
          <p:cNvSpPr>
            <a:spLocks noGrp="1"/>
          </p:cNvSpPr>
          <p:nvPr>
            <p:ph type="subTitle" idx="1"/>
          </p:nvPr>
        </p:nvSpPr>
        <p:spPr>
          <a:xfrm>
            <a:off x="711200" y="2679192"/>
            <a:ext cx="10769600" cy="1499616"/>
          </a:xfrm>
        </p:spPr>
        <p:txBody>
          <a:bodyPr/>
          <a:lstStyle/>
          <a:p>
            <a:pPr algn="ctr"/>
            <a:r>
              <a:rPr lang="en-AU" sz="4400" b="1" dirty="0" smtClean="0">
                <a:solidFill>
                  <a:schemeClr val="tx1"/>
                </a:solidFill>
                <a:latin typeface="Trebuchet MS" panose="020B0603020202020204" pitchFamily="34" charset="0"/>
                <a:cs typeface="Arial" panose="020B0604020202020204" pitchFamily="34" charset="0"/>
              </a:rPr>
              <a:t>Overview of Aboriginal</a:t>
            </a:r>
          </a:p>
          <a:p>
            <a:pPr algn="ctr"/>
            <a:r>
              <a:rPr lang="en-AU" sz="4400" b="1" dirty="0" smtClean="0">
                <a:solidFill>
                  <a:schemeClr val="tx1"/>
                </a:solidFill>
                <a:latin typeface="Trebuchet MS" panose="020B0603020202020204" pitchFamily="34" charset="0"/>
                <a:cs typeface="Arial" panose="020B0604020202020204" pitchFamily="34" charset="0"/>
              </a:rPr>
              <a:t>and Torres Strait Islander </a:t>
            </a:r>
          </a:p>
          <a:p>
            <a:pPr algn="ctr"/>
            <a:r>
              <a:rPr lang="en-AU" sz="4400" b="1" dirty="0" smtClean="0">
                <a:solidFill>
                  <a:schemeClr val="tx1"/>
                </a:solidFill>
                <a:latin typeface="Trebuchet MS" panose="020B0603020202020204" pitchFamily="34" charset="0"/>
                <a:cs typeface="Arial" panose="020B0604020202020204" pitchFamily="34" charset="0"/>
              </a:rPr>
              <a:t>health status 2018</a:t>
            </a:r>
            <a:endParaRPr lang="en-AU" sz="4400" dirty="0">
              <a:solidFill>
                <a:schemeClr val="tx1"/>
              </a:solidFill>
              <a:latin typeface="Trebuchet MS" panose="020B0603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900" b="1" dirty="0" smtClean="0">
                <a:latin typeface="Calibri Light" panose="020F0302020204030204" pitchFamily="34" charset="0"/>
                <a:cs typeface="Calibri Light" panose="020F0302020204030204" pitchFamily="34" charset="0"/>
              </a:rPr>
              <a:t>Cardiovascular health</a:t>
            </a:r>
            <a:endParaRPr lang="en-AU" sz="2900" b="1" dirty="0">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a:xfrm>
            <a:off x="609600" y="2132856"/>
            <a:ext cx="10972800" cy="4114800"/>
          </a:xfrm>
        </p:spPr>
        <p:txBody>
          <a:bodyPr/>
          <a:lstStyle/>
          <a:p>
            <a:r>
              <a:rPr lang="en-AU" dirty="0"/>
              <a:t>In 2012-2013, 13% of Aboriginal and Torres Strait Islander people reported having a long-term heart or related condition; after age-adjustment, these conditions were reported as being 1.2 times more common for Aboriginal and Torres Strait Islander people than for non-Indigenous people.</a:t>
            </a:r>
          </a:p>
          <a:p>
            <a:r>
              <a:rPr lang="en-AU" dirty="0"/>
              <a:t>In 2016-17, after age-adjustment, Aboriginal and Torres Strait Islander people were hospitalised for CVD at 1.7 times the rate of non-Indigenous people. </a:t>
            </a:r>
          </a:p>
          <a:p>
            <a:r>
              <a:rPr lang="en-AU" dirty="0"/>
              <a:t>In 2017, ischaemic heart disease was the leading cause of death of Aboriginal and Torres Strait Islander people living in NSW, Qld, WA, SA and the NT; the age-adjusted death rate due to ischaemic heart disease for Aboriginal and Torres Strait Islander people was 1.8 times the rate for non-Indigenous people.</a:t>
            </a:r>
          </a:p>
          <a:p>
            <a:endParaRPr lang="en-AU" dirty="0"/>
          </a:p>
        </p:txBody>
      </p:sp>
    </p:spTree>
    <p:extLst>
      <p:ext uri="{BB962C8B-B14F-4D97-AF65-F5344CB8AC3E}">
        <p14:creationId xmlns:p14="http://schemas.microsoft.com/office/powerpoint/2010/main" val="20698864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900" b="1" dirty="0">
                <a:latin typeface="Calibri Light" panose="020F0302020204030204" pitchFamily="34" charset="0"/>
                <a:cs typeface="Calibri Light" panose="020F0302020204030204" pitchFamily="34" charset="0"/>
              </a:rPr>
              <a:t>Cardiovascular </a:t>
            </a:r>
            <a:r>
              <a:rPr lang="en-AU" sz="2900" b="1" dirty="0" smtClean="0">
                <a:latin typeface="Calibri Light" panose="020F0302020204030204" pitchFamily="34" charset="0"/>
                <a:cs typeface="Calibri Light" panose="020F0302020204030204" pitchFamily="34" charset="0"/>
              </a:rPr>
              <a:t>health</a:t>
            </a:r>
            <a:endParaRPr lang="en-AU" sz="2900" dirty="0"/>
          </a:p>
        </p:txBody>
      </p:sp>
      <p:sp>
        <p:nvSpPr>
          <p:cNvPr id="3" name="Content Placeholder 2"/>
          <p:cNvSpPr>
            <a:spLocks noGrp="1"/>
          </p:cNvSpPr>
          <p:nvPr>
            <p:ph idx="1"/>
          </p:nvPr>
        </p:nvSpPr>
        <p:spPr/>
        <p:txBody>
          <a:bodyPr/>
          <a:lstStyle/>
          <a:p>
            <a:r>
              <a:rPr lang="en-AU" dirty="0"/>
              <a:t>For 1998 to 2015, the gap in CVD mortality rates between Aboriginal and Torres Strait Islander and non-Indigenous people narrowed.</a:t>
            </a:r>
          </a:p>
          <a:p>
            <a:r>
              <a:rPr lang="en-AU" dirty="0"/>
              <a:t>In 2011, cardiovascular disease (CVD) was the third largest contributor (12%) to total disease burden among Aboriginal and Torres Strait Islander people.</a:t>
            </a:r>
          </a:p>
          <a:p>
            <a:pPr marL="119062" indent="0">
              <a:buNone/>
            </a:pPr>
            <a:endParaRPr lang="en-AU" dirty="0"/>
          </a:p>
        </p:txBody>
      </p:sp>
    </p:spTree>
    <p:extLst>
      <p:ext uri="{BB962C8B-B14F-4D97-AF65-F5344CB8AC3E}">
        <p14:creationId xmlns:p14="http://schemas.microsoft.com/office/powerpoint/2010/main" val="35742005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900" b="1" dirty="0" smtClean="0">
                <a:latin typeface="Calibri Light" panose="020F0302020204030204" pitchFamily="34" charset="0"/>
                <a:cs typeface="Calibri Light" panose="020F0302020204030204" pitchFamily="34" charset="0"/>
              </a:rPr>
              <a:t>Cancer</a:t>
            </a:r>
            <a:endParaRPr lang="en-AU" sz="2900" b="1" dirty="0">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a:xfrm>
            <a:off x="609600" y="2286000"/>
            <a:ext cx="10972800" cy="4114800"/>
          </a:xfrm>
        </p:spPr>
        <p:txBody>
          <a:bodyPr/>
          <a:lstStyle/>
          <a:p>
            <a:r>
              <a:rPr lang="en-AU" dirty="0"/>
              <a:t>For 2009-2013, age-adjusted cancer incidence rates were 1.1 times higher for Aboriginal and Torres Strait Islander people living in NSW, Vic, Qld, WA and the NT than for non-Indigenous people.</a:t>
            </a:r>
          </a:p>
          <a:p>
            <a:r>
              <a:rPr lang="en-AU" dirty="0"/>
              <a:t>For 2009-2013, the most common cancers diagnosed among Aboriginal and Torres Strait Islander people living in NSW, Vic, Qld, WA and the NT were lung cancer and breast (females) cancer.</a:t>
            </a:r>
          </a:p>
          <a:p>
            <a:r>
              <a:rPr lang="en-AU" dirty="0"/>
              <a:t>Survival rates indicate that of the Aboriginal and Torres Strait Islander people living in NSW, Vic, Qld, WA, and the NT who were diagnosed with cancer between 2007 and 2014, 50% had a chance of surviving five years after diagnosis. This compared with a relative survival rate of 65% for non-Indigenous people.</a:t>
            </a:r>
          </a:p>
          <a:p>
            <a:endParaRPr lang="en-AU" dirty="0"/>
          </a:p>
        </p:txBody>
      </p:sp>
    </p:spTree>
    <p:extLst>
      <p:ext uri="{BB962C8B-B14F-4D97-AF65-F5344CB8AC3E}">
        <p14:creationId xmlns:p14="http://schemas.microsoft.com/office/powerpoint/2010/main" val="1232403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900" b="1" dirty="0" smtClean="0">
                <a:latin typeface="Calibri Light" panose="020F0302020204030204" pitchFamily="34" charset="0"/>
                <a:cs typeface="Calibri Light" panose="020F0302020204030204" pitchFamily="34" charset="0"/>
              </a:rPr>
              <a:t>Cancer</a:t>
            </a:r>
            <a:endParaRPr lang="en-AU" sz="2900" b="1" dirty="0">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p:txBody>
          <a:bodyPr/>
          <a:lstStyle/>
          <a:p>
            <a:r>
              <a:rPr lang="en-AU" dirty="0"/>
              <a:t>In 2016-17, age-adjusted hospitalisation rates for cancer were lower for Aboriginal and Torres Strait Islander people than for non-Indigenous people.</a:t>
            </a:r>
          </a:p>
          <a:p>
            <a:r>
              <a:rPr lang="en-AU" dirty="0"/>
              <a:t>For 2011-2015, the age-adjusted death rate for cancer for Aboriginal and Torres Strait Islander people living in NSW, Qld, WA, SA and the NT was 1.4 times higher than for non-Indigenous people.</a:t>
            </a:r>
          </a:p>
          <a:p>
            <a:r>
              <a:rPr lang="en-AU" dirty="0"/>
              <a:t>In 2011, cancer and other neoplasms (cancerous and non-cancerous tumours) were responsible for 9.4% of the total burden of disease among Aboriginal and Torres Strait Islander people.</a:t>
            </a:r>
          </a:p>
        </p:txBody>
      </p:sp>
    </p:spTree>
    <p:extLst>
      <p:ext uri="{BB962C8B-B14F-4D97-AF65-F5344CB8AC3E}">
        <p14:creationId xmlns:p14="http://schemas.microsoft.com/office/powerpoint/2010/main" val="6781867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900" b="1" dirty="0" smtClean="0">
                <a:latin typeface="Calibri Light" panose="020F0302020204030204" pitchFamily="34" charset="0"/>
                <a:cs typeface="Calibri Light" panose="020F0302020204030204" pitchFamily="34" charset="0"/>
              </a:rPr>
              <a:t>Diabetes</a:t>
            </a:r>
            <a:endParaRPr lang="en-AU" sz="2900" b="1" dirty="0">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a:xfrm>
            <a:off x="609600" y="2060848"/>
            <a:ext cx="10972800" cy="4339952"/>
          </a:xfrm>
        </p:spPr>
        <p:txBody>
          <a:bodyPr/>
          <a:lstStyle/>
          <a:p>
            <a:r>
              <a:rPr lang="en-AU" dirty="0"/>
              <a:t>In 2012-2013, 13% of Aboriginal and Torres Strait Islander people reported having diabetes; after age-adjustment, Aboriginal and Torres Strait Islander people were 3.5 times more likely to report having some form of diabetes than non-Indigenous people.</a:t>
            </a:r>
          </a:p>
          <a:p>
            <a:r>
              <a:rPr lang="en-AU" dirty="0"/>
              <a:t>In 2015-16, Aboriginal and Torres Strait Islander people were more likely to have diabetes recorded as the principal cause of hospital admission compared with non-Indigenous people. </a:t>
            </a:r>
          </a:p>
          <a:p>
            <a:r>
              <a:rPr lang="en-AU" dirty="0"/>
              <a:t>Diabetes was the second leading cause of death for Aboriginal and Torres Strait Islander people in 2017.</a:t>
            </a:r>
          </a:p>
          <a:p>
            <a:r>
              <a:rPr lang="en-AU" dirty="0"/>
              <a:t>In 2011, diabetes accounted for 4% of the burden of disease among Aboriginal and Torres Strait Islander people.</a:t>
            </a:r>
          </a:p>
          <a:p>
            <a:endParaRPr lang="en-AU" dirty="0"/>
          </a:p>
        </p:txBody>
      </p:sp>
    </p:spTree>
    <p:extLst>
      <p:ext uri="{BB962C8B-B14F-4D97-AF65-F5344CB8AC3E}">
        <p14:creationId xmlns:p14="http://schemas.microsoft.com/office/powerpoint/2010/main" val="40812647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900" b="1" dirty="0" smtClean="0">
                <a:latin typeface="Calibri Light" panose="020F0302020204030204" pitchFamily="34" charset="0"/>
                <a:cs typeface="Calibri Light" panose="020F0302020204030204" pitchFamily="34" charset="0"/>
              </a:rPr>
              <a:t>Social and emotional wellbeing</a:t>
            </a:r>
            <a:endParaRPr lang="en-AU" sz="2900" b="1" dirty="0">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p:txBody>
          <a:bodyPr/>
          <a:lstStyle/>
          <a:p>
            <a:r>
              <a:rPr lang="en-AU" dirty="0"/>
              <a:t>In 2012-2013, after age-adjustment, Aboriginal and Torres Strait Islander people were 2.7 times as likely as non-Indigenous people to feel high or very high levels of psychological distress.</a:t>
            </a:r>
          </a:p>
          <a:p>
            <a:r>
              <a:rPr lang="en-AU" dirty="0"/>
              <a:t>In 2014-2015, 68% of Aboriginal and Torres Strait Islander people aged 15 years and over and 67% of children aged 4-14 years experienced at least one significant stressor in the previous 12 months.</a:t>
            </a:r>
          </a:p>
          <a:p>
            <a:r>
              <a:rPr lang="en-AU" dirty="0"/>
              <a:t>In 2012-2013, 91% of Aboriginal and Torres Strait Islander people reported on feelings of calmness and peacefulness, happiness, fullness of life and energy either some, most, or all of the time.</a:t>
            </a:r>
          </a:p>
          <a:p>
            <a:endParaRPr lang="en-AU" dirty="0"/>
          </a:p>
        </p:txBody>
      </p:sp>
    </p:spTree>
    <p:extLst>
      <p:ext uri="{BB962C8B-B14F-4D97-AF65-F5344CB8AC3E}">
        <p14:creationId xmlns:p14="http://schemas.microsoft.com/office/powerpoint/2010/main" val="28593130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900" b="1" dirty="0" smtClean="0">
                <a:latin typeface="Calibri Light" panose="020F0302020204030204" pitchFamily="34" charset="0"/>
                <a:cs typeface="Calibri Light" panose="020F0302020204030204" pitchFamily="34" charset="0"/>
              </a:rPr>
              <a:t>Social and emotional wellbeing</a:t>
            </a:r>
            <a:endParaRPr lang="en-AU" sz="2900" b="1" dirty="0">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p:txBody>
          <a:bodyPr/>
          <a:lstStyle/>
          <a:p>
            <a:r>
              <a:rPr lang="en-AU" dirty="0"/>
              <a:t>In 2014-2015, more than half of Aboriginal and Torres Strait Islander people aged 15 years and over reported an overall life satisfaction rating of at least 8 out of 10.</a:t>
            </a:r>
          </a:p>
          <a:p>
            <a:r>
              <a:rPr lang="en-AU" dirty="0"/>
              <a:t>In 2016-17, there were 21,167 hospital separations with a principal diagnosis of ICD ‘mental and behavioural disorders’ identified as Aboriginal and/or Torres Strait Islander.</a:t>
            </a:r>
          </a:p>
          <a:p>
            <a:r>
              <a:rPr lang="en-AU" dirty="0"/>
              <a:t>In 2017, the death rate for ICD 'intentional self-harm’ for Aboriginal and Torres Strait Islander people living in NSW, Qld, WA, SA and the NT was twice the rate reported for non-Indigenous people.</a:t>
            </a:r>
          </a:p>
          <a:p>
            <a:pPr marL="119062" indent="0">
              <a:buNone/>
            </a:pPr>
            <a:endParaRPr lang="en-AU" dirty="0"/>
          </a:p>
        </p:txBody>
      </p:sp>
    </p:spTree>
    <p:extLst>
      <p:ext uri="{BB962C8B-B14F-4D97-AF65-F5344CB8AC3E}">
        <p14:creationId xmlns:p14="http://schemas.microsoft.com/office/powerpoint/2010/main" val="393930344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900" b="1" dirty="0" smtClean="0">
                <a:latin typeface="Calibri Light" panose="020F0302020204030204" pitchFamily="34" charset="0"/>
                <a:cs typeface="Calibri Light" panose="020F0302020204030204" pitchFamily="34" charset="0"/>
              </a:rPr>
              <a:t>Kidney health</a:t>
            </a:r>
            <a:endParaRPr lang="en-AU" sz="2900" b="1" dirty="0">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a:xfrm>
            <a:off x="609600" y="2132856"/>
            <a:ext cx="10972800" cy="4267944"/>
          </a:xfrm>
        </p:spPr>
        <p:txBody>
          <a:bodyPr/>
          <a:lstStyle/>
          <a:p>
            <a:pPr>
              <a:spcAft>
                <a:spcPts val="2400"/>
              </a:spcAft>
            </a:pPr>
            <a:r>
              <a:rPr lang="en-AU" dirty="0"/>
              <a:t>For 2011-2015, after age-adjustment, the notification rate of end-stage renal disease was 6.8 times higher for Aboriginal and Torres Strait Islander people than for non-Indigenous people.</a:t>
            </a:r>
          </a:p>
          <a:p>
            <a:pPr>
              <a:spcAft>
                <a:spcPts val="2400"/>
              </a:spcAft>
            </a:pPr>
            <a:r>
              <a:rPr lang="en-AU" dirty="0"/>
              <a:t>In 2015-16, ‘care involving dialysis’ was the most common reason for hospitalisation among Aboriginal and Torres Strait Islander people.</a:t>
            </a:r>
          </a:p>
          <a:p>
            <a:pPr>
              <a:spcAft>
                <a:spcPts val="2400"/>
              </a:spcAft>
            </a:pPr>
            <a:r>
              <a:rPr lang="en-AU" dirty="0"/>
              <a:t>For 2012-2016, the age-adjusted death rate from kidney disease was 2.6 times higher for Aboriginal and Torres Strait Islander people living in NSW, Qld, WA, SA and NT than for non-Indigenous people.</a:t>
            </a:r>
          </a:p>
          <a:p>
            <a:pPr>
              <a:spcAft>
                <a:spcPts val="2400"/>
              </a:spcAft>
            </a:pPr>
            <a:r>
              <a:rPr lang="en-AU" dirty="0"/>
              <a:t>In 2011, kidney and urinary diseases accounted for 2.5% of the total burden of disease among Aboriginal and Torres Strait Islander people.</a:t>
            </a:r>
          </a:p>
          <a:p>
            <a:pPr>
              <a:spcAft>
                <a:spcPts val="2400"/>
              </a:spcAft>
            </a:pPr>
            <a:endParaRPr lang="en-AU" dirty="0"/>
          </a:p>
        </p:txBody>
      </p:sp>
    </p:spTree>
    <p:extLst>
      <p:ext uri="{BB962C8B-B14F-4D97-AF65-F5344CB8AC3E}">
        <p14:creationId xmlns:p14="http://schemas.microsoft.com/office/powerpoint/2010/main" val="19352032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900" b="1" dirty="0" smtClean="0">
                <a:latin typeface="Calibri Light" panose="020F0302020204030204" pitchFamily="34" charset="0"/>
                <a:cs typeface="Calibri Light" panose="020F0302020204030204" pitchFamily="34" charset="0"/>
              </a:rPr>
              <a:t>Injury, including family violence</a:t>
            </a:r>
            <a:endParaRPr lang="en-AU" sz="2900" b="1" dirty="0">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p:txBody>
          <a:bodyPr/>
          <a:lstStyle/>
          <a:p>
            <a:r>
              <a:rPr lang="en-AU" dirty="0"/>
              <a:t>In 2012-2013, 2.5% of Aboriginal and Torres Strait Islander people reported having a long-term condition caused by injury; after age-adjustment the level of injury was 1.2 times higher for Aboriginal and Torres Strait Islander people than for non-Indigenous people.</a:t>
            </a:r>
          </a:p>
          <a:p>
            <a:r>
              <a:rPr lang="en-AU" dirty="0"/>
              <a:t>In 2016-17, after age-adjustment, Aboriginal and Torres Strait Islander people were hospitalised for injury at almost twice the rate for non-Indigenous people.</a:t>
            </a:r>
          </a:p>
          <a:p>
            <a:r>
              <a:rPr lang="en-AU" dirty="0"/>
              <a:t>In 2016-17, 21% of injury-related hospitalisations among Aboriginal and Torres Strait Islander people were for falls and 19% for assaults.</a:t>
            </a:r>
          </a:p>
          <a:p>
            <a:pPr marL="119062" indent="0">
              <a:buNone/>
            </a:pPr>
            <a:endParaRPr lang="en-AU" dirty="0"/>
          </a:p>
        </p:txBody>
      </p:sp>
    </p:spTree>
    <p:extLst>
      <p:ext uri="{BB962C8B-B14F-4D97-AF65-F5344CB8AC3E}">
        <p14:creationId xmlns:p14="http://schemas.microsoft.com/office/powerpoint/2010/main" val="292560841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900" b="1" dirty="0">
                <a:latin typeface="Calibri Light" panose="020F0302020204030204" pitchFamily="34" charset="0"/>
                <a:cs typeface="Calibri Light" panose="020F0302020204030204" pitchFamily="34" charset="0"/>
              </a:rPr>
              <a:t>Injury, including </a:t>
            </a:r>
            <a:r>
              <a:rPr lang="en-AU" sz="2900" b="1" dirty="0" smtClean="0">
                <a:latin typeface="Calibri Light" panose="020F0302020204030204" pitchFamily="34" charset="0"/>
                <a:cs typeface="Calibri Light" panose="020F0302020204030204" pitchFamily="34" charset="0"/>
              </a:rPr>
              <a:t>family </a:t>
            </a:r>
            <a:r>
              <a:rPr lang="en-AU" sz="2900" b="1" dirty="0">
                <a:latin typeface="Calibri Light" panose="020F0302020204030204" pitchFamily="34" charset="0"/>
                <a:cs typeface="Calibri Light" panose="020F0302020204030204" pitchFamily="34" charset="0"/>
              </a:rPr>
              <a:t>v</a:t>
            </a:r>
            <a:r>
              <a:rPr lang="en-AU" sz="2900" b="1" dirty="0" smtClean="0">
                <a:latin typeface="Calibri Light" panose="020F0302020204030204" pitchFamily="34" charset="0"/>
                <a:cs typeface="Calibri Light" panose="020F0302020204030204" pitchFamily="34" charset="0"/>
              </a:rPr>
              <a:t>iolence</a:t>
            </a:r>
            <a:endParaRPr lang="en-AU" sz="2900" b="1" dirty="0">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p:txBody>
          <a:bodyPr/>
          <a:lstStyle/>
          <a:p>
            <a:r>
              <a:rPr lang="en-AU" dirty="0"/>
              <a:t>In 2017, age-adjusted death rates from intentional self-harm were twice as high for Aboriginal and Torres Strait Islander people living in NSW, Qld, WA, SA and the NT than for non-Indigenous people, land transport accidents 2.4 times higher and accidental poisoning 2.8 times higher.</a:t>
            </a:r>
          </a:p>
          <a:p>
            <a:r>
              <a:rPr lang="en-AU" dirty="0"/>
              <a:t>In 2011, injury was responsible for 15% of the total burden of disease among Aboriginal and Torres Strait Islander people. </a:t>
            </a:r>
          </a:p>
          <a:p>
            <a:pPr marL="119062" indent="0">
              <a:buNone/>
            </a:pPr>
            <a:endParaRPr lang="en-AU" dirty="0"/>
          </a:p>
        </p:txBody>
      </p:sp>
    </p:spTree>
    <p:extLst>
      <p:ext uri="{BB962C8B-B14F-4D97-AF65-F5344CB8AC3E}">
        <p14:creationId xmlns:p14="http://schemas.microsoft.com/office/powerpoint/2010/main" val="14053994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900" b="1" dirty="0">
                <a:latin typeface="Calibri Light" panose="020F0302020204030204" pitchFamily="34" charset="0"/>
                <a:cs typeface="Calibri Light" panose="020F0302020204030204" pitchFamily="34" charset="0"/>
              </a:rPr>
              <a:t>Aboriginal and Torres Strait Islander population</a:t>
            </a:r>
          </a:p>
        </p:txBody>
      </p:sp>
      <p:sp>
        <p:nvSpPr>
          <p:cNvPr id="3" name="Content Placeholder 2"/>
          <p:cNvSpPr>
            <a:spLocks noGrp="1"/>
          </p:cNvSpPr>
          <p:nvPr>
            <p:ph idx="1"/>
          </p:nvPr>
        </p:nvSpPr>
        <p:spPr/>
        <p:txBody>
          <a:bodyPr/>
          <a:lstStyle/>
          <a:p>
            <a:r>
              <a:rPr lang="en-AU" dirty="0"/>
              <a:t>In 2018, the estimated Australian Aboriginal and Torres Strait Islander population was 778,064.</a:t>
            </a:r>
          </a:p>
          <a:p>
            <a:r>
              <a:rPr lang="en-AU" dirty="0"/>
              <a:t>In 2018, NSW had the highest number of Aboriginal and Torres Strait Islander people (the estimated population was 239,587 people, 31% of the total Aboriginal and Torres Strait Islander population).</a:t>
            </a:r>
          </a:p>
          <a:p>
            <a:r>
              <a:rPr lang="en-AU" dirty="0"/>
              <a:t>In 2018, NT had the highest proportion of Aboriginal and Torres Strait Islander people in its population, with 31% of the NT population identifying as Aboriginal and/or Torres Strait Islander.</a:t>
            </a:r>
          </a:p>
          <a:p>
            <a:pPr marL="119062" indent="0">
              <a:buNone/>
            </a:pPr>
            <a:endParaRPr lang="en-AU" dirty="0"/>
          </a:p>
        </p:txBody>
      </p:sp>
    </p:spTree>
    <p:extLst>
      <p:ext uri="{BB962C8B-B14F-4D97-AF65-F5344CB8AC3E}">
        <p14:creationId xmlns:p14="http://schemas.microsoft.com/office/powerpoint/2010/main" val="40575345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900" b="1" dirty="0" smtClean="0">
                <a:latin typeface="Calibri Light" panose="020F0302020204030204" pitchFamily="34" charset="0"/>
                <a:cs typeface="Calibri Light" panose="020F0302020204030204" pitchFamily="34" charset="0"/>
              </a:rPr>
              <a:t>Respiratory Health</a:t>
            </a:r>
            <a:endParaRPr lang="en-AU" sz="2900" b="1" dirty="0">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p:txBody>
          <a:bodyPr/>
          <a:lstStyle/>
          <a:p>
            <a:r>
              <a:rPr lang="en-AU" dirty="0"/>
              <a:t>In 2012-2013, 31% of Aboriginal and Torres Strait Islander people reported having a long-term respiratory condition. After age-adjustment, the level of respiratory disease was 1.2 times higher for Aboriginal and Torres Strait Islander than for non-Indigenous people.</a:t>
            </a:r>
          </a:p>
          <a:p>
            <a:r>
              <a:rPr lang="en-AU" dirty="0"/>
              <a:t>In 2012-2013, 18% of Aboriginal and Torres Strait Islander people reported having asthma.</a:t>
            </a:r>
          </a:p>
          <a:p>
            <a:r>
              <a:rPr lang="en-AU" dirty="0"/>
              <a:t>In 2014-15, age-adjusted hospitalisation rates for Aboriginal and Torres Strait Islander people were 5.0 times higher for chronic obstructive pulmonary disease, 3.1 times higher for influenza and pneumonia, 2.1 times higher for whooping cough and 1.8 times higher for asthma and acute upper respiratory infections, than for non-Indigenous people.</a:t>
            </a:r>
          </a:p>
          <a:p>
            <a:endParaRPr lang="en-AU" dirty="0"/>
          </a:p>
        </p:txBody>
      </p:sp>
    </p:spTree>
    <p:extLst>
      <p:ext uri="{BB962C8B-B14F-4D97-AF65-F5344CB8AC3E}">
        <p14:creationId xmlns:p14="http://schemas.microsoft.com/office/powerpoint/2010/main" val="243966827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900" b="1" dirty="0" smtClean="0">
                <a:latin typeface="Calibri Light" panose="020F0302020204030204" pitchFamily="34" charset="0"/>
                <a:cs typeface="Calibri Light" panose="020F0302020204030204" pitchFamily="34" charset="0"/>
              </a:rPr>
              <a:t>Respiratory health</a:t>
            </a:r>
            <a:endParaRPr lang="en-AU" sz="2900" b="1" dirty="0">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p:txBody>
          <a:bodyPr/>
          <a:lstStyle/>
          <a:p>
            <a:r>
              <a:rPr lang="en-AU" dirty="0"/>
              <a:t>In 2017, chronic lower respiratory disease was the third highest cause of death overall for Aboriginal and Torres Strait Islander people living in NSW, Qld, WA, SA and the NT.</a:t>
            </a:r>
          </a:p>
          <a:p>
            <a:r>
              <a:rPr lang="en-AU" dirty="0"/>
              <a:t>For 1998 to 2015, age-adjusted death rates for respiratory disease in NSW, Qld, WA, SA and NT significantly declined for Aboriginal and Torres Strait Islander people.</a:t>
            </a:r>
          </a:p>
          <a:p>
            <a:r>
              <a:rPr lang="en-AU" dirty="0"/>
              <a:t>In 2011, respiratory diseases were responsible for 7.9% of the total burden of disease among Aboriginal and Torres Strait Islander people.</a:t>
            </a:r>
          </a:p>
          <a:p>
            <a:pPr marL="119062" indent="0">
              <a:buNone/>
            </a:pPr>
            <a:endParaRPr lang="en-AU" dirty="0"/>
          </a:p>
        </p:txBody>
      </p:sp>
    </p:spTree>
    <p:extLst>
      <p:ext uri="{BB962C8B-B14F-4D97-AF65-F5344CB8AC3E}">
        <p14:creationId xmlns:p14="http://schemas.microsoft.com/office/powerpoint/2010/main" val="91693320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900" b="1" dirty="0" smtClean="0">
                <a:latin typeface="Calibri Light" panose="020F0302020204030204" pitchFamily="34" charset="0"/>
                <a:cs typeface="Calibri Light" panose="020F0302020204030204" pitchFamily="34" charset="0"/>
              </a:rPr>
              <a:t>Eye health</a:t>
            </a:r>
            <a:endParaRPr lang="en-AU" sz="2900" b="1" dirty="0">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a:xfrm>
            <a:off x="609600" y="2636912"/>
            <a:ext cx="10972800" cy="3763888"/>
          </a:xfrm>
        </p:spPr>
        <p:txBody>
          <a:bodyPr/>
          <a:lstStyle/>
          <a:p>
            <a:r>
              <a:rPr lang="en-AU" dirty="0"/>
              <a:t>In 2015-2016, after age-adjustment, vision impairment and blindness among Indigenous adults were both three times higher than in non-Indigenous adults.</a:t>
            </a:r>
          </a:p>
          <a:p>
            <a:r>
              <a:rPr lang="en-AU" dirty="0"/>
              <a:t>In 2014-2015, 13% of Aboriginal and Torres Strait Islander children, aged 4-14 years, were reported to have eye or sight problems.</a:t>
            </a:r>
          </a:p>
          <a:p>
            <a:r>
              <a:rPr lang="en-AU" dirty="0"/>
              <a:t>In 2012-2013, eye and sight problems were reported by 33% of Aboriginal people and 34% of Torres Strait Islander people.</a:t>
            </a:r>
          </a:p>
          <a:p>
            <a:pPr marL="119062" indent="0">
              <a:buNone/>
            </a:pPr>
            <a:endParaRPr lang="en-AU" dirty="0"/>
          </a:p>
        </p:txBody>
      </p:sp>
    </p:spTree>
    <p:extLst>
      <p:ext uri="{BB962C8B-B14F-4D97-AF65-F5344CB8AC3E}">
        <p14:creationId xmlns:p14="http://schemas.microsoft.com/office/powerpoint/2010/main" val="229174223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900" b="1" dirty="0" smtClean="0">
                <a:latin typeface="Calibri Light" panose="020F0302020204030204" pitchFamily="34" charset="0"/>
                <a:cs typeface="Calibri Light" panose="020F0302020204030204" pitchFamily="34" charset="0"/>
              </a:rPr>
              <a:t>Eye health</a:t>
            </a:r>
            <a:endParaRPr lang="en-AU" sz="2900" b="1" dirty="0">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p:txBody>
          <a:bodyPr/>
          <a:lstStyle/>
          <a:p>
            <a:r>
              <a:rPr lang="en-AU" dirty="0"/>
              <a:t>In 2012-2013, myopia, hyperopia, cataracts and blindness for Aboriginal and Torres Strait Islander people were reported at 0.8, 1.1, 1.4 and 7.4 times the proportions for non-Indigenous people.</a:t>
            </a:r>
          </a:p>
          <a:p>
            <a:r>
              <a:rPr lang="en-AU" dirty="0"/>
              <a:t>In 2017, 91 cases of trachoma were detected among Aboriginal and Torres Strait Islander children aged 5-9 years living in at-risk communities in WA (47), SA (15) and the NT (29).</a:t>
            </a:r>
          </a:p>
          <a:p>
            <a:r>
              <a:rPr lang="en-AU" dirty="0"/>
              <a:t>For 2014-2016, 61% of hospitalisations for diseases of the eye among Aboriginal and Torres Strait Islander people were for disorders of the lens (mainly cataracts).</a:t>
            </a:r>
          </a:p>
          <a:p>
            <a:pPr marL="119062" indent="0">
              <a:buNone/>
            </a:pPr>
            <a:endParaRPr lang="en-AU" dirty="0"/>
          </a:p>
        </p:txBody>
      </p:sp>
    </p:spTree>
    <p:extLst>
      <p:ext uri="{BB962C8B-B14F-4D97-AF65-F5344CB8AC3E}">
        <p14:creationId xmlns:p14="http://schemas.microsoft.com/office/powerpoint/2010/main" val="170138987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900" b="1" dirty="0" smtClean="0">
                <a:latin typeface="Calibri Light" panose="020F0302020204030204" pitchFamily="34" charset="0"/>
                <a:cs typeface="Calibri Light" panose="020F0302020204030204" pitchFamily="34" charset="0"/>
              </a:rPr>
              <a:t>Ear health and hearing</a:t>
            </a:r>
            <a:endParaRPr lang="en-AU" sz="2900" b="1" dirty="0">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a:xfrm>
            <a:off x="609600" y="2132856"/>
            <a:ext cx="10972800" cy="4267944"/>
          </a:xfrm>
        </p:spPr>
        <p:txBody>
          <a:bodyPr/>
          <a:lstStyle/>
          <a:p>
            <a:pPr>
              <a:spcAft>
                <a:spcPts val="2400"/>
              </a:spcAft>
            </a:pPr>
            <a:r>
              <a:rPr lang="en-AU" dirty="0"/>
              <a:t>In 2014-2015, ear and hearing problems were reported for 8.4% of Aboriginal and Torres Strait Islander children aged 0-14 years.</a:t>
            </a:r>
          </a:p>
          <a:p>
            <a:pPr>
              <a:spcAft>
                <a:spcPts val="2400"/>
              </a:spcAft>
            </a:pPr>
            <a:r>
              <a:rPr lang="en-AU" dirty="0"/>
              <a:t>In 2012-2013, ear and hearing problems were reported by 12% of Aboriginal and Torres Strait Islander people.</a:t>
            </a:r>
          </a:p>
          <a:p>
            <a:pPr>
              <a:spcAft>
                <a:spcPts val="2400"/>
              </a:spcAft>
            </a:pPr>
            <a:r>
              <a:rPr lang="en-AU" dirty="0"/>
              <a:t>In 2016-17, the hospitalisation rate for middle ear and mastoid conditions for Aboriginal and Torres Strait Islander people was 1.4 times higher than the rate for non-Indigenous people.</a:t>
            </a:r>
          </a:p>
          <a:p>
            <a:pPr>
              <a:spcAft>
                <a:spcPts val="2400"/>
              </a:spcAft>
            </a:pPr>
            <a:r>
              <a:rPr lang="en-AU" dirty="0"/>
              <a:t>In 2011, hearing and vision disorders were responsible for 1.2% of the total burden of disease among Aboriginal and Torres Strait Islander people, with hearing disorders comprising 79% of this burden.</a:t>
            </a:r>
          </a:p>
          <a:p>
            <a:pPr>
              <a:spcAft>
                <a:spcPts val="2400"/>
              </a:spcAft>
            </a:pPr>
            <a:endParaRPr lang="en-AU" dirty="0"/>
          </a:p>
        </p:txBody>
      </p:sp>
    </p:spTree>
    <p:extLst>
      <p:ext uri="{BB962C8B-B14F-4D97-AF65-F5344CB8AC3E}">
        <p14:creationId xmlns:p14="http://schemas.microsoft.com/office/powerpoint/2010/main" val="206285040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900" b="1" dirty="0" smtClean="0">
                <a:latin typeface="Calibri Light" panose="020F0302020204030204" pitchFamily="34" charset="0"/>
                <a:cs typeface="Calibri Light" panose="020F0302020204030204" pitchFamily="34" charset="0"/>
              </a:rPr>
              <a:t>Oral health</a:t>
            </a:r>
            <a:endParaRPr lang="en-AU" sz="2900" b="1" dirty="0">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a:xfrm>
            <a:off x="609600" y="2286000"/>
            <a:ext cx="10972800" cy="4114800"/>
          </a:xfrm>
        </p:spPr>
        <p:txBody>
          <a:bodyPr/>
          <a:lstStyle/>
          <a:p>
            <a:r>
              <a:rPr lang="en-AU" dirty="0"/>
              <a:t>In </a:t>
            </a:r>
            <a:r>
              <a:rPr lang="en-AU" dirty="0" smtClean="0"/>
              <a:t>2014-2015</a:t>
            </a:r>
            <a:r>
              <a:rPr lang="en-AU" dirty="0"/>
              <a:t>, the proportion of Aboriginal and Torres Strait Islander children aged 4-14 years with reported tooth or gum problems was 34%, a decrease from 39% in 2008. </a:t>
            </a:r>
          </a:p>
          <a:p>
            <a:r>
              <a:rPr lang="en-AU" dirty="0"/>
              <a:t>In 2012-2014, 61% of Aboriginal and Torres Strait Islander children aged 5-10 years had experienced tooth decay in their baby teeth compared with 41% of non-Indigenous children, and 36% of Aboriginal and Torres Strait Islander children aged 6-14 years had experienced tooth decay in their permanent teeth compared with 23% of non-Indigenous children.</a:t>
            </a:r>
          </a:p>
          <a:p>
            <a:r>
              <a:rPr lang="en-AU" dirty="0"/>
              <a:t>In 2012-2013, around 49% of adults reported no tooth loss; around 47% had lost one or more teeth; and around 5% reported complete tooth loss. </a:t>
            </a:r>
          </a:p>
          <a:p>
            <a:pPr marL="119062" indent="0">
              <a:buNone/>
            </a:pPr>
            <a:endParaRPr lang="en-AU" dirty="0"/>
          </a:p>
        </p:txBody>
      </p:sp>
    </p:spTree>
    <p:extLst>
      <p:ext uri="{BB962C8B-B14F-4D97-AF65-F5344CB8AC3E}">
        <p14:creationId xmlns:p14="http://schemas.microsoft.com/office/powerpoint/2010/main" val="289353720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900" b="1" dirty="0" smtClean="0">
                <a:latin typeface="Calibri Light" panose="020F0302020204030204" pitchFamily="34" charset="0"/>
                <a:cs typeface="Calibri Light" panose="020F0302020204030204" pitchFamily="34" charset="0"/>
              </a:rPr>
              <a:t>Oral health</a:t>
            </a:r>
            <a:endParaRPr lang="en-AU" sz="2900" b="1" dirty="0">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p:txBody>
          <a:bodyPr/>
          <a:lstStyle/>
          <a:p>
            <a:r>
              <a:rPr lang="en-AU" dirty="0"/>
              <a:t>In 2014-15, age-adjusted national potentially preventable hospitalisation rates for dental conditions were 1.3 times higher for Aboriginal and Torres Strait Islander people than for non-Indigenous people.  </a:t>
            </a:r>
          </a:p>
          <a:p>
            <a:pPr marL="119062" indent="0">
              <a:buNone/>
            </a:pPr>
            <a:endParaRPr lang="en-AU" dirty="0"/>
          </a:p>
        </p:txBody>
      </p:sp>
    </p:spTree>
    <p:extLst>
      <p:ext uri="{BB962C8B-B14F-4D97-AF65-F5344CB8AC3E}">
        <p14:creationId xmlns:p14="http://schemas.microsoft.com/office/powerpoint/2010/main" val="162990983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900" b="1" dirty="0" smtClean="0">
                <a:latin typeface="Calibri Light" panose="020F0302020204030204" pitchFamily="34" charset="0"/>
                <a:cs typeface="Calibri Light" panose="020F0302020204030204" pitchFamily="34" charset="0"/>
              </a:rPr>
              <a:t>Disability</a:t>
            </a:r>
            <a:endParaRPr lang="en-AU" sz="2900" b="1" dirty="0">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a:xfrm>
            <a:off x="609600" y="2132856"/>
            <a:ext cx="10972800" cy="4032448"/>
          </a:xfrm>
        </p:spPr>
        <p:txBody>
          <a:bodyPr/>
          <a:lstStyle/>
          <a:p>
            <a:pPr>
              <a:spcAft>
                <a:spcPts val="2400"/>
              </a:spcAft>
            </a:pPr>
            <a:r>
              <a:rPr lang="en-AU" dirty="0"/>
              <a:t>In 2016, 6.7% of Aboriginal and Torres Strait Islander people with a profound or severe disability reported a need for assistance.</a:t>
            </a:r>
          </a:p>
          <a:p>
            <a:pPr>
              <a:spcAft>
                <a:spcPts val="2400"/>
              </a:spcAft>
            </a:pPr>
            <a:r>
              <a:rPr lang="en-AU" dirty="0"/>
              <a:t>In 2015, 24% of Aboriginal and Torres Strait Islander people living in non-remote areas reported living with a disability, compared with 18% of non-Indigenous people; after age-adjustment, the rate of disability for Aboriginal and Torres Strait Islander was 1.8 times the rate for non-Indigenous people.</a:t>
            </a:r>
          </a:p>
          <a:p>
            <a:pPr>
              <a:spcAft>
                <a:spcPts val="2400"/>
              </a:spcAft>
            </a:pPr>
            <a:r>
              <a:rPr lang="en-AU" dirty="0"/>
              <a:t>In 2016-17, 6.1% of disability service users were Aboriginal and Torres Strait Islander people, with most aged under 50 years (85%).</a:t>
            </a:r>
          </a:p>
          <a:p>
            <a:pPr>
              <a:spcAft>
                <a:spcPts val="2400"/>
              </a:spcAft>
            </a:pPr>
            <a:r>
              <a:rPr lang="en-AU" dirty="0"/>
              <a:t>In 2016-17, 1,583 Aboriginal and Torres Strait Islander National Disability Agreement service users transitioned to the National Disability Insurance Scheme.</a:t>
            </a:r>
          </a:p>
          <a:p>
            <a:pPr>
              <a:spcAft>
                <a:spcPts val="2400"/>
              </a:spcAft>
            </a:pPr>
            <a:endParaRPr lang="en-AU" dirty="0"/>
          </a:p>
        </p:txBody>
      </p:sp>
    </p:spTree>
    <p:extLst>
      <p:ext uri="{BB962C8B-B14F-4D97-AF65-F5344CB8AC3E}">
        <p14:creationId xmlns:p14="http://schemas.microsoft.com/office/powerpoint/2010/main" val="187659236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900" b="1" dirty="0" smtClean="0">
                <a:latin typeface="Calibri Light" panose="020F0302020204030204" pitchFamily="34" charset="0"/>
                <a:cs typeface="Calibri Light" panose="020F0302020204030204" pitchFamily="34" charset="0"/>
              </a:rPr>
              <a:t>Communicable diseases</a:t>
            </a:r>
            <a:endParaRPr lang="en-AU" sz="2900" b="1" dirty="0">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p:txBody>
          <a:bodyPr/>
          <a:lstStyle/>
          <a:p>
            <a:r>
              <a:rPr lang="en-AU" dirty="0"/>
              <a:t>In 2017, Aboriginal and Torres Strait Islander people had higher crude notification rates for chlamydia, gonorrhoea and syphilis than non-Indigenous people.</a:t>
            </a:r>
          </a:p>
          <a:p>
            <a:r>
              <a:rPr lang="en-AU" dirty="0"/>
              <a:t>In 2017, there were 31 cases of newly diagnosed human immunodeficiency virus (HIV) infection among Aboriginal and Torres Strait Islander people in Australia. Age-adjusted notification rates of HIV diagnosis were 1.6 times higher for Aboriginal and Torres Strait Islander people than non-Indigenous people.</a:t>
            </a:r>
          </a:p>
          <a:p>
            <a:r>
              <a:rPr lang="en-AU" dirty="0"/>
              <a:t>In 2017, there were 1,201 Aboriginal and Torres Strait Islander people diagnosed with hepatitis C (HCV) in Australia. The age-adjusted notification rate for HCV was 4.4 times higher for Aboriginal and Torres Strait Islander people than for non-Indigenous people.</a:t>
            </a:r>
          </a:p>
          <a:p>
            <a:pPr marL="119062" indent="0">
              <a:buNone/>
            </a:pPr>
            <a:endParaRPr lang="en-AU" dirty="0"/>
          </a:p>
        </p:txBody>
      </p:sp>
    </p:spTree>
    <p:extLst>
      <p:ext uri="{BB962C8B-B14F-4D97-AF65-F5344CB8AC3E}">
        <p14:creationId xmlns:p14="http://schemas.microsoft.com/office/powerpoint/2010/main" val="325937036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900" b="1" dirty="0">
                <a:latin typeface="Calibri Light" panose="020F0302020204030204" pitchFamily="34" charset="0"/>
                <a:cs typeface="Calibri Light" panose="020F0302020204030204" pitchFamily="34" charset="0"/>
              </a:rPr>
              <a:t>Communicable </a:t>
            </a:r>
            <a:r>
              <a:rPr lang="en-AU" sz="2900" b="1" dirty="0" smtClean="0">
                <a:latin typeface="Calibri Light" panose="020F0302020204030204" pitchFamily="34" charset="0"/>
                <a:cs typeface="Calibri Light" panose="020F0302020204030204" pitchFamily="34" charset="0"/>
              </a:rPr>
              <a:t>diseases</a:t>
            </a:r>
            <a:endParaRPr lang="en-AU" sz="2900" b="1" dirty="0">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a:xfrm>
            <a:off x="609600" y="2132856"/>
            <a:ext cx="10972800" cy="4267944"/>
          </a:xfrm>
        </p:spPr>
        <p:txBody>
          <a:bodyPr/>
          <a:lstStyle/>
          <a:p>
            <a:pPr>
              <a:spcAft>
                <a:spcPts val="2400"/>
              </a:spcAft>
            </a:pPr>
            <a:r>
              <a:rPr lang="en-AU" dirty="0"/>
              <a:t>In 2017, there were 151 Aboriginal and Torres Strait Islander people diagnosed with hepatitis B (HBV) in Australia. The age-adjusted notification rate for HBV was 2.3 times higher for Aboriginal and Torres Strait Islander people than for non-Indigenous people.</a:t>
            </a:r>
          </a:p>
          <a:p>
            <a:r>
              <a:rPr lang="en-AU" dirty="0"/>
              <a:t>For 2013-2015, there were 594 Aboriginal and Torres Strait Islander people diagnosed with invasive pneumococcal disease (IPD). The age-standardised notification rate of IPD for Aboriginal and Torres Strait Islander people was 6.4 times higher compared with non-Indigenous people.</a:t>
            </a:r>
          </a:p>
          <a:p>
            <a:r>
              <a:rPr lang="en-AU" dirty="0"/>
              <a:t>In 2014, there were with 21 cases of invasive meningococcal disease identified as Aboriginal in Australia. For 2006-2015, the incidence rate of meningococcal serogroup B was 3.8 times higher among Aboriginal and Torres Strait Islander people compared with non-Indigenous people.</a:t>
            </a:r>
          </a:p>
          <a:p>
            <a:endParaRPr lang="en-AU" dirty="0"/>
          </a:p>
        </p:txBody>
      </p:sp>
    </p:spTree>
    <p:extLst>
      <p:ext uri="{BB962C8B-B14F-4D97-AF65-F5344CB8AC3E}">
        <p14:creationId xmlns:p14="http://schemas.microsoft.com/office/powerpoint/2010/main" val="7415386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900" b="1" dirty="0">
                <a:latin typeface="Calibri Light" panose="020F0302020204030204" pitchFamily="34" charset="0"/>
                <a:cs typeface="Calibri Light" panose="020F0302020204030204" pitchFamily="34" charset="0"/>
              </a:rPr>
              <a:t>Aboriginal and Torres Strait Islander population</a:t>
            </a:r>
          </a:p>
        </p:txBody>
      </p:sp>
      <p:sp>
        <p:nvSpPr>
          <p:cNvPr id="3" name="Content Placeholder 2"/>
          <p:cNvSpPr>
            <a:spLocks noGrp="1"/>
          </p:cNvSpPr>
          <p:nvPr>
            <p:ph idx="1"/>
          </p:nvPr>
        </p:nvSpPr>
        <p:spPr/>
        <p:txBody>
          <a:bodyPr/>
          <a:lstStyle/>
          <a:p>
            <a:r>
              <a:rPr lang="en-AU" dirty="0"/>
              <a:t>In 2016, around 37% of Aboriginal and Torres Strait Islander people lived in major cities.</a:t>
            </a:r>
          </a:p>
          <a:p>
            <a:r>
              <a:rPr lang="en-AU" dirty="0"/>
              <a:t>The Aboriginal and Torres Strait Islander population is much younger than the non-Indigenous population.</a:t>
            </a:r>
          </a:p>
        </p:txBody>
      </p:sp>
    </p:spTree>
    <p:extLst>
      <p:ext uri="{BB962C8B-B14F-4D97-AF65-F5344CB8AC3E}">
        <p14:creationId xmlns:p14="http://schemas.microsoft.com/office/powerpoint/2010/main" val="413717439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900" b="1" dirty="0" smtClean="0">
                <a:latin typeface="Calibri Light" panose="020F0302020204030204" pitchFamily="34" charset="0"/>
                <a:cs typeface="Calibri Light" panose="020F0302020204030204" pitchFamily="34" charset="0"/>
              </a:rPr>
              <a:t>Communicable diseases</a:t>
            </a:r>
            <a:endParaRPr lang="en-AU" sz="2900" b="1" dirty="0">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p:txBody>
          <a:bodyPr/>
          <a:lstStyle/>
          <a:p>
            <a:r>
              <a:rPr lang="en-AU" dirty="0"/>
              <a:t>For 2010-2014, there were 172 notifications of TB identified as Indigenous in Australia. The age-adjusted notification rate for tuberculosis was 9.0 times higher for Aboriginal and Torres Strait Islander people than for Australian born  non-Indigenous people. </a:t>
            </a:r>
          </a:p>
          <a:p>
            <a:r>
              <a:rPr lang="en-AU" dirty="0"/>
              <a:t>For 2012-2014, there were nine Aboriginal and Torres Strait Islander people diagnosed with invasive </a:t>
            </a:r>
            <a:r>
              <a:rPr lang="en-AU" i="1" dirty="0"/>
              <a:t>Haemophilus </a:t>
            </a:r>
            <a:r>
              <a:rPr lang="en-AU" i="1" dirty="0" err="1"/>
              <a:t>influenzae</a:t>
            </a:r>
            <a:r>
              <a:rPr lang="en-AU" dirty="0"/>
              <a:t> type b (Hib) in Australia. The average notification rate for Hib among Aboriginal and Torres Strait Islander people was 5.3 times the rate in the total population.</a:t>
            </a:r>
          </a:p>
          <a:p>
            <a:r>
              <a:rPr lang="en-AU" dirty="0"/>
              <a:t>For 2009-2012, in remote NT communities, scabies was detected in almost 17% of Aboriginal and Torres Strait Islander children who had impetigo (skin sores, pyoderma</a:t>
            </a:r>
            <a:r>
              <a:rPr lang="en-AU" dirty="0" smtClean="0"/>
              <a:t>).</a:t>
            </a:r>
            <a:endParaRPr lang="en-AU" dirty="0"/>
          </a:p>
        </p:txBody>
      </p:sp>
    </p:spTree>
    <p:extLst>
      <p:ext uri="{BB962C8B-B14F-4D97-AF65-F5344CB8AC3E}">
        <p14:creationId xmlns:p14="http://schemas.microsoft.com/office/powerpoint/2010/main" val="125442118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900" b="1" dirty="0" smtClean="0">
                <a:latin typeface="Calibri Light" panose="020F0302020204030204" pitchFamily="34" charset="0"/>
                <a:cs typeface="Calibri Light" panose="020F0302020204030204" pitchFamily="34" charset="0"/>
              </a:rPr>
              <a:t>Environmental health</a:t>
            </a:r>
            <a:endParaRPr lang="en-AU" sz="2900" b="1" dirty="0">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p:txBody>
          <a:bodyPr/>
          <a:lstStyle/>
          <a:p>
            <a:r>
              <a:rPr lang="en-AU" dirty="0"/>
              <a:t>In 2016, 18% of Aboriginal and Torres Islander people were reported living in overcrowded households.</a:t>
            </a:r>
          </a:p>
          <a:p>
            <a:r>
              <a:rPr lang="en-AU" dirty="0"/>
              <a:t>In 2016, 72% of Aboriginal and Torres Strait Islander households reported living in houses of an acceptable standard.</a:t>
            </a:r>
          </a:p>
          <a:p>
            <a:r>
              <a:rPr lang="en-AU" dirty="0"/>
              <a:t>In 2014-2015, 26% of Aboriginal and Torres Strait Islander households reported structural issues within their dwelling, a reduction from 2012-2013 when the reported level was 35%.</a:t>
            </a:r>
          </a:p>
          <a:p>
            <a:pPr marL="119062" indent="0">
              <a:buNone/>
            </a:pPr>
            <a:endParaRPr lang="en-AU" dirty="0"/>
          </a:p>
        </p:txBody>
      </p:sp>
    </p:spTree>
    <p:extLst>
      <p:ext uri="{BB962C8B-B14F-4D97-AF65-F5344CB8AC3E}">
        <p14:creationId xmlns:p14="http://schemas.microsoft.com/office/powerpoint/2010/main" val="413471055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900" b="1" dirty="0" smtClean="0">
                <a:latin typeface="Calibri Light" panose="020F0302020204030204" pitchFamily="34" charset="0"/>
                <a:cs typeface="Calibri Light" panose="020F0302020204030204" pitchFamily="34" charset="0"/>
              </a:rPr>
              <a:t>Environmental health</a:t>
            </a:r>
            <a:endParaRPr lang="en-AU" sz="2900" b="1" dirty="0">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p:txBody>
          <a:bodyPr/>
          <a:lstStyle/>
          <a:p>
            <a:r>
              <a:rPr lang="en-AU" dirty="0"/>
              <a:t>In 2014-2015, over 90% of Aboriginal and Torres Strait Islander households reported that they had access to working facilities for: washing people, clothes and bedding; preparing food; and sewerage facilities.</a:t>
            </a:r>
          </a:p>
          <a:p>
            <a:r>
              <a:rPr lang="en-AU" dirty="0"/>
              <a:t>In 2014-15, after age adjustment, Aboriginal and Torres Strait Islander people were hospitalised for diseases related to environmental health at 2.3 times the rate of non-Indigenous people.</a:t>
            </a:r>
          </a:p>
          <a:p>
            <a:r>
              <a:rPr lang="en-AU" dirty="0"/>
              <a:t>For 2010-2014, Aboriginal and Torres Strait Islander people living in NSW, Qld, WA, SA and the NT died as a result of diseases associated with poor environmental health at 1.7 times the rate of non-Indigenous people.</a:t>
            </a:r>
          </a:p>
          <a:p>
            <a:pPr marL="119062" indent="0">
              <a:buNone/>
            </a:pPr>
            <a:endParaRPr lang="en-AU" dirty="0"/>
          </a:p>
        </p:txBody>
      </p:sp>
    </p:spTree>
    <p:extLst>
      <p:ext uri="{BB962C8B-B14F-4D97-AF65-F5344CB8AC3E}">
        <p14:creationId xmlns:p14="http://schemas.microsoft.com/office/powerpoint/2010/main" val="329013278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900" b="1" dirty="0" smtClean="0">
                <a:latin typeface="Calibri Light" panose="020F0302020204030204" pitchFamily="34" charset="0"/>
                <a:cs typeface="Calibri Light" panose="020F0302020204030204" pitchFamily="34" charset="0"/>
              </a:rPr>
              <a:t>Nutrition</a:t>
            </a:r>
            <a:endParaRPr lang="en-AU" sz="2900" b="1" dirty="0">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a:xfrm>
            <a:off x="609600" y="2132856"/>
            <a:ext cx="10972800" cy="4267944"/>
          </a:xfrm>
        </p:spPr>
        <p:txBody>
          <a:bodyPr/>
          <a:lstStyle/>
          <a:p>
            <a:pPr>
              <a:spcAft>
                <a:spcPts val="2400"/>
              </a:spcAft>
            </a:pPr>
            <a:r>
              <a:rPr lang="en-AU" dirty="0"/>
              <a:t>In 2012-2013, 54% of Aboriginal and Torres Strait Islander people reported eating an adequate amount of fruit per day but only 8% reported eating an adequate amount of vegetables per day.</a:t>
            </a:r>
          </a:p>
          <a:p>
            <a:pPr>
              <a:spcAft>
                <a:spcPts val="2400"/>
              </a:spcAft>
            </a:pPr>
            <a:r>
              <a:rPr lang="en-AU" dirty="0"/>
              <a:t>In 2012-2013, on average, Aboriginal and Torres Strait Islander people consumed 41% of their total daily energy in the form of discretionary foods (i.e. confectionary, snack foods, soft drinks and alcohol).</a:t>
            </a:r>
          </a:p>
          <a:p>
            <a:pPr>
              <a:spcAft>
                <a:spcPts val="2400"/>
              </a:spcAft>
            </a:pPr>
            <a:r>
              <a:rPr lang="en-AU" dirty="0"/>
              <a:t>In 2012-2013, 83% of Aboriginal and Torres Strait Islander people reported consuming dairy foods daily.</a:t>
            </a:r>
          </a:p>
          <a:p>
            <a:pPr>
              <a:spcAft>
                <a:spcPts val="2400"/>
              </a:spcAft>
            </a:pPr>
            <a:r>
              <a:rPr lang="en-AU" dirty="0"/>
              <a:t>In 2012-2013, on average, Aboriginal and Torres Strait Islander people reported consuming 111 grams of sugar daily.</a:t>
            </a:r>
          </a:p>
          <a:p>
            <a:pPr>
              <a:spcAft>
                <a:spcPts val="2400"/>
              </a:spcAft>
            </a:pPr>
            <a:endParaRPr lang="en-AU" dirty="0"/>
          </a:p>
        </p:txBody>
      </p:sp>
    </p:spTree>
    <p:extLst>
      <p:ext uri="{BB962C8B-B14F-4D97-AF65-F5344CB8AC3E}">
        <p14:creationId xmlns:p14="http://schemas.microsoft.com/office/powerpoint/2010/main" val="397711188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900" b="1" dirty="0" smtClean="0">
                <a:latin typeface="Calibri Light" panose="020F0302020204030204" pitchFamily="34" charset="0"/>
                <a:cs typeface="Calibri Light" panose="020F0302020204030204" pitchFamily="34" charset="0"/>
              </a:rPr>
              <a:t>Nutrition</a:t>
            </a:r>
            <a:endParaRPr lang="en-AU" sz="2900" b="1" dirty="0">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p:txBody>
          <a:bodyPr/>
          <a:lstStyle/>
          <a:p>
            <a:r>
              <a:rPr lang="en-AU" dirty="0"/>
              <a:t>In 2012-2013, the average daily sodium intake was similar for Aboriginal and Torres Strait Islander people and non-Indigenous people, approximately one teaspoon of salt).</a:t>
            </a:r>
          </a:p>
          <a:p>
            <a:r>
              <a:rPr lang="en-AU" dirty="0"/>
              <a:t>In 2012-2013, 22% of Aboriginal and Torres Strait Islander people reported running out of food or unable to buy food.</a:t>
            </a:r>
          </a:p>
          <a:p>
            <a:r>
              <a:rPr lang="en-AU" dirty="0" smtClean="0"/>
              <a:t>In </a:t>
            </a:r>
            <a:r>
              <a:rPr lang="en-AU" dirty="0"/>
              <a:t>2011, the joint effect of all dietary risks combined (13 identified) contributed 9.7% to the burden of disease for Aboriginal and Torres Strait Islander people.</a:t>
            </a:r>
          </a:p>
          <a:p>
            <a:endParaRPr lang="en-AU" dirty="0"/>
          </a:p>
        </p:txBody>
      </p:sp>
    </p:spTree>
    <p:extLst>
      <p:ext uri="{BB962C8B-B14F-4D97-AF65-F5344CB8AC3E}">
        <p14:creationId xmlns:p14="http://schemas.microsoft.com/office/powerpoint/2010/main" val="245242907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900" b="1" dirty="0" smtClean="0">
                <a:latin typeface="Calibri Light" panose="020F0302020204030204" pitchFamily="34" charset="0"/>
                <a:cs typeface="Calibri Light" panose="020F0302020204030204" pitchFamily="34" charset="0"/>
              </a:rPr>
              <a:t>Breastfeeding</a:t>
            </a:r>
            <a:endParaRPr lang="en-AU" sz="2900" b="1" dirty="0">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p:txBody>
          <a:bodyPr/>
          <a:lstStyle/>
          <a:p>
            <a:r>
              <a:rPr lang="en-AU" dirty="0"/>
              <a:t>In 2014-2015, 80% of Aboriginal and Torres Strait Islander children aged 0-3 years had been breastfed.</a:t>
            </a:r>
          </a:p>
          <a:p>
            <a:pPr marL="119062" indent="0">
              <a:buNone/>
            </a:pPr>
            <a:endParaRPr lang="en-AU" dirty="0"/>
          </a:p>
        </p:txBody>
      </p:sp>
    </p:spTree>
    <p:extLst>
      <p:ext uri="{BB962C8B-B14F-4D97-AF65-F5344CB8AC3E}">
        <p14:creationId xmlns:p14="http://schemas.microsoft.com/office/powerpoint/2010/main" val="346357929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900" b="1" dirty="0" smtClean="0">
                <a:latin typeface="Calibri Light" panose="020F0302020204030204" pitchFamily="34" charset="0"/>
                <a:cs typeface="Calibri Light" panose="020F0302020204030204" pitchFamily="34" charset="0"/>
              </a:rPr>
              <a:t>Physical activity</a:t>
            </a:r>
            <a:endParaRPr lang="en-AU" sz="2900" b="1" dirty="0">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p:txBody>
          <a:bodyPr/>
          <a:lstStyle/>
          <a:p>
            <a:r>
              <a:rPr lang="en-AU" dirty="0"/>
              <a:t>In 2012-2013, 47% of Aboriginal and Torres Strait Islander adults in non-remote areas, and 55% in remote areas, met the target of 30 minutes of moderate intensity physical activity on most days.</a:t>
            </a:r>
          </a:p>
          <a:p>
            <a:r>
              <a:rPr lang="en-AU" dirty="0"/>
              <a:t>In 2012-2013, 48% of Aboriginal and Torres Strait children in non-remote areas, aged 5-17 years, met the recommended amount of physical activity compared with 35% of non-Indigenous children.</a:t>
            </a:r>
          </a:p>
          <a:p>
            <a:pPr marL="119062" indent="0">
              <a:buNone/>
            </a:pPr>
            <a:endParaRPr lang="en-AU" dirty="0"/>
          </a:p>
        </p:txBody>
      </p:sp>
    </p:spTree>
    <p:extLst>
      <p:ext uri="{BB962C8B-B14F-4D97-AF65-F5344CB8AC3E}">
        <p14:creationId xmlns:p14="http://schemas.microsoft.com/office/powerpoint/2010/main" val="177920666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900" b="1" dirty="0" smtClean="0">
                <a:latin typeface="Calibri Light" panose="020F0302020204030204" pitchFamily="34" charset="0"/>
                <a:cs typeface="Calibri Light" panose="020F0302020204030204" pitchFamily="34" charset="0"/>
              </a:rPr>
              <a:t>Bodyweight</a:t>
            </a:r>
            <a:endParaRPr lang="en-AU" sz="2900" b="1" dirty="0">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p:txBody>
          <a:bodyPr/>
          <a:lstStyle/>
          <a:p>
            <a:r>
              <a:rPr lang="en-AU" dirty="0"/>
              <a:t>In 2012-2013, 69% of Aboriginal and Torres Strait Islander adults were classified as overweight or obese; after age-adjustment, the level of obesity/overweight was 1.2 times higher for Aboriginal and Torres Strait Islander people than for non-Indigenous people.</a:t>
            </a:r>
          </a:p>
          <a:p>
            <a:r>
              <a:rPr lang="en-AU" dirty="0"/>
              <a:t>In 2012-2013, around 30% of Aboriginal and Torres Strait Islander children aged 2-14 years were overweight or obese; after age-adjustment, the level of obesity/overweight was 1.2 times higher for Aboriginal and Torres Strait Islander children than for non-Indigenous children.</a:t>
            </a:r>
          </a:p>
          <a:p>
            <a:pPr marL="119062" indent="0">
              <a:buNone/>
            </a:pPr>
            <a:endParaRPr lang="en-AU" dirty="0"/>
          </a:p>
        </p:txBody>
      </p:sp>
    </p:spTree>
    <p:extLst>
      <p:ext uri="{BB962C8B-B14F-4D97-AF65-F5344CB8AC3E}">
        <p14:creationId xmlns:p14="http://schemas.microsoft.com/office/powerpoint/2010/main" val="29100389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900" b="1" dirty="0" smtClean="0">
                <a:latin typeface="Calibri Light" panose="020F0302020204030204" pitchFamily="34" charset="0"/>
                <a:cs typeface="Calibri Light" panose="020F0302020204030204" pitchFamily="34" charset="0"/>
              </a:rPr>
              <a:t>Immunisation</a:t>
            </a:r>
            <a:endParaRPr lang="en-AU" sz="2900" b="1" dirty="0">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p:txBody>
          <a:bodyPr/>
          <a:lstStyle/>
          <a:p>
            <a:r>
              <a:rPr lang="en-AU" dirty="0"/>
              <a:t>In September 2018, 97% of Aboriginal and Torres Strait Islander 5 year old children were fully immunised against the recommended vaccine-preventable diseases, compared with 95% non-Indigenous 5 year old children.</a:t>
            </a:r>
          </a:p>
          <a:p>
            <a:pPr marL="119062" indent="0">
              <a:buNone/>
            </a:pPr>
            <a:endParaRPr lang="en-AU" dirty="0"/>
          </a:p>
        </p:txBody>
      </p:sp>
    </p:spTree>
    <p:extLst>
      <p:ext uri="{BB962C8B-B14F-4D97-AF65-F5344CB8AC3E}">
        <p14:creationId xmlns:p14="http://schemas.microsoft.com/office/powerpoint/2010/main" val="382629455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900" b="1" dirty="0" smtClean="0">
                <a:latin typeface="Calibri Light" panose="020F0302020204030204" pitchFamily="34" charset="0"/>
                <a:cs typeface="Calibri Light" panose="020F0302020204030204" pitchFamily="34" charset="0"/>
              </a:rPr>
              <a:t>Tobacco use</a:t>
            </a:r>
            <a:endParaRPr lang="en-AU" sz="2900" b="1" dirty="0">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a:xfrm>
            <a:off x="609600" y="2286000"/>
            <a:ext cx="10972800" cy="4114800"/>
          </a:xfrm>
        </p:spPr>
        <p:txBody>
          <a:bodyPr/>
          <a:lstStyle/>
          <a:p>
            <a:r>
              <a:rPr lang="en-AU" dirty="0"/>
              <a:t>In 2014-2015, 39% of Aboriginal and Torres Strait Islander people aged 15 years and over reported they were current smokers; after age-adjustment, this proportion was 2.8 times higher than the proportion among non-Indigenous people.</a:t>
            </a:r>
          </a:p>
          <a:p>
            <a:r>
              <a:rPr lang="en-AU" dirty="0"/>
              <a:t>In 2016, 43% of Aboriginal and Torres Strait Islander mothers reported smoking during pregnancy, down from 50% in 2009.</a:t>
            </a:r>
          </a:p>
          <a:p>
            <a:r>
              <a:rPr lang="en-AU" dirty="0"/>
              <a:t>Between 2008 and 2014-2015, the highest reduction in daily smoking was in younger age groups 15-24 years (39% to 31%) and 25-34 years (53% to 45%).</a:t>
            </a:r>
          </a:p>
          <a:p>
            <a:r>
              <a:rPr lang="en-AU" dirty="0"/>
              <a:t>In 2011, tobacco use was the leading cause of the burden of disease among Aboriginal and Torres Strait Islander people, responsible for 12% of the total burden of disease.</a:t>
            </a:r>
          </a:p>
          <a:p>
            <a:endParaRPr lang="en-AU" dirty="0"/>
          </a:p>
        </p:txBody>
      </p:sp>
    </p:spTree>
    <p:extLst>
      <p:ext uri="{BB962C8B-B14F-4D97-AF65-F5344CB8AC3E}">
        <p14:creationId xmlns:p14="http://schemas.microsoft.com/office/powerpoint/2010/main" val="41637997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900" b="1" dirty="0">
                <a:latin typeface="Calibri Light" panose="020F0302020204030204" pitchFamily="34" charset="0"/>
                <a:cs typeface="Calibri Light" panose="020F0302020204030204" pitchFamily="34" charset="0"/>
              </a:rPr>
              <a:t>Births and pregnancy outcomes</a:t>
            </a:r>
            <a:endParaRPr lang="en-AU" sz="2900" dirty="0">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p:txBody>
          <a:bodyPr/>
          <a:lstStyle/>
          <a:p>
            <a:r>
              <a:rPr lang="en-AU" dirty="0"/>
              <a:t>In 2017, there were 20,400 births registered in Australia with one or both parents identified as Aboriginal and/or Torres Strait Islander (6.6% of all births registered).</a:t>
            </a:r>
          </a:p>
          <a:p>
            <a:r>
              <a:rPr lang="en-AU" dirty="0"/>
              <a:t>In 2017, Aboriginal and Torres Strait Islander mothers were generally younger than non-Indigenous mothers; the median age was 25.6 years for Aboriginal and Torres Strait Islander mothers and 31.3 years for all mothers.</a:t>
            </a:r>
          </a:p>
          <a:p>
            <a:r>
              <a:rPr lang="en-AU" dirty="0"/>
              <a:t>In 2017, total fertility rates were 2,329 births per 1,000 for Aboriginal and Torres Strait Islander women and 1,741 per 1,000 for all women.</a:t>
            </a:r>
          </a:p>
        </p:txBody>
      </p:sp>
    </p:spTree>
    <p:extLst>
      <p:ext uri="{BB962C8B-B14F-4D97-AF65-F5344CB8AC3E}">
        <p14:creationId xmlns:p14="http://schemas.microsoft.com/office/powerpoint/2010/main" val="67521506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900" b="1" dirty="0" smtClean="0">
                <a:latin typeface="Calibri Light" panose="020F0302020204030204" pitchFamily="34" charset="0"/>
                <a:cs typeface="Calibri Light" panose="020F0302020204030204" pitchFamily="34" charset="0"/>
              </a:rPr>
              <a:t>Alcohol use</a:t>
            </a:r>
            <a:endParaRPr lang="en-AU" sz="2900" b="1" dirty="0">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p:txBody>
          <a:bodyPr/>
          <a:lstStyle/>
          <a:p>
            <a:r>
              <a:rPr lang="en-AU" dirty="0"/>
              <a:t>In 2014-2015, 38% of Aboriginal and Torres Strait Islander adults reported abstaining from alcohol.</a:t>
            </a:r>
          </a:p>
          <a:p>
            <a:r>
              <a:rPr lang="en-AU" dirty="0"/>
              <a:t>For 2010 to 2016, there was a decline (32% to 20%) in the proportion of Aboriginal and Torres Strait Islander people aged 12 years and over who exceeded the 2009 guidelines for lifetime risk (two standard drink/day).</a:t>
            </a:r>
          </a:p>
          <a:p>
            <a:r>
              <a:rPr lang="en-AU" dirty="0"/>
              <a:t>There was a reported 50% reduction of mothers of Aboriginal and Torres Strait Islander children that drank through pregnancy, from 20% in 2008 to 9.8% in 2014-2015.</a:t>
            </a:r>
          </a:p>
          <a:p>
            <a:pPr marL="119062" indent="0">
              <a:buNone/>
            </a:pPr>
            <a:endParaRPr lang="en-AU" dirty="0"/>
          </a:p>
        </p:txBody>
      </p:sp>
    </p:spTree>
    <p:extLst>
      <p:ext uri="{BB962C8B-B14F-4D97-AF65-F5344CB8AC3E}">
        <p14:creationId xmlns:p14="http://schemas.microsoft.com/office/powerpoint/2010/main" val="293082650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900" b="1" dirty="0" smtClean="0">
                <a:latin typeface="Calibri Light" panose="020F0302020204030204" pitchFamily="34" charset="0"/>
                <a:cs typeface="Calibri Light" panose="020F0302020204030204" pitchFamily="34" charset="0"/>
              </a:rPr>
              <a:t>Alcohol use</a:t>
            </a:r>
            <a:endParaRPr lang="en-AU" sz="2900" b="1" dirty="0">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p:txBody>
          <a:bodyPr/>
          <a:lstStyle/>
          <a:p>
            <a:r>
              <a:rPr lang="en-AU" dirty="0"/>
              <a:t>For 2014-15, after age-adjustment, for a principal diagnosis related to alcohol use, Aboriginal and Torres Strait Islander males were hospitalised at 4.0 times and females at 3.4 times the rates of non-Indigenous males and females.</a:t>
            </a:r>
          </a:p>
          <a:p>
            <a:r>
              <a:rPr lang="en-AU"/>
              <a:t>For </a:t>
            </a:r>
            <a:r>
              <a:rPr lang="en-AU" smtClean="0"/>
              <a:t>2013-2017</a:t>
            </a:r>
            <a:r>
              <a:rPr lang="en-AU" dirty="0"/>
              <a:t>, the age-adjusted death rates for alcohol-related deaths for Aboriginal and Torres Strait Islander people living in NSW, Qld, WA, SA and the NT was five times higher than for non-Indigenous people.</a:t>
            </a:r>
          </a:p>
          <a:p>
            <a:r>
              <a:rPr lang="en-AU" dirty="0"/>
              <a:t>In 2011, alcohol use was responsible for 8.3% of the total burden of disease among Aboriginal and Torres Strait Islander people. </a:t>
            </a:r>
          </a:p>
          <a:p>
            <a:pPr marL="119062" indent="0">
              <a:buNone/>
            </a:pPr>
            <a:endParaRPr lang="en-AU" dirty="0"/>
          </a:p>
        </p:txBody>
      </p:sp>
    </p:spTree>
    <p:extLst>
      <p:ext uri="{BB962C8B-B14F-4D97-AF65-F5344CB8AC3E}">
        <p14:creationId xmlns:p14="http://schemas.microsoft.com/office/powerpoint/2010/main" val="356638173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900" b="1" dirty="0" smtClean="0">
                <a:latin typeface="Calibri Light" panose="020F0302020204030204" pitchFamily="34" charset="0"/>
                <a:cs typeface="Calibri Light" panose="020F0302020204030204" pitchFamily="34" charset="0"/>
              </a:rPr>
              <a:t>Illicit drug use</a:t>
            </a:r>
            <a:endParaRPr lang="en-AU" sz="2900" b="1" dirty="0">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p:txBody>
          <a:bodyPr/>
          <a:lstStyle/>
          <a:p>
            <a:r>
              <a:rPr lang="en-AU" dirty="0"/>
              <a:t>In 2014-2015, 69% of Aboriginal and Torres Strait Islander people aged 15 years and older and in 2016, 73% aged 14 years and older reported they had never used illicit substances in the last 12 months.</a:t>
            </a:r>
          </a:p>
          <a:p>
            <a:r>
              <a:rPr lang="en-AU" dirty="0"/>
              <a:t>In 2014-2015, 30% of Aboriginal and Torres Strait Islander people aged 15 years and over and in 2016, 27% aged 14 years and older reported that they had used an illicit substance in the previous 12 months. </a:t>
            </a:r>
          </a:p>
          <a:p>
            <a:r>
              <a:rPr lang="en-AU" dirty="0"/>
              <a:t>In 2014-2015, hospitalisation for mental/behavioural disorders from use of amphetamines had the highest rate of separations due to drug use and was 3.7 times higher for Aboriginal and Torres Strait Islander people than for non-Indigenous people.</a:t>
            </a:r>
          </a:p>
          <a:p>
            <a:pPr marL="119062" indent="0">
              <a:buNone/>
            </a:pPr>
            <a:endParaRPr lang="en-AU" dirty="0"/>
          </a:p>
        </p:txBody>
      </p:sp>
    </p:spTree>
    <p:extLst>
      <p:ext uri="{BB962C8B-B14F-4D97-AF65-F5344CB8AC3E}">
        <p14:creationId xmlns:p14="http://schemas.microsoft.com/office/powerpoint/2010/main" val="224589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900" b="1" dirty="0" smtClean="0">
                <a:latin typeface="Calibri Light" panose="020F0302020204030204" pitchFamily="34" charset="0"/>
                <a:cs typeface="Calibri Light" panose="020F0302020204030204" pitchFamily="34" charset="0"/>
              </a:rPr>
              <a:t>Illicit drug use</a:t>
            </a:r>
            <a:endParaRPr lang="en-AU" sz="2900" b="1" dirty="0">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p:txBody>
          <a:bodyPr/>
          <a:lstStyle/>
          <a:p>
            <a:r>
              <a:rPr lang="en-AU" dirty="0"/>
              <a:t>In 2010-2014, the rate of drug-induced deaths was 1.9 times higher for Aboriginal and Torres Strait Islander people living in NSW, Qld, WA, SA and the NT than for non-Indigenous people.</a:t>
            </a:r>
          </a:p>
          <a:p>
            <a:r>
              <a:rPr lang="en-AU" dirty="0"/>
              <a:t>In 2011, illicit substance use was responsible for 3.7% of the total burden of disease for Aboriginal and Torres Strait Islander people.</a:t>
            </a:r>
          </a:p>
          <a:p>
            <a:pPr marL="119062" indent="0">
              <a:buNone/>
            </a:pPr>
            <a:endParaRPr lang="en-AU" dirty="0"/>
          </a:p>
        </p:txBody>
      </p:sp>
    </p:spTree>
    <p:extLst>
      <p:ext uri="{BB962C8B-B14F-4D97-AF65-F5344CB8AC3E}">
        <p14:creationId xmlns:p14="http://schemas.microsoft.com/office/powerpoint/2010/main" val="135380339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900" b="1" dirty="0" smtClean="0">
                <a:latin typeface="Calibri Light" panose="020F0302020204030204" pitchFamily="34" charset="0"/>
                <a:cs typeface="Calibri Light" panose="020F0302020204030204" pitchFamily="34" charset="0"/>
              </a:rPr>
              <a:t>Volatile substance </a:t>
            </a:r>
            <a:r>
              <a:rPr lang="en-AU" sz="2900" b="1" dirty="0">
                <a:latin typeface="Calibri Light" panose="020F0302020204030204" pitchFamily="34" charset="0"/>
                <a:cs typeface="Calibri Light" panose="020F0302020204030204" pitchFamily="34" charset="0"/>
              </a:rPr>
              <a:t>u</a:t>
            </a:r>
            <a:r>
              <a:rPr lang="en-AU" sz="2900" b="1" dirty="0" smtClean="0">
                <a:latin typeface="Calibri Light" panose="020F0302020204030204" pitchFamily="34" charset="0"/>
                <a:cs typeface="Calibri Light" panose="020F0302020204030204" pitchFamily="34" charset="0"/>
              </a:rPr>
              <a:t>se</a:t>
            </a:r>
            <a:endParaRPr lang="en-AU" sz="2900" b="1" dirty="0">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p:txBody>
          <a:bodyPr/>
          <a:lstStyle/>
          <a:p>
            <a:r>
              <a:rPr lang="en-AU" dirty="0"/>
              <a:t>In 2014-15, hospitalisation rates for poisoning and accidental poisoning from the toxic effects of organic solvents (e.g. petrol) were between 3.9 and 5.1 times higher for Aboriginal and Torres Strait Islander people than for non-Indigenous people.</a:t>
            </a:r>
          </a:p>
          <a:p>
            <a:pPr marL="119062" indent="0">
              <a:buNone/>
            </a:pPr>
            <a:endParaRPr lang="en-AU" dirty="0"/>
          </a:p>
        </p:txBody>
      </p:sp>
    </p:spTree>
    <p:extLst>
      <p:ext uri="{BB962C8B-B14F-4D97-AF65-F5344CB8AC3E}">
        <p14:creationId xmlns:p14="http://schemas.microsoft.com/office/powerpoint/2010/main" val="58985744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900" b="1" dirty="0" smtClean="0">
                <a:latin typeface="Calibri Light" panose="020F0302020204030204" pitchFamily="34" charset="0"/>
                <a:cs typeface="Calibri Light" panose="020F0302020204030204" pitchFamily="34" charset="0"/>
              </a:rPr>
              <a:t>Citation</a:t>
            </a:r>
            <a:endParaRPr lang="en-AU" sz="2900" b="1" dirty="0">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p:txBody>
          <a:bodyPr/>
          <a:lstStyle/>
          <a:p>
            <a:pPr marL="119062" indent="0">
              <a:buNone/>
            </a:pPr>
            <a:r>
              <a:rPr lang="en-AU" dirty="0"/>
              <a:t>Australian Indigenous Health</a:t>
            </a:r>
            <a:r>
              <a:rPr lang="en-AU" i="1" dirty="0"/>
              <a:t>InfoNet</a:t>
            </a:r>
            <a:r>
              <a:rPr lang="en-AU" dirty="0"/>
              <a:t> (2019) </a:t>
            </a:r>
            <a:r>
              <a:rPr lang="en-AU" i="1" dirty="0"/>
              <a:t>Overview of Australian Aboriginal and Torres Strait Islander health status, 2018</a:t>
            </a:r>
            <a:r>
              <a:rPr lang="en-AU" dirty="0"/>
              <a:t>. Perth, WA: Australian Indigenous Health</a:t>
            </a:r>
            <a:r>
              <a:rPr lang="en-AU" i="1" dirty="0"/>
              <a:t>InfoNet</a:t>
            </a:r>
            <a:endParaRPr lang="en-AU" dirty="0"/>
          </a:p>
          <a:p>
            <a:pPr marL="119062" indent="0">
              <a:buNone/>
            </a:pPr>
            <a:endParaRPr lang="en-AU" dirty="0"/>
          </a:p>
        </p:txBody>
      </p:sp>
    </p:spTree>
    <p:extLst>
      <p:ext uri="{BB962C8B-B14F-4D97-AF65-F5344CB8AC3E}">
        <p14:creationId xmlns:p14="http://schemas.microsoft.com/office/powerpoint/2010/main" val="15070916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900" b="1" dirty="0">
                <a:latin typeface="Calibri Light" panose="020F0302020204030204" pitchFamily="34" charset="0"/>
                <a:cs typeface="Calibri Light" panose="020F0302020204030204" pitchFamily="34" charset="0"/>
              </a:rPr>
              <a:t>Births and pregnancy outcomes</a:t>
            </a:r>
            <a:endParaRPr lang="en-AU" sz="2900" dirty="0">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p:txBody>
          <a:bodyPr/>
          <a:lstStyle/>
          <a:p>
            <a:r>
              <a:rPr lang="en-AU" dirty="0"/>
              <a:t>In 2016, the average birthweight of babies born to Aboriginal and Torres Strait Islander mothers was 3,216 grams compared with 3,342 grams for babies born to non-Indigenous mothers.</a:t>
            </a:r>
          </a:p>
          <a:p>
            <a:r>
              <a:rPr lang="en-AU" dirty="0"/>
              <a:t>In 2016, the proportion of low birthweight (LBW) babies born to Aboriginal and Torres Strait Islander women was twice that of non-Indigenous women (12% compared with 6.3%).</a:t>
            </a:r>
          </a:p>
          <a:p>
            <a:r>
              <a:rPr lang="en-AU" dirty="0"/>
              <a:t>For 2006 to 2016 there was a slight decrease in the proportion of LBW babies born to Aboriginal and Torres Strait Islander mothers.</a:t>
            </a:r>
          </a:p>
          <a:p>
            <a:endParaRPr lang="en-AU" dirty="0"/>
          </a:p>
        </p:txBody>
      </p:sp>
    </p:spTree>
    <p:extLst>
      <p:ext uri="{BB962C8B-B14F-4D97-AF65-F5344CB8AC3E}">
        <p14:creationId xmlns:p14="http://schemas.microsoft.com/office/powerpoint/2010/main" val="40067421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900" b="1" dirty="0">
                <a:latin typeface="Calibri Light" panose="020F0302020204030204" pitchFamily="34" charset="0"/>
                <a:cs typeface="Calibri Light" panose="020F0302020204030204" pitchFamily="34" charset="0"/>
              </a:rPr>
              <a:t>Mortality</a:t>
            </a:r>
            <a:endParaRPr lang="en-AU" sz="2900" dirty="0">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p:txBody>
          <a:bodyPr/>
          <a:lstStyle/>
          <a:p>
            <a:r>
              <a:rPr lang="en-AU" dirty="0"/>
              <a:t>For 2017, the age-standardised death rate for Aboriginal and Torres Strait Islander people living in NSW, Qld, WA, SA and the NT was 9.8 per 1,000, 1.8 times the rate for non-Indigenous people.</a:t>
            </a:r>
          </a:p>
          <a:p>
            <a:r>
              <a:rPr lang="en-AU" dirty="0"/>
              <a:t>Between 1998 and 2015, there was a 15% reduction in the death rates for Aboriginal and Torres Strait Islander people in NSW, Qld, WA, SA and the NT.</a:t>
            </a:r>
          </a:p>
          <a:p>
            <a:r>
              <a:rPr lang="en-AU" dirty="0"/>
              <a:t>For Aboriginal and Torres Strait Islander people born 2015-2017, life expectancy was estimated to be 71.6 years for males and 75.6 years for females, around 8-9 years less than the estimates for non-Indigenous males and females.</a:t>
            </a:r>
          </a:p>
          <a:p>
            <a:pPr marL="119062" indent="0">
              <a:buNone/>
            </a:pPr>
            <a:endParaRPr lang="en-AU" dirty="0"/>
          </a:p>
          <a:p>
            <a:endParaRPr lang="en-AU" dirty="0"/>
          </a:p>
        </p:txBody>
      </p:sp>
    </p:spTree>
    <p:extLst>
      <p:ext uri="{BB962C8B-B14F-4D97-AF65-F5344CB8AC3E}">
        <p14:creationId xmlns:p14="http://schemas.microsoft.com/office/powerpoint/2010/main" val="12521593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900" b="1" dirty="0" smtClean="0">
                <a:latin typeface="Calibri Light" panose="020F0302020204030204" pitchFamily="34" charset="0"/>
                <a:cs typeface="Calibri Light" panose="020F0302020204030204" pitchFamily="34" charset="0"/>
              </a:rPr>
              <a:t>Mortality</a:t>
            </a:r>
            <a:endParaRPr lang="en-AU" sz="2900" b="1" dirty="0">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p:txBody>
          <a:bodyPr/>
          <a:lstStyle/>
          <a:p>
            <a:r>
              <a:rPr lang="en-AU" dirty="0"/>
              <a:t>For 2015-2017, age-specific death rates were higher for Aboriginal and Torres Strait Islander people living in NSW, Qld, WA, SA and the NT than for non-Indigenous people across all </a:t>
            </a:r>
            <a:r>
              <a:rPr lang="en-AU" dirty="0" smtClean="0"/>
              <a:t>age groups.</a:t>
            </a:r>
          </a:p>
          <a:p>
            <a:r>
              <a:rPr lang="en-AU" dirty="0"/>
              <a:t>For 2015-2017, the infant mortality rate was twice as high for Aboriginal and Torres Strait Islander infants than for non-Indigenous infants living in NSW, Qld, WA, SA and the NT; </a:t>
            </a:r>
            <a:r>
              <a:rPr lang="en-AU" dirty="0" smtClean="0"/>
              <a:t>the </a:t>
            </a:r>
            <a:r>
              <a:rPr lang="en-AU" dirty="0"/>
              <a:t>rate for Aboriginal and Torres Strait Islander infants was highest in the NT.</a:t>
            </a:r>
          </a:p>
          <a:p>
            <a:r>
              <a:rPr lang="en-AU" dirty="0"/>
              <a:t>In 2017, the leading causes of death among Aboriginal and Torres Strait Islander people living in NSW, Qld, WA, SA and the NT were coronary heart disease, diabetes, chronic lower respiratory diseases and lung and related cancers.</a:t>
            </a:r>
          </a:p>
        </p:txBody>
      </p:sp>
    </p:spTree>
    <p:extLst>
      <p:ext uri="{BB962C8B-B14F-4D97-AF65-F5344CB8AC3E}">
        <p14:creationId xmlns:p14="http://schemas.microsoft.com/office/powerpoint/2010/main" val="13318685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900" b="1" dirty="0" smtClean="0">
                <a:latin typeface="Calibri Light" panose="020F0302020204030204" pitchFamily="34" charset="0"/>
                <a:cs typeface="Calibri Light" panose="020F0302020204030204" pitchFamily="34" charset="0"/>
              </a:rPr>
              <a:t>Mortality</a:t>
            </a:r>
            <a:endParaRPr lang="en-AU" sz="2900" b="1" dirty="0">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p:txBody>
          <a:bodyPr/>
          <a:lstStyle/>
          <a:p>
            <a:r>
              <a:rPr lang="en-AU" dirty="0"/>
              <a:t>For 2012-2016, the maternal mortality ratio for Aboriginal and Torres Strait Islander women was 31.6 deaths per 100,000 women who gave birth, 4.6 times higher than the ratio for non-Indigenous women.</a:t>
            </a:r>
          </a:p>
          <a:p>
            <a:r>
              <a:rPr lang="en-AU" dirty="0"/>
              <a:t>For 1998-2015, in NSW, Qld, WA, SA and the NT there was a 32% decline in the death rate from avoidable causes for Aboriginal and Torres Strait Islander people aged 0-74 years.</a:t>
            </a:r>
          </a:p>
        </p:txBody>
      </p:sp>
    </p:spTree>
    <p:extLst>
      <p:ext uri="{BB962C8B-B14F-4D97-AF65-F5344CB8AC3E}">
        <p14:creationId xmlns:p14="http://schemas.microsoft.com/office/powerpoint/2010/main" val="41421296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900" b="1" dirty="0" smtClean="0">
                <a:latin typeface="Calibri Light" panose="020F0302020204030204" pitchFamily="34" charset="0"/>
                <a:cs typeface="Calibri Light" panose="020F0302020204030204" pitchFamily="34" charset="0"/>
              </a:rPr>
              <a:t>Hospitalisation</a:t>
            </a:r>
            <a:endParaRPr lang="en-AU" sz="2900" b="1" dirty="0">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a:xfrm>
            <a:off x="609600" y="2132856"/>
            <a:ext cx="10972800" cy="4032448"/>
          </a:xfrm>
        </p:spPr>
        <p:txBody>
          <a:bodyPr/>
          <a:lstStyle/>
          <a:p>
            <a:pPr>
              <a:spcAft>
                <a:spcPts val="1200"/>
              </a:spcAft>
            </a:pPr>
            <a:r>
              <a:rPr lang="en-AU" dirty="0"/>
              <a:t>In 2016-17, 4.7% of all hospital separations were for Aboriginal and Torres Strait Islander people.</a:t>
            </a:r>
          </a:p>
          <a:p>
            <a:r>
              <a:rPr lang="en-AU" dirty="0"/>
              <a:t>In 2016-17, the age-adjusted separation rate for Aboriginal and Torres Strait Islander people was 2.6 times higher than for non-Indigenous people.</a:t>
            </a:r>
          </a:p>
          <a:p>
            <a:r>
              <a:rPr lang="en-AU" dirty="0"/>
              <a:t>In 2016-17, the main cause of hospitalisation for Aboriginal and Torres Strait Islander people was for ‘factors influencing health status and contact with health services’ (mostly for care involving dialysis), responsible for 49% of all Aboriginal and Torres Strait Islander separations.</a:t>
            </a:r>
          </a:p>
          <a:p>
            <a:r>
              <a:rPr lang="en-AU" dirty="0"/>
              <a:t>In 2016-17, the rate of overall potentially preventable hospitalisations was 2.9 times higher for Aboriginal and Torres Strait Islander people than for non-Indigenous people.</a:t>
            </a:r>
          </a:p>
          <a:p>
            <a:endParaRPr lang="en-AU" dirty="0"/>
          </a:p>
        </p:txBody>
      </p:sp>
    </p:spTree>
    <p:extLst>
      <p:ext uri="{BB962C8B-B14F-4D97-AF65-F5344CB8AC3E}">
        <p14:creationId xmlns:p14="http://schemas.microsoft.com/office/powerpoint/2010/main" val="387075595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docProps/app.xml><?xml version="1.0" encoding="utf-8"?>
<Properties xmlns="http://schemas.openxmlformats.org/officeDocument/2006/extended-properties" xmlns:vt="http://schemas.openxmlformats.org/officeDocument/2006/docPropsVTypes">
  <Template/>
  <TotalTime>7312</TotalTime>
  <Words>4029</Words>
  <Application>Microsoft Office PowerPoint</Application>
  <PresentationFormat>Widescreen</PresentationFormat>
  <Paragraphs>171</Paragraphs>
  <Slides>45</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45</vt:i4>
      </vt:variant>
    </vt:vector>
  </HeadingPairs>
  <TitlesOfParts>
    <vt:vector size="53" baseType="lpstr">
      <vt:lpstr>ＭＳ Ｐゴシック</vt:lpstr>
      <vt:lpstr>Arial</vt:lpstr>
      <vt:lpstr>Calibri</vt:lpstr>
      <vt:lpstr>Calibri Light</vt:lpstr>
      <vt:lpstr>Corbel</vt:lpstr>
      <vt:lpstr>Trebuchet MS</vt:lpstr>
      <vt:lpstr>Wingdings 2</vt:lpstr>
      <vt:lpstr>Module</vt:lpstr>
      <vt:lpstr>Key facts</vt:lpstr>
      <vt:lpstr>Aboriginal and Torres Strait Islander population</vt:lpstr>
      <vt:lpstr>Aboriginal and Torres Strait Islander population</vt:lpstr>
      <vt:lpstr>Births and pregnancy outcomes</vt:lpstr>
      <vt:lpstr>Births and pregnancy outcomes</vt:lpstr>
      <vt:lpstr>Mortality</vt:lpstr>
      <vt:lpstr>Mortality</vt:lpstr>
      <vt:lpstr>Mortality</vt:lpstr>
      <vt:lpstr>Hospitalisation</vt:lpstr>
      <vt:lpstr>Cardiovascular health</vt:lpstr>
      <vt:lpstr>Cardiovascular health</vt:lpstr>
      <vt:lpstr>Cancer</vt:lpstr>
      <vt:lpstr>Cancer</vt:lpstr>
      <vt:lpstr>Diabetes</vt:lpstr>
      <vt:lpstr>Social and emotional wellbeing</vt:lpstr>
      <vt:lpstr>Social and emotional wellbeing</vt:lpstr>
      <vt:lpstr>Kidney health</vt:lpstr>
      <vt:lpstr>Injury, including family violence</vt:lpstr>
      <vt:lpstr>Injury, including family violence</vt:lpstr>
      <vt:lpstr>Respiratory Health</vt:lpstr>
      <vt:lpstr>Respiratory health</vt:lpstr>
      <vt:lpstr>Eye health</vt:lpstr>
      <vt:lpstr>Eye health</vt:lpstr>
      <vt:lpstr>Ear health and hearing</vt:lpstr>
      <vt:lpstr>Oral health</vt:lpstr>
      <vt:lpstr>Oral health</vt:lpstr>
      <vt:lpstr>Disability</vt:lpstr>
      <vt:lpstr>Communicable diseases</vt:lpstr>
      <vt:lpstr>Communicable diseases</vt:lpstr>
      <vt:lpstr>Communicable diseases</vt:lpstr>
      <vt:lpstr>Environmental health</vt:lpstr>
      <vt:lpstr>Environmental health</vt:lpstr>
      <vt:lpstr>Nutrition</vt:lpstr>
      <vt:lpstr>Nutrition</vt:lpstr>
      <vt:lpstr>Breastfeeding</vt:lpstr>
      <vt:lpstr>Physical activity</vt:lpstr>
      <vt:lpstr>Bodyweight</vt:lpstr>
      <vt:lpstr>Immunisation</vt:lpstr>
      <vt:lpstr>Tobacco use</vt:lpstr>
      <vt:lpstr>Alcohol use</vt:lpstr>
      <vt:lpstr>Alcohol use</vt:lpstr>
      <vt:lpstr>Illicit drug use</vt:lpstr>
      <vt:lpstr>Illicit drug use</vt:lpstr>
      <vt:lpstr>Volatile substance use</vt:lpstr>
      <vt:lpstr>Citation</vt:lpstr>
    </vt:vector>
  </TitlesOfParts>
  <Company>Edith Cowan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essama</dc:creator>
  <cp:lastModifiedBy>Graham BARKER</cp:lastModifiedBy>
  <cp:revision>756</cp:revision>
  <dcterms:created xsi:type="dcterms:W3CDTF">2013-03-22T08:43:17Z</dcterms:created>
  <dcterms:modified xsi:type="dcterms:W3CDTF">2019-02-28T07:23:11Z</dcterms:modified>
</cp:coreProperties>
</file>