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rts/chart2.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harts/chart3.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7">
  <p:sldMasterIdLst>
    <p:sldMasterId id="2147483674" r:id="rId1"/>
  </p:sldMasterIdLst>
  <p:notesMasterIdLst>
    <p:notesMasterId r:id="rId80"/>
  </p:notesMasterIdLst>
  <p:sldIdLst>
    <p:sldId id="256" r:id="rId2"/>
    <p:sldId id="260" r:id="rId3"/>
    <p:sldId id="257" r:id="rId4"/>
    <p:sldId id="305" r:id="rId5"/>
    <p:sldId id="308" r:id="rId6"/>
    <p:sldId id="266" r:id="rId7"/>
    <p:sldId id="258" r:id="rId8"/>
    <p:sldId id="307" r:id="rId9"/>
    <p:sldId id="306" r:id="rId10"/>
    <p:sldId id="310" r:id="rId11"/>
    <p:sldId id="261" r:id="rId12"/>
    <p:sldId id="262" r:id="rId13"/>
    <p:sldId id="263" r:id="rId14"/>
    <p:sldId id="311" r:id="rId15"/>
    <p:sldId id="312" r:id="rId16"/>
    <p:sldId id="313" r:id="rId17"/>
    <p:sldId id="314" r:id="rId18"/>
    <p:sldId id="315" r:id="rId19"/>
    <p:sldId id="316" r:id="rId20"/>
    <p:sldId id="317" r:id="rId21"/>
    <p:sldId id="318" r:id="rId22"/>
    <p:sldId id="265" r:id="rId23"/>
    <p:sldId id="319" r:id="rId24"/>
    <p:sldId id="320" r:id="rId25"/>
    <p:sldId id="321" r:id="rId26"/>
    <p:sldId id="322" r:id="rId27"/>
    <p:sldId id="272" r:id="rId28"/>
    <p:sldId id="271" r:id="rId29"/>
    <p:sldId id="323" r:id="rId30"/>
    <p:sldId id="324" r:id="rId31"/>
    <p:sldId id="270" r:id="rId32"/>
    <p:sldId id="269" r:id="rId33"/>
    <p:sldId id="325" r:id="rId34"/>
    <p:sldId id="326" r:id="rId35"/>
    <p:sldId id="327" r:id="rId36"/>
    <p:sldId id="268" r:id="rId37"/>
    <p:sldId id="275" r:id="rId38"/>
    <p:sldId id="277" r:id="rId39"/>
    <p:sldId id="328" r:id="rId40"/>
    <p:sldId id="329" r:id="rId41"/>
    <p:sldId id="330" r:id="rId42"/>
    <p:sldId id="276" r:id="rId43"/>
    <p:sldId id="331" r:id="rId44"/>
    <p:sldId id="332" r:id="rId45"/>
    <p:sldId id="273" r:id="rId46"/>
    <p:sldId id="274" r:id="rId47"/>
    <p:sldId id="267" r:id="rId48"/>
    <p:sldId id="264" r:id="rId49"/>
    <p:sldId id="333" r:id="rId50"/>
    <p:sldId id="334" r:id="rId51"/>
    <p:sldId id="259" r:id="rId52"/>
    <p:sldId id="290" r:id="rId53"/>
    <p:sldId id="289" r:id="rId54"/>
    <p:sldId id="288" r:id="rId55"/>
    <p:sldId id="287" r:id="rId56"/>
    <p:sldId id="335" r:id="rId57"/>
    <p:sldId id="286" r:id="rId58"/>
    <p:sldId id="336" r:id="rId59"/>
    <p:sldId id="285" r:id="rId60"/>
    <p:sldId id="284" r:id="rId61"/>
    <p:sldId id="283" r:id="rId62"/>
    <p:sldId id="282" r:id="rId63"/>
    <p:sldId id="293" r:id="rId64"/>
    <p:sldId id="292" r:id="rId65"/>
    <p:sldId id="291" r:id="rId66"/>
    <p:sldId id="281" r:id="rId67"/>
    <p:sldId id="280" r:id="rId68"/>
    <p:sldId id="297" r:id="rId69"/>
    <p:sldId id="296" r:id="rId70"/>
    <p:sldId id="294" r:id="rId71"/>
    <p:sldId id="295" r:id="rId72"/>
    <p:sldId id="279" r:id="rId73"/>
    <p:sldId id="300" r:id="rId74"/>
    <p:sldId id="278" r:id="rId75"/>
    <p:sldId id="337" r:id="rId76"/>
    <p:sldId id="338" r:id="rId77"/>
    <p:sldId id="299" r:id="rId78"/>
    <p:sldId id="298" r:id="rId7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thomson" initials="n" lastIdx="4"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6AAA7"/>
    <a:srgbClr val="087876"/>
    <a:srgbClr val="9E0B0F"/>
    <a:srgbClr val="A73A64"/>
    <a:srgbClr val="FDD26E"/>
    <a:srgbClr val="98A4AE"/>
    <a:srgbClr val="9EB3CE"/>
    <a:srgbClr val="683431"/>
    <a:srgbClr val="F4DA9A"/>
    <a:srgbClr val="F1B13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398" autoAdjust="0"/>
    <p:restoredTop sz="94636" autoAdjust="0"/>
  </p:normalViewPr>
  <p:slideViewPr>
    <p:cSldViewPr>
      <p:cViewPr varScale="1">
        <p:scale>
          <a:sx n="110" d="100"/>
          <a:sy n="110" d="100"/>
        </p:scale>
        <p:origin x="894" y="108"/>
      </p:cViewPr>
      <p:guideLst>
        <p:guide orient="horz" pos="2160"/>
        <p:guide pos="3840"/>
      </p:guideLst>
    </p:cSldViewPr>
  </p:slideViewPr>
  <p:outlineViewPr>
    <p:cViewPr>
      <p:scale>
        <a:sx n="33" d="100"/>
        <a:sy n="33" d="100"/>
      </p:scale>
      <p:origin x="0" y="20814"/>
    </p:cViewPr>
  </p:outlin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presProps" Target="presProps.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notesMaster" Target="notesMasters/notesMaster1.xml"/><Relationship Id="rId85"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1" Type="http://schemas.openxmlformats.org/officeDocument/2006/relationships/oleObject" Target="file:///D:\temp\overview%20ppt\Figure%2001_2018_Population%20pyramid%20of%20Indigenous%20and%20non-Indigenous%20populations,%20June%202011_using_excel_am.xlsx" TargetMode="External"/></Relationships>
</file>

<file path=ppt/charts/_rels/chart2.xml.rels><?xml version="1.0" encoding="UTF-8" standalone="yes"?>
<Relationships xmlns="http://schemas.openxmlformats.org/package/2006/relationships"><Relationship Id="rId3" Type="http://schemas.openxmlformats.org/officeDocument/2006/relationships/oleObject" Target="file:///\\staffshare.ads.ecu.edu.au\SEShared\HealthInfoNet\Neil\HealthInfoNet\Content%20in%20progress\01_Health_facts\Overview\Overview%202016\Drafts\09%20Cardiovascular%20disease\Figure%202%20cardiovascular.xlsx" TargetMode="External"/><Relationship Id="rId2" Type="http://schemas.microsoft.com/office/2011/relationships/chartColorStyle" Target="colors1.xml"/><Relationship Id="rId1" Type="http://schemas.microsoft.com/office/2011/relationships/chartStyle" Target="style1.xml"/></Relationships>
</file>

<file path=ppt/charts/_rels/chart3.xml.rels><?xml version="1.0" encoding="UTF-8" standalone="yes"?>
<Relationships xmlns="http://schemas.openxmlformats.org/package/2006/relationships"><Relationship Id="rId3" Type="http://schemas.openxmlformats.org/officeDocument/2006/relationships/oleObject" Target="file:///\\staffhome.ads.ecu.edu.au\homej\jahoarea\Desktop\Illicit%20drug%20use%20charts.xlsx"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3421497378449021"/>
          <c:y val="0.25271370549538369"/>
          <c:w val="0.58913342082239673"/>
          <c:h val="0.65529673374161568"/>
        </c:manualLayout>
      </c:layout>
      <c:barChart>
        <c:barDir val="bar"/>
        <c:grouping val="stacked"/>
        <c:varyColors val="0"/>
        <c:ser>
          <c:idx val="0"/>
          <c:order val="0"/>
          <c:tx>
            <c:strRef>
              <c:f>'Figure information'!$B$4</c:f>
              <c:strCache>
                <c:ptCount val="1"/>
                <c:pt idx="0">
                  <c:v>Aboriginal and Torres Strait Islander population</c:v>
                </c:pt>
              </c:strCache>
            </c:strRef>
          </c:tx>
          <c:spPr>
            <a:solidFill>
              <a:srgbClr val="087876"/>
            </a:solidFill>
          </c:spPr>
          <c:invertIfNegative val="0"/>
          <c:cat>
            <c:strRef>
              <c:f>'Figure information'!$A$5:$A$23</c:f>
              <c:strCache>
                <c:ptCount val="19"/>
                <c:pt idx="1">
                  <c:v>0- 4</c:v>
                </c:pt>
                <c:pt idx="2">
                  <c:v>5- 9</c:v>
                </c:pt>
                <c:pt idx="3">
                  <c:v>10-14</c:v>
                </c:pt>
                <c:pt idx="4">
                  <c:v>15-19</c:v>
                </c:pt>
                <c:pt idx="5">
                  <c:v>20-24</c:v>
                </c:pt>
                <c:pt idx="6">
                  <c:v>25-29</c:v>
                </c:pt>
                <c:pt idx="7">
                  <c:v>30-34</c:v>
                </c:pt>
                <c:pt idx="8">
                  <c:v>35-39</c:v>
                </c:pt>
                <c:pt idx="9">
                  <c:v>40-44</c:v>
                </c:pt>
                <c:pt idx="10">
                  <c:v>45-49</c:v>
                </c:pt>
                <c:pt idx="11">
                  <c:v>50-54</c:v>
                </c:pt>
                <c:pt idx="12">
                  <c:v>55-59</c:v>
                </c:pt>
                <c:pt idx="13">
                  <c:v>60-64</c:v>
                </c:pt>
                <c:pt idx="14">
                  <c:v>65-69</c:v>
                </c:pt>
                <c:pt idx="15">
                  <c:v>70-74</c:v>
                </c:pt>
                <c:pt idx="16">
                  <c:v>75-79</c:v>
                </c:pt>
                <c:pt idx="17">
                  <c:v>80-84</c:v>
                </c:pt>
                <c:pt idx="18">
                  <c:v>85-89</c:v>
                </c:pt>
              </c:strCache>
            </c:strRef>
          </c:cat>
          <c:val>
            <c:numRef>
              <c:f>'Figure information'!$B$5:$B$23</c:f>
              <c:numCache>
                <c:formatCode>0.0</c:formatCode>
                <c:ptCount val="19"/>
                <c:pt idx="1">
                  <c:v>-11.979734314915</c:v>
                </c:pt>
                <c:pt idx="2">
                  <c:v>-10.720326348475201</c:v>
                </c:pt>
                <c:pt idx="3">
                  <c:v>-10.464820374673501</c:v>
                </c:pt>
                <c:pt idx="4">
                  <c:v>-10.0265530856074</c:v>
                </c:pt>
                <c:pt idx="5">
                  <c:v>-9.7770877459951908</c:v>
                </c:pt>
                <c:pt idx="6">
                  <c:v>-8.4735960023854098</c:v>
                </c:pt>
                <c:pt idx="7">
                  <c:v>-6.88298134857801</c:v>
                </c:pt>
                <c:pt idx="8">
                  <c:v>-5.6090501552571501</c:v>
                </c:pt>
                <c:pt idx="9">
                  <c:v>-4.9426525324394897</c:v>
                </c:pt>
                <c:pt idx="10">
                  <c:v>-5.3697382220485697</c:v>
                </c:pt>
                <c:pt idx="11">
                  <c:v>-4.4650568590758599</c:v>
                </c:pt>
                <c:pt idx="12">
                  <c:v>-3.8427430134281999</c:v>
                </c:pt>
                <c:pt idx="13">
                  <c:v>-2.9051594727426</c:v>
                </c:pt>
                <c:pt idx="14">
                  <c:v>-2.0223272121573501</c:v>
                </c:pt>
                <c:pt idx="15">
                  <c:v>-1.23974377429106</c:v>
                </c:pt>
                <c:pt idx="16">
                  <c:v>-0.70546895885171401</c:v>
                </c:pt>
                <c:pt idx="17">
                  <c:v>-0.35408398280861197</c:v>
                </c:pt>
                <c:pt idx="18">
                  <c:v>-0.21887659626971601</c:v>
                </c:pt>
              </c:numCache>
            </c:numRef>
          </c:val>
          <c:extLst>
            <c:ext xmlns:c16="http://schemas.microsoft.com/office/drawing/2014/chart" uri="{C3380CC4-5D6E-409C-BE32-E72D297353CC}">
              <c16:uniqueId val="{00000000-417A-4360-B6CA-C079E97B9651}"/>
            </c:ext>
          </c:extLst>
        </c:ser>
        <c:ser>
          <c:idx val="1"/>
          <c:order val="1"/>
          <c:tx>
            <c:strRef>
              <c:f>'Figure information'!$C$4</c:f>
              <c:strCache>
                <c:ptCount val="1"/>
                <c:pt idx="0">
                  <c:v>Non-Indigneous population</c:v>
                </c:pt>
              </c:strCache>
            </c:strRef>
          </c:tx>
          <c:spPr>
            <a:solidFill>
              <a:srgbClr val="26AAA7"/>
            </a:solidFill>
          </c:spPr>
          <c:invertIfNegative val="0"/>
          <c:cat>
            <c:strRef>
              <c:f>'Figure information'!$A$5:$A$23</c:f>
              <c:strCache>
                <c:ptCount val="19"/>
                <c:pt idx="1">
                  <c:v>0- 4</c:v>
                </c:pt>
                <c:pt idx="2">
                  <c:v>5- 9</c:v>
                </c:pt>
                <c:pt idx="3">
                  <c:v>10-14</c:v>
                </c:pt>
                <c:pt idx="4">
                  <c:v>15-19</c:v>
                </c:pt>
                <c:pt idx="5">
                  <c:v>20-24</c:v>
                </c:pt>
                <c:pt idx="6">
                  <c:v>25-29</c:v>
                </c:pt>
                <c:pt idx="7">
                  <c:v>30-34</c:v>
                </c:pt>
                <c:pt idx="8">
                  <c:v>35-39</c:v>
                </c:pt>
                <c:pt idx="9">
                  <c:v>40-44</c:v>
                </c:pt>
                <c:pt idx="10">
                  <c:v>45-49</c:v>
                </c:pt>
                <c:pt idx="11">
                  <c:v>50-54</c:v>
                </c:pt>
                <c:pt idx="12">
                  <c:v>55-59</c:v>
                </c:pt>
                <c:pt idx="13">
                  <c:v>60-64</c:v>
                </c:pt>
                <c:pt idx="14">
                  <c:v>65-69</c:v>
                </c:pt>
                <c:pt idx="15">
                  <c:v>70-74</c:v>
                </c:pt>
                <c:pt idx="16">
                  <c:v>75-79</c:v>
                </c:pt>
                <c:pt idx="17">
                  <c:v>80-84</c:v>
                </c:pt>
                <c:pt idx="18">
                  <c:v>85-89</c:v>
                </c:pt>
              </c:strCache>
            </c:strRef>
          </c:cat>
          <c:val>
            <c:numRef>
              <c:f>'Figure information'!$C$5:$C$23</c:f>
              <c:numCache>
                <c:formatCode>_(* #,##0.0_);_(* \(#,##0.0\);_(* "-"??_);_(@_)</c:formatCode>
                <c:ptCount val="19"/>
                <c:pt idx="1">
                  <c:v>6.1492824179756553</c:v>
                </c:pt>
                <c:pt idx="2">
                  <c:v>6.2814067965196605</c:v>
                </c:pt>
                <c:pt idx="3">
                  <c:v>5.9229451351174438</c:v>
                </c:pt>
                <c:pt idx="4">
                  <c:v>5.8347865032673871</c:v>
                </c:pt>
                <c:pt idx="5">
                  <c:v>6.8718263852710209</c:v>
                </c:pt>
                <c:pt idx="6">
                  <c:v>7.4821020054054816</c:v>
                </c:pt>
                <c:pt idx="7">
                  <c:v>7.4704394778210643</c:v>
                </c:pt>
                <c:pt idx="8">
                  <c:v>6.9329472805434635</c:v>
                </c:pt>
                <c:pt idx="9">
                  <c:v>6.423504618447649</c:v>
                </c:pt>
                <c:pt idx="10">
                  <c:v>6.7250040833300817</c:v>
                </c:pt>
                <c:pt idx="11">
                  <c:v>6.1704228141175221</c:v>
                </c:pt>
                <c:pt idx="12">
                  <c:v>6.1921579000512299</c:v>
                </c:pt>
                <c:pt idx="13">
                  <c:v>5.52085636981941</c:v>
                </c:pt>
                <c:pt idx="14">
                  <c:v>4.9202031609001367</c:v>
                </c:pt>
                <c:pt idx="15">
                  <c:v>4.1644432908563758</c:v>
                </c:pt>
                <c:pt idx="16">
                  <c:v>2.8701876845112837</c:v>
                </c:pt>
                <c:pt idx="17">
                  <c:v>1.9944037212713723</c:v>
                </c:pt>
                <c:pt idx="18">
                  <c:v>1.2693447117313506</c:v>
                </c:pt>
              </c:numCache>
            </c:numRef>
          </c:val>
          <c:extLst>
            <c:ext xmlns:c16="http://schemas.microsoft.com/office/drawing/2014/chart" uri="{C3380CC4-5D6E-409C-BE32-E72D297353CC}">
              <c16:uniqueId val="{00000001-417A-4360-B6CA-C079E97B9651}"/>
            </c:ext>
          </c:extLst>
        </c:ser>
        <c:dLbls>
          <c:showLegendKey val="0"/>
          <c:showVal val="0"/>
          <c:showCatName val="0"/>
          <c:showSerName val="0"/>
          <c:showPercent val="0"/>
          <c:showBubbleSize val="0"/>
        </c:dLbls>
        <c:gapWidth val="39"/>
        <c:overlap val="100"/>
        <c:axId val="70517120"/>
        <c:axId val="70519424"/>
      </c:barChart>
      <c:catAx>
        <c:axId val="70517120"/>
        <c:scaling>
          <c:orientation val="minMax"/>
        </c:scaling>
        <c:delete val="0"/>
        <c:axPos val="l"/>
        <c:title>
          <c:tx>
            <c:rich>
              <a:bodyPr rot="0" vert="horz"/>
              <a:lstStyle/>
              <a:p>
                <a:pPr>
                  <a:defRPr/>
                </a:pPr>
                <a:r>
                  <a:rPr lang="en-US"/>
                  <a:t>Age-groups </a:t>
                </a:r>
              </a:p>
              <a:p>
                <a:pPr>
                  <a:defRPr/>
                </a:pPr>
                <a:r>
                  <a:rPr lang="en-US"/>
                  <a:t>(years)</a:t>
                </a:r>
              </a:p>
            </c:rich>
          </c:tx>
          <c:overlay val="0"/>
        </c:title>
        <c:numFmt formatCode="General" sourceLinked="0"/>
        <c:majorTickMark val="none"/>
        <c:minorTickMark val="none"/>
        <c:tickLblPos val="low"/>
        <c:crossAx val="70519424"/>
        <c:crosses val="autoZero"/>
        <c:auto val="1"/>
        <c:lblAlgn val="ctr"/>
        <c:lblOffset val="100"/>
        <c:noMultiLvlLbl val="0"/>
      </c:catAx>
      <c:valAx>
        <c:axId val="70519424"/>
        <c:scaling>
          <c:orientation val="minMax"/>
        </c:scaling>
        <c:delete val="0"/>
        <c:axPos val="b"/>
        <c:majorGridlines/>
        <c:title>
          <c:tx>
            <c:rich>
              <a:bodyPr/>
              <a:lstStyle/>
              <a:p>
                <a:pPr>
                  <a:defRPr/>
                </a:pPr>
                <a:r>
                  <a:rPr lang="en-US"/>
                  <a:t>Percentage of population</a:t>
                </a:r>
              </a:p>
            </c:rich>
          </c:tx>
          <c:overlay val="0"/>
        </c:title>
        <c:numFmt formatCode="0;0" sourceLinked="0"/>
        <c:majorTickMark val="none"/>
        <c:minorTickMark val="none"/>
        <c:tickLblPos val="nextTo"/>
        <c:crossAx val="70517120"/>
        <c:crosses val="autoZero"/>
        <c:crossBetween val="between"/>
      </c:valAx>
    </c:plotArea>
    <c:legend>
      <c:legendPos val="r"/>
      <c:layout>
        <c:manualLayout>
          <c:xMode val="edge"/>
          <c:yMode val="edge"/>
          <c:x val="0.74205433899654816"/>
          <c:y val="0.45154437942960474"/>
          <c:w val="0.22683132022163721"/>
          <c:h val="0.12219270987252945"/>
        </c:manualLayout>
      </c:layout>
      <c:overlay val="0"/>
    </c:legend>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Sheet1!$B$3</c:f>
              <c:strCache>
                <c:ptCount val="1"/>
                <c:pt idx="0">
                  <c:v>Aboriginal and Torres Strait Islander </c:v>
                </c:pt>
              </c:strCache>
            </c:strRef>
          </c:tx>
          <c:spPr>
            <a:solidFill>
              <a:srgbClr val="08787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Sheet1!$A$4:$A$9</c:f>
              <c:strCache>
                <c:ptCount val="6"/>
                <c:pt idx="0">
                  <c:v>2-14</c:v>
                </c:pt>
                <c:pt idx="1">
                  <c:v>15-24</c:v>
                </c:pt>
                <c:pt idx="2">
                  <c:v>25-34</c:v>
                </c:pt>
                <c:pt idx="3">
                  <c:v>35-44</c:v>
                </c:pt>
                <c:pt idx="4">
                  <c:v>45-54</c:v>
                </c:pt>
                <c:pt idx="5">
                  <c:v>55+</c:v>
                </c:pt>
              </c:strCache>
            </c:strRef>
          </c:cat>
          <c:val>
            <c:numRef>
              <c:f>Sheet1!$B$4:$B$9</c:f>
              <c:numCache>
                <c:formatCode>General</c:formatCode>
                <c:ptCount val="6"/>
                <c:pt idx="0">
                  <c:v>2.1</c:v>
                </c:pt>
                <c:pt idx="1">
                  <c:v>5.3</c:v>
                </c:pt>
                <c:pt idx="2">
                  <c:v>10.9</c:v>
                </c:pt>
                <c:pt idx="3">
                  <c:v>18</c:v>
                </c:pt>
                <c:pt idx="4">
                  <c:v>28.3</c:v>
                </c:pt>
                <c:pt idx="5">
                  <c:v>44.9</c:v>
                </c:pt>
              </c:numCache>
            </c:numRef>
          </c:val>
          <c:extLst>
            <c:ext xmlns:c16="http://schemas.microsoft.com/office/drawing/2014/chart" uri="{C3380CC4-5D6E-409C-BE32-E72D297353CC}">
              <c16:uniqueId val="{00000000-6BC2-487E-A802-9ADA0B39DC21}"/>
            </c:ext>
          </c:extLst>
        </c:ser>
        <c:ser>
          <c:idx val="1"/>
          <c:order val="1"/>
          <c:tx>
            <c:strRef>
              <c:f>Sheet1!$C$3</c:f>
              <c:strCache>
                <c:ptCount val="1"/>
                <c:pt idx="0">
                  <c:v>Non-Indigenous</c:v>
                </c:pt>
              </c:strCache>
            </c:strRef>
          </c:tx>
          <c:spPr>
            <a:solidFill>
              <a:srgbClr val="26AAA7"/>
            </a:solidFill>
            <a:ln>
              <a:solidFill>
                <a:schemeClr val="accent1"/>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Sheet1!$A$4:$A$9</c:f>
              <c:strCache>
                <c:ptCount val="6"/>
                <c:pt idx="0">
                  <c:v>2-14</c:v>
                </c:pt>
                <c:pt idx="1">
                  <c:v>15-24</c:v>
                </c:pt>
                <c:pt idx="2">
                  <c:v>25-34</c:v>
                </c:pt>
                <c:pt idx="3">
                  <c:v>35-44</c:v>
                </c:pt>
                <c:pt idx="4">
                  <c:v>45-54</c:v>
                </c:pt>
                <c:pt idx="5">
                  <c:v>55+</c:v>
                </c:pt>
              </c:strCache>
            </c:strRef>
          </c:cat>
          <c:val>
            <c:numRef>
              <c:f>Sheet1!$C$4:$C$9</c:f>
              <c:numCache>
                <c:formatCode>General</c:formatCode>
                <c:ptCount val="6"/>
                <c:pt idx="0">
                  <c:v>1.1000000000000001</c:v>
                </c:pt>
                <c:pt idx="1">
                  <c:v>2.8</c:v>
                </c:pt>
                <c:pt idx="2">
                  <c:v>4.9000000000000004</c:v>
                </c:pt>
                <c:pt idx="3">
                  <c:v>10.199999999999999</c:v>
                </c:pt>
                <c:pt idx="4">
                  <c:v>19</c:v>
                </c:pt>
                <c:pt idx="5">
                  <c:v>46.1</c:v>
                </c:pt>
              </c:numCache>
            </c:numRef>
          </c:val>
          <c:extLst>
            <c:ext xmlns:c16="http://schemas.microsoft.com/office/drawing/2014/chart" uri="{C3380CC4-5D6E-409C-BE32-E72D297353CC}">
              <c16:uniqueId val="{00000001-6BC2-487E-A802-9ADA0B39DC21}"/>
            </c:ext>
          </c:extLst>
        </c:ser>
        <c:dLbls>
          <c:dLblPos val="outEnd"/>
          <c:showLegendKey val="0"/>
          <c:showVal val="1"/>
          <c:showCatName val="0"/>
          <c:showSerName val="0"/>
          <c:showPercent val="0"/>
          <c:showBubbleSize val="0"/>
        </c:dLbls>
        <c:gapWidth val="219"/>
        <c:overlap val="-27"/>
        <c:axId val="144978280"/>
        <c:axId val="144978672"/>
      </c:barChart>
      <c:catAx>
        <c:axId val="144978280"/>
        <c:scaling>
          <c:orientation val="minMax"/>
        </c:scaling>
        <c:delete val="0"/>
        <c:axPos val="b"/>
        <c:title>
          <c:tx>
            <c:rich>
              <a:bodyPr rot="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en-AU"/>
                  <a:t>Age-groups (years)</a:t>
                </a:r>
              </a:p>
            </c:rich>
          </c:tx>
          <c:overlay val="0"/>
          <c:spPr>
            <a:noFill/>
            <a:ln>
              <a:noFill/>
            </a:ln>
            <a:effectLst/>
          </c:spPr>
          <c:txPr>
            <a:bodyPr rot="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title>
        <c:numFmt formatCode="General" sourceLinked="0"/>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44978672"/>
        <c:crosses val="autoZero"/>
        <c:auto val="1"/>
        <c:lblAlgn val="ctr"/>
        <c:lblOffset val="100"/>
        <c:noMultiLvlLbl val="0"/>
      </c:catAx>
      <c:valAx>
        <c:axId val="144978672"/>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0" spcFirstLastPara="1" vertOverflow="ellipsis" wrap="square" anchor="ctr" anchorCtr="1"/>
              <a:lstStyle/>
              <a:p>
                <a:pPr>
                  <a:defRPr sz="1330" b="0" i="0" u="none" strike="noStrike" kern="1200" baseline="0">
                    <a:solidFill>
                      <a:schemeClr val="tx1">
                        <a:lumMod val="65000"/>
                        <a:lumOff val="35000"/>
                      </a:schemeClr>
                    </a:solidFill>
                    <a:latin typeface="+mn-lt"/>
                    <a:ea typeface="+mn-ea"/>
                    <a:cs typeface="+mn-cs"/>
                  </a:defRPr>
                </a:pPr>
                <a:r>
                  <a:rPr lang="en-AU"/>
                  <a:t>Prevalence (%) </a:t>
                </a:r>
              </a:p>
            </c:rich>
          </c:tx>
          <c:overlay val="0"/>
          <c:spPr>
            <a:noFill/>
            <a:ln>
              <a:noFill/>
            </a:ln>
            <a:effectLst/>
          </c:spPr>
          <c:txPr>
            <a:bodyPr rot="0" spcFirstLastPara="1" vertOverflow="ellipsis"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4497828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Sheet1!$C$7</c:f>
              <c:strCache>
                <c:ptCount val="1"/>
                <c:pt idx="0">
                  <c:v>Proportion %</c:v>
                </c:pt>
              </c:strCache>
            </c:strRef>
          </c:tx>
          <c:spPr>
            <a:solidFill>
              <a:srgbClr val="087876"/>
            </a:solidFill>
            <a:ln>
              <a:noFill/>
            </a:ln>
            <a:effectLst/>
          </c:spPr>
          <c:invertIfNegative val="0"/>
          <c:cat>
            <c:strRef>
              <c:f>Sheet1!$B$8:$B$11</c:f>
              <c:strCache>
                <c:ptCount val="4"/>
                <c:pt idx="0">
                  <c:v>Marijuana, hashish or cannabis resin</c:v>
                </c:pt>
                <c:pt idx="1">
                  <c:v>Analgesics and sedatives for non-medical use</c:v>
                </c:pt>
                <c:pt idx="2">
                  <c:v>Other</c:v>
                </c:pt>
                <c:pt idx="3">
                  <c:v>Amphetamines or speed</c:v>
                </c:pt>
              </c:strCache>
            </c:strRef>
          </c:cat>
          <c:val>
            <c:numRef>
              <c:f>Sheet1!$C$8:$C$11</c:f>
              <c:numCache>
                <c:formatCode>General</c:formatCode>
                <c:ptCount val="4"/>
                <c:pt idx="0">
                  <c:v>19.100000000000001</c:v>
                </c:pt>
                <c:pt idx="1">
                  <c:v>12.9</c:v>
                </c:pt>
                <c:pt idx="2">
                  <c:v>6.4</c:v>
                </c:pt>
                <c:pt idx="3">
                  <c:v>4.8</c:v>
                </c:pt>
              </c:numCache>
            </c:numRef>
          </c:val>
          <c:extLst>
            <c:ext xmlns:c16="http://schemas.microsoft.com/office/drawing/2014/chart" uri="{C3380CC4-5D6E-409C-BE32-E72D297353CC}">
              <c16:uniqueId val="{00000000-A04F-4586-B884-D2AE8D51A1CD}"/>
            </c:ext>
          </c:extLst>
        </c:ser>
        <c:dLbls>
          <c:showLegendKey val="0"/>
          <c:showVal val="0"/>
          <c:showCatName val="0"/>
          <c:showSerName val="0"/>
          <c:showPercent val="0"/>
          <c:showBubbleSize val="0"/>
        </c:dLbls>
        <c:gapWidth val="219"/>
        <c:overlap val="-27"/>
        <c:axId val="144979848"/>
        <c:axId val="146527816"/>
      </c:barChart>
      <c:catAx>
        <c:axId val="144979848"/>
        <c:scaling>
          <c:orientation val="minMax"/>
        </c:scaling>
        <c:delete val="0"/>
        <c:axPos val="b"/>
        <c:title>
          <c:tx>
            <c:rich>
              <a:bodyPr rot="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en-AU"/>
                  <a:t>Type of illicit drug</a:t>
                </a:r>
              </a:p>
            </c:rich>
          </c:tx>
          <c:overlay val="0"/>
          <c:spPr>
            <a:noFill/>
            <a:ln>
              <a:noFill/>
            </a:ln>
            <a:effectLst/>
          </c:spPr>
          <c:txPr>
            <a:bodyPr rot="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46527816"/>
        <c:crosses val="autoZero"/>
        <c:auto val="1"/>
        <c:lblAlgn val="ctr"/>
        <c:lblOffset val="100"/>
        <c:noMultiLvlLbl val="0"/>
      </c:catAx>
      <c:valAx>
        <c:axId val="14652781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en-AU"/>
                  <a:t>Proportion %</a:t>
                </a:r>
              </a:p>
            </c:rich>
          </c:tx>
          <c:overlay val="0"/>
          <c:spPr>
            <a:noFill/>
            <a:ln>
              <a:noFill/>
            </a:ln>
            <a:effectLst/>
          </c:spPr>
          <c:txPr>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4497984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454AAC1-2A34-4FB7-91EF-12AEC63EBB2C}" type="datetimeFigureOut">
              <a:rPr lang="en-AU" smtClean="0"/>
              <a:pPr/>
              <a:t>28/02/2019</a:t>
            </a:fld>
            <a:endParaRPr lang="en-AU"/>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2C3AFD2-EDB2-4AD0-9607-8CDE3AF78F5D}" type="slidenum">
              <a:rPr lang="en-AU" smtClean="0"/>
              <a:pPr/>
              <a:t>‹#›</a:t>
            </a:fld>
            <a:endParaRPr lang="en-AU"/>
          </a:p>
        </p:txBody>
      </p:sp>
    </p:spTree>
    <p:extLst>
      <p:ext uri="{BB962C8B-B14F-4D97-AF65-F5344CB8AC3E}">
        <p14:creationId xmlns:p14="http://schemas.microsoft.com/office/powerpoint/2010/main" val="7821621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42C3AFD2-EDB2-4AD0-9607-8CDE3AF78F5D}" type="slidenum">
              <a:rPr lang="en-AU" smtClean="0"/>
              <a:pPr/>
              <a:t>1</a:t>
            </a:fld>
            <a:endParaRPr lang="en-AU" dirty="0"/>
          </a:p>
        </p:txBody>
      </p:sp>
    </p:spTree>
    <p:extLst>
      <p:ext uri="{BB962C8B-B14F-4D97-AF65-F5344CB8AC3E}">
        <p14:creationId xmlns:p14="http://schemas.microsoft.com/office/powerpoint/2010/main" val="425032284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42C3AFD2-EDB2-4AD0-9607-8CDE3AF78F5D}" type="slidenum">
              <a:rPr lang="en-AU" smtClean="0"/>
              <a:pPr/>
              <a:t>24</a:t>
            </a:fld>
            <a:endParaRPr lang="en-AU"/>
          </a:p>
        </p:txBody>
      </p:sp>
    </p:spTree>
    <p:extLst>
      <p:ext uri="{BB962C8B-B14F-4D97-AF65-F5344CB8AC3E}">
        <p14:creationId xmlns:p14="http://schemas.microsoft.com/office/powerpoint/2010/main" val="223802024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42C3AFD2-EDB2-4AD0-9607-8CDE3AF78F5D}" type="slidenum">
              <a:rPr lang="en-AU" smtClean="0"/>
              <a:pPr/>
              <a:t>25</a:t>
            </a:fld>
            <a:endParaRPr lang="en-AU"/>
          </a:p>
        </p:txBody>
      </p:sp>
    </p:spTree>
    <p:extLst>
      <p:ext uri="{BB962C8B-B14F-4D97-AF65-F5344CB8AC3E}">
        <p14:creationId xmlns:p14="http://schemas.microsoft.com/office/powerpoint/2010/main" val="113807500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42C3AFD2-EDB2-4AD0-9607-8CDE3AF78F5D}" type="slidenum">
              <a:rPr lang="en-AU" smtClean="0"/>
              <a:pPr/>
              <a:t>26</a:t>
            </a:fld>
            <a:endParaRPr lang="en-AU"/>
          </a:p>
        </p:txBody>
      </p:sp>
    </p:spTree>
    <p:extLst>
      <p:ext uri="{BB962C8B-B14F-4D97-AF65-F5344CB8AC3E}">
        <p14:creationId xmlns:p14="http://schemas.microsoft.com/office/powerpoint/2010/main" val="32374031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42C3AFD2-EDB2-4AD0-9607-8CDE3AF78F5D}" type="slidenum">
              <a:rPr lang="en-AU" smtClean="0"/>
              <a:pPr/>
              <a:t>30</a:t>
            </a:fld>
            <a:endParaRPr lang="en-AU"/>
          </a:p>
        </p:txBody>
      </p:sp>
    </p:spTree>
    <p:extLst>
      <p:ext uri="{BB962C8B-B14F-4D97-AF65-F5344CB8AC3E}">
        <p14:creationId xmlns:p14="http://schemas.microsoft.com/office/powerpoint/2010/main" val="425826344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42C3AFD2-EDB2-4AD0-9607-8CDE3AF78F5D}" type="slidenum">
              <a:rPr lang="en-AU" smtClean="0"/>
              <a:pPr/>
              <a:t>33</a:t>
            </a:fld>
            <a:endParaRPr lang="en-AU"/>
          </a:p>
        </p:txBody>
      </p:sp>
    </p:spTree>
    <p:extLst>
      <p:ext uri="{BB962C8B-B14F-4D97-AF65-F5344CB8AC3E}">
        <p14:creationId xmlns:p14="http://schemas.microsoft.com/office/powerpoint/2010/main" val="285344531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42C3AFD2-EDB2-4AD0-9607-8CDE3AF78F5D}" type="slidenum">
              <a:rPr lang="en-AU" smtClean="0"/>
              <a:pPr/>
              <a:t>34</a:t>
            </a:fld>
            <a:endParaRPr lang="en-AU"/>
          </a:p>
        </p:txBody>
      </p:sp>
    </p:spTree>
    <p:extLst>
      <p:ext uri="{BB962C8B-B14F-4D97-AF65-F5344CB8AC3E}">
        <p14:creationId xmlns:p14="http://schemas.microsoft.com/office/powerpoint/2010/main" val="315651747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42C3AFD2-EDB2-4AD0-9607-8CDE3AF78F5D}" type="slidenum">
              <a:rPr lang="en-AU" smtClean="0"/>
              <a:pPr/>
              <a:t>35</a:t>
            </a:fld>
            <a:endParaRPr lang="en-AU"/>
          </a:p>
        </p:txBody>
      </p:sp>
    </p:spTree>
    <p:extLst>
      <p:ext uri="{BB962C8B-B14F-4D97-AF65-F5344CB8AC3E}">
        <p14:creationId xmlns:p14="http://schemas.microsoft.com/office/powerpoint/2010/main" val="223397161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42C3AFD2-EDB2-4AD0-9607-8CDE3AF78F5D}" type="slidenum">
              <a:rPr lang="en-AU" smtClean="0"/>
              <a:pPr/>
              <a:t>40</a:t>
            </a:fld>
            <a:endParaRPr lang="en-AU"/>
          </a:p>
        </p:txBody>
      </p:sp>
    </p:spTree>
    <p:extLst>
      <p:ext uri="{BB962C8B-B14F-4D97-AF65-F5344CB8AC3E}">
        <p14:creationId xmlns:p14="http://schemas.microsoft.com/office/powerpoint/2010/main" val="135835730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42C3AFD2-EDB2-4AD0-9607-8CDE3AF78F5D}" type="slidenum">
              <a:rPr lang="en-AU" smtClean="0"/>
              <a:pPr/>
              <a:t>49</a:t>
            </a:fld>
            <a:endParaRPr lang="en-AU"/>
          </a:p>
        </p:txBody>
      </p:sp>
    </p:spTree>
    <p:extLst>
      <p:ext uri="{BB962C8B-B14F-4D97-AF65-F5344CB8AC3E}">
        <p14:creationId xmlns:p14="http://schemas.microsoft.com/office/powerpoint/2010/main" val="29546157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42C3AFD2-EDB2-4AD0-9607-8CDE3AF78F5D}" type="slidenum">
              <a:rPr lang="en-AU" smtClean="0"/>
              <a:pPr/>
              <a:t>14</a:t>
            </a:fld>
            <a:endParaRPr lang="en-AU"/>
          </a:p>
        </p:txBody>
      </p:sp>
    </p:spTree>
    <p:extLst>
      <p:ext uri="{BB962C8B-B14F-4D97-AF65-F5344CB8AC3E}">
        <p14:creationId xmlns:p14="http://schemas.microsoft.com/office/powerpoint/2010/main" val="31111791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42C3AFD2-EDB2-4AD0-9607-8CDE3AF78F5D}" type="slidenum">
              <a:rPr lang="en-AU" smtClean="0"/>
              <a:pPr/>
              <a:t>15</a:t>
            </a:fld>
            <a:endParaRPr lang="en-AU"/>
          </a:p>
        </p:txBody>
      </p:sp>
    </p:spTree>
    <p:extLst>
      <p:ext uri="{BB962C8B-B14F-4D97-AF65-F5344CB8AC3E}">
        <p14:creationId xmlns:p14="http://schemas.microsoft.com/office/powerpoint/2010/main" val="10663821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42C3AFD2-EDB2-4AD0-9607-8CDE3AF78F5D}" type="slidenum">
              <a:rPr lang="en-AU" smtClean="0"/>
              <a:pPr/>
              <a:t>16</a:t>
            </a:fld>
            <a:endParaRPr lang="en-AU"/>
          </a:p>
        </p:txBody>
      </p:sp>
    </p:spTree>
    <p:extLst>
      <p:ext uri="{BB962C8B-B14F-4D97-AF65-F5344CB8AC3E}">
        <p14:creationId xmlns:p14="http://schemas.microsoft.com/office/powerpoint/2010/main" val="25783850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42C3AFD2-EDB2-4AD0-9607-8CDE3AF78F5D}" type="slidenum">
              <a:rPr lang="en-AU" smtClean="0"/>
              <a:pPr/>
              <a:t>17</a:t>
            </a:fld>
            <a:endParaRPr lang="en-AU"/>
          </a:p>
        </p:txBody>
      </p:sp>
    </p:spTree>
    <p:extLst>
      <p:ext uri="{BB962C8B-B14F-4D97-AF65-F5344CB8AC3E}">
        <p14:creationId xmlns:p14="http://schemas.microsoft.com/office/powerpoint/2010/main" val="1777944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42C3AFD2-EDB2-4AD0-9607-8CDE3AF78F5D}" type="slidenum">
              <a:rPr lang="en-AU" smtClean="0"/>
              <a:pPr/>
              <a:t>18</a:t>
            </a:fld>
            <a:endParaRPr lang="en-AU"/>
          </a:p>
        </p:txBody>
      </p:sp>
    </p:spTree>
    <p:extLst>
      <p:ext uri="{BB962C8B-B14F-4D97-AF65-F5344CB8AC3E}">
        <p14:creationId xmlns:p14="http://schemas.microsoft.com/office/powerpoint/2010/main" val="30436318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42C3AFD2-EDB2-4AD0-9607-8CDE3AF78F5D}" type="slidenum">
              <a:rPr lang="en-AU" smtClean="0"/>
              <a:pPr/>
              <a:t>19</a:t>
            </a:fld>
            <a:endParaRPr lang="en-AU"/>
          </a:p>
        </p:txBody>
      </p:sp>
    </p:spTree>
    <p:extLst>
      <p:ext uri="{BB962C8B-B14F-4D97-AF65-F5344CB8AC3E}">
        <p14:creationId xmlns:p14="http://schemas.microsoft.com/office/powerpoint/2010/main" val="35434047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42C3AFD2-EDB2-4AD0-9607-8CDE3AF78F5D}" type="slidenum">
              <a:rPr lang="en-AU" smtClean="0"/>
              <a:pPr/>
              <a:t>21</a:t>
            </a:fld>
            <a:endParaRPr lang="en-AU"/>
          </a:p>
        </p:txBody>
      </p:sp>
    </p:spTree>
    <p:extLst>
      <p:ext uri="{BB962C8B-B14F-4D97-AF65-F5344CB8AC3E}">
        <p14:creationId xmlns:p14="http://schemas.microsoft.com/office/powerpoint/2010/main" val="10810945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42C3AFD2-EDB2-4AD0-9607-8CDE3AF78F5D}" type="slidenum">
              <a:rPr lang="en-AU" smtClean="0"/>
              <a:pPr/>
              <a:t>23</a:t>
            </a:fld>
            <a:endParaRPr lang="en-AU"/>
          </a:p>
        </p:txBody>
      </p:sp>
    </p:spTree>
    <p:extLst>
      <p:ext uri="{BB962C8B-B14F-4D97-AF65-F5344CB8AC3E}">
        <p14:creationId xmlns:p14="http://schemas.microsoft.com/office/powerpoint/2010/main" val="1066499247"/>
      </p:ext>
    </p:extLst>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Master" Target="../slideMasters/slideMaster1.xml"/><Relationship Id="rId6" Type="http://schemas.openxmlformats.org/officeDocument/2006/relationships/image" Target="../media/image1.png"/><Relationship Id="rId5" Type="http://schemas.openxmlformats.org/officeDocument/2006/relationships/image" Target="../media/image5.png"/><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AU"/>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AU"/>
          </a:p>
        </p:txBody>
      </p:sp>
      <p:sp>
        <p:nvSpPr>
          <p:cNvPr id="4" name="Date Placeholder 3"/>
          <p:cNvSpPr>
            <a:spLocks noGrp="1"/>
          </p:cNvSpPr>
          <p:nvPr>
            <p:ph type="dt" sz="half" idx="10"/>
          </p:nvPr>
        </p:nvSpPr>
        <p:spPr/>
        <p:txBody>
          <a:bodyPr/>
          <a:lstStyle/>
          <a:p>
            <a:fld id="{30EFB85B-97E5-4A44-BF2B-580C48FE7873}" type="datetime1">
              <a:rPr lang="en-AU" smtClean="0"/>
              <a:t>28/02/2019</a:t>
            </a:fld>
            <a:endParaRPr lang="en-AU"/>
          </a:p>
        </p:txBody>
      </p:sp>
      <p:sp>
        <p:nvSpPr>
          <p:cNvPr id="5" name="Footer Placeholder 4"/>
          <p:cNvSpPr>
            <a:spLocks noGrp="1"/>
          </p:cNvSpPr>
          <p:nvPr>
            <p:ph type="ftr" sz="quarter" idx="11"/>
          </p:nvPr>
        </p:nvSpPr>
        <p:spPr/>
        <p:txBody>
          <a:bodyPr/>
          <a:lstStyle/>
          <a:p>
            <a:pPr>
              <a:defRPr/>
            </a:pPr>
            <a:endParaRPr lang="en-AU" i="1" dirty="0"/>
          </a:p>
        </p:txBody>
      </p:sp>
      <p:sp>
        <p:nvSpPr>
          <p:cNvPr id="6" name="Slide Number Placeholder 5"/>
          <p:cNvSpPr>
            <a:spLocks noGrp="1"/>
          </p:cNvSpPr>
          <p:nvPr>
            <p:ph type="sldNum" sz="quarter" idx="12"/>
          </p:nvPr>
        </p:nvSpPr>
        <p:spPr/>
        <p:txBody>
          <a:bodyPr/>
          <a:lstStyle/>
          <a:p>
            <a:fld id="{067BD1A4-35AE-42E8-96C4-388CB32B39ED}" type="slidenum">
              <a:rPr lang="en-AU" smtClean="0"/>
              <a:t>‹#›</a:t>
            </a:fld>
            <a:endParaRPr lang="en-AU"/>
          </a:p>
        </p:txBody>
      </p:sp>
      <p:pic>
        <p:nvPicPr>
          <p:cNvPr id="7" name="Picture 6"/>
          <p:cNvPicPr>
            <a:picLocks noChangeAspect="1"/>
          </p:cNvPicPr>
          <p:nvPr userDrawn="1"/>
        </p:nvPicPr>
        <p:blipFill rotWithShape="1">
          <a:blip r:embed="rId2">
            <a:extLst>
              <a:ext uri="{BEBA8EAE-BF5A-486C-A8C5-ECC9F3942E4B}">
                <a14:imgProps xmlns:a14="http://schemas.microsoft.com/office/drawing/2010/main">
                  <a14:imgLayer r:embed="rId3">
                    <a14:imgEffect>
                      <a14:brightnessContrast bright="20000"/>
                    </a14:imgEffect>
                  </a14:imgLayer>
                </a14:imgProps>
              </a:ext>
              <a:ext uri="{28A0092B-C50C-407E-A947-70E740481C1C}">
                <a14:useLocalDpi xmlns:a14="http://schemas.microsoft.com/office/drawing/2010/main" val="0"/>
              </a:ext>
            </a:extLst>
          </a:blip>
          <a:srcRect l="67516" t="57749"/>
          <a:stretch/>
        </p:blipFill>
        <p:spPr>
          <a:xfrm>
            <a:off x="8256240" y="2852936"/>
            <a:ext cx="3960440" cy="2897560"/>
          </a:xfrm>
          <a:prstGeom prst="rect">
            <a:avLst/>
          </a:prstGeom>
        </p:spPr>
      </p:pic>
      <p:sp>
        <p:nvSpPr>
          <p:cNvPr id="8" name="Rectangle 7"/>
          <p:cNvSpPr/>
          <p:nvPr userDrawn="1"/>
        </p:nvSpPr>
        <p:spPr bwMode="ltGray">
          <a:xfrm>
            <a:off x="0" y="5674642"/>
            <a:ext cx="12192000" cy="1183358"/>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r>
              <a:rPr lang="en-AU" sz="1800" b="1" u="none" strike="noStrike" kern="1200" dirty="0" smtClean="0">
                <a:solidFill>
                  <a:schemeClr val="tx1"/>
                </a:solidFill>
                <a:effectLst/>
                <a:latin typeface="Arial" charset="0"/>
                <a:ea typeface="ＭＳ Ｐゴシック" charset="-128"/>
                <a:cs typeface="+mn-cs"/>
              </a:rPr>
              <a:t> </a:t>
            </a:r>
            <a:endParaRPr lang="en-US" dirty="0">
              <a:solidFill>
                <a:srgbClr val="FFFFFF"/>
              </a:solidFill>
              <a:ea typeface="ＭＳ Ｐゴシック" charset="-128"/>
            </a:endParaRPr>
          </a:p>
        </p:txBody>
      </p:sp>
      <p:sp>
        <p:nvSpPr>
          <p:cNvPr id="9" name="Footer Placeholder 4"/>
          <p:cNvSpPr txBox="1">
            <a:spLocks/>
          </p:cNvSpPr>
          <p:nvPr userDrawn="1"/>
        </p:nvSpPr>
        <p:spPr>
          <a:xfrm>
            <a:off x="1339957" y="6309320"/>
            <a:ext cx="9512087" cy="274638"/>
          </a:xfrm>
          <a:prstGeom prst="rect">
            <a:avLst/>
          </a:prstGeom>
        </p:spPr>
        <p:txBody>
          <a:bodyPr lIns="45720" rIns="45720" bIns="0" anchor="b"/>
          <a:lstStyle/>
          <a:p>
            <a:pPr algn="ctr">
              <a:defRPr/>
            </a:pPr>
            <a:r>
              <a:rPr lang="en-AU" sz="1200" dirty="0">
                <a:solidFill>
                  <a:srgbClr val="FFFFFF"/>
                </a:solidFill>
                <a:latin typeface="Corbel" charset="0"/>
              </a:rPr>
              <a:t>©</a:t>
            </a:r>
            <a:r>
              <a:rPr lang="en-AU" sz="1200" dirty="0" smtClean="0">
                <a:solidFill>
                  <a:srgbClr val="FFFFFF"/>
                </a:solidFill>
                <a:latin typeface="Corbel" charset="0"/>
              </a:rPr>
              <a:t>2019 </a:t>
            </a:r>
            <a:r>
              <a:rPr lang="en-AU" sz="1200" dirty="0">
                <a:solidFill>
                  <a:srgbClr val="FFFFFF"/>
                </a:solidFill>
                <a:latin typeface="Corbel" charset="0"/>
              </a:rPr>
              <a:t>Australian Indigenous Health</a:t>
            </a:r>
            <a:r>
              <a:rPr lang="en-AU" sz="1200" i="1" dirty="0">
                <a:solidFill>
                  <a:srgbClr val="FFFFFF"/>
                </a:solidFill>
                <a:latin typeface="Corbel" charset="0"/>
              </a:rPr>
              <a:t>InfoNet</a:t>
            </a:r>
          </a:p>
        </p:txBody>
      </p:sp>
      <p:sp>
        <p:nvSpPr>
          <p:cNvPr id="10" name="Slide Number Placeholder 5"/>
          <p:cNvSpPr txBox="1">
            <a:spLocks/>
          </p:cNvSpPr>
          <p:nvPr userDrawn="1"/>
        </p:nvSpPr>
        <p:spPr>
          <a:xfrm>
            <a:off x="11049001" y="6466730"/>
            <a:ext cx="977900" cy="274638"/>
          </a:xfrm>
          <a:prstGeom prst="rect">
            <a:avLst/>
          </a:prstGeom>
        </p:spPr>
        <p:txBody>
          <a:bodyPr bIns="0" anchor="b"/>
          <a:lstStyle/>
          <a:p>
            <a:pPr algn="r">
              <a:defRPr/>
            </a:pPr>
            <a:endParaRPr lang="en-AU" sz="1200" dirty="0">
              <a:solidFill>
                <a:srgbClr val="FFFFFF"/>
              </a:solidFill>
              <a:latin typeface="Corbel" charset="0"/>
            </a:endParaRPr>
          </a:p>
        </p:txBody>
      </p:sp>
      <p:sp>
        <p:nvSpPr>
          <p:cNvPr id="11" name="Rectangle 10"/>
          <p:cNvSpPr/>
          <p:nvPr userDrawn="1"/>
        </p:nvSpPr>
        <p:spPr bwMode="invGray">
          <a:xfrm>
            <a:off x="0" y="5687218"/>
            <a:ext cx="12192000" cy="46038"/>
          </a:xfrm>
          <a:prstGeom prst="rect">
            <a:avLst/>
          </a:prstGeom>
          <a:solidFill>
            <a:srgbClr val="F1B139"/>
          </a:solidFill>
          <a:ln>
            <a:noFill/>
          </a:ln>
        </p:spPr>
        <p:style>
          <a:lnRef idx="2">
            <a:schemeClr val="accent1"/>
          </a:lnRef>
          <a:fillRef idx="1">
            <a:schemeClr val="lt1"/>
          </a:fillRef>
          <a:effectRef idx="0">
            <a:schemeClr val="accent1"/>
          </a:effectRef>
          <a:fontRef idx="minor">
            <a:schemeClr val="dk1"/>
          </a:fontRef>
        </p:style>
        <p:txBody>
          <a:bodyPr anchor="ctr"/>
          <a:lstStyle/>
          <a:p>
            <a:pPr algn="ctr">
              <a:defRPr/>
            </a:pPr>
            <a:endParaRPr lang="en-US" dirty="0">
              <a:solidFill>
                <a:srgbClr val="000000"/>
              </a:solidFill>
              <a:ea typeface="ＭＳ Ｐゴシック" charset="-128"/>
            </a:endParaRPr>
          </a:p>
        </p:txBody>
      </p:sp>
      <p:pic>
        <p:nvPicPr>
          <p:cNvPr id="12" name="Picture 3"/>
          <p:cNvPicPr>
            <a:picLocks noChangeArrowheads="1"/>
          </p:cNvPicPr>
          <p:nvPr userDrawn="1"/>
        </p:nvPicPr>
        <p:blipFill>
          <a:blip r:embed="rId4" cstate="print"/>
          <a:srcRect/>
          <a:stretch>
            <a:fillRect/>
          </a:stretch>
        </p:blipFill>
        <p:spPr bwMode="auto">
          <a:xfrm>
            <a:off x="10976772" y="5908325"/>
            <a:ext cx="1029127" cy="761035"/>
          </a:xfrm>
          <a:prstGeom prst="rect">
            <a:avLst/>
          </a:prstGeom>
          <a:noFill/>
          <a:ln w="9525">
            <a:noFill/>
            <a:miter lim="800000"/>
            <a:headEnd/>
            <a:tailEnd/>
          </a:ln>
          <a:effectLst/>
        </p:spPr>
      </p:pic>
      <p:pic>
        <p:nvPicPr>
          <p:cNvPr id="13" name="Picture 12"/>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263352" y="5998855"/>
            <a:ext cx="1036234" cy="670505"/>
          </a:xfrm>
          <a:prstGeom prst="rect">
            <a:avLst/>
          </a:prstGeom>
        </p:spPr>
      </p:pic>
      <p:pic>
        <p:nvPicPr>
          <p:cNvPr id="14" name="Picture 11"/>
          <p:cNvPicPr>
            <a:picLocks/>
          </p:cNvPicPr>
          <p:nvPr userDrawn="1"/>
        </p:nvPicPr>
        <p:blipFill>
          <a:blip r:embed="rId6">
            <a:extLst>
              <a:ext uri="{28A0092B-C50C-407E-A947-70E740481C1C}">
                <a14:useLocalDpi xmlns:a14="http://schemas.microsoft.com/office/drawing/2010/main" val="0"/>
              </a:ext>
            </a:extLst>
          </a:blip>
          <a:stretch>
            <a:fillRect/>
          </a:stretch>
        </p:blipFill>
        <p:spPr bwMode="auto">
          <a:xfrm>
            <a:off x="369769" y="181421"/>
            <a:ext cx="2667775" cy="1093788"/>
          </a:xfrm>
          <a:prstGeom prst="rect">
            <a:avLst/>
          </a:prstGeom>
          <a:noFill/>
          <a:ln w="9525">
            <a:noFill/>
            <a:miter lim="800000"/>
            <a:headEnd/>
            <a:tailEnd/>
          </a:ln>
        </p:spPr>
      </p:pic>
    </p:spTree>
    <p:extLst>
      <p:ext uri="{BB962C8B-B14F-4D97-AF65-F5344CB8AC3E}">
        <p14:creationId xmlns:p14="http://schemas.microsoft.com/office/powerpoint/2010/main" val="1443148252"/>
      </p:ext>
    </p:extLst>
  </p:cSld>
  <p:clrMapOvr>
    <a:masterClrMapping/>
  </p:clrMapOvr>
  <p:timing>
    <p:tnLst>
      <p:par>
        <p:cTn id="1" dur="indefinite" restart="never" nodeType="tmRoot"/>
      </p:par>
    </p:tnLst>
  </p:timing>
  <p:extLst mod="1">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C045A1C8-1AB5-432C-BAE5-7BA8ABEEF520}" type="datetime1">
              <a:rPr lang="en-AU" smtClean="0"/>
              <a:t>28/02/2019</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067BD1A4-35AE-42E8-96C4-388CB32B39ED}" type="slidenum">
              <a:rPr lang="en-AU" smtClean="0"/>
              <a:t>‹#›</a:t>
            </a:fld>
            <a:endParaRPr lang="en-AU"/>
          </a:p>
        </p:txBody>
      </p:sp>
    </p:spTree>
    <p:extLst>
      <p:ext uri="{BB962C8B-B14F-4D97-AF65-F5344CB8AC3E}">
        <p14:creationId xmlns:p14="http://schemas.microsoft.com/office/powerpoint/2010/main" val="1828303763"/>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DBBEC8BB-78A6-4425-B98C-6090AFB27FA7}" type="datetime1">
              <a:rPr lang="en-AU" smtClean="0"/>
              <a:t>28/02/2019</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067BD1A4-35AE-42E8-96C4-388CB32B39ED}" type="slidenum">
              <a:rPr lang="en-AU" smtClean="0"/>
              <a:t>‹#›</a:t>
            </a:fld>
            <a:endParaRPr lang="en-AU"/>
          </a:p>
        </p:txBody>
      </p:sp>
    </p:spTree>
    <p:extLst>
      <p:ext uri="{BB962C8B-B14F-4D97-AF65-F5344CB8AC3E}">
        <p14:creationId xmlns:p14="http://schemas.microsoft.com/office/powerpoint/2010/main" val="802335533"/>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Header slid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392" y="1524000"/>
            <a:ext cx="10959008" cy="762000"/>
          </a:xfrm>
        </p:spPr>
        <p:txBody>
          <a:bodyPr/>
          <a:lstStyle>
            <a:lvl1pPr>
              <a:defRPr sz="3200" b="0" cap="none" spc="0">
                <a:ln>
                  <a:noFill/>
                </a:ln>
                <a:solidFill>
                  <a:srgbClr val="A73A64"/>
                </a:solidFill>
                <a:effectLst/>
              </a:defRPr>
            </a:lvl1pPr>
          </a:lstStyle>
          <a:p>
            <a:r>
              <a:rPr lang="en-AU" dirty="0" smtClean="0"/>
              <a:t>Click to edit Master title style</a:t>
            </a:r>
            <a:endParaRPr lang="en-AU" dirty="0"/>
          </a:p>
        </p:txBody>
      </p:sp>
      <p:sp>
        <p:nvSpPr>
          <p:cNvPr id="4" name="Content Placeholder 2"/>
          <p:cNvSpPr>
            <a:spLocks noGrp="1"/>
          </p:cNvSpPr>
          <p:nvPr>
            <p:ph idx="1"/>
          </p:nvPr>
        </p:nvSpPr>
        <p:spPr>
          <a:xfrm>
            <a:off x="609600" y="2438400"/>
            <a:ext cx="10972800" cy="3962400"/>
          </a:xfrm>
          <a:noFill/>
        </p:spPr>
        <p:txBody>
          <a:bodyPr/>
          <a:lstStyle>
            <a:lvl1pPr>
              <a:spcBef>
                <a:spcPts val="0"/>
              </a:spcBef>
              <a:spcAft>
                <a:spcPts val="3000"/>
              </a:spcAft>
              <a:defRPr sz="2000">
                <a:latin typeface="Trebuchet MS" panose="020B0603020202020204" pitchFamily="34" charset="0"/>
              </a:defRPr>
            </a:lvl1pPr>
            <a:lvl2pPr>
              <a:spcBef>
                <a:spcPts val="0"/>
              </a:spcBef>
              <a:spcAft>
                <a:spcPts val="3000"/>
              </a:spcAft>
              <a:defRPr sz="1800">
                <a:latin typeface="Trebuchet MS" panose="020B0603020202020204" pitchFamily="34" charset="0"/>
              </a:defRPr>
            </a:lvl2pPr>
            <a:lvl3pPr>
              <a:spcBef>
                <a:spcPts val="0"/>
              </a:spcBef>
              <a:spcAft>
                <a:spcPts val="3000"/>
              </a:spcAft>
              <a:defRPr sz="1600">
                <a:latin typeface="Trebuchet MS" panose="020B0603020202020204" pitchFamily="34" charset="0"/>
              </a:defRPr>
            </a:lvl3pPr>
            <a:lvl4pPr>
              <a:spcBef>
                <a:spcPts val="0"/>
              </a:spcBef>
              <a:spcAft>
                <a:spcPts val="3000"/>
              </a:spcAft>
              <a:defRPr sz="1400">
                <a:latin typeface="Trebuchet MS" panose="020B0603020202020204" pitchFamily="34" charset="0"/>
              </a:defRPr>
            </a:lvl4pPr>
            <a:lvl5pPr>
              <a:spcBef>
                <a:spcPts val="0"/>
              </a:spcBef>
              <a:spcAft>
                <a:spcPts val="3000"/>
              </a:spcAft>
              <a:defRPr sz="1400">
                <a:latin typeface="Trebuchet MS" panose="020B0603020202020204"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3083237548"/>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Subheader slid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392" y="1524000"/>
            <a:ext cx="10959008" cy="762000"/>
          </a:xfrm>
        </p:spPr>
        <p:txBody>
          <a:bodyPr/>
          <a:lstStyle>
            <a:lvl1pPr>
              <a:defRPr sz="1800" b="0" cap="none" spc="0">
                <a:ln>
                  <a:noFill/>
                </a:ln>
                <a:solidFill>
                  <a:srgbClr val="A73A64"/>
                </a:solidFill>
                <a:effectLst/>
              </a:defRPr>
            </a:lvl1pPr>
          </a:lstStyle>
          <a:p>
            <a:r>
              <a:rPr lang="en-AU" dirty="0" smtClean="0"/>
              <a:t>Click to edit Master title style</a:t>
            </a:r>
            <a:endParaRPr lang="en-AU" dirty="0"/>
          </a:p>
        </p:txBody>
      </p:sp>
      <p:sp>
        <p:nvSpPr>
          <p:cNvPr id="4" name="Content Placeholder 2"/>
          <p:cNvSpPr>
            <a:spLocks noGrp="1"/>
          </p:cNvSpPr>
          <p:nvPr>
            <p:ph idx="1"/>
          </p:nvPr>
        </p:nvSpPr>
        <p:spPr>
          <a:xfrm>
            <a:off x="609600" y="2438400"/>
            <a:ext cx="10972800" cy="3962400"/>
          </a:xfrm>
          <a:noFill/>
        </p:spPr>
        <p:txBody>
          <a:bodyPr/>
          <a:lstStyle>
            <a:lvl1pPr>
              <a:spcBef>
                <a:spcPts val="0"/>
              </a:spcBef>
              <a:spcAft>
                <a:spcPts val="3000"/>
              </a:spcAft>
              <a:defRPr sz="2000">
                <a:latin typeface="Trebuchet MS" panose="020B0603020202020204" pitchFamily="34" charset="0"/>
              </a:defRPr>
            </a:lvl1pPr>
            <a:lvl2pPr>
              <a:spcBef>
                <a:spcPts val="0"/>
              </a:spcBef>
              <a:spcAft>
                <a:spcPts val="3000"/>
              </a:spcAft>
              <a:defRPr sz="1800">
                <a:latin typeface="Trebuchet MS" panose="020B0603020202020204" pitchFamily="34" charset="0"/>
              </a:defRPr>
            </a:lvl2pPr>
            <a:lvl3pPr>
              <a:spcBef>
                <a:spcPts val="0"/>
              </a:spcBef>
              <a:spcAft>
                <a:spcPts val="3000"/>
              </a:spcAft>
              <a:defRPr sz="1600">
                <a:latin typeface="Trebuchet MS" panose="020B0603020202020204" pitchFamily="34" charset="0"/>
              </a:defRPr>
            </a:lvl3pPr>
            <a:lvl4pPr>
              <a:spcBef>
                <a:spcPts val="0"/>
              </a:spcBef>
              <a:spcAft>
                <a:spcPts val="3000"/>
              </a:spcAft>
              <a:defRPr sz="1400">
                <a:latin typeface="Trebuchet MS" panose="020B0603020202020204" pitchFamily="34" charset="0"/>
              </a:defRPr>
            </a:lvl4pPr>
            <a:lvl5pPr>
              <a:spcBef>
                <a:spcPts val="0"/>
              </a:spcBef>
              <a:spcAft>
                <a:spcPts val="3000"/>
              </a:spcAft>
              <a:defRPr sz="1400">
                <a:latin typeface="Trebuchet MS" panose="020B0603020202020204"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3326545903"/>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able slid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392" y="1524000"/>
            <a:ext cx="10959008" cy="762000"/>
          </a:xfrm>
        </p:spPr>
        <p:txBody>
          <a:bodyPr/>
          <a:lstStyle>
            <a:lvl1pPr>
              <a:defRPr sz="1800" b="0" cap="none" spc="0">
                <a:ln>
                  <a:noFill/>
                </a:ln>
                <a:solidFill>
                  <a:srgbClr val="A73A64"/>
                </a:solidFill>
                <a:effectLst/>
              </a:defRPr>
            </a:lvl1pPr>
          </a:lstStyle>
          <a:p>
            <a:r>
              <a:rPr lang="en-AU" dirty="0" smtClean="0"/>
              <a:t>Click to edit Master title style</a:t>
            </a:r>
            <a:endParaRPr lang="en-AU" dirty="0"/>
          </a:p>
        </p:txBody>
      </p:sp>
      <p:sp>
        <p:nvSpPr>
          <p:cNvPr id="8" name="Text Placeholder 7"/>
          <p:cNvSpPr>
            <a:spLocks noGrp="1"/>
          </p:cNvSpPr>
          <p:nvPr>
            <p:ph type="body" sz="quarter" idx="10" hasCustomPrompt="1"/>
          </p:nvPr>
        </p:nvSpPr>
        <p:spPr>
          <a:xfrm>
            <a:off x="335360" y="5589240"/>
            <a:ext cx="11521281" cy="783124"/>
          </a:xfrm>
        </p:spPr>
        <p:txBody>
          <a:bodyPr numCol="1" anchor="b"/>
          <a:lstStyle>
            <a:lvl1pPr marL="119062" indent="0">
              <a:buNone/>
              <a:defRPr sz="800">
                <a:latin typeface="Trebuchet MS" panose="020B0603020202020204" pitchFamily="34" charset="0"/>
              </a:defRPr>
            </a:lvl1pPr>
          </a:lstStyle>
          <a:p>
            <a:pPr lvl="0"/>
            <a:r>
              <a:rPr lang="en-US" dirty="0" smtClean="0"/>
              <a:t>Click to edit Notes text styles</a:t>
            </a:r>
          </a:p>
        </p:txBody>
      </p:sp>
    </p:spTree>
    <p:extLst>
      <p:ext uri="{BB962C8B-B14F-4D97-AF65-F5344CB8AC3E}">
        <p14:creationId xmlns:p14="http://schemas.microsoft.com/office/powerpoint/2010/main" val="2328855706"/>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 header slide">
    <p:bg>
      <p:bgPr>
        <a:solidFill>
          <a:schemeClr val="bg1"/>
        </a:solidFill>
        <a:effectLst/>
      </p:bgPr>
    </p:bg>
    <p:spTree>
      <p:nvGrpSpPr>
        <p:cNvPr id="1" name=""/>
        <p:cNvGrpSpPr/>
        <p:nvPr/>
      </p:nvGrpSpPr>
      <p:grpSpPr>
        <a:xfrm>
          <a:off x="0" y="0"/>
          <a:ext cx="0" cy="0"/>
          <a:chOff x="0" y="0"/>
          <a:chExt cx="0" cy="0"/>
        </a:xfrm>
      </p:grpSpPr>
      <p:sp>
        <p:nvSpPr>
          <p:cNvPr id="4" name="Content Placeholder 2"/>
          <p:cNvSpPr>
            <a:spLocks noGrp="1"/>
          </p:cNvSpPr>
          <p:nvPr>
            <p:ph idx="1"/>
          </p:nvPr>
        </p:nvSpPr>
        <p:spPr>
          <a:xfrm>
            <a:off x="609600" y="1700808"/>
            <a:ext cx="10972800" cy="4699992"/>
          </a:xfrm>
          <a:noFill/>
        </p:spPr>
        <p:txBody>
          <a:bodyPr/>
          <a:lstStyle>
            <a:lvl1pPr>
              <a:spcBef>
                <a:spcPts val="0"/>
              </a:spcBef>
              <a:spcAft>
                <a:spcPts val="3000"/>
              </a:spcAft>
              <a:defRPr sz="2000">
                <a:latin typeface="Trebuchet MS" panose="020B0603020202020204" pitchFamily="34" charset="0"/>
              </a:defRPr>
            </a:lvl1pPr>
            <a:lvl2pPr>
              <a:spcBef>
                <a:spcPts val="0"/>
              </a:spcBef>
              <a:spcAft>
                <a:spcPts val="3000"/>
              </a:spcAft>
              <a:defRPr sz="1800">
                <a:latin typeface="Trebuchet MS" panose="020B0603020202020204" pitchFamily="34" charset="0"/>
              </a:defRPr>
            </a:lvl2pPr>
            <a:lvl3pPr>
              <a:spcBef>
                <a:spcPts val="0"/>
              </a:spcBef>
              <a:spcAft>
                <a:spcPts val="3000"/>
              </a:spcAft>
              <a:defRPr sz="1600">
                <a:latin typeface="Trebuchet MS" panose="020B0603020202020204" pitchFamily="34" charset="0"/>
              </a:defRPr>
            </a:lvl3pPr>
            <a:lvl4pPr>
              <a:spcBef>
                <a:spcPts val="0"/>
              </a:spcBef>
              <a:spcAft>
                <a:spcPts val="3000"/>
              </a:spcAft>
              <a:defRPr sz="1400">
                <a:latin typeface="Trebuchet MS" panose="020B0603020202020204" pitchFamily="34" charset="0"/>
              </a:defRPr>
            </a:lvl4pPr>
            <a:lvl5pPr>
              <a:spcBef>
                <a:spcPts val="0"/>
              </a:spcBef>
              <a:spcAft>
                <a:spcPts val="3000"/>
              </a:spcAft>
              <a:defRPr sz="1400">
                <a:latin typeface="Trebuchet MS" panose="020B0603020202020204"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3052601563"/>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Dual column Layout">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609600" y="2449512"/>
            <a:ext cx="5386917" cy="3951288"/>
          </a:xfrm>
        </p:spPr>
        <p:txBody>
          <a:bodyPr/>
          <a:lstStyle>
            <a:lvl1pPr>
              <a:spcAft>
                <a:spcPts val="2400"/>
              </a:spcAft>
              <a:defRPr sz="2000">
                <a:latin typeface="Trebuchet MS" panose="020B0603020202020204" pitchFamily="34" charset="0"/>
              </a:defRPr>
            </a:lvl1pPr>
            <a:lvl2pPr>
              <a:spcAft>
                <a:spcPts val="2400"/>
              </a:spcAft>
              <a:defRPr sz="1800">
                <a:latin typeface="Trebuchet MS" panose="020B0603020202020204" pitchFamily="34" charset="0"/>
              </a:defRPr>
            </a:lvl2pPr>
            <a:lvl3pPr>
              <a:spcAft>
                <a:spcPts val="2400"/>
              </a:spcAft>
              <a:defRPr sz="1600">
                <a:latin typeface="Trebuchet MS" panose="020B0603020202020204" pitchFamily="34" charset="0"/>
              </a:defRPr>
            </a:lvl3pPr>
            <a:lvl4pPr>
              <a:spcAft>
                <a:spcPts val="2400"/>
              </a:spcAft>
              <a:defRPr sz="1400">
                <a:latin typeface="Trebuchet MS" panose="020B0603020202020204" pitchFamily="34" charset="0"/>
              </a:defRPr>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5" name="Content Placeholder 5"/>
          <p:cNvSpPr>
            <a:spLocks noGrp="1"/>
          </p:cNvSpPr>
          <p:nvPr>
            <p:ph sz="quarter" idx="4"/>
          </p:nvPr>
        </p:nvSpPr>
        <p:spPr>
          <a:xfrm>
            <a:off x="6193368" y="2449512"/>
            <a:ext cx="5389033" cy="3951288"/>
          </a:xfrm>
        </p:spPr>
        <p:txBody>
          <a:bodyPr/>
          <a:lstStyle>
            <a:lvl1pPr>
              <a:spcBef>
                <a:spcPts val="0"/>
              </a:spcBef>
              <a:spcAft>
                <a:spcPts val="2400"/>
              </a:spcAft>
              <a:defRPr sz="2000">
                <a:latin typeface="Trebuchet MS" panose="020B0603020202020204" pitchFamily="34" charset="0"/>
              </a:defRPr>
            </a:lvl1pPr>
            <a:lvl2pPr>
              <a:spcBef>
                <a:spcPts val="0"/>
              </a:spcBef>
              <a:spcAft>
                <a:spcPts val="2400"/>
              </a:spcAft>
              <a:defRPr sz="1800">
                <a:latin typeface="Trebuchet MS" panose="020B0603020202020204" pitchFamily="34" charset="0"/>
              </a:defRPr>
            </a:lvl2pPr>
            <a:lvl3pPr>
              <a:spcBef>
                <a:spcPts val="0"/>
              </a:spcBef>
              <a:spcAft>
                <a:spcPts val="2400"/>
              </a:spcAft>
              <a:defRPr sz="1600">
                <a:latin typeface="Trebuchet MS" panose="020B0603020202020204" pitchFamily="34" charset="0"/>
              </a:defRPr>
            </a:lvl3pPr>
            <a:lvl4pPr>
              <a:spcBef>
                <a:spcPts val="0"/>
              </a:spcBef>
              <a:spcAft>
                <a:spcPts val="2400"/>
              </a:spcAft>
              <a:defRPr sz="1400">
                <a:latin typeface="Trebuchet MS" panose="020B0603020202020204" pitchFamily="34" charset="0"/>
              </a:defRPr>
            </a:lvl4pPr>
            <a:lvl5pPr>
              <a:spcBef>
                <a:spcPts val="0"/>
              </a:spcBef>
              <a:spcAft>
                <a:spcPts val="2400"/>
              </a:spcAft>
              <a:defRPr sz="1400">
                <a:latin typeface="Trebuchet MS" panose="020B0603020202020204" pitchFamily="34" charset="0"/>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623392" y="1524000"/>
            <a:ext cx="10959008" cy="762000"/>
          </a:xfrm>
        </p:spPr>
        <p:txBody>
          <a:bodyPr/>
          <a:lstStyle>
            <a:lvl1pPr>
              <a:defRPr sz="3200" b="0" cap="none" spc="0">
                <a:ln>
                  <a:noFill/>
                </a:ln>
                <a:solidFill>
                  <a:srgbClr val="A73A64"/>
                </a:solidFill>
                <a:effectLst/>
              </a:defRPr>
            </a:lvl1pPr>
          </a:lstStyle>
          <a:p>
            <a:r>
              <a:rPr lang="en-AU" dirty="0" smtClean="0"/>
              <a:t>Click to edit Master title style</a:t>
            </a:r>
            <a:endParaRPr lang="en-AU" dirty="0"/>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1686661D-218F-4AC7-A8AE-C092B4333BE6}" type="datetime1">
              <a:rPr lang="en-AU" smtClean="0"/>
              <a:t>28/02/2019</a:t>
            </a:fld>
            <a:endParaRPr lang="en-AU" dirty="0"/>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067BD1A4-35AE-42E8-96C4-388CB32B39ED}" type="slidenum">
              <a:rPr lang="en-AU" smtClean="0"/>
              <a:t>‹#›</a:t>
            </a:fld>
            <a:endParaRPr lang="en-AU"/>
          </a:p>
        </p:txBody>
      </p:sp>
    </p:spTree>
    <p:extLst>
      <p:ext uri="{BB962C8B-B14F-4D97-AF65-F5344CB8AC3E}">
        <p14:creationId xmlns:p14="http://schemas.microsoft.com/office/powerpoint/2010/main" val="367300643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ED20D48-D6B1-4812-9269-419FF23DA5DF}" type="datetime1">
              <a:rPr lang="en-AU" smtClean="0"/>
              <a:t>28/02/2019</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067BD1A4-35AE-42E8-96C4-388CB32B39ED}" type="slidenum">
              <a:rPr lang="en-AU" smtClean="0"/>
              <a:t>‹#›</a:t>
            </a:fld>
            <a:endParaRPr lang="en-AU"/>
          </a:p>
        </p:txBody>
      </p:sp>
    </p:spTree>
    <p:extLst>
      <p:ext uri="{BB962C8B-B14F-4D97-AF65-F5344CB8AC3E}">
        <p14:creationId xmlns:p14="http://schemas.microsoft.com/office/powerpoint/2010/main" val="1048897448"/>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Date Placeholder 4"/>
          <p:cNvSpPr>
            <a:spLocks noGrp="1"/>
          </p:cNvSpPr>
          <p:nvPr>
            <p:ph type="dt" sz="half" idx="10"/>
          </p:nvPr>
        </p:nvSpPr>
        <p:spPr/>
        <p:txBody>
          <a:bodyPr/>
          <a:lstStyle/>
          <a:p>
            <a:fld id="{DB04EFD8-AEE2-4D1F-884D-E1B4BF98AD12}" type="datetime1">
              <a:rPr lang="en-AU" smtClean="0"/>
              <a:t>28/02/2019</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067BD1A4-35AE-42E8-96C4-388CB32B39ED}" type="slidenum">
              <a:rPr lang="en-AU" smtClean="0"/>
              <a:t>‹#›</a:t>
            </a:fld>
            <a:endParaRPr lang="en-AU"/>
          </a:p>
        </p:txBody>
      </p:sp>
    </p:spTree>
    <p:extLst>
      <p:ext uri="{BB962C8B-B14F-4D97-AF65-F5344CB8AC3E}">
        <p14:creationId xmlns:p14="http://schemas.microsoft.com/office/powerpoint/2010/main" val="2730509262"/>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AU"/>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Date Placeholder 6"/>
          <p:cNvSpPr>
            <a:spLocks noGrp="1"/>
          </p:cNvSpPr>
          <p:nvPr>
            <p:ph type="dt" sz="half" idx="10"/>
          </p:nvPr>
        </p:nvSpPr>
        <p:spPr/>
        <p:txBody>
          <a:bodyPr/>
          <a:lstStyle/>
          <a:p>
            <a:fld id="{07C7490A-9AFD-4E15-A5B9-346FB08F3365}" type="datetime1">
              <a:rPr lang="en-AU" smtClean="0"/>
              <a:t>28/02/2019</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067BD1A4-35AE-42E8-96C4-388CB32B39ED}" type="slidenum">
              <a:rPr lang="en-AU" smtClean="0"/>
              <a:t>‹#›</a:t>
            </a:fld>
            <a:endParaRPr lang="en-AU"/>
          </a:p>
        </p:txBody>
      </p:sp>
    </p:spTree>
    <p:extLst>
      <p:ext uri="{BB962C8B-B14F-4D97-AF65-F5344CB8AC3E}">
        <p14:creationId xmlns:p14="http://schemas.microsoft.com/office/powerpoint/2010/main" val="3807171896"/>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Date Placeholder 2"/>
          <p:cNvSpPr>
            <a:spLocks noGrp="1"/>
          </p:cNvSpPr>
          <p:nvPr>
            <p:ph type="dt" sz="half" idx="10"/>
          </p:nvPr>
        </p:nvSpPr>
        <p:spPr/>
        <p:txBody>
          <a:bodyPr/>
          <a:lstStyle/>
          <a:p>
            <a:fld id="{56A969AE-7E8C-4791-98A1-FF3DA9A69F72}" type="datetime1">
              <a:rPr lang="en-AU" smtClean="0"/>
              <a:t>28/02/2019</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067BD1A4-35AE-42E8-96C4-388CB32B39ED}" type="slidenum">
              <a:rPr lang="en-AU" smtClean="0"/>
              <a:t>‹#›</a:t>
            </a:fld>
            <a:endParaRPr lang="en-AU"/>
          </a:p>
        </p:txBody>
      </p:sp>
    </p:spTree>
    <p:extLst>
      <p:ext uri="{BB962C8B-B14F-4D97-AF65-F5344CB8AC3E}">
        <p14:creationId xmlns:p14="http://schemas.microsoft.com/office/powerpoint/2010/main" val="3723514723"/>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616A02-5D7F-413B-B637-A204DD94E201}" type="datetime1">
              <a:rPr lang="en-AU" smtClean="0"/>
              <a:t>28/02/2019</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067BD1A4-35AE-42E8-96C4-388CB32B39ED}" type="slidenum">
              <a:rPr lang="en-AU" smtClean="0"/>
              <a:t>‹#›</a:t>
            </a:fld>
            <a:endParaRPr lang="en-AU"/>
          </a:p>
        </p:txBody>
      </p:sp>
    </p:spTree>
    <p:extLst>
      <p:ext uri="{BB962C8B-B14F-4D97-AF65-F5344CB8AC3E}">
        <p14:creationId xmlns:p14="http://schemas.microsoft.com/office/powerpoint/2010/main" val="112931755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AU"/>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222DD57-2323-4578-BBF0-6B05B3F986EF}" type="datetime1">
              <a:rPr lang="en-AU" smtClean="0"/>
              <a:t>28/02/2019</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067BD1A4-35AE-42E8-96C4-388CB32B39ED}" type="slidenum">
              <a:rPr lang="en-AU" smtClean="0"/>
              <a:t>‹#›</a:t>
            </a:fld>
            <a:endParaRPr lang="en-AU"/>
          </a:p>
        </p:txBody>
      </p:sp>
    </p:spTree>
    <p:extLst>
      <p:ext uri="{BB962C8B-B14F-4D97-AF65-F5344CB8AC3E}">
        <p14:creationId xmlns:p14="http://schemas.microsoft.com/office/powerpoint/2010/main" val="2588505375"/>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AU"/>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CD24B98-DEBE-4CC1-B315-3578FA36F69B}" type="datetime1">
              <a:rPr lang="en-AU" smtClean="0"/>
              <a:t>28/02/2019</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067BD1A4-35AE-42E8-96C4-388CB32B39ED}" type="slidenum">
              <a:rPr lang="en-AU" smtClean="0"/>
              <a:t>‹#›</a:t>
            </a:fld>
            <a:endParaRPr lang="en-AU"/>
          </a:p>
        </p:txBody>
      </p:sp>
    </p:spTree>
    <p:extLst>
      <p:ext uri="{BB962C8B-B14F-4D97-AF65-F5344CB8AC3E}">
        <p14:creationId xmlns:p14="http://schemas.microsoft.com/office/powerpoint/2010/main" val="25608248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AU"/>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F0BADB-4F26-41F7-BD26-027EE8B7C6B5}" type="datetime1">
              <a:rPr lang="en-AU" smtClean="0"/>
              <a:t>28/02/2019</a:t>
            </a:fld>
            <a:endParaRPr lang="en-AU"/>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7BD1A4-35AE-42E8-96C4-388CB32B39ED}" type="slidenum">
              <a:rPr lang="en-AU" smtClean="0"/>
              <a:t>‹#›</a:t>
            </a:fld>
            <a:endParaRPr lang="en-AU"/>
          </a:p>
        </p:txBody>
      </p:sp>
      <p:sp>
        <p:nvSpPr>
          <p:cNvPr id="7" name="Rectangle 6"/>
          <p:cNvSpPr/>
          <p:nvPr userDrawn="1"/>
        </p:nvSpPr>
        <p:spPr>
          <a:xfrm>
            <a:off x="-24680" y="0"/>
            <a:ext cx="12216680" cy="1452562"/>
          </a:xfrm>
          <a:prstGeom prst="rect">
            <a:avLst/>
          </a:prstGeom>
          <a:solidFill>
            <a:srgbClr val="08787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8" name="Rectangle 7"/>
          <p:cNvSpPr/>
          <p:nvPr userDrawn="1"/>
        </p:nvSpPr>
        <p:spPr>
          <a:xfrm>
            <a:off x="0" y="6429376"/>
            <a:ext cx="12192000" cy="428625"/>
          </a:xfrm>
          <a:prstGeom prst="rect">
            <a:avLst/>
          </a:prstGeom>
          <a:ln>
            <a:noFill/>
          </a:ln>
        </p:spPr>
        <p:style>
          <a:lnRef idx="2">
            <a:schemeClr val="dk1">
              <a:shade val="50000"/>
            </a:schemeClr>
          </a:lnRef>
          <a:fillRef idx="1">
            <a:schemeClr val="dk1"/>
          </a:fillRef>
          <a:effectRef idx="0">
            <a:schemeClr val="dk1"/>
          </a:effectRef>
          <a:fontRef idx="minor">
            <a:schemeClr val="lt1"/>
          </a:fontRef>
        </p:style>
        <p:txBody>
          <a:bodyPr anchor="ctr"/>
          <a:lstStyle/>
          <a:p>
            <a:pPr algn="ctr">
              <a:defRPr/>
            </a:pPr>
            <a:endParaRPr lang="en-AU" dirty="0">
              <a:solidFill>
                <a:srgbClr val="FFFFFF"/>
              </a:solidFill>
              <a:ea typeface="ＭＳ Ｐゴシック" charset="-128"/>
            </a:endParaRPr>
          </a:p>
        </p:txBody>
      </p:sp>
      <p:sp>
        <p:nvSpPr>
          <p:cNvPr id="9" name="Slide Number Placeholder 5"/>
          <p:cNvSpPr txBox="1">
            <a:spLocks/>
          </p:cNvSpPr>
          <p:nvPr userDrawn="1"/>
        </p:nvSpPr>
        <p:spPr>
          <a:xfrm>
            <a:off x="10928351" y="6500814"/>
            <a:ext cx="977900" cy="274637"/>
          </a:xfrm>
          <a:prstGeom prst="rect">
            <a:avLst/>
          </a:prstGeom>
        </p:spPr>
        <p:txBody>
          <a:bodyPr/>
          <a:lstStyle/>
          <a:p>
            <a:pPr algn="r">
              <a:defRPr/>
            </a:pPr>
            <a:fld id="{A04BE05B-79DB-4543-9266-244ED4688928}" type="slidenum">
              <a:rPr lang="en-AU" sz="1200">
                <a:solidFill>
                  <a:schemeClr val="bg1"/>
                </a:solidFill>
                <a:latin typeface="Corbel" charset="0"/>
              </a:rPr>
              <a:pPr algn="r">
                <a:defRPr/>
              </a:pPr>
              <a:t>‹#›</a:t>
            </a:fld>
            <a:endParaRPr lang="en-AU" sz="1200" dirty="0">
              <a:solidFill>
                <a:schemeClr val="bg1"/>
              </a:solidFill>
              <a:latin typeface="Corbel" charset="0"/>
            </a:endParaRPr>
          </a:p>
        </p:txBody>
      </p:sp>
      <p:sp>
        <p:nvSpPr>
          <p:cNvPr id="10" name="Footer Placeholder 4"/>
          <p:cNvSpPr txBox="1">
            <a:spLocks/>
          </p:cNvSpPr>
          <p:nvPr userDrawn="1"/>
        </p:nvSpPr>
        <p:spPr>
          <a:xfrm>
            <a:off x="571500" y="6429375"/>
            <a:ext cx="11049000" cy="357188"/>
          </a:xfrm>
          <a:prstGeom prst="rect">
            <a:avLst/>
          </a:prstGeom>
        </p:spPr>
        <p:txBody>
          <a:bodyPr/>
          <a:lstStyle/>
          <a:p>
            <a:pPr algn="ctr">
              <a:defRPr/>
            </a:pPr>
            <a:r>
              <a:rPr lang="en-AU" dirty="0">
                <a:solidFill>
                  <a:schemeClr val="bg1"/>
                </a:solidFill>
                <a:latin typeface="Corbel" charset="0"/>
              </a:rPr>
              <a:t>www.healthinfonet.ecu.edu.au</a:t>
            </a:r>
            <a:endParaRPr lang="en-AU" i="1" dirty="0">
              <a:solidFill>
                <a:schemeClr val="bg1"/>
              </a:solidFill>
              <a:latin typeface="Corbel" charset="0"/>
            </a:endParaRPr>
          </a:p>
        </p:txBody>
      </p:sp>
      <p:sp>
        <p:nvSpPr>
          <p:cNvPr id="11" name="Rectangle 10"/>
          <p:cNvSpPr/>
          <p:nvPr userDrawn="1"/>
        </p:nvSpPr>
        <p:spPr>
          <a:xfrm>
            <a:off x="873189" y="6525344"/>
            <a:ext cx="2032929" cy="215444"/>
          </a:xfrm>
          <a:prstGeom prst="rect">
            <a:avLst/>
          </a:prstGeom>
        </p:spPr>
        <p:txBody>
          <a:bodyPr wrap="none">
            <a:spAutoFit/>
          </a:bodyPr>
          <a:lstStyle/>
          <a:p>
            <a:pPr algn="ctr">
              <a:defRPr/>
            </a:pPr>
            <a:r>
              <a:rPr lang="en-AU" sz="800" dirty="0" smtClean="0">
                <a:solidFill>
                  <a:srgbClr val="FFFFFF"/>
                </a:solidFill>
                <a:latin typeface="Corbel" charset="0"/>
              </a:rPr>
              <a:t>©2019 Australian Indigenous Health</a:t>
            </a:r>
            <a:r>
              <a:rPr lang="en-AU" sz="800" i="1" dirty="0" smtClean="0">
                <a:solidFill>
                  <a:srgbClr val="FFFFFF"/>
                </a:solidFill>
                <a:latin typeface="Corbel" charset="0"/>
              </a:rPr>
              <a:t>InfoNet</a:t>
            </a:r>
            <a:endParaRPr lang="en-AU" sz="800" i="1" dirty="0">
              <a:solidFill>
                <a:srgbClr val="FFFFFF"/>
              </a:solidFill>
              <a:latin typeface="Corbel" charset="0"/>
            </a:endParaRPr>
          </a:p>
        </p:txBody>
      </p:sp>
      <p:pic>
        <p:nvPicPr>
          <p:cNvPr id="12" name="Picture 11"/>
          <p:cNvPicPr>
            <a:picLocks/>
          </p:cNvPicPr>
          <p:nvPr userDrawn="1"/>
        </p:nvPicPr>
        <p:blipFill>
          <a:blip r:embed="rId18">
            <a:extLst>
              <a:ext uri="{28A0092B-C50C-407E-A947-70E740481C1C}">
                <a14:useLocalDpi xmlns:a14="http://schemas.microsoft.com/office/drawing/2010/main" val="0"/>
              </a:ext>
            </a:extLst>
          </a:blip>
          <a:stretch>
            <a:fillRect/>
          </a:stretch>
        </p:blipFill>
        <p:spPr bwMode="auto">
          <a:xfrm>
            <a:off x="369769" y="181421"/>
            <a:ext cx="2667775" cy="1093788"/>
          </a:xfrm>
          <a:prstGeom prst="rect">
            <a:avLst/>
          </a:prstGeom>
          <a:noFill/>
          <a:ln w="9525">
            <a:noFill/>
            <a:miter lim="800000"/>
            <a:headEnd/>
            <a:tailEnd/>
          </a:ln>
        </p:spPr>
      </p:pic>
      <p:pic>
        <p:nvPicPr>
          <p:cNvPr id="13" name="Picture 12"/>
          <p:cNvPicPr>
            <a:picLocks noChangeAspect="1"/>
          </p:cNvPicPr>
          <p:nvPr userDrawn="1"/>
        </p:nvPicPr>
        <p:blipFill rotWithShape="1">
          <a:blip r:embed="rId19">
            <a:extLst>
              <a:ext uri="{28A0092B-C50C-407E-A947-70E740481C1C}">
                <a14:useLocalDpi xmlns:a14="http://schemas.microsoft.com/office/drawing/2010/main" val="0"/>
              </a:ext>
            </a:extLst>
          </a:blip>
          <a:srcRect r="72255" b="57182"/>
          <a:stretch/>
        </p:blipFill>
        <p:spPr>
          <a:xfrm flipH="1">
            <a:off x="10200456" y="-27383"/>
            <a:ext cx="1990782" cy="1728192"/>
          </a:xfrm>
          <a:prstGeom prst="rect">
            <a:avLst/>
          </a:prstGeom>
        </p:spPr>
      </p:pic>
    </p:spTree>
    <p:extLst>
      <p:ext uri="{BB962C8B-B14F-4D97-AF65-F5344CB8AC3E}">
        <p14:creationId xmlns:p14="http://schemas.microsoft.com/office/powerpoint/2010/main" val="1407417971"/>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 id="2147483687" r:id="rId13"/>
    <p:sldLayoutId id="2147483673" r:id="rId14"/>
    <p:sldLayoutId id="2147483672" r:id="rId15"/>
    <p:sldLayoutId id="2147483668" r:id="rId16"/>
  </p:sldLayoutIdLst>
  <p:timing>
    <p:tnLst>
      <p:par>
        <p:cTn id="1" dur="indefinite" restart="never" nodeType="tmRoot"/>
      </p:par>
    </p:tnLst>
  </p:timing>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5.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1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2351584" y="4565104"/>
            <a:ext cx="7488832" cy="808112"/>
          </a:xfrm>
        </p:spPr>
        <p:txBody>
          <a:bodyPr>
            <a:normAutofit/>
          </a:bodyPr>
          <a:lstStyle/>
          <a:p>
            <a:pPr algn="ctr"/>
            <a:r>
              <a:rPr lang="en-AU" sz="3200" dirty="0" smtClean="0">
                <a:latin typeface="Trebuchet MS" panose="020B0603020202020204" pitchFamily="34" charset="0"/>
                <a:cs typeface="Arial" pitchFamily="34" charset="0"/>
              </a:rPr>
              <a:t>Key facts, figures and tables</a:t>
            </a:r>
            <a:endParaRPr lang="en-AU" sz="3200" dirty="0">
              <a:latin typeface="Trebuchet MS" panose="020B0603020202020204" pitchFamily="34" charset="0"/>
            </a:endParaRPr>
          </a:p>
        </p:txBody>
      </p:sp>
      <p:sp>
        <p:nvSpPr>
          <p:cNvPr id="6" name="Subtitle 5"/>
          <p:cNvSpPr>
            <a:spLocks noGrp="1"/>
          </p:cNvSpPr>
          <p:nvPr>
            <p:ph type="subTitle" idx="1"/>
          </p:nvPr>
        </p:nvSpPr>
        <p:spPr>
          <a:xfrm>
            <a:off x="711200" y="2679192"/>
            <a:ext cx="10769600" cy="1499616"/>
          </a:xfrm>
        </p:spPr>
        <p:txBody>
          <a:bodyPr>
            <a:normAutofit fontScale="77500" lnSpcReduction="20000"/>
          </a:bodyPr>
          <a:lstStyle/>
          <a:p>
            <a:pPr algn="ctr"/>
            <a:r>
              <a:rPr lang="en-AU" sz="4400" b="1" dirty="0" smtClean="0">
                <a:solidFill>
                  <a:schemeClr val="tx1"/>
                </a:solidFill>
                <a:latin typeface="Trebuchet MS" panose="020B0603020202020204" pitchFamily="34" charset="0"/>
                <a:cs typeface="Arial" panose="020B0604020202020204" pitchFamily="34" charset="0"/>
              </a:rPr>
              <a:t>Overview of Aboriginal</a:t>
            </a:r>
          </a:p>
          <a:p>
            <a:pPr algn="ctr"/>
            <a:r>
              <a:rPr lang="en-AU" sz="4400" b="1" dirty="0" smtClean="0">
                <a:solidFill>
                  <a:schemeClr val="tx1"/>
                </a:solidFill>
                <a:latin typeface="Trebuchet MS" panose="020B0603020202020204" pitchFamily="34" charset="0"/>
                <a:cs typeface="Arial" panose="020B0604020202020204" pitchFamily="34" charset="0"/>
              </a:rPr>
              <a:t>and Torres Strait Islander </a:t>
            </a:r>
          </a:p>
          <a:p>
            <a:pPr algn="ctr"/>
            <a:r>
              <a:rPr lang="en-AU" sz="4400" b="1" dirty="0" smtClean="0">
                <a:solidFill>
                  <a:schemeClr val="tx1"/>
                </a:solidFill>
                <a:latin typeface="Trebuchet MS" panose="020B0603020202020204" pitchFamily="34" charset="0"/>
                <a:cs typeface="Arial" panose="020B0604020202020204" pitchFamily="34" charset="0"/>
              </a:rPr>
              <a:t>health </a:t>
            </a:r>
            <a:r>
              <a:rPr lang="en-AU" sz="4400" b="1" smtClean="0">
                <a:solidFill>
                  <a:schemeClr val="tx1"/>
                </a:solidFill>
                <a:latin typeface="Trebuchet MS" panose="020B0603020202020204" pitchFamily="34" charset="0"/>
                <a:cs typeface="Arial" panose="020B0604020202020204" pitchFamily="34" charset="0"/>
              </a:rPr>
              <a:t>status 2018</a:t>
            </a:r>
            <a:endParaRPr lang="en-AU" sz="4400" dirty="0">
              <a:solidFill>
                <a:schemeClr val="tx1"/>
              </a:solidFill>
              <a:latin typeface="Trebuchet MS" panose="020B0603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9916" y="1524000"/>
            <a:ext cx="10959008" cy="762000"/>
          </a:xfrm>
        </p:spPr>
        <p:txBody>
          <a:bodyPr>
            <a:normAutofit/>
          </a:bodyPr>
          <a:lstStyle/>
          <a:p>
            <a:r>
              <a:rPr lang="en-US" sz="2000" b="1" dirty="0" smtClean="0">
                <a:solidFill>
                  <a:srgbClr val="087876"/>
                </a:solidFill>
              </a:rPr>
              <a:t>Proportion (%) of low birthweight babies, by sub-categories and Indigenous status, Australia, 2016</a:t>
            </a:r>
            <a:endParaRPr lang="en-AU" sz="2000" b="1" dirty="0">
              <a:solidFill>
                <a:srgbClr val="087876"/>
              </a:solidFill>
            </a:endParaRP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513794791"/>
              </p:ext>
            </p:extLst>
          </p:nvPr>
        </p:nvGraphicFramePr>
        <p:xfrm>
          <a:off x="335360" y="2286000"/>
          <a:ext cx="11521281" cy="3303240"/>
        </p:xfrm>
        <a:graphic>
          <a:graphicData uri="http://schemas.openxmlformats.org/drawingml/2006/table">
            <a:tbl>
              <a:tblPr firstRow="1" bandRow="1">
                <a:tableStyleId>{5202B0CA-FC54-4496-8BCA-5EF66A818D29}</a:tableStyleId>
              </a:tblPr>
              <a:tblGrid>
                <a:gridCol w="3840427">
                  <a:extLst>
                    <a:ext uri="{9D8B030D-6E8A-4147-A177-3AD203B41FA5}">
                      <a16:colId xmlns:a16="http://schemas.microsoft.com/office/drawing/2014/main" val="20000"/>
                    </a:ext>
                  </a:extLst>
                </a:gridCol>
                <a:gridCol w="3840427">
                  <a:extLst>
                    <a:ext uri="{9D8B030D-6E8A-4147-A177-3AD203B41FA5}">
                      <a16:colId xmlns:a16="http://schemas.microsoft.com/office/drawing/2014/main" val="20001"/>
                    </a:ext>
                  </a:extLst>
                </a:gridCol>
                <a:gridCol w="3840427">
                  <a:extLst>
                    <a:ext uri="{9D8B030D-6E8A-4147-A177-3AD203B41FA5}">
                      <a16:colId xmlns:a16="http://schemas.microsoft.com/office/drawing/2014/main" val="20002"/>
                    </a:ext>
                  </a:extLst>
                </a:gridCol>
              </a:tblGrid>
              <a:tr h="825810">
                <a:tc>
                  <a:txBody>
                    <a:bodyPr/>
                    <a:lstStyle/>
                    <a:p>
                      <a:pPr algn="l">
                        <a:spcAft>
                          <a:spcPts val="500"/>
                        </a:spcAft>
                      </a:pPr>
                      <a:r>
                        <a:rPr lang="en-AU" sz="1200" dirty="0">
                          <a:effectLst/>
                        </a:rPr>
                        <a:t> </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20" marR="65320" marT="0" marB="0" anchor="ctr">
                    <a:solidFill>
                      <a:srgbClr val="087876"/>
                    </a:solidFill>
                  </a:tcPr>
                </a:tc>
                <a:tc>
                  <a:txBody>
                    <a:bodyPr/>
                    <a:lstStyle/>
                    <a:p>
                      <a:pPr algn="l">
                        <a:spcAft>
                          <a:spcPts val="500"/>
                        </a:spcAft>
                      </a:pPr>
                      <a:r>
                        <a:rPr lang="en-AU" sz="1200" dirty="0">
                          <a:effectLst/>
                        </a:rPr>
                        <a:t>Babies born to Aboriginal and Torres Strait Islander mothers</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20" marR="65320" marT="0" marB="0" anchor="ctr">
                    <a:solidFill>
                      <a:srgbClr val="087876"/>
                    </a:solidFill>
                  </a:tcPr>
                </a:tc>
                <a:tc>
                  <a:txBody>
                    <a:bodyPr/>
                    <a:lstStyle/>
                    <a:p>
                      <a:pPr algn="l">
                        <a:spcAft>
                          <a:spcPts val="500"/>
                        </a:spcAft>
                      </a:pPr>
                      <a:r>
                        <a:rPr lang="en-AU" sz="1200" dirty="0">
                          <a:effectLst/>
                        </a:rPr>
                        <a:t>Babies born to non-Indigenous mothers</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20" marR="65320" marT="0" marB="0" anchor="ctr">
                    <a:solidFill>
                      <a:srgbClr val="087876"/>
                    </a:solidFill>
                  </a:tcPr>
                </a:tc>
                <a:extLst>
                  <a:ext uri="{0D108BD9-81ED-4DB2-BD59-A6C34878D82A}">
                    <a16:rowId xmlns:a16="http://schemas.microsoft.com/office/drawing/2014/main" val="10000"/>
                  </a:ext>
                </a:extLst>
              </a:tr>
              <a:tr h="825810">
                <a:tc>
                  <a:txBody>
                    <a:bodyPr/>
                    <a:lstStyle/>
                    <a:p>
                      <a:pPr algn="l">
                        <a:spcAft>
                          <a:spcPts val="500"/>
                        </a:spcAft>
                      </a:pPr>
                      <a:r>
                        <a:rPr lang="en-AU" sz="1200" dirty="0">
                          <a:effectLst/>
                        </a:rPr>
                        <a:t>Low birthweight (1,500-2,499 grams)</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20" marR="65320" marT="0" marB="0" anchor="ctr"/>
                </a:tc>
                <a:tc>
                  <a:txBody>
                    <a:bodyPr/>
                    <a:lstStyle/>
                    <a:p>
                      <a:pPr algn="l">
                        <a:spcAft>
                          <a:spcPts val="500"/>
                        </a:spcAft>
                      </a:pPr>
                      <a:r>
                        <a:rPr lang="en-AU" sz="1200" dirty="0" smtClean="0">
                          <a:effectLst/>
                        </a:rPr>
                        <a:t>9.5</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20" marR="65320" marT="0" marB="0" anchor="ctr"/>
                </a:tc>
                <a:tc>
                  <a:txBody>
                    <a:bodyPr/>
                    <a:lstStyle/>
                    <a:p>
                      <a:pPr algn="l">
                        <a:spcAft>
                          <a:spcPts val="500"/>
                        </a:spcAft>
                      </a:pPr>
                      <a:r>
                        <a:rPr lang="en-AU" sz="1200" dirty="0" smtClean="0">
                          <a:effectLst/>
                        </a:rPr>
                        <a:t>5.4</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20" marR="65320" marT="0" marB="0" anchor="ctr"/>
                </a:tc>
                <a:extLst>
                  <a:ext uri="{0D108BD9-81ED-4DB2-BD59-A6C34878D82A}">
                    <a16:rowId xmlns:a16="http://schemas.microsoft.com/office/drawing/2014/main" val="10001"/>
                  </a:ext>
                </a:extLst>
              </a:tr>
              <a:tr h="825810">
                <a:tc>
                  <a:txBody>
                    <a:bodyPr/>
                    <a:lstStyle/>
                    <a:p>
                      <a:pPr algn="l">
                        <a:spcAft>
                          <a:spcPts val="500"/>
                        </a:spcAft>
                      </a:pPr>
                      <a:r>
                        <a:rPr lang="en-AU" sz="1200" dirty="0">
                          <a:effectLst/>
                        </a:rPr>
                        <a:t>Very low birthweight (less than 1,500 grams)</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20" marR="65320" marT="0" marB="0" anchor="ctr"/>
                </a:tc>
                <a:tc>
                  <a:txBody>
                    <a:bodyPr/>
                    <a:lstStyle/>
                    <a:p>
                      <a:pPr algn="l">
                        <a:spcAft>
                          <a:spcPts val="500"/>
                        </a:spcAft>
                      </a:pPr>
                      <a:r>
                        <a:rPr lang="en-AU" sz="1200" dirty="0" smtClean="0">
                          <a:effectLst/>
                        </a:rPr>
                        <a:t>2.1</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20" marR="65320" marT="0" marB="0" anchor="ctr"/>
                </a:tc>
                <a:tc>
                  <a:txBody>
                    <a:bodyPr/>
                    <a:lstStyle/>
                    <a:p>
                      <a:pPr algn="l">
                        <a:spcAft>
                          <a:spcPts val="500"/>
                        </a:spcAft>
                      </a:pPr>
                      <a:r>
                        <a:rPr lang="en-AU" sz="1200" dirty="0">
                          <a:effectLst/>
                        </a:rPr>
                        <a:t>0.9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20" marR="65320" marT="0" marB="0" anchor="ctr"/>
                </a:tc>
                <a:extLst>
                  <a:ext uri="{0D108BD9-81ED-4DB2-BD59-A6C34878D82A}">
                    <a16:rowId xmlns:a16="http://schemas.microsoft.com/office/drawing/2014/main" val="10002"/>
                  </a:ext>
                </a:extLst>
              </a:tr>
              <a:tr h="825810">
                <a:tc>
                  <a:txBody>
                    <a:bodyPr/>
                    <a:lstStyle/>
                    <a:p>
                      <a:pPr marL="0" lvl="0" indent="0" algn="l">
                        <a:spcAft>
                          <a:spcPts val="500"/>
                        </a:spcAft>
                      </a:pPr>
                      <a:r>
                        <a:rPr lang="en-AU" sz="1200" i="1" dirty="0" smtClean="0">
                          <a:effectLst/>
                        </a:rPr>
                        <a:t>       Extremely </a:t>
                      </a:r>
                      <a:r>
                        <a:rPr lang="en-AU" sz="1200" i="1" dirty="0">
                          <a:effectLst/>
                        </a:rPr>
                        <a:t>low birthweight (less </a:t>
                      </a:r>
                      <a:r>
                        <a:rPr lang="en-AU" sz="1200" i="1" dirty="0" smtClean="0">
                          <a:effectLst/>
                        </a:rPr>
                        <a:t>than  </a:t>
                      </a:r>
                      <a:r>
                        <a:rPr lang="en-AU" sz="1200" i="1" dirty="0">
                          <a:effectLst/>
                        </a:rPr>
                        <a:t>1,000 </a:t>
                      </a:r>
                      <a:r>
                        <a:rPr lang="en-AU" sz="1200" i="1" dirty="0" smtClean="0">
                          <a:effectLst/>
                        </a:rPr>
                        <a:t>grams)</a:t>
                      </a:r>
                    </a:p>
                  </a:txBody>
                  <a:tcPr marL="65320" marR="65320" marT="0" marB="0" anchor="ctr"/>
                </a:tc>
                <a:tc>
                  <a:txBody>
                    <a:bodyPr/>
                    <a:lstStyle/>
                    <a:p>
                      <a:pPr algn="l">
                        <a:spcAft>
                          <a:spcPts val="500"/>
                        </a:spcAft>
                      </a:pPr>
                      <a:r>
                        <a:rPr lang="en-AU" sz="1200" dirty="0" smtClean="0">
                          <a:effectLst/>
                        </a:rPr>
                        <a:t>2.1</a:t>
                      </a:r>
                      <a:endParaRPr lang="en-AU" sz="1200" i="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20" marR="65320" marT="0" marB="0" anchor="ctr"/>
                </a:tc>
                <a:tc>
                  <a:txBody>
                    <a:bodyPr/>
                    <a:lstStyle/>
                    <a:p>
                      <a:pPr algn="l">
                        <a:spcAft>
                          <a:spcPts val="500"/>
                        </a:spcAft>
                      </a:pPr>
                      <a:r>
                        <a:rPr lang="en-AU" sz="1200" dirty="0">
                          <a:effectLst/>
                        </a:rPr>
                        <a:t>0.8</a:t>
                      </a:r>
                      <a:endParaRPr lang="en-AU" sz="1200" i="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320" marR="65320" marT="0" marB="0" anchor="ctr"/>
                </a:tc>
                <a:extLst>
                  <a:ext uri="{0D108BD9-81ED-4DB2-BD59-A6C34878D82A}">
                    <a16:rowId xmlns:a16="http://schemas.microsoft.com/office/drawing/2014/main" val="10003"/>
                  </a:ext>
                </a:extLst>
              </a:tr>
            </a:tbl>
          </a:graphicData>
        </a:graphic>
      </p:graphicFrame>
      <p:sp>
        <p:nvSpPr>
          <p:cNvPr id="5" name="Rectangle 1"/>
          <p:cNvSpPr>
            <a:spLocks noChangeArrowheads="1"/>
          </p:cNvSpPr>
          <p:nvPr/>
        </p:nvSpPr>
        <p:spPr bwMode="auto">
          <a:xfrm>
            <a:off x="335360" y="5661248"/>
            <a:ext cx="11521280" cy="6480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t" anchorCtr="0" compatLnSpc="1">
            <a:prstTxWarp prst="textNoShape">
              <a:avLst/>
            </a:prstTxWarp>
            <a:no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AU" altLang="en-US" sz="900" b="0" i="0" u="none" strike="noStrike" cap="none" normalizeH="0" dirty="0" smtClean="0">
                <a:ln>
                  <a:noFill/>
                </a:ln>
                <a:solidFill>
                  <a:schemeClr val="tx1"/>
                </a:solidFill>
                <a:effectLst/>
                <a:latin typeface="+mj-lt"/>
                <a:ea typeface="Times New Roman" panose="02020603050405020304" pitchFamily="18" charset="0"/>
                <a:cs typeface="Times New Roman" panose="02020603050405020304" pitchFamily="18" charset="0"/>
              </a:rPr>
              <a:t>Source: AIHW, 2018 </a:t>
            </a:r>
            <a:endParaRPr kumimoji="0" lang="en-AU" altLang="en-US" sz="900" b="0" i="0" u="none" strike="noStrike" cap="none" normalizeH="0" dirty="0" smtClean="0">
              <a:ln>
                <a:noFill/>
              </a:ln>
              <a:solidFill>
                <a:schemeClr val="tx1"/>
              </a:solidFill>
              <a:effectLst/>
              <a:latin typeface="+mj-lt"/>
            </a:endParaRPr>
          </a:p>
        </p:txBody>
      </p:sp>
      <p:sp>
        <p:nvSpPr>
          <p:cNvPr id="8"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AU" altLang="en-US" sz="1200" b="0" i="0" u="none" strike="noStrike" cap="none" normalizeH="0" baseline="0" dirty="0" smtClean="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Source: AIHW, 2017 </a:t>
            </a:r>
            <a:endParaRPr kumimoji="0" lang="en-AU" altLang="en-US"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43704609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sz="2900" b="1" dirty="0">
                <a:solidFill>
                  <a:srgbClr val="087876"/>
                </a:solidFill>
              </a:rPr>
              <a:t>Mortality</a:t>
            </a:r>
          </a:p>
        </p:txBody>
      </p:sp>
      <p:sp>
        <p:nvSpPr>
          <p:cNvPr id="3" name="Content Placeholder 2"/>
          <p:cNvSpPr>
            <a:spLocks noGrp="1"/>
          </p:cNvSpPr>
          <p:nvPr>
            <p:ph idx="1"/>
          </p:nvPr>
        </p:nvSpPr>
        <p:spPr/>
        <p:txBody>
          <a:bodyPr/>
          <a:lstStyle/>
          <a:p>
            <a:r>
              <a:rPr lang="en-AU" dirty="0"/>
              <a:t>For 2017, the age-standardised death rate for Aboriginal and Torres Strait Islander people living in NSW, Qld, WA, SA and the NT was 9.8 per 1,000, 1.8 times the rate for non-Indigenous people.</a:t>
            </a:r>
          </a:p>
          <a:p>
            <a:r>
              <a:rPr lang="en-AU" dirty="0"/>
              <a:t>Between 1998 and 2015, there was a 15% reduction in the death rates for Aboriginal and Torres Strait Islander people in NSW, Qld, WA, SA and the NT.</a:t>
            </a:r>
          </a:p>
          <a:p>
            <a:r>
              <a:rPr lang="en-AU" dirty="0"/>
              <a:t>For Aboriginal and Torres Strait Islander people born 2015-2017, life expectancy was estimated to be 71.6 years for males and 75.6 years for females, around 8-9 years less than the estimates for non-Indigenous males and females.</a:t>
            </a:r>
          </a:p>
          <a:p>
            <a:pPr marL="119062" indent="0">
              <a:buNone/>
            </a:pPr>
            <a:endParaRPr lang="en-AU" dirty="0"/>
          </a:p>
          <a:p>
            <a:endParaRPr lang="en-AU" dirty="0"/>
          </a:p>
        </p:txBody>
      </p:sp>
    </p:spTree>
    <p:extLst>
      <p:ext uri="{BB962C8B-B14F-4D97-AF65-F5344CB8AC3E}">
        <p14:creationId xmlns:p14="http://schemas.microsoft.com/office/powerpoint/2010/main" val="125215939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sz="2900" b="1" dirty="0" smtClean="0">
                <a:solidFill>
                  <a:srgbClr val="087876"/>
                </a:solidFill>
              </a:rPr>
              <a:t>Mortality</a:t>
            </a:r>
            <a:endParaRPr lang="en-AU" sz="2900" b="1" dirty="0">
              <a:solidFill>
                <a:srgbClr val="087876"/>
              </a:solidFill>
            </a:endParaRPr>
          </a:p>
        </p:txBody>
      </p:sp>
      <p:sp>
        <p:nvSpPr>
          <p:cNvPr id="3" name="Content Placeholder 2"/>
          <p:cNvSpPr>
            <a:spLocks noGrp="1"/>
          </p:cNvSpPr>
          <p:nvPr>
            <p:ph idx="1"/>
          </p:nvPr>
        </p:nvSpPr>
        <p:spPr/>
        <p:txBody>
          <a:bodyPr/>
          <a:lstStyle/>
          <a:p>
            <a:r>
              <a:rPr lang="en-AU" dirty="0"/>
              <a:t>For 2015-2017, age-specific death rates were higher for Aboriginal and Torres Strait Islander people living in NSW, Qld, WA, SA and the NT than for non-Indigenous people across all </a:t>
            </a:r>
            <a:r>
              <a:rPr lang="en-AU" dirty="0" smtClean="0"/>
              <a:t>age groups.</a:t>
            </a:r>
          </a:p>
          <a:p>
            <a:r>
              <a:rPr lang="en-AU" dirty="0"/>
              <a:t>For 2015-2017, the infant mortality rate was twice as high for Aboriginal and Torres Strait Islander infants than for non-Indigenous infants living in NSW, Qld, WA, SA and the NT</a:t>
            </a:r>
            <a:r>
              <a:rPr lang="en-AU" dirty="0" smtClean="0"/>
              <a:t>; the </a:t>
            </a:r>
            <a:r>
              <a:rPr lang="en-AU" dirty="0"/>
              <a:t>rate for Aboriginal and Torres Strait Islander infants was highest in the NT.</a:t>
            </a:r>
          </a:p>
          <a:p>
            <a:r>
              <a:rPr lang="en-AU" dirty="0"/>
              <a:t>In 2017, the leading causes of death among Aboriginal and Torres Strait Islander people living in NSW, Qld, WA, SA and the NT were coronary heart disease, diabetes, chronic lower respiratory diseases and lung and related cancers.</a:t>
            </a:r>
          </a:p>
        </p:txBody>
      </p:sp>
    </p:spTree>
    <p:extLst>
      <p:ext uri="{BB962C8B-B14F-4D97-AF65-F5344CB8AC3E}">
        <p14:creationId xmlns:p14="http://schemas.microsoft.com/office/powerpoint/2010/main" val="133186857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sz="2900" b="1" dirty="0" smtClean="0">
                <a:solidFill>
                  <a:srgbClr val="087876"/>
                </a:solidFill>
              </a:rPr>
              <a:t>Mortality</a:t>
            </a:r>
            <a:endParaRPr lang="en-AU" sz="2900" b="1" dirty="0">
              <a:solidFill>
                <a:srgbClr val="087876"/>
              </a:solidFill>
            </a:endParaRPr>
          </a:p>
        </p:txBody>
      </p:sp>
      <p:sp>
        <p:nvSpPr>
          <p:cNvPr id="3" name="Content Placeholder 2"/>
          <p:cNvSpPr>
            <a:spLocks noGrp="1"/>
          </p:cNvSpPr>
          <p:nvPr>
            <p:ph idx="1"/>
          </p:nvPr>
        </p:nvSpPr>
        <p:spPr/>
        <p:txBody>
          <a:bodyPr/>
          <a:lstStyle/>
          <a:p>
            <a:r>
              <a:rPr lang="en-AU" dirty="0"/>
              <a:t>For 2012-2016, the maternal mortality ratio for Aboriginal and Torres Strait Islander women was 31.6 deaths per 100,000 women who gave birth, 4.6 times higher than the ratio for non-Indigenous women.</a:t>
            </a:r>
          </a:p>
          <a:p>
            <a:r>
              <a:rPr lang="en-AU" dirty="0"/>
              <a:t>For 1998-2015, in NSW, Qld, WA, SA and the NT there was a 32% decline in the death rate from avoidable causes for Aboriginal and Torres Strait Islander people aged 0-74 years.</a:t>
            </a:r>
          </a:p>
        </p:txBody>
      </p:sp>
    </p:spTree>
    <p:extLst>
      <p:ext uri="{BB962C8B-B14F-4D97-AF65-F5344CB8AC3E}">
        <p14:creationId xmlns:p14="http://schemas.microsoft.com/office/powerpoint/2010/main" val="414212960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sz="2000" b="1" dirty="0">
                <a:solidFill>
                  <a:srgbClr val="087876"/>
                </a:solidFill>
              </a:rPr>
              <a:t>Numbers and proportions (%) of Aboriginal and Torres Strait Islander deaths, Australia, </a:t>
            </a:r>
            <a:r>
              <a:rPr lang="en-AU" sz="2000" b="1" dirty="0" smtClean="0">
                <a:solidFill>
                  <a:srgbClr val="087876"/>
                </a:solidFill>
              </a:rPr>
              <a:t>2017</a:t>
            </a:r>
            <a:endParaRPr lang="en-AU" sz="2000" b="1" dirty="0">
              <a:solidFill>
                <a:srgbClr val="087876"/>
              </a:solidFill>
            </a:endParaRPr>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3279386430"/>
              </p:ext>
            </p:extLst>
          </p:nvPr>
        </p:nvGraphicFramePr>
        <p:xfrm>
          <a:off x="623392" y="2285998"/>
          <a:ext cx="11233248" cy="3087215"/>
        </p:xfrm>
        <a:graphic>
          <a:graphicData uri="http://schemas.openxmlformats.org/drawingml/2006/table">
            <a:tbl>
              <a:tblPr firstRow="1" bandRow="1">
                <a:tableStyleId>{073A0DAA-6AF3-43AB-8588-CEC1D06C72B9}</a:tableStyleId>
              </a:tblPr>
              <a:tblGrid>
                <a:gridCol w="5976664">
                  <a:extLst>
                    <a:ext uri="{9D8B030D-6E8A-4147-A177-3AD203B41FA5}">
                      <a16:colId xmlns:a16="http://schemas.microsoft.com/office/drawing/2014/main" val="1116338235"/>
                    </a:ext>
                  </a:extLst>
                </a:gridCol>
                <a:gridCol w="2494371">
                  <a:extLst>
                    <a:ext uri="{9D8B030D-6E8A-4147-A177-3AD203B41FA5}">
                      <a16:colId xmlns:a16="http://schemas.microsoft.com/office/drawing/2014/main" val="2980949067"/>
                    </a:ext>
                  </a:extLst>
                </a:gridCol>
                <a:gridCol w="2762213">
                  <a:extLst>
                    <a:ext uri="{9D8B030D-6E8A-4147-A177-3AD203B41FA5}">
                      <a16:colId xmlns:a16="http://schemas.microsoft.com/office/drawing/2014/main" val="130505110"/>
                    </a:ext>
                  </a:extLst>
                </a:gridCol>
              </a:tblGrid>
              <a:tr h="561311">
                <a:tc>
                  <a:txBody>
                    <a:bodyPr/>
                    <a:lstStyle/>
                    <a:p>
                      <a:pPr algn="just">
                        <a:spcAft>
                          <a:spcPts val="500"/>
                        </a:spcAft>
                      </a:pPr>
                      <a:r>
                        <a:rPr lang="en-AU" sz="1200" dirty="0">
                          <a:effectLst/>
                        </a:rPr>
                        <a:t>Jurisdiction</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tc>
                  <a:txBody>
                    <a:bodyPr/>
                    <a:lstStyle/>
                    <a:p>
                      <a:pPr algn="just">
                        <a:spcAft>
                          <a:spcPts val="500"/>
                        </a:spcAft>
                      </a:pPr>
                      <a:r>
                        <a:rPr lang="en-AU" sz="1200">
                          <a:effectLst/>
                        </a:rPr>
                        <a:t>Number of deaths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tc>
                  <a:txBody>
                    <a:bodyPr/>
                    <a:lstStyle/>
                    <a:p>
                      <a:pPr algn="just">
                        <a:spcAft>
                          <a:spcPts val="500"/>
                        </a:spcAft>
                      </a:pPr>
                      <a:r>
                        <a:rPr lang="en-AU" sz="1200" dirty="0">
                          <a:effectLst/>
                        </a:rPr>
                        <a:t>Proportion of deaths </a:t>
                      </a:r>
                      <a:r>
                        <a:rPr lang="en-AU" sz="1200" dirty="0" smtClean="0">
                          <a:effectLst/>
                        </a:rPr>
                        <a:t>in</a:t>
                      </a:r>
                      <a:r>
                        <a:rPr lang="en-AU" sz="1200" baseline="0" dirty="0" smtClean="0">
                          <a:effectLst/>
                        </a:rPr>
                        <a:t> jurisdiction </a:t>
                      </a:r>
                      <a:r>
                        <a:rPr lang="en-AU" sz="1200" dirty="0" smtClean="0">
                          <a:effectLst/>
                        </a:rPr>
                        <a:t>%</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extLst>
                  <a:ext uri="{0D108BD9-81ED-4DB2-BD59-A6C34878D82A}">
                    <a16:rowId xmlns:a16="http://schemas.microsoft.com/office/drawing/2014/main" val="1384855166"/>
                  </a:ext>
                </a:extLst>
              </a:tr>
              <a:tr h="280656">
                <a:tc>
                  <a:txBody>
                    <a:bodyPr/>
                    <a:lstStyle/>
                    <a:p>
                      <a:pPr algn="just">
                        <a:spcAft>
                          <a:spcPts val="500"/>
                        </a:spcAft>
                      </a:pPr>
                      <a:r>
                        <a:rPr lang="en-AU" sz="1200" dirty="0">
                          <a:effectLst/>
                        </a:rPr>
                        <a:t>NSW</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500"/>
                        </a:spcAft>
                      </a:pPr>
                      <a:r>
                        <a:rPr lang="en-AU" sz="1200" dirty="0">
                          <a:effectLst/>
                        </a:rPr>
                        <a:t>857</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500"/>
                        </a:spcAft>
                      </a:pPr>
                      <a:r>
                        <a:rPr lang="en-AU" sz="1200">
                          <a:effectLst/>
                        </a:rPr>
                        <a:t>1.6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755017764"/>
                  </a:ext>
                </a:extLst>
              </a:tr>
              <a:tr h="280656">
                <a:tc>
                  <a:txBody>
                    <a:bodyPr/>
                    <a:lstStyle/>
                    <a:p>
                      <a:pPr algn="just">
                        <a:spcAft>
                          <a:spcPts val="500"/>
                        </a:spcAft>
                      </a:pPr>
                      <a:r>
                        <a:rPr lang="en-AU" sz="1200" dirty="0">
                          <a:effectLst/>
                        </a:rPr>
                        <a:t>Vic</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500"/>
                        </a:spcAft>
                      </a:pPr>
                      <a:r>
                        <a:rPr lang="en-AU" sz="1200">
                          <a:effectLst/>
                        </a:rPr>
                        <a:t>186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500"/>
                        </a:spcAft>
                      </a:pPr>
                      <a:r>
                        <a:rPr lang="en-AU" sz="1200">
                          <a:effectLst/>
                        </a:rPr>
                        <a:t>0.5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024530953"/>
                  </a:ext>
                </a:extLst>
              </a:tr>
              <a:tr h="280656">
                <a:tc>
                  <a:txBody>
                    <a:bodyPr/>
                    <a:lstStyle/>
                    <a:p>
                      <a:pPr algn="just">
                        <a:spcAft>
                          <a:spcPts val="500"/>
                        </a:spcAft>
                      </a:pPr>
                      <a:r>
                        <a:rPr lang="en-AU" sz="1200" dirty="0">
                          <a:effectLst/>
                        </a:rPr>
                        <a:t>Qld</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500"/>
                        </a:spcAft>
                      </a:pPr>
                      <a:r>
                        <a:rPr lang="en-AU" sz="1200">
                          <a:effectLst/>
                        </a:rPr>
                        <a:t>897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500"/>
                        </a:spcAft>
                      </a:pPr>
                      <a:r>
                        <a:rPr lang="en-AU" sz="1200">
                          <a:effectLst/>
                        </a:rPr>
                        <a:t>2.8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218691534"/>
                  </a:ext>
                </a:extLst>
              </a:tr>
              <a:tr h="280656">
                <a:tc>
                  <a:txBody>
                    <a:bodyPr/>
                    <a:lstStyle/>
                    <a:p>
                      <a:pPr algn="just">
                        <a:spcAft>
                          <a:spcPts val="500"/>
                        </a:spcAft>
                      </a:pPr>
                      <a:r>
                        <a:rPr lang="en-AU" sz="1200" dirty="0">
                          <a:effectLst/>
                        </a:rPr>
                        <a:t>WA</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500"/>
                        </a:spcAft>
                      </a:pPr>
                      <a:r>
                        <a:rPr lang="en-AU" sz="1200">
                          <a:effectLst/>
                        </a:rPr>
                        <a:t>508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500"/>
                        </a:spcAft>
                      </a:pPr>
                      <a:r>
                        <a:rPr lang="en-AU" sz="1200">
                          <a:effectLst/>
                        </a:rPr>
                        <a:t>3.5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589041183"/>
                  </a:ext>
                </a:extLst>
              </a:tr>
              <a:tr h="280656">
                <a:tc>
                  <a:txBody>
                    <a:bodyPr/>
                    <a:lstStyle/>
                    <a:p>
                      <a:pPr algn="just">
                        <a:spcAft>
                          <a:spcPts val="500"/>
                        </a:spcAft>
                      </a:pPr>
                      <a:r>
                        <a:rPr lang="en-AU" sz="1200" dirty="0">
                          <a:effectLst/>
                        </a:rPr>
                        <a:t>SA</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500"/>
                        </a:spcAft>
                      </a:pPr>
                      <a:r>
                        <a:rPr lang="en-AU" sz="1200" dirty="0">
                          <a:effectLst/>
                        </a:rPr>
                        <a:t>222</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500"/>
                        </a:spcAft>
                      </a:pPr>
                      <a:r>
                        <a:rPr lang="en-AU" sz="1200">
                          <a:effectLst/>
                        </a:rPr>
                        <a:t>1.6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145846027"/>
                  </a:ext>
                </a:extLst>
              </a:tr>
              <a:tr h="280656">
                <a:tc>
                  <a:txBody>
                    <a:bodyPr/>
                    <a:lstStyle/>
                    <a:p>
                      <a:pPr algn="just">
                        <a:spcAft>
                          <a:spcPts val="500"/>
                        </a:spcAft>
                      </a:pPr>
                      <a:r>
                        <a:rPr lang="en-AU" sz="1200">
                          <a:effectLst/>
                        </a:rPr>
                        <a:t>Tas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500"/>
                        </a:spcAft>
                      </a:pPr>
                      <a:r>
                        <a:rPr lang="en-AU" sz="1200" dirty="0">
                          <a:effectLst/>
                        </a:rPr>
                        <a:t>52</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500"/>
                        </a:spcAft>
                      </a:pPr>
                      <a:r>
                        <a:rPr lang="en-AU" sz="1200">
                          <a:effectLst/>
                        </a:rPr>
                        <a:t>1.1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161368722"/>
                  </a:ext>
                </a:extLst>
              </a:tr>
              <a:tr h="280656">
                <a:tc>
                  <a:txBody>
                    <a:bodyPr/>
                    <a:lstStyle/>
                    <a:p>
                      <a:pPr algn="just">
                        <a:spcAft>
                          <a:spcPts val="500"/>
                        </a:spcAft>
                      </a:pPr>
                      <a:r>
                        <a:rPr lang="en-AU" sz="1200">
                          <a:effectLst/>
                        </a:rPr>
                        <a:t>NT</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500"/>
                        </a:spcAft>
                      </a:pPr>
                      <a:r>
                        <a:rPr lang="en-AU" sz="1200" dirty="0">
                          <a:effectLst/>
                        </a:rPr>
                        <a:t>504</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500"/>
                        </a:spcAft>
                      </a:pPr>
                      <a:r>
                        <a:rPr lang="en-AU" sz="1200" dirty="0">
                          <a:effectLst/>
                        </a:rPr>
                        <a:t>46</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123532198"/>
                  </a:ext>
                </a:extLst>
              </a:tr>
              <a:tr h="280656">
                <a:tc>
                  <a:txBody>
                    <a:bodyPr/>
                    <a:lstStyle/>
                    <a:p>
                      <a:pPr algn="just">
                        <a:spcAft>
                          <a:spcPts val="500"/>
                        </a:spcAft>
                      </a:pPr>
                      <a:r>
                        <a:rPr lang="en-AU" sz="1200">
                          <a:effectLst/>
                        </a:rPr>
                        <a:t>ACT</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500"/>
                        </a:spcAft>
                      </a:pPr>
                      <a:r>
                        <a:rPr lang="en-AU" sz="1200" dirty="0">
                          <a:effectLst/>
                        </a:rPr>
                        <a:t>22</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500"/>
                        </a:spcAft>
                      </a:pPr>
                      <a:r>
                        <a:rPr lang="en-AU" sz="1200" dirty="0">
                          <a:effectLst/>
                        </a:rPr>
                        <a:t>0.9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624718314"/>
                  </a:ext>
                </a:extLst>
              </a:tr>
              <a:tr h="280656">
                <a:tc>
                  <a:txBody>
                    <a:bodyPr/>
                    <a:lstStyle/>
                    <a:p>
                      <a:pPr algn="just">
                        <a:spcAft>
                          <a:spcPts val="500"/>
                        </a:spcAft>
                      </a:pPr>
                      <a:r>
                        <a:rPr lang="en-AU" sz="1200">
                          <a:effectLst/>
                        </a:rPr>
                        <a:t>Australia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500"/>
                        </a:spcAft>
                      </a:pPr>
                      <a:r>
                        <a:rPr lang="en-AU" sz="1200" dirty="0">
                          <a:effectLst/>
                        </a:rPr>
                        <a:t>3,250</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500"/>
                        </a:spcAft>
                      </a:pPr>
                      <a:r>
                        <a:rPr lang="en-AU" sz="1200" dirty="0">
                          <a:effectLst/>
                        </a:rPr>
                        <a:t>2.0</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175882340"/>
                  </a:ext>
                </a:extLst>
              </a:tr>
            </a:tbl>
          </a:graphicData>
        </a:graphic>
      </p:graphicFrame>
      <p:sp>
        <p:nvSpPr>
          <p:cNvPr id="5" name="Rectangle 1"/>
          <p:cNvSpPr>
            <a:spLocks noChangeArrowheads="1"/>
          </p:cNvSpPr>
          <p:nvPr/>
        </p:nvSpPr>
        <p:spPr bwMode="auto">
          <a:xfrm>
            <a:off x="683808" y="5479143"/>
            <a:ext cx="11508192" cy="6480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t" anchorCtr="0" compatLnSpc="1">
            <a:prstTxWarp prst="textNoShape">
              <a:avLst/>
            </a:prstTxWarp>
            <a:no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AU" altLang="en-US" sz="800" b="0" i="0" u="none" strike="noStrike" cap="none" normalizeH="0" baseline="0" dirty="0" smtClean="0">
                <a:ln>
                  <a:noFill/>
                </a:ln>
                <a:solidFill>
                  <a:schemeClr val="tx1"/>
                </a:solidFill>
                <a:effectLst/>
                <a:latin typeface="+mj-lt"/>
                <a:ea typeface="Times New Roman" panose="02020603050405020304" pitchFamily="18" charset="0"/>
                <a:cs typeface="Times New Roman" panose="02020603050405020304" pitchFamily="18" charset="0"/>
              </a:rPr>
              <a:t>Source: ABS, 2018 </a:t>
            </a:r>
            <a:endParaRPr kumimoji="0" lang="en-AU" altLang="en-US" sz="800" b="0" i="0" u="none" strike="noStrike" cap="none" normalizeH="0" baseline="0" dirty="0" smtClean="0">
              <a:ln>
                <a:noFill/>
              </a:ln>
              <a:solidFill>
                <a:schemeClr val="tx1"/>
              </a:solidFill>
              <a:effectLst/>
              <a:latin typeface="+mj-lt"/>
            </a:endParaRPr>
          </a:p>
        </p:txBody>
      </p:sp>
    </p:spTree>
    <p:extLst>
      <p:ext uri="{BB962C8B-B14F-4D97-AF65-F5344CB8AC3E}">
        <p14:creationId xmlns:p14="http://schemas.microsoft.com/office/powerpoint/2010/main" val="390424045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sz="2000" b="1" dirty="0">
                <a:solidFill>
                  <a:srgbClr val="087876"/>
                </a:solidFill>
              </a:rPr>
              <a:t>Age-standardised death rates, by Indigenous status, and </a:t>
            </a:r>
            <a:r>
              <a:rPr lang="en-AU" sz="2000" b="1" dirty="0" err="1">
                <a:solidFill>
                  <a:srgbClr val="087876"/>
                </a:solidFill>
              </a:rPr>
              <a:t>Indigenous:non-Indigenous</a:t>
            </a:r>
            <a:r>
              <a:rPr lang="en-AU" sz="2000" b="1" dirty="0">
                <a:solidFill>
                  <a:srgbClr val="087876"/>
                </a:solidFill>
              </a:rPr>
              <a:t> rate ratios, NSW, Qld, WA, SA and the NT, 2017</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574471705"/>
              </p:ext>
            </p:extLst>
          </p:nvPr>
        </p:nvGraphicFramePr>
        <p:xfrm>
          <a:off x="609600" y="2204866"/>
          <a:ext cx="11175033" cy="3024329"/>
        </p:xfrm>
        <a:graphic>
          <a:graphicData uri="http://schemas.openxmlformats.org/drawingml/2006/table">
            <a:tbl>
              <a:tblPr firstRow="1" bandRow="1">
                <a:tableStyleId>{073A0DAA-6AF3-43AB-8588-CEC1D06C72B9}</a:tableStyleId>
              </a:tblPr>
              <a:tblGrid>
                <a:gridCol w="4324738">
                  <a:extLst>
                    <a:ext uri="{9D8B030D-6E8A-4147-A177-3AD203B41FA5}">
                      <a16:colId xmlns:a16="http://schemas.microsoft.com/office/drawing/2014/main" val="1358440711"/>
                    </a:ext>
                  </a:extLst>
                </a:gridCol>
                <a:gridCol w="2306527">
                  <a:extLst>
                    <a:ext uri="{9D8B030D-6E8A-4147-A177-3AD203B41FA5}">
                      <a16:colId xmlns:a16="http://schemas.microsoft.com/office/drawing/2014/main" val="2816877846"/>
                    </a:ext>
                  </a:extLst>
                </a:gridCol>
                <a:gridCol w="2923388">
                  <a:extLst>
                    <a:ext uri="{9D8B030D-6E8A-4147-A177-3AD203B41FA5}">
                      <a16:colId xmlns:a16="http://schemas.microsoft.com/office/drawing/2014/main" val="1086007269"/>
                    </a:ext>
                  </a:extLst>
                </a:gridCol>
                <a:gridCol w="1620380">
                  <a:extLst>
                    <a:ext uri="{9D8B030D-6E8A-4147-A177-3AD203B41FA5}">
                      <a16:colId xmlns:a16="http://schemas.microsoft.com/office/drawing/2014/main" val="2092746056"/>
                    </a:ext>
                  </a:extLst>
                </a:gridCol>
              </a:tblGrid>
              <a:tr h="432047">
                <a:tc>
                  <a:txBody>
                    <a:bodyPr/>
                    <a:lstStyle/>
                    <a:p>
                      <a:pPr algn="l">
                        <a:spcAft>
                          <a:spcPts val="500"/>
                        </a:spcAft>
                      </a:pPr>
                      <a:r>
                        <a:rPr lang="en-AU" sz="1200" dirty="0">
                          <a:effectLst/>
                        </a:rPr>
                        <a:t>Jurisdiction</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tc>
                  <a:txBody>
                    <a:bodyPr/>
                    <a:lstStyle/>
                    <a:p>
                      <a:pPr algn="ctr">
                        <a:spcAft>
                          <a:spcPts val="500"/>
                        </a:spcAft>
                      </a:pPr>
                      <a:r>
                        <a:rPr lang="en-AU" sz="1200">
                          <a:effectLst/>
                        </a:rPr>
                        <a:t>Indigenous rate</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tc>
                  <a:txBody>
                    <a:bodyPr/>
                    <a:lstStyle/>
                    <a:p>
                      <a:pPr algn="ctr">
                        <a:spcAft>
                          <a:spcPts val="500"/>
                        </a:spcAft>
                      </a:pPr>
                      <a:r>
                        <a:rPr lang="en-AU" sz="1200">
                          <a:effectLst/>
                        </a:rPr>
                        <a:t>Non-Indigenous rate</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tc>
                  <a:txBody>
                    <a:bodyPr/>
                    <a:lstStyle/>
                    <a:p>
                      <a:pPr algn="ctr">
                        <a:spcAft>
                          <a:spcPts val="500"/>
                        </a:spcAft>
                      </a:pPr>
                      <a:r>
                        <a:rPr lang="en-AU" sz="1200" dirty="0">
                          <a:effectLst/>
                        </a:rPr>
                        <a:t>Rate ratio</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extLst>
                  <a:ext uri="{0D108BD9-81ED-4DB2-BD59-A6C34878D82A}">
                    <a16:rowId xmlns:a16="http://schemas.microsoft.com/office/drawing/2014/main" val="4241569112"/>
                  </a:ext>
                </a:extLst>
              </a:tr>
              <a:tr h="432047">
                <a:tc>
                  <a:txBody>
                    <a:bodyPr/>
                    <a:lstStyle/>
                    <a:p>
                      <a:pPr algn="l">
                        <a:spcAft>
                          <a:spcPts val="500"/>
                        </a:spcAft>
                      </a:pPr>
                      <a:r>
                        <a:rPr lang="en-AU" sz="1200" dirty="0">
                          <a:effectLst/>
                        </a:rPr>
                        <a:t>NSW</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7.8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5.7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051051869"/>
                  </a:ext>
                </a:extLst>
              </a:tr>
              <a:tr h="432047">
                <a:tc>
                  <a:txBody>
                    <a:bodyPr/>
                    <a:lstStyle/>
                    <a:p>
                      <a:pPr algn="l">
                        <a:spcAft>
                          <a:spcPts val="500"/>
                        </a:spcAft>
                      </a:pPr>
                      <a:r>
                        <a:rPr lang="en-AU" sz="1200">
                          <a:effectLst/>
                        </a:rPr>
                        <a:t>Qld</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5.7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1.8</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204680762"/>
                  </a:ext>
                </a:extLst>
              </a:tr>
              <a:tr h="432047">
                <a:tc>
                  <a:txBody>
                    <a:bodyPr/>
                    <a:lstStyle/>
                    <a:p>
                      <a:pPr algn="l">
                        <a:spcAft>
                          <a:spcPts val="500"/>
                        </a:spcAft>
                      </a:pPr>
                      <a:r>
                        <a:rPr lang="en-AU" sz="1200">
                          <a:effectLst/>
                        </a:rPr>
                        <a:t>WA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5.4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149719809"/>
                  </a:ext>
                </a:extLst>
              </a:tr>
              <a:tr h="432047">
                <a:tc>
                  <a:txBody>
                    <a:bodyPr/>
                    <a:lstStyle/>
                    <a:p>
                      <a:pPr algn="l">
                        <a:spcAft>
                          <a:spcPts val="500"/>
                        </a:spcAft>
                      </a:pPr>
                      <a:r>
                        <a:rPr lang="en-AU" sz="1200">
                          <a:effectLst/>
                        </a:rPr>
                        <a:t>SA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9.2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6.0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153720715"/>
                  </a:ext>
                </a:extLst>
              </a:tr>
              <a:tr h="432047">
                <a:tc>
                  <a:txBody>
                    <a:bodyPr/>
                    <a:lstStyle/>
                    <a:p>
                      <a:pPr algn="l">
                        <a:spcAft>
                          <a:spcPts val="500"/>
                        </a:spcAft>
                      </a:pPr>
                      <a:r>
                        <a:rPr lang="en-AU" sz="1200">
                          <a:effectLst/>
                        </a:rPr>
                        <a:t>NT</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13</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5.6</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140501008"/>
                  </a:ext>
                </a:extLst>
              </a:tr>
              <a:tr h="432047">
                <a:tc>
                  <a:txBody>
                    <a:bodyPr/>
                    <a:lstStyle/>
                    <a:p>
                      <a:pPr algn="l">
                        <a:spcAft>
                          <a:spcPts val="500"/>
                        </a:spcAft>
                      </a:pPr>
                      <a:r>
                        <a:rPr lang="en-AU" sz="1200" dirty="0">
                          <a:effectLst/>
                        </a:rPr>
                        <a:t>Selected jurisdictions</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9.8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5.7</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1.7</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504783148"/>
                  </a:ext>
                </a:extLst>
              </a:tr>
            </a:tbl>
          </a:graphicData>
        </a:graphic>
      </p:graphicFrame>
      <p:sp>
        <p:nvSpPr>
          <p:cNvPr id="5" name="Rectangle 1"/>
          <p:cNvSpPr>
            <a:spLocks noChangeArrowheads="1"/>
          </p:cNvSpPr>
          <p:nvPr/>
        </p:nvSpPr>
        <p:spPr bwMode="auto">
          <a:xfrm>
            <a:off x="588965" y="5260028"/>
            <a:ext cx="11508192" cy="8332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t" anchorCtr="0" compatLnSpc="1">
            <a:prstTxWarp prst="textNoShape">
              <a:avLst/>
            </a:prstTxWarp>
            <a:noAutofit/>
          </a:bodyPr>
          <a:lstStyle/>
          <a:p>
            <a:pPr marL="594360" indent="-594360">
              <a:spcAft>
                <a:spcPts val="300"/>
              </a:spcAft>
              <a:tabLst>
                <a:tab pos="457200" algn="l"/>
                <a:tab pos="594360" algn="l"/>
              </a:tabLst>
            </a:pPr>
            <a:r>
              <a:rPr lang="en-AU" sz="900" dirty="0">
                <a:latin typeface="Calibri Light" panose="020F0302020204030204" pitchFamily="34" charset="0"/>
                <a:ea typeface="Times New Roman" panose="02020603050405020304" pitchFamily="18" charset="0"/>
                <a:cs typeface="Times New Roman" panose="02020603050405020304" pitchFamily="18" charset="0"/>
              </a:rPr>
              <a:t>Notes:	1	Rates are per 1,000 population.</a:t>
            </a:r>
          </a:p>
          <a:p>
            <a:pPr marL="594360" indent="-594360">
              <a:spcAft>
                <a:spcPts val="300"/>
              </a:spcAft>
              <a:tabLst>
                <a:tab pos="457200" algn="l"/>
                <a:tab pos="594360" algn="l"/>
              </a:tabLst>
            </a:pPr>
            <a:r>
              <a:rPr lang="en-AU" sz="900" dirty="0">
                <a:latin typeface="Calibri Light" panose="020F0302020204030204" pitchFamily="34" charset="0"/>
                <a:ea typeface="Times New Roman" panose="02020603050405020304" pitchFamily="18" charset="0"/>
                <a:cs typeface="Times New Roman" panose="02020603050405020304" pitchFamily="18" charset="0"/>
              </a:rPr>
              <a:t>	2	Rate ratio is the Indigenous rate divided by the non-Indigenous rate.</a:t>
            </a:r>
          </a:p>
          <a:p>
            <a:pPr marL="594360" indent="-594360">
              <a:spcAft>
                <a:spcPts val="300"/>
              </a:spcAft>
              <a:tabLst>
                <a:tab pos="457200" algn="l"/>
                <a:tab pos="594360" algn="l"/>
              </a:tabLst>
            </a:pPr>
            <a:r>
              <a:rPr lang="en-AU" sz="900" dirty="0">
                <a:latin typeface="Calibri Light" panose="020F0302020204030204" pitchFamily="34" charset="0"/>
                <a:ea typeface="Times New Roman" panose="02020603050405020304" pitchFamily="18" charset="0"/>
                <a:cs typeface="Times New Roman" panose="02020603050405020304" pitchFamily="18" charset="0"/>
              </a:rPr>
              <a:t>	3	Due to the incomplete identification of Indigenous status, these figures probably underestimate the true difference between Indigenous and non-Indigenous rates.</a:t>
            </a:r>
          </a:p>
          <a:p>
            <a:pPr marL="594360" indent="-594360">
              <a:spcAft>
                <a:spcPts val="300"/>
              </a:spcAft>
              <a:tabLst>
                <a:tab pos="457200" algn="l"/>
                <a:tab pos="594360" algn="l"/>
              </a:tabLst>
            </a:pPr>
            <a:r>
              <a:rPr lang="en-AU" sz="900" dirty="0">
                <a:latin typeface="Calibri Light" panose="020F0302020204030204" pitchFamily="34" charset="0"/>
                <a:ea typeface="Times New Roman" panose="02020603050405020304" pitchFamily="18" charset="0"/>
                <a:cs typeface="Times New Roman" panose="02020603050405020304" pitchFamily="18" charset="0"/>
              </a:rPr>
              <a:t>	4	Rates are based on three year averages; for Aboriginal and Torres Strait Islander data, rates are calculated for each calendar year and then averaged to reduce variability in annual rates.</a:t>
            </a:r>
          </a:p>
          <a:p>
            <a:r>
              <a:rPr lang="en-AU" sz="900" dirty="0">
                <a:latin typeface="Calibri Light" panose="020F0302020204030204" pitchFamily="34" charset="0"/>
                <a:ea typeface="Times New Roman" panose="02020603050405020304" pitchFamily="18" charset="0"/>
                <a:cs typeface="Times New Roman" panose="02020603050405020304" pitchFamily="18" charset="0"/>
              </a:rPr>
              <a:t>Source: ABS, 2018 </a:t>
            </a:r>
            <a:endParaRPr kumimoji="0" lang="en-AU" altLang="en-US" sz="900" b="0" i="0" u="none" strike="noStrike" cap="none" normalizeH="0" dirty="0" smtClean="0">
              <a:ln>
                <a:noFill/>
              </a:ln>
              <a:solidFill>
                <a:schemeClr val="tx1"/>
              </a:solidFill>
              <a:effectLst/>
              <a:latin typeface="Calibri Light" panose="020F0302020204030204" pitchFamily="34" charset="0"/>
            </a:endParaRPr>
          </a:p>
        </p:txBody>
      </p:sp>
    </p:spTree>
    <p:extLst>
      <p:ext uri="{BB962C8B-B14F-4D97-AF65-F5344CB8AC3E}">
        <p14:creationId xmlns:p14="http://schemas.microsoft.com/office/powerpoint/2010/main" val="111091663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5359" y="1196752"/>
            <a:ext cx="10959008" cy="1089248"/>
          </a:xfrm>
        </p:spPr>
        <p:txBody>
          <a:bodyPr>
            <a:normAutofit/>
          </a:bodyPr>
          <a:lstStyle/>
          <a:p>
            <a:r>
              <a:rPr lang="en-AU" sz="1900" b="1" dirty="0">
                <a:solidFill>
                  <a:srgbClr val="087876"/>
                </a:solidFill>
              </a:rPr>
              <a:t>Expectation of life at birth in years, by Indigenous status and sex, selected jurisdictions, Australia, </a:t>
            </a:r>
            <a:r>
              <a:rPr lang="en-AU" sz="1900" b="1" dirty="0" smtClean="0">
                <a:solidFill>
                  <a:srgbClr val="087876"/>
                </a:solidFill>
              </a:rPr>
              <a:t>2015-2017</a:t>
            </a:r>
            <a:endParaRPr lang="en-AU" sz="1900" b="1" dirty="0">
              <a:solidFill>
                <a:srgbClr val="087876"/>
              </a:solidFill>
            </a:endParaRPr>
          </a:p>
        </p:txBody>
      </p:sp>
      <p:sp>
        <p:nvSpPr>
          <p:cNvPr id="5" name="Rectangle 1"/>
          <p:cNvSpPr>
            <a:spLocks noChangeArrowheads="1"/>
          </p:cNvSpPr>
          <p:nvPr/>
        </p:nvSpPr>
        <p:spPr bwMode="auto">
          <a:xfrm>
            <a:off x="335359" y="5517232"/>
            <a:ext cx="11521281" cy="890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2" spcCol="108000" anchor="t" anchorCtr="0" compatLnSpc="1">
            <a:prstTxWarp prst="textNoShape">
              <a:avLst/>
            </a:prstTxWarp>
            <a:noAutofit/>
          </a:bodyPr>
          <a:lstStyle>
            <a:lvl1pPr eaLnBrk="0" hangingPunct="0">
              <a:tabLst>
                <a:tab pos="457200" algn="l"/>
                <a:tab pos="593725" algn="l"/>
              </a:tabLst>
              <a:defRPr>
                <a:solidFill>
                  <a:schemeClr val="tx1"/>
                </a:solidFill>
                <a:latin typeface="Arial" panose="020B0604020202020204" pitchFamily="34" charset="0"/>
              </a:defRPr>
            </a:lvl1pPr>
            <a:lvl2pPr eaLnBrk="0" hangingPunct="0">
              <a:tabLst>
                <a:tab pos="457200" algn="l"/>
                <a:tab pos="593725" algn="l"/>
              </a:tabLst>
              <a:defRPr>
                <a:solidFill>
                  <a:schemeClr val="tx1"/>
                </a:solidFill>
                <a:latin typeface="Arial" panose="020B0604020202020204" pitchFamily="34" charset="0"/>
              </a:defRPr>
            </a:lvl2pPr>
            <a:lvl3pPr eaLnBrk="0" hangingPunct="0">
              <a:tabLst>
                <a:tab pos="457200" algn="l"/>
                <a:tab pos="593725" algn="l"/>
              </a:tabLst>
              <a:defRPr>
                <a:solidFill>
                  <a:schemeClr val="tx1"/>
                </a:solidFill>
                <a:latin typeface="Arial" panose="020B0604020202020204" pitchFamily="34" charset="0"/>
              </a:defRPr>
            </a:lvl3pPr>
            <a:lvl4pPr eaLnBrk="0" hangingPunct="0">
              <a:tabLst>
                <a:tab pos="457200" algn="l"/>
                <a:tab pos="593725" algn="l"/>
              </a:tabLst>
              <a:defRPr>
                <a:solidFill>
                  <a:schemeClr val="tx1"/>
                </a:solidFill>
                <a:latin typeface="Arial" panose="020B0604020202020204" pitchFamily="34" charset="0"/>
              </a:defRPr>
            </a:lvl4pPr>
            <a:lvl5pPr eaLnBrk="0" hangingPunct="0">
              <a:tabLst>
                <a:tab pos="457200" algn="l"/>
                <a:tab pos="593725"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 pos="593725"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 pos="593725"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 pos="593725"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 pos="593725" algn="l"/>
              </a:tabLst>
              <a:defRPr>
                <a:solidFill>
                  <a:schemeClr val="tx1"/>
                </a:solidFill>
                <a:latin typeface="Arial" panose="020B0604020202020204" pitchFamily="34" charset="0"/>
              </a:defRPr>
            </a:lvl9pPr>
          </a:lstStyle>
          <a:p>
            <a:pPr marL="594360" indent="-594360">
              <a:spcAft>
                <a:spcPts val="300"/>
              </a:spcAft>
              <a:tabLst>
                <a:tab pos="457200" algn="l"/>
                <a:tab pos="594360" algn="l"/>
              </a:tabLst>
            </a:pPr>
            <a:r>
              <a:rPr lang="en-AU" sz="900" dirty="0">
                <a:latin typeface="Calibri Light" panose="020F0302020204030204" pitchFamily="34" charset="0"/>
                <a:ea typeface="Times New Roman" panose="02020603050405020304" pitchFamily="18" charset="0"/>
                <a:cs typeface="Times New Roman" panose="02020603050405020304" pitchFamily="18" charset="0"/>
              </a:rPr>
              <a:t>Notes:	1	These estimates are based on the average number of Aboriginal and Torres Strait Islander deaths registered in 2015-2017 adjusted for under-identification and over-identification of Indigenous status in registrations. Final Aboriginal and Torres Strait Islander population estimates based on the 2016 Census.</a:t>
            </a:r>
          </a:p>
          <a:p>
            <a:pPr marL="594360" indent="-594360">
              <a:spcAft>
                <a:spcPts val="300"/>
              </a:spcAft>
              <a:tabLst>
                <a:tab pos="457200" algn="l"/>
                <a:tab pos="594360" algn="l"/>
              </a:tabLst>
            </a:pPr>
            <a:r>
              <a:rPr lang="en-AU" sz="900" dirty="0">
                <a:latin typeface="Calibri Light" panose="020F0302020204030204" pitchFamily="34" charset="0"/>
                <a:ea typeface="Times New Roman" panose="02020603050405020304" pitchFamily="18" charset="0"/>
                <a:cs typeface="Times New Roman" panose="02020603050405020304" pitchFamily="18" charset="0"/>
              </a:rPr>
              <a:t>	2	Australian estimates are based on deaths in all states and territories.</a:t>
            </a:r>
          </a:p>
          <a:p>
            <a:pPr marL="594360" indent="-594360">
              <a:spcAft>
                <a:spcPts val="300"/>
              </a:spcAft>
              <a:tabLst>
                <a:tab pos="457200" algn="l"/>
                <a:tab pos="594360" algn="l"/>
              </a:tabLst>
            </a:pPr>
            <a:r>
              <a:rPr lang="en-AU" sz="900" dirty="0">
                <a:latin typeface="Calibri Light" panose="020F0302020204030204" pitchFamily="34" charset="0"/>
                <a:ea typeface="Times New Roman" panose="02020603050405020304" pitchFamily="18" charset="0"/>
                <a:cs typeface="Times New Roman" panose="02020603050405020304" pitchFamily="18" charset="0"/>
              </a:rPr>
              <a:t>	3	Differences are based on unrounded estimates</a:t>
            </a:r>
            <a:r>
              <a:rPr lang="en-AU" sz="900" dirty="0" smtClean="0">
                <a:latin typeface="Calibri Light" panose="020F0302020204030204" pitchFamily="34" charset="0"/>
                <a:ea typeface="Times New Roman" panose="02020603050405020304" pitchFamily="18" charset="0"/>
                <a:cs typeface="Times New Roman" panose="02020603050405020304" pitchFamily="18" charset="0"/>
              </a:rPr>
              <a:t>.</a:t>
            </a:r>
            <a:endParaRPr lang="en-AU" sz="900" dirty="0">
              <a:latin typeface="Calibri Light" panose="020F0302020204030204" pitchFamily="34" charset="0"/>
              <a:ea typeface="Times New Roman" panose="02020603050405020304" pitchFamily="18" charset="0"/>
              <a:cs typeface="Times New Roman" panose="02020603050405020304" pitchFamily="18" charset="0"/>
            </a:endParaRPr>
          </a:p>
          <a:p>
            <a:r>
              <a:rPr lang="en-AU" sz="900" dirty="0">
                <a:latin typeface="Calibri Light" panose="020F0302020204030204" pitchFamily="34" charset="0"/>
                <a:ea typeface="Times New Roman" panose="02020603050405020304" pitchFamily="18" charset="0"/>
                <a:cs typeface="Times New Roman" panose="02020603050405020304" pitchFamily="18" charset="0"/>
              </a:rPr>
              <a:t>Source: ABS, 2018 </a:t>
            </a:r>
            <a:endParaRPr kumimoji="0" lang="en-AU" altLang="en-US" sz="900" b="0" i="0" u="none" strike="noStrike" cap="none" normalizeH="0" dirty="0" smtClean="0">
              <a:ln>
                <a:noFill/>
              </a:ln>
              <a:solidFill>
                <a:schemeClr val="tx1"/>
              </a:solidFill>
              <a:effectLst/>
              <a:latin typeface="Calibri Light" panose="020F0302020204030204" pitchFamily="34" charset="0"/>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4189596846"/>
              </p:ext>
            </p:extLst>
          </p:nvPr>
        </p:nvGraphicFramePr>
        <p:xfrm>
          <a:off x="335359" y="1916832"/>
          <a:ext cx="11305256" cy="3528390"/>
        </p:xfrm>
        <a:graphic>
          <a:graphicData uri="http://schemas.openxmlformats.org/drawingml/2006/table">
            <a:tbl>
              <a:tblPr firstRow="1" bandRow="1">
                <a:tableStyleId>{073A0DAA-6AF3-43AB-8588-CEC1D06C72B9}</a:tableStyleId>
              </a:tblPr>
              <a:tblGrid>
                <a:gridCol w="2826314">
                  <a:extLst>
                    <a:ext uri="{9D8B030D-6E8A-4147-A177-3AD203B41FA5}">
                      <a16:colId xmlns:a16="http://schemas.microsoft.com/office/drawing/2014/main" val="3877925725"/>
                    </a:ext>
                  </a:extLst>
                </a:gridCol>
                <a:gridCol w="2826314">
                  <a:extLst>
                    <a:ext uri="{9D8B030D-6E8A-4147-A177-3AD203B41FA5}">
                      <a16:colId xmlns:a16="http://schemas.microsoft.com/office/drawing/2014/main" val="3486164338"/>
                    </a:ext>
                  </a:extLst>
                </a:gridCol>
                <a:gridCol w="2826314">
                  <a:extLst>
                    <a:ext uri="{9D8B030D-6E8A-4147-A177-3AD203B41FA5}">
                      <a16:colId xmlns:a16="http://schemas.microsoft.com/office/drawing/2014/main" val="3661378689"/>
                    </a:ext>
                  </a:extLst>
                </a:gridCol>
                <a:gridCol w="2826314">
                  <a:extLst>
                    <a:ext uri="{9D8B030D-6E8A-4147-A177-3AD203B41FA5}">
                      <a16:colId xmlns:a16="http://schemas.microsoft.com/office/drawing/2014/main" val="3225561469"/>
                    </a:ext>
                  </a:extLst>
                </a:gridCol>
              </a:tblGrid>
              <a:tr h="235226">
                <a:tc>
                  <a:txBody>
                    <a:bodyPr/>
                    <a:lstStyle/>
                    <a:p>
                      <a:pPr algn="just">
                        <a:spcAft>
                          <a:spcPts val="500"/>
                        </a:spcAft>
                      </a:pPr>
                      <a:r>
                        <a:rPr lang="en-AU" sz="1200" dirty="0">
                          <a:effectLst/>
                        </a:rPr>
                        <a:t>Jurisdiction</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tc>
                  <a:txBody>
                    <a:bodyPr/>
                    <a:lstStyle/>
                    <a:p>
                      <a:pPr algn="just">
                        <a:spcAft>
                          <a:spcPts val="500"/>
                        </a:spcAft>
                      </a:pPr>
                      <a:r>
                        <a:rPr lang="en-AU" sz="1200">
                          <a:effectLst/>
                        </a:rPr>
                        <a:t>Aboriginal and Torres Strait Islander</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tc>
                  <a:txBody>
                    <a:bodyPr/>
                    <a:lstStyle/>
                    <a:p>
                      <a:pPr algn="just">
                        <a:spcAft>
                          <a:spcPts val="500"/>
                        </a:spcAft>
                      </a:pPr>
                      <a:r>
                        <a:rPr lang="en-AU" sz="1200">
                          <a:effectLst/>
                        </a:rPr>
                        <a:t>Non-Indigenous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tc>
                  <a:txBody>
                    <a:bodyPr/>
                    <a:lstStyle/>
                    <a:p>
                      <a:pPr algn="ctr">
                        <a:spcAft>
                          <a:spcPts val="500"/>
                        </a:spcAft>
                      </a:pPr>
                      <a:r>
                        <a:rPr lang="en-AU" sz="1200" dirty="0">
                          <a:effectLst/>
                        </a:rPr>
                        <a:t>Difference</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extLst>
                  <a:ext uri="{0D108BD9-81ED-4DB2-BD59-A6C34878D82A}">
                    <a16:rowId xmlns:a16="http://schemas.microsoft.com/office/drawing/2014/main" val="3106619083"/>
                  </a:ext>
                </a:extLst>
              </a:tr>
              <a:tr h="235226">
                <a:tc gridSpan="4">
                  <a:txBody>
                    <a:bodyPr/>
                    <a:lstStyle/>
                    <a:p>
                      <a:pPr algn="ctr">
                        <a:spcAft>
                          <a:spcPts val="500"/>
                        </a:spcAft>
                      </a:pPr>
                      <a:r>
                        <a:rPr lang="en-AU" sz="1200">
                          <a:effectLst/>
                        </a:rPr>
                        <a:t>Males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en-AU"/>
                    </a:p>
                  </a:txBody>
                  <a:tcPr/>
                </a:tc>
                <a:tc hMerge="1">
                  <a:txBody>
                    <a:bodyPr/>
                    <a:lstStyle/>
                    <a:p>
                      <a:endParaRPr lang="en-AU"/>
                    </a:p>
                  </a:txBody>
                  <a:tcPr/>
                </a:tc>
                <a:tc hMerge="1">
                  <a:txBody>
                    <a:bodyPr/>
                    <a:lstStyle/>
                    <a:p>
                      <a:endParaRPr lang="en-AU"/>
                    </a:p>
                  </a:txBody>
                  <a:tcPr/>
                </a:tc>
                <a:extLst>
                  <a:ext uri="{0D108BD9-81ED-4DB2-BD59-A6C34878D82A}">
                    <a16:rowId xmlns:a16="http://schemas.microsoft.com/office/drawing/2014/main" val="3214739335"/>
                  </a:ext>
                </a:extLst>
              </a:tr>
              <a:tr h="235226">
                <a:tc>
                  <a:txBody>
                    <a:bodyPr/>
                    <a:lstStyle/>
                    <a:p>
                      <a:pPr algn="l">
                        <a:spcAft>
                          <a:spcPts val="500"/>
                        </a:spcAft>
                      </a:pPr>
                      <a:r>
                        <a:rPr lang="en-AU" sz="1200">
                          <a:effectLst/>
                        </a:rPr>
                        <a:t>NSW</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70.9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80.2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9.4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228268399"/>
                  </a:ext>
                </a:extLst>
              </a:tr>
              <a:tr h="235226">
                <a:tc>
                  <a:txBody>
                    <a:bodyPr/>
                    <a:lstStyle/>
                    <a:p>
                      <a:pPr algn="l">
                        <a:spcAft>
                          <a:spcPts val="500"/>
                        </a:spcAft>
                      </a:pPr>
                      <a:r>
                        <a:rPr lang="en-AU" sz="1200">
                          <a:effectLst/>
                        </a:rPr>
                        <a:t>Qld</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72.0</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79.8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7.8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289305882"/>
                  </a:ext>
                </a:extLst>
              </a:tr>
              <a:tr h="235226">
                <a:tc>
                  <a:txBody>
                    <a:bodyPr/>
                    <a:lstStyle/>
                    <a:p>
                      <a:pPr algn="l">
                        <a:spcAft>
                          <a:spcPts val="500"/>
                        </a:spcAft>
                      </a:pPr>
                      <a:r>
                        <a:rPr lang="en-AU" sz="1200" dirty="0">
                          <a:effectLst/>
                        </a:rPr>
                        <a:t>WA</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66.9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80.3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13.4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869964476"/>
                  </a:ext>
                </a:extLst>
              </a:tr>
              <a:tr h="235226">
                <a:tc>
                  <a:txBody>
                    <a:bodyPr/>
                    <a:lstStyle/>
                    <a:p>
                      <a:pPr algn="l">
                        <a:spcAft>
                          <a:spcPts val="500"/>
                        </a:spcAft>
                      </a:pPr>
                      <a:r>
                        <a:rPr lang="en-AU" sz="1200">
                          <a:effectLst/>
                        </a:rPr>
                        <a:t>NT</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66.6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78.1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11.5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675794442"/>
                  </a:ext>
                </a:extLst>
              </a:tr>
              <a:tr h="235226">
                <a:tc>
                  <a:txBody>
                    <a:bodyPr/>
                    <a:lstStyle/>
                    <a:p>
                      <a:pPr algn="l">
                        <a:spcAft>
                          <a:spcPts val="500"/>
                        </a:spcAft>
                      </a:pPr>
                      <a:r>
                        <a:rPr lang="en-AU" sz="1200" dirty="0" smtClean="0">
                          <a:effectLst/>
                        </a:rPr>
                        <a:t>Australia (</a:t>
                      </a:r>
                      <a:r>
                        <a:rPr lang="en-AU" sz="1200" dirty="0">
                          <a:effectLst/>
                        </a:rPr>
                        <a:t>headline) </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71.6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80.2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8.6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117688553"/>
                  </a:ext>
                </a:extLst>
              </a:tr>
              <a:tr h="235226">
                <a:tc>
                  <a:txBody>
                    <a:bodyPr/>
                    <a:lstStyle/>
                    <a:p>
                      <a:pPr algn="l">
                        <a:spcAft>
                          <a:spcPts val="500"/>
                        </a:spcAft>
                      </a:pPr>
                      <a:r>
                        <a:rPr lang="en-AU" sz="1200">
                          <a:effectLst/>
                        </a:rPr>
                        <a:t> </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 </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 </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 </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969337712"/>
                  </a:ext>
                </a:extLst>
              </a:tr>
              <a:tr h="235226">
                <a:tc gridSpan="4">
                  <a:txBody>
                    <a:bodyPr/>
                    <a:lstStyle/>
                    <a:p>
                      <a:pPr algn="ctr">
                        <a:spcAft>
                          <a:spcPts val="500"/>
                        </a:spcAft>
                      </a:pPr>
                      <a:r>
                        <a:rPr lang="en-AU" sz="1200" dirty="0">
                          <a:effectLst/>
                        </a:rPr>
                        <a:t>Females</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en-AU"/>
                    </a:p>
                  </a:txBody>
                  <a:tcPr/>
                </a:tc>
                <a:tc hMerge="1">
                  <a:txBody>
                    <a:bodyPr/>
                    <a:lstStyle/>
                    <a:p>
                      <a:endParaRPr lang="en-AU"/>
                    </a:p>
                  </a:txBody>
                  <a:tcPr/>
                </a:tc>
                <a:tc hMerge="1">
                  <a:txBody>
                    <a:bodyPr/>
                    <a:lstStyle/>
                    <a:p>
                      <a:endParaRPr lang="en-AU"/>
                    </a:p>
                  </a:txBody>
                  <a:tcPr/>
                </a:tc>
                <a:extLst>
                  <a:ext uri="{0D108BD9-81ED-4DB2-BD59-A6C34878D82A}">
                    <a16:rowId xmlns:a16="http://schemas.microsoft.com/office/drawing/2014/main" val="361997163"/>
                  </a:ext>
                </a:extLst>
              </a:tr>
              <a:tr h="235226">
                <a:tc>
                  <a:txBody>
                    <a:bodyPr/>
                    <a:lstStyle/>
                    <a:p>
                      <a:pPr algn="l">
                        <a:spcAft>
                          <a:spcPts val="500"/>
                        </a:spcAft>
                      </a:pPr>
                      <a:r>
                        <a:rPr lang="en-AU" sz="1200">
                          <a:effectLst/>
                        </a:rPr>
                        <a:t>NSW</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75.9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83.5</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7.6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951871092"/>
                  </a:ext>
                </a:extLst>
              </a:tr>
              <a:tr h="235226">
                <a:tc>
                  <a:txBody>
                    <a:bodyPr/>
                    <a:lstStyle/>
                    <a:p>
                      <a:pPr algn="l">
                        <a:spcAft>
                          <a:spcPts val="500"/>
                        </a:spcAft>
                      </a:pPr>
                      <a:r>
                        <a:rPr lang="en-AU" sz="1200">
                          <a:effectLst/>
                        </a:rPr>
                        <a:t>Qld</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76.4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83.2</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6.7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73333779"/>
                  </a:ext>
                </a:extLst>
              </a:tr>
              <a:tr h="235226">
                <a:tc>
                  <a:txBody>
                    <a:bodyPr/>
                    <a:lstStyle/>
                    <a:p>
                      <a:pPr algn="l">
                        <a:spcAft>
                          <a:spcPts val="500"/>
                        </a:spcAft>
                      </a:pPr>
                      <a:r>
                        <a:rPr lang="en-AU" sz="1200">
                          <a:effectLst/>
                        </a:rPr>
                        <a:t>WA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71.8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83.8</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12.0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54389830"/>
                  </a:ext>
                </a:extLst>
              </a:tr>
              <a:tr h="235226">
                <a:tc>
                  <a:txBody>
                    <a:bodyPr/>
                    <a:lstStyle/>
                    <a:p>
                      <a:pPr algn="l">
                        <a:spcAft>
                          <a:spcPts val="500"/>
                        </a:spcAft>
                      </a:pPr>
                      <a:r>
                        <a:rPr lang="en-AU" sz="1200">
                          <a:effectLst/>
                        </a:rPr>
                        <a:t>NT</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69.9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82.7</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12.8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110398170"/>
                  </a:ext>
                </a:extLst>
              </a:tr>
              <a:tr h="235226">
                <a:tc>
                  <a:txBody>
                    <a:bodyPr/>
                    <a:lstStyle/>
                    <a:p>
                      <a:pPr algn="l">
                        <a:spcAft>
                          <a:spcPts val="500"/>
                        </a:spcAft>
                      </a:pPr>
                      <a:r>
                        <a:rPr lang="en-AU" sz="1200">
                          <a:effectLst/>
                        </a:rPr>
                        <a:t>Australia (headline) </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75.6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83.4</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7.8</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677963760"/>
                  </a:ext>
                </a:extLst>
              </a:tr>
              <a:tr h="235226">
                <a:tc>
                  <a:txBody>
                    <a:bodyPr/>
                    <a:lstStyle/>
                    <a:p>
                      <a:pPr algn="l">
                        <a:spcAft>
                          <a:spcPts val="500"/>
                        </a:spcAft>
                      </a:pPr>
                      <a:r>
                        <a:rPr lang="en-AU" sz="1200">
                          <a:effectLst/>
                        </a:rPr>
                        <a:t> </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 </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 </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 </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145692295"/>
                  </a:ext>
                </a:extLst>
              </a:tr>
            </a:tbl>
          </a:graphicData>
        </a:graphic>
      </p:graphicFrame>
    </p:spTree>
    <p:extLst>
      <p:ext uri="{BB962C8B-B14F-4D97-AF65-F5344CB8AC3E}">
        <p14:creationId xmlns:p14="http://schemas.microsoft.com/office/powerpoint/2010/main" val="134049739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9375" y="1196752"/>
            <a:ext cx="10814991" cy="1089248"/>
          </a:xfrm>
        </p:spPr>
        <p:txBody>
          <a:bodyPr>
            <a:normAutofit/>
          </a:bodyPr>
          <a:lstStyle/>
          <a:p>
            <a:r>
              <a:rPr lang="en-AU" sz="1900" b="1" dirty="0">
                <a:solidFill>
                  <a:srgbClr val="087876"/>
                </a:solidFill>
              </a:rPr>
              <a:t>Expectation of life at birth in years, by Indigenous status and </a:t>
            </a:r>
            <a:r>
              <a:rPr lang="en-AU" sz="1900" b="1" dirty="0" smtClean="0">
                <a:solidFill>
                  <a:srgbClr val="087876"/>
                </a:solidFill>
              </a:rPr>
              <a:t>remoteness, Australia</a:t>
            </a:r>
            <a:r>
              <a:rPr lang="en-AU" sz="1900" b="1" dirty="0">
                <a:solidFill>
                  <a:srgbClr val="087876"/>
                </a:solidFill>
              </a:rPr>
              <a:t>, </a:t>
            </a:r>
            <a:r>
              <a:rPr lang="en-AU" sz="1900" b="1" dirty="0" smtClean="0">
                <a:solidFill>
                  <a:srgbClr val="087876"/>
                </a:solidFill>
              </a:rPr>
              <a:t>2015-2017</a:t>
            </a:r>
            <a:endParaRPr lang="en-AU" sz="1900" b="1" dirty="0">
              <a:solidFill>
                <a:srgbClr val="087876"/>
              </a:solidFill>
            </a:endParaRPr>
          </a:p>
        </p:txBody>
      </p:sp>
      <p:sp>
        <p:nvSpPr>
          <p:cNvPr id="5" name="Rectangle 1"/>
          <p:cNvSpPr>
            <a:spLocks noChangeArrowheads="1"/>
          </p:cNvSpPr>
          <p:nvPr/>
        </p:nvSpPr>
        <p:spPr bwMode="auto">
          <a:xfrm>
            <a:off x="479376" y="5373216"/>
            <a:ext cx="11377264" cy="10343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2" spcCol="108000" anchor="t" anchorCtr="0" compatLnSpc="1">
            <a:prstTxWarp prst="textNoShape">
              <a:avLst/>
            </a:prstTxWarp>
            <a:noAutofit/>
          </a:bodyPr>
          <a:lstStyle>
            <a:lvl1pPr eaLnBrk="0" hangingPunct="0">
              <a:tabLst>
                <a:tab pos="457200" algn="l"/>
                <a:tab pos="593725" algn="l"/>
              </a:tabLst>
              <a:defRPr>
                <a:solidFill>
                  <a:schemeClr val="tx1"/>
                </a:solidFill>
                <a:latin typeface="Arial" panose="020B0604020202020204" pitchFamily="34" charset="0"/>
              </a:defRPr>
            </a:lvl1pPr>
            <a:lvl2pPr eaLnBrk="0" hangingPunct="0">
              <a:tabLst>
                <a:tab pos="457200" algn="l"/>
                <a:tab pos="593725" algn="l"/>
              </a:tabLst>
              <a:defRPr>
                <a:solidFill>
                  <a:schemeClr val="tx1"/>
                </a:solidFill>
                <a:latin typeface="Arial" panose="020B0604020202020204" pitchFamily="34" charset="0"/>
              </a:defRPr>
            </a:lvl2pPr>
            <a:lvl3pPr eaLnBrk="0" hangingPunct="0">
              <a:tabLst>
                <a:tab pos="457200" algn="l"/>
                <a:tab pos="593725" algn="l"/>
              </a:tabLst>
              <a:defRPr>
                <a:solidFill>
                  <a:schemeClr val="tx1"/>
                </a:solidFill>
                <a:latin typeface="Arial" panose="020B0604020202020204" pitchFamily="34" charset="0"/>
              </a:defRPr>
            </a:lvl3pPr>
            <a:lvl4pPr eaLnBrk="0" hangingPunct="0">
              <a:tabLst>
                <a:tab pos="457200" algn="l"/>
                <a:tab pos="593725" algn="l"/>
              </a:tabLst>
              <a:defRPr>
                <a:solidFill>
                  <a:schemeClr val="tx1"/>
                </a:solidFill>
                <a:latin typeface="Arial" panose="020B0604020202020204" pitchFamily="34" charset="0"/>
              </a:defRPr>
            </a:lvl4pPr>
            <a:lvl5pPr eaLnBrk="0" hangingPunct="0">
              <a:tabLst>
                <a:tab pos="457200" algn="l"/>
                <a:tab pos="593725"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 pos="593725"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 pos="593725"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 pos="593725"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 pos="593725" algn="l"/>
              </a:tabLst>
              <a:defRPr>
                <a:solidFill>
                  <a:schemeClr val="tx1"/>
                </a:solidFill>
                <a:latin typeface="Arial" panose="020B0604020202020204" pitchFamily="34" charset="0"/>
              </a:defRPr>
            </a:lvl9pPr>
          </a:lstStyle>
          <a:p>
            <a:pPr marL="594360" indent="-594360">
              <a:spcAft>
                <a:spcPts val="300"/>
              </a:spcAft>
              <a:tabLst>
                <a:tab pos="457200" algn="l"/>
                <a:tab pos="594360" algn="l"/>
              </a:tabLst>
            </a:pPr>
            <a:r>
              <a:rPr lang="en-AU" sz="900" dirty="0">
                <a:latin typeface="Calibri Light" panose="020F0302020204030204" pitchFamily="34" charset="0"/>
                <a:ea typeface="Times New Roman" panose="02020603050405020304" pitchFamily="18" charset="0"/>
                <a:cs typeface="Times New Roman" panose="02020603050405020304" pitchFamily="18" charset="0"/>
              </a:rPr>
              <a:t>Notes:	1	These estimates are based on the average number of Aboriginal and Torres Strait Islander deaths registered in 2015-2017 adjusted for under-identification and over-identification of Indigenous status in registrations. Final Aboriginal and Torres Strait Islander population estimates based on the 2016 Census.</a:t>
            </a:r>
          </a:p>
          <a:p>
            <a:pPr marL="594360" indent="-594360">
              <a:spcAft>
                <a:spcPts val="300"/>
              </a:spcAft>
              <a:tabLst>
                <a:tab pos="457200" algn="l"/>
                <a:tab pos="594360" algn="l"/>
              </a:tabLst>
            </a:pPr>
            <a:r>
              <a:rPr lang="en-AU" sz="900" dirty="0">
                <a:latin typeface="Calibri Light" panose="020F0302020204030204" pitchFamily="34" charset="0"/>
                <a:ea typeface="Times New Roman" panose="02020603050405020304" pitchFamily="18" charset="0"/>
                <a:cs typeface="Times New Roman" panose="02020603050405020304" pitchFamily="18" charset="0"/>
              </a:rPr>
              <a:t>	2	Differences are based on unrounded estimates.</a:t>
            </a:r>
          </a:p>
          <a:p>
            <a:r>
              <a:rPr lang="en-AU" sz="900" dirty="0">
                <a:latin typeface="Calibri Light" panose="020F0302020204030204" pitchFamily="34" charset="0"/>
                <a:ea typeface="Times New Roman" panose="02020603050405020304" pitchFamily="18" charset="0"/>
                <a:cs typeface="Times New Roman" panose="02020603050405020304" pitchFamily="18" charset="0"/>
              </a:rPr>
              <a:t>Source: ABS, 2018 </a:t>
            </a:r>
            <a:endParaRPr kumimoji="0" lang="en-AU" altLang="en-US" sz="900" b="0" i="0" u="none" strike="noStrike" cap="none" normalizeH="0" dirty="0" smtClean="0">
              <a:ln>
                <a:noFill/>
              </a:ln>
              <a:solidFill>
                <a:schemeClr val="tx1"/>
              </a:solidFill>
              <a:effectLst/>
              <a:latin typeface="Calibri Light" panose="020F0302020204030204" pitchFamily="34"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638029933"/>
              </p:ext>
            </p:extLst>
          </p:nvPr>
        </p:nvGraphicFramePr>
        <p:xfrm>
          <a:off x="479376" y="1988841"/>
          <a:ext cx="11305256" cy="3384375"/>
        </p:xfrm>
        <a:graphic>
          <a:graphicData uri="http://schemas.openxmlformats.org/drawingml/2006/table">
            <a:tbl>
              <a:tblPr firstRow="1" bandRow="1">
                <a:tableStyleId>{073A0DAA-6AF3-43AB-8588-CEC1D06C72B9}</a:tableStyleId>
              </a:tblPr>
              <a:tblGrid>
                <a:gridCol w="1981139">
                  <a:extLst>
                    <a:ext uri="{9D8B030D-6E8A-4147-A177-3AD203B41FA5}">
                      <a16:colId xmlns:a16="http://schemas.microsoft.com/office/drawing/2014/main" val="1237905181"/>
                    </a:ext>
                  </a:extLst>
                </a:gridCol>
                <a:gridCol w="1636227">
                  <a:extLst>
                    <a:ext uri="{9D8B030D-6E8A-4147-A177-3AD203B41FA5}">
                      <a16:colId xmlns:a16="http://schemas.microsoft.com/office/drawing/2014/main" val="1312863560"/>
                    </a:ext>
                  </a:extLst>
                </a:gridCol>
                <a:gridCol w="1640434">
                  <a:extLst>
                    <a:ext uri="{9D8B030D-6E8A-4147-A177-3AD203B41FA5}">
                      <a16:colId xmlns:a16="http://schemas.microsoft.com/office/drawing/2014/main" val="1396952905"/>
                    </a:ext>
                  </a:extLst>
                </a:gridCol>
                <a:gridCol w="1314450">
                  <a:extLst>
                    <a:ext uri="{9D8B030D-6E8A-4147-A177-3AD203B41FA5}">
                      <a16:colId xmlns:a16="http://schemas.microsoft.com/office/drawing/2014/main" val="505680436"/>
                    </a:ext>
                  </a:extLst>
                </a:gridCol>
                <a:gridCol w="1314450">
                  <a:extLst>
                    <a:ext uri="{9D8B030D-6E8A-4147-A177-3AD203B41FA5}">
                      <a16:colId xmlns:a16="http://schemas.microsoft.com/office/drawing/2014/main" val="3874177225"/>
                    </a:ext>
                  </a:extLst>
                </a:gridCol>
                <a:gridCol w="1314450">
                  <a:extLst>
                    <a:ext uri="{9D8B030D-6E8A-4147-A177-3AD203B41FA5}">
                      <a16:colId xmlns:a16="http://schemas.microsoft.com/office/drawing/2014/main" val="1728903162"/>
                    </a:ext>
                  </a:extLst>
                </a:gridCol>
                <a:gridCol w="2104106">
                  <a:extLst>
                    <a:ext uri="{9D8B030D-6E8A-4147-A177-3AD203B41FA5}">
                      <a16:colId xmlns:a16="http://schemas.microsoft.com/office/drawing/2014/main" val="3465770611"/>
                    </a:ext>
                  </a:extLst>
                </a:gridCol>
              </a:tblGrid>
              <a:tr h="676875">
                <a:tc>
                  <a:txBody>
                    <a:bodyPr/>
                    <a:lstStyle/>
                    <a:p>
                      <a:pPr algn="just">
                        <a:spcAft>
                          <a:spcPts val="500"/>
                        </a:spcAft>
                      </a:pPr>
                      <a:r>
                        <a:rPr lang="en-AU" sz="1200" dirty="0" smtClean="0">
                          <a:effectLst/>
                        </a:rPr>
                        <a:t>Remoteness</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tc gridSpan="2">
                  <a:txBody>
                    <a:bodyPr/>
                    <a:lstStyle/>
                    <a:p>
                      <a:pPr algn="ctr">
                        <a:spcAft>
                          <a:spcPts val="500"/>
                        </a:spcAft>
                      </a:pPr>
                      <a:r>
                        <a:rPr lang="en-AU" sz="1200" dirty="0">
                          <a:effectLst/>
                        </a:rPr>
                        <a:t>Aboriginal and Torres Strait Islander</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tc hMerge="1">
                  <a:txBody>
                    <a:bodyPr/>
                    <a:lstStyle/>
                    <a:p>
                      <a:endParaRPr lang="en-AU"/>
                    </a:p>
                  </a:txBody>
                  <a:tcPr/>
                </a:tc>
                <a:tc gridSpan="2">
                  <a:txBody>
                    <a:bodyPr/>
                    <a:lstStyle/>
                    <a:p>
                      <a:pPr algn="ctr">
                        <a:spcAft>
                          <a:spcPts val="500"/>
                        </a:spcAft>
                      </a:pPr>
                      <a:r>
                        <a:rPr lang="en-AU" sz="1200" dirty="0">
                          <a:effectLst/>
                        </a:rPr>
                        <a:t>Non-Indigenous</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tc hMerge="1">
                  <a:txBody>
                    <a:bodyPr/>
                    <a:lstStyle/>
                    <a:p>
                      <a:endParaRPr lang="en-AU"/>
                    </a:p>
                  </a:txBody>
                  <a:tcPr/>
                </a:tc>
                <a:tc gridSpan="2">
                  <a:txBody>
                    <a:bodyPr/>
                    <a:lstStyle/>
                    <a:p>
                      <a:pPr algn="ctr">
                        <a:spcAft>
                          <a:spcPts val="500"/>
                        </a:spcAft>
                      </a:pPr>
                      <a:r>
                        <a:rPr lang="en-AU" sz="1200" dirty="0">
                          <a:effectLst/>
                        </a:rPr>
                        <a:t>Difference</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tc hMerge="1">
                  <a:txBody>
                    <a:bodyPr/>
                    <a:lstStyle/>
                    <a:p>
                      <a:endParaRPr lang="en-AU"/>
                    </a:p>
                  </a:txBody>
                  <a:tcPr/>
                </a:tc>
                <a:extLst>
                  <a:ext uri="{0D108BD9-81ED-4DB2-BD59-A6C34878D82A}">
                    <a16:rowId xmlns:a16="http://schemas.microsoft.com/office/drawing/2014/main" val="1290907053"/>
                  </a:ext>
                </a:extLst>
              </a:tr>
              <a:tr h="676875">
                <a:tc>
                  <a:txBody>
                    <a:bodyPr/>
                    <a:lstStyle/>
                    <a:p>
                      <a:pPr algn="just">
                        <a:spcAft>
                          <a:spcPts val="500"/>
                        </a:spcAft>
                      </a:pPr>
                      <a:r>
                        <a:rPr lang="en-AU" sz="1200" dirty="0" smtClean="0">
                          <a:effectLst/>
                        </a:rPr>
                        <a:t> </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Males</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Females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Males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Females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Males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Females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794179163"/>
                  </a:ext>
                </a:extLst>
              </a:tr>
              <a:tr h="676875">
                <a:tc>
                  <a:txBody>
                    <a:bodyPr/>
                    <a:lstStyle/>
                    <a:p>
                      <a:pPr algn="l">
                        <a:spcAft>
                          <a:spcPts val="500"/>
                        </a:spcAft>
                      </a:pPr>
                      <a:r>
                        <a:rPr lang="en-AU" sz="1200" smtClean="0">
                          <a:effectLst/>
                        </a:rPr>
                        <a:t>Major cities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72.1</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76.5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80.7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83.7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8.6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7.2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218523146"/>
                  </a:ext>
                </a:extLst>
              </a:tr>
              <a:tr h="676875">
                <a:tc>
                  <a:txBody>
                    <a:bodyPr/>
                    <a:lstStyle/>
                    <a:p>
                      <a:pPr algn="l">
                        <a:spcAft>
                          <a:spcPts val="500"/>
                        </a:spcAft>
                      </a:pPr>
                      <a:r>
                        <a:rPr lang="en-AU" sz="1200" smtClean="0">
                          <a:effectLst/>
                        </a:rPr>
                        <a:t>Inner and outer regional</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70.0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74.8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79.1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82.8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9.1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8.0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458873901"/>
                  </a:ext>
                </a:extLst>
              </a:tr>
              <a:tr h="676875">
                <a:tc>
                  <a:txBody>
                    <a:bodyPr/>
                    <a:lstStyle/>
                    <a:p>
                      <a:pPr algn="l">
                        <a:spcAft>
                          <a:spcPts val="500"/>
                        </a:spcAft>
                      </a:pPr>
                      <a:r>
                        <a:rPr lang="en-AU" sz="1200" dirty="0" smtClean="0">
                          <a:effectLst/>
                        </a:rPr>
                        <a:t>Remote and very remote</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65.9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69.6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79.7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83.6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13.8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14.0</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979944028"/>
                  </a:ext>
                </a:extLst>
              </a:tr>
            </a:tbl>
          </a:graphicData>
        </a:graphic>
      </p:graphicFrame>
    </p:spTree>
    <p:extLst>
      <p:ext uri="{BB962C8B-B14F-4D97-AF65-F5344CB8AC3E}">
        <p14:creationId xmlns:p14="http://schemas.microsoft.com/office/powerpoint/2010/main" val="92385768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5400" y="1370856"/>
            <a:ext cx="10887000" cy="762000"/>
          </a:xfrm>
        </p:spPr>
        <p:txBody>
          <a:bodyPr>
            <a:normAutofit/>
          </a:bodyPr>
          <a:lstStyle/>
          <a:p>
            <a:r>
              <a:rPr lang="en-US" sz="2000" b="1" dirty="0">
                <a:solidFill>
                  <a:srgbClr val="087876"/>
                </a:solidFill>
              </a:rPr>
              <a:t>Median age at death, by Indigenous status and sex, NSW, Qld, WA, SA and the NT, </a:t>
            </a:r>
            <a:r>
              <a:rPr lang="en-US" sz="2000" b="1" dirty="0" smtClean="0">
                <a:solidFill>
                  <a:srgbClr val="087876"/>
                </a:solidFill>
              </a:rPr>
              <a:t>2015-2017</a:t>
            </a:r>
            <a:endParaRPr lang="en-AU" sz="2000" b="1" dirty="0">
              <a:solidFill>
                <a:srgbClr val="087876"/>
              </a:solidFill>
            </a:endParaRPr>
          </a:p>
        </p:txBody>
      </p:sp>
      <p:sp>
        <p:nvSpPr>
          <p:cNvPr id="7" name="Rectangle 2"/>
          <p:cNvSpPr>
            <a:spLocks noChangeArrowheads="1"/>
          </p:cNvSpPr>
          <p:nvPr/>
        </p:nvSpPr>
        <p:spPr bwMode="auto">
          <a:xfrm>
            <a:off x="688302" y="5733256"/>
            <a:ext cx="11161238" cy="6480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t" anchorCtr="0" compatLnSpc="1">
            <a:prstTxWarp prst="textNoShape">
              <a:avLst/>
            </a:prstTxWarp>
            <a:noAutofit/>
          </a:bodyPr>
          <a:lstStyle>
            <a:lvl1pPr eaLnBrk="0" hangingPunct="0">
              <a:tabLst>
                <a:tab pos="457200" algn="l"/>
                <a:tab pos="593725" algn="l"/>
              </a:tabLst>
              <a:defRPr>
                <a:solidFill>
                  <a:schemeClr val="tx1"/>
                </a:solidFill>
                <a:latin typeface="Arial" panose="020B0604020202020204" pitchFamily="34" charset="0"/>
              </a:defRPr>
            </a:lvl1pPr>
            <a:lvl2pPr eaLnBrk="0" hangingPunct="0">
              <a:tabLst>
                <a:tab pos="457200" algn="l"/>
                <a:tab pos="593725" algn="l"/>
              </a:tabLst>
              <a:defRPr>
                <a:solidFill>
                  <a:schemeClr val="tx1"/>
                </a:solidFill>
                <a:latin typeface="Arial" panose="020B0604020202020204" pitchFamily="34" charset="0"/>
              </a:defRPr>
            </a:lvl2pPr>
            <a:lvl3pPr eaLnBrk="0" hangingPunct="0">
              <a:tabLst>
                <a:tab pos="457200" algn="l"/>
                <a:tab pos="593725" algn="l"/>
              </a:tabLst>
              <a:defRPr>
                <a:solidFill>
                  <a:schemeClr val="tx1"/>
                </a:solidFill>
                <a:latin typeface="Arial" panose="020B0604020202020204" pitchFamily="34" charset="0"/>
              </a:defRPr>
            </a:lvl3pPr>
            <a:lvl4pPr eaLnBrk="0" hangingPunct="0">
              <a:tabLst>
                <a:tab pos="457200" algn="l"/>
                <a:tab pos="593725" algn="l"/>
              </a:tabLst>
              <a:defRPr>
                <a:solidFill>
                  <a:schemeClr val="tx1"/>
                </a:solidFill>
                <a:latin typeface="Arial" panose="020B0604020202020204" pitchFamily="34" charset="0"/>
              </a:defRPr>
            </a:lvl4pPr>
            <a:lvl5pPr eaLnBrk="0" hangingPunct="0">
              <a:tabLst>
                <a:tab pos="457200" algn="l"/>
                <a:tab pos="593725"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 pos="593725"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 pos="593725"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 pos="593725"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 pos="593725" algn="l"/>
              </a:tabLst>
              <a:defRPr>
                <a:solidFill>
                  <a:schemeClr val="tx1"/>
                </a:solidFill>
                <a:latin typeface="Arial" panose="020B0604020202020204" pitchFamily="34" charset="0"/>
              </a:defRPr>
            </a:lvl9pPr>
          </a:lstStyle>
          <a:p>
            <a:pPr marL="594360" indent="-594360">
              <a:spcAft>
                <a:spcPts val="300"/>
              </a:spcAft>
              <a:tabLst>
                <a:tab pos="457200" algn="l"/>
                <a:tab pos="594360" algn="l"/>
              </a:tabLst>
            </a:pPr>
            <a:r>
              <a:rPr lang="en-AU" sz="900" dirty="0">
                <a:latin typeface="Calibri" panose="020F0502020204030204" pitchFamily="34" charset="0"/>
                <a:ea typeface="Times New Roman" panose="02020603050405020304" pitchFamily="18" charset="0"/>
                <a:cs typeface="Times New Roman" panose="02020603050405020304" pitchFamily="18" charset="0"/>
              </a:rPr>
              <a:t>Notes:	1	Information is not available for the other jurisdictions because of the relatively small numbers of deaths recorded.</a:t>
            </a:r>
          </a:p>
          <a:p>
            <a:pPr marL="594360" indent="-594360">
              <a:spcAft>
                <a:spcPts val="300"/>
              </a:spcAft>
              <a:tabLst>
                <a:tab pos="457200" algn="l"/>
                <a:tab pos="594360" algn="l"/>
              </a:tabLst>
            </a:pPr>
            <a:r>
              <a:rPr lang="en-AU" sz="900" dirty="0">
                <a:latin typeface="Calibri" panose="020F0502020204030204" pitchFamily="34" charset="0"/>
                <a:ea typeface="Times New Roman" panose="02020603050405020304" pitchFamily="18" charset="0"/>
                <a:cs typeface="Times New Roman" panose="02020603050405020304" pitchFamily="18" charset="0"/>
              </a:rPr>
              <a:t>	2	Median age of death is the age below which 50% of deaths occur.</a:t>
            </a:r>
          </a:p>
          <a:p>
            <a:r>
              <a:rPr lang="en-AU" sz="900" dirty="0">
                <a:latin typeface="Calibri Light" panose="020F0302020204030204" pitchFamily="34" charset="0"/>
                <a:ea typeface="Times New Roman" panose="02020603050405020304" pitchFamily="18" charset="0"/>
                <a:cs typeface="Calibri Light" panose="020F0302020204030204" pitchFamily="34" charset="0"/>
              </a:rPr>
              <a:t>Source: ABS, </a:t>
            </a:r>
            <a:r>
              <a:rPr lang="en-AU" sz="900" dirty="0" smtClean="0">
                <a:latin typeface="Calibri Light" panose="020F0302020204030204" pitchFamily="34" charset="0"/>
                <a:ea typeface="Times New Roman" panose="02020603050405020304" pitchFamily="18" charset="0"/>
                <a:cs typeface="Calibri Light" panose="020F0302020204030204" pitchFamily="34" charset="0"/>
              </a:rPr>
              <a:t>2018</a:t>
            </a:r>
            <a:endParaRPr kumimoji="0" lang="en-AU" altLang="en-US" sz="900" b="0" i="0" u="none" strike="noStrike" cap="none" normalizeH="0" baseline="0" dirty="0" smtClean="0">
              <a:ln>
                <a:noFill/>
              </a:ln>
              <a:solidFill>
                <a:schemeClr val="tx1"/>
              </a:solidFill>
              <a:effectLst/>
              <a:latin typeface="Calibri Light" panose="020F0302020204030204" pitchFamily="34" charset="0"/>
              <a:cs typeface="Calibri Light" panose="020F0302020204030204" pitchFamily="34"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488204804"/>
              </p:ext>
            </p:extLst>
          </p:nvPr>
        </p:nvGraphicFramePr>
        <p:xfrm>
          <a:off x="335359" y="1988840"/>
          <a:ext cx="11514180" cy="3744416"/>
        </p:xfrm>
        <a:graphic>
          <a:graphicData uri="http://schemas.openxmlformats.org/drawingml/2006/table">
            <a:tbl>
              <a:tblPr firstRow="1" bandRow="1">
                <a:tableStyleId>{073A0DAA-6AF3-43AB-8588-CEC1D06C72B9}</a:tableStyleId>
              </a:tblPr>
              <a:tblGrid>
                <a:gridCol w="1989651">
                  <a:extLst>
                    <a:ext uri="{9D8B030D-6E8A-4147-A177-3AD203B41FA5}">
                      <a16:colId xmlns:a16="http://schemas.microsoft.com/office/drawing/2014/main" val="409057086"/>
                    </a:ext>
                  </a:extLst>
                </a:gridCol>
                <a:gridCol w="1968926">
                  <a:extLst>
                    <a:ext uri="{9D8B030D-6E8A-4147-A177-3AD203B41FA5}">
                      <a16:colId xmlns:a16="http://schemas.microsoft.com/office/drawing/2014/main" val="447010080"/>
                    </a:ext>
                  </a:extLst>
                </a:gridCol>
                <a:gridCol w="1466906">
                  <a:extLst>
                    <a:ext uri="{9D8B030D-6E8A-4147-A177-3AD203B41FA5}">
                      <a16:colId xmlns:a16="http://schemas.microsoft.com/office/drawing/2014/main" val="3903183267"/>
                    </a:ext>
                  </a:extLst>
                </a:gridCol>
                <a:gridCol w="1630407">
                  <a:extLst>
                    <a:ext uri="{9D8B030D-6E8A-4147-A177-3AD203B41FA5}">
                      <a16:colId xmlns:a16="http://schemas.microsoft.com/office/drawing/2014/main" val="1481714391"/>
                    </a:ext>
                  </a:extLst>
                </a:gridCol>
                <a:gridCol w="1630407">
                  <a:extLst>
                    <a:ext uri="{9D8B030D-6E8A-4147-A177-3AD203B41FA5}">
                      <a16:colId xmlns:a16="http://schemas.microsoft.com/office/drawing/2014/main" val="1899941543"/>
                    </a:ext>
                  </a:extLst>
                </a:gridCol>
                <a:gridCol w="1625803">
                  <a:extLst>
                    <a:ext uri="{9D8B030D-6E8A-4147-A177-3AD203B41FA5}">
                      <a16:colId xmlns:a16="http://schemas.microsoft.com/office/drawing/2014/main" val="1266612591"/>
                    </a:ext>
                  </a:extLst>
                </a:gridCol>
                <a:gridCol w="1202080">
                  <a:extLst>
                    <a:ext uri="{9D8B030D-6E8A-4147-A177-3AD203B41FA5}">
                      <a16:colId xmlns:a16="http://schemas.microsoft.com/office/drawing/2014/main" val="2970521504"/>
                    </a:ext>
                  </a:extLst>
                </a:gridCol>
              </a:tblGrid>
              <a:tr h="468052">
                <a:tc rowSpan="2">
                  <a:txBody>
                    <a:bodyPr/>
                    <a:lstStyle/>
                    <a:p>
                      <a:pPr algn="l">
                        <a:spcAft>
                          <a:spcPts val="500"/>
                        </a:spcAft>
                      </a:pPr>
                      <a:r>
                        <a:rPr lang="en-AU" sz="1200" dirty="0">
                          <a:solidFill>
                            <a:schemeClr val="bg1"/>
                          </a:solidFill>
                          <a:effectLst/>
                        </a:rPr>
                        <a:t>Jurisdiction</a:t>
                      </a:r>
                      <a:endParaRPr lang="en-AU" sz="12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087876"/>
                    </a:solidFill>
                  </a:tcPr>
                </a:tc>
                <a:tc gridSpan="3">
                  <a:txBody>
                    <a:bodyPr/>
                    <a:lstStyle/>
                    <a:p>
                      <a:pPr algn="ctr">
                        <a:spcAft>
                          <a:spcPts val="500"/>
                        </a:spcAft>
                      </a:pPr>
                      <a:r>
                        <a:rPr lang="en-AU" sz="1200" dirty="0">
                          <a:solidFill>
                            <a:schemeClr val="bg1"/>
                          </a:solidFill>
                          <a:effectLst/>
                        </a:rPr>
                        <a:t>Indigenous</a:t>
                      </a:r>
                      <a:endParaRPr lang="en-AU" sz="12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087876"/>
                    </a:solidFill>
                  </a:tcPr>
                </a:tc>
                <a:tc hMerge="1">
                  <a:txBody>
                    <a:bodyPr/>
                    <a:lstStyle/>
                    <a:p>
                      <a:endParaRPr lang="en-AU"/>
                    </a:p>
                  </a:txBody>
                  <a:tcPr/>
                </a:tc>
                <a:tc hMerge="1">
                  <a:txBody>
                    <a:bodyPr/>
                    <a:lstStyle/>
                    <a:p>
                      <a:endParaRPr lang="en-AU"/>
                    </a:p>
                  </a:txBody>
                  <a:tcPr/>
                </a:tc>
                <a:tc gridSpan="3">
                  <a:txBody>
                    <a:bodyPr/>
                    <a:lstStyle/>
                    <a:p>
                      <a:pPr algn="ctr">
                        <a:spcAft>
                          <a:spcPts val="500"/>
                        </a:spcAft>
                      </a:pPr>
                      <a:r>
                        <a:rPr lang="en-AU" sz="1200" dirty="0">
                          <a:solidFill>
                            <a:schemeClr val="bg1"/>
                          </a:solidFill>
                          <a:effectLst/>
                        </a:rPr>
                        <a:t>Non-Indigenous</a:t>
                      </a:r>
                      <a:endParaRPr lang="en-AU" sz="12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087876"/>
                    </a:solidFill>
                  </a:tcPr>
                </a:tc>
                <a:tc hMerge="1">
                  <a:txBody>
                    <a:bodyPr/>
                    <a:lstStyle/>
                    <a:p>
                      <a:endParaRPr lang="en-AU"/>
                    </a:p>
                  </a:txBody>
                  <a:tcPr/>
                </a:tc>
                <a:tc hMerge="1">
                  <a:txBody>
                    <a:bodyPr/>
                    <a:lstStyle/>
                    <a:p>
                      <a:endParaRPr lang="en-AU"/>
                    </a:p>
                  </a:txBody>
                  <a:tcPr/>
                </a:tc>
                <a:extLst>
                  <a:ext uri="{0D108BD9-81ED-4DB2-BD59-A6C34878D82A}">
                    <a16:rowId xmlns:a16="http://schemas.microsoft.com/office/drawing/2014/main" val="277629097"/>
                  </a:ext>
                </a:extLst>
              </a:tr>
              <a:tr h="468052">
                <a:tc vMerge="1">
                  <a:txBody>
                    <a:bodyPr/>
                    <a:lstStyle/>
                    <a:p>
                      <a:endParaRPr lang="en-AU"/>
                    </a:p>
                  </a:txBody>
                  <a:tcPr/>
                </a:tc>
                <a:tc>
                  <a:txBody>
                    <a:bodyPr/>
                    <a:lstStyle/>
                    <a:p>
                      <a:pPr algn="ctr">
                        <a:spcAft>
                          <a:spcPts val="500"/>
                        </a:spcAft>
                      </a:pPr>
                      <a:r>
                        <a:rPr lang="en-AU" sz="1200" dirty="0">
                          <a:solidFill>
                            <a:schemeClr val="bg1"/>
                          </a:solidFill>
                          <a:effectLst/>
                        </a:rPr>
                        <a:t>Males</a:t>
                      </a:r>
                      <a:endParaRPr lang="en-AU" sz="12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38100" cmpd="sng">
                      <a:noFill/>
                    </a:lnL>
                    <a:lnR w="12700" cmpd="sng">
                      <a:noFill/>
                    </a:lnR>
                    <a:lnT w="38100" cmpd="sng">
                      <a:noFill/>
                    </a:lnT>
                    <a:lnB w="12700" cmpd="sng">
                      <a:noFill/>
                    </a:lnB>
                    <a:lnTlToBr w="12700" cmpd="sng">
                      <a:noFill/>
                      <a:prstDash val="solid"/>
                    </a:lnTlToBr>
                    <a:lnBlToTr w="12700" cmpd="sng">
                      <a:noFill/>
                      <a:prstDash val="solid"/>
                    </a:lnBlToTr>
                    <a:solidFill>
                      <a:srgbClr val="087876"/>
                    </a:solidFill>
                  </a:tcPr>
                </a:tc>
                <a:tc>
                  <a:txBody>
                    <a:bodyPr/>
                    <a:lstStyle/>
                    <a:p>
                      <a:pPr algn="ctr">
                        <a:spcAft>
                          <a:spcPts val="500"/>
                        </a:spcAft>
                      </a:pPr>
                      <a:r>
                        <a:rPr lang="en-AU" sz="1200" dirty="0">
                          <a:solidFill>
                            <a:schemeClr val="bg1"/>
                          </a:solidFill>
                          <a:effectLst/>
                        </a:rPr>
                        <a:t>Females</a:t>
                      </a:r>
                      <a:endParaRPr lang="en-AU" sz="12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087876"/>
                    </a:solidFill>
                  </a:tcPr>
                </a:tc>
                <a:tc>
                  <a:txBody>
                    <a:bodyPr/>
                    <a:lstStyle/>
                    <a:p>
                      <a:pPr algn="ctr">
                        <a:spcAft>
                          <a:spcPts val="500"/>
                        </a:spcAft>
                      </a:pPr>
                      <a:r>
                        <a:rPr lang="en-AU" sz="1200" dirty="0">
                          <a:solidFill>
                            <a:schemeClr val="bg1"/>
                          </a:solidFill>
                          <a:effectLst/>
                        </a:rPr>
                        <a:t>Persons</a:t>
                      </a:r>
                      <a:endParaRPr lang="en-AU" sz="12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087876"/>
                    </a:solidFill>
                  </a:tcPr>
                </a:tc>
                <a:tc>
                  <a:txBody>
                    <a:bodyPr/>
                    <a:lstStyle/>
                    <a:p>
                      <a:pPr algn="ctr">
                        <a:spcAft>
                          <a:spcPts val="500"/>
                        </a:spcAft>
                      </a:pPr>
                      <a:r>
                        <a:rPr lang="en-AU" sz="1200" dirty="0">
                          <a:solidFill>
                            <a:schemeClr val="bg1"/>
                          </a:solidFill>
                          <a:effectLst/>
                        </a:rPr>
                        <a:t>Males</a:t>
                      </a:r>
                      <a:endParaRPr lang="en-AU" sz="12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087876"/>
                    </a:solidFill>
                  </a:tcPr>
                </a:tc>
                <a:tc>
                  <a:txBody>
                    <a:bodyPr/>
                    <a:lstStyle/>
                    <a:p>
                      <a:pPr algn="ctr">
                        <a:spcAft>
                          <a:spcPts val="500"/>
                        </a:spcAft>
                      </a:pPr>
                      <a:r>
                        <a:rPr lang="en-AU" sz="1200" dirty="0">
                          <a:solidFill>
                            <a:schemeClr val="bg1"/>
                          </a:solidFill>
                          <a:effectLst/>
                        </a:rPr>
                        <a:t>Females</a:t>
                      </a:r>
                      <a:endParaRPr lang="en-AU" sz="12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087876"/>
                    </a:solidFill>
                  </a:tcPr>
                </a:tc>
                <a:tc>
                  <a:txBody>
                    <a:bodyPr/>
                    <a:lstStyle/>
                    <a:p>
                      <a:pPr algn="ctr">
                        <a:spcAft>
                          <a:spcPts val="500"/>
                        </a:spcAft>
                      </a:pPr>
                      <a:r>
                        <a:rPr lang="en-AU" sz="1200" dirty="0">
                          <a:solidFill>
                            <a:schemeClr val="bg1"/>
                          </a:solidFill>
                          <a:effectLst/>
                        </a:rPr>
                        <a:t>Persons</a:t>
                      </a:r>
                      <a:endParaRPr lang="en-AU" sz="12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087876"/>
                    </a:solidFill>
                  </a:tcPr>
                </a:tc>
                <a:extLst>
                  <a:ext uri="{0D108BD9-81ED-4DB2-BD59-A6C34878D82A}">
                    <a16:rowId xmlns:a16="http://schemas.microsoft.com/office/drawing/2014/main" val="3729390072"/>
                  </a:ext>
                </a:extLst>
              </a:tr>
              <a:tr h="468052">
                <a:tc>
                  <a:txBody>
                    <a:bodyPr/>
                    <a:lstStyle/>
                    <a:p>
                      <a:pPr algn="just">
                        <a:spcAft>
                          <a:spcPts val="500"/>
                        </a:spcAft>
                      </a:pPr>
                      <a:r>
                        <a:rPr lang="en-AU" sz="1200">
                          <a:effectLst/>
                        </a:rPr>
                        <a:t>NSW</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T w="38100" cmpd="sng">
                      <a:noFill/>
                    </a:lnT>
                  </a:tcPr>
                </a:tc>
                <a:tc>
                  <a:txBody>
                    <a:bodyPr/>
                    <a:lstStyle/>
                    <a:p>
                      <a:pPr algn="ctr">
                        <a:spcAft>
                          <a:spcPts val="500"/>
                        </a:spcAft>
                      </a:pPr>
                      <a:r>
                        <a:rPr lang="en-AU" sz="1200" dirty="0">
                          <a:effectLst/>
                        </a:rPr>
                        <a:t>59.2</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T w="12700" cmpd="sng">
                      <a:noFill/>
                    </a:lnT>
                  </a:tcPr>
                </a:tc>
                <a:tc>
                  <a:txBody>
                    <a:bodyPr/>
                    <a:lstStyle/>
                    <a:p>
                      <a:pPr algn="ctr">
                        <a:spcAft>
                          <a:spcPts val="500"/>
                        </a:spcAft>
                      </a:pPr>
                      <a:r>
                        <a:rPr lang="en-AU" sz="1200" dirty="0">
                          <a:effectLst/>
                        </a:rPr>
                        <a:t>66.0</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T w="12700" cmpd="sng">
                      <a:noFill/>
                    </a:lnT>
                  </a:tcPr>
                </a:tc>
                <a:tc>
                  <a:txBody>
                    <a:bodyPr/>
                    <a:lstStyle/>
                    <a:p>
                      <a:pPr algn="ctr">
                        <a:spcAft>
                          <a:spcPts val="500"/>
                        </a:spcAft>
                      </a:pPr>
                      <a:r>
                        <a:rPr lang="en-AU" sz="1200" dirty="0">
                          <a:effectLst/>
                        </a:rPr>
                        <a:t>61.9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T w="12700" cmpd="sng">
                      <a:noFill/>
                    </a:lnT>
                  </a:tcPr>
                </a:tc>
                <a:tc>
                  <a:txBody>
                    <a:bodyPr/>
                    <a:lstStyle/>
                    <a:p>
                      <a:pPr algn="ctr">
                        <a:spcAft>
                          <a:spcPts val="500"/>
                        </a:spcAft>
                      </a:pPr>
                      <a:r>
                        <a:rPr lang="en-AU" sz="1200">
                          <a:effectLst/>
                        </a:rPr>
                        <a:t>79.5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T w="12700" cmpd="sng">
                      <a:noFill/>
                    </a:lnT>
                  </a:tcPr>
                </a:tc>
                <a:tc>
                  <a:txBody>
                    <a:bodyPr/>
                    <a:lstStyle/>
                    <a:p>
                      <a:pPr algn="ctr">
                        <a:spcAft>
                          <a:spcPts val="500"/>
                        </a:spcAft>
                      </a:pPr>
                      <a:r>
                        <a:rPr lang="en-AU" sz="1200">
                          <a:effectLst/>
                        </a:rPr>
                        <a:t>85.5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T w="12700" cmpd="sng">
                      <a:noFill/>
                    </a:lnT>
                  </a:tcPr>
                </a:tc>
                <a:tc>
                  <a:txBody>
                    <a:bodyPr/>
                    <a:lstStyle/>
                    <a:p>
                      <a:pPr algn="ctr">
                        <a:spcAft>
                          <a:spcPts val="500"/>
                        </a:spcAft>
                      </a:pPr>
                      <a:r>
                        <a:rPr lang="en-AU" sz="1200">
                          <a:effectLst/>
                        </a:rPr>
                        <a:t>82.5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T w="12700" cmpd="sng">
                      <a:noFill/>
                    </a:lnT>
                  </a:tcPr>
                </a:tc>
                <a:extLst>
                  <a:ext uri="{0D108BD9-81ED-4DB2-BD59-A6C34878D82A}">
                    <a16:rowId xmlns:a16="http://schemas.microsoft.com/office/drawing/2014/main" val="3960713286"/>
                  </a:ext>
                </a:extLst>
              </a:tr>
              <a:tr h="468052">
                <a:tc>
                  <a:txBody>
                    <a:bodyPr/>
                    <a:lstStyle/>
                    <a:p>
                      <a:pPr algn="just">
                        <a:spcAft>
                          <a:spcPts val="500"/>
                        </a:spcAft>
                      </a:pPr>
                      <a:r>
                        <a:rPr lang="en-AU" sz="1200" dirty="0">
                          <a:effectLst/>
                        </a:rPr>
                        <a:t>Qld</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58.2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64.0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61.0</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77.9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84.3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80.9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83335978"/>
                  </a:ext>
                </a:extLst>
              </a:tr>
              <a:tr h="468052">
                <a:tc>
                  <a:txBody>
                    <a:bodyPr/>
                    <a:lstStyle/>
                    <a:p>
                      <a:pPr algn="just">
                        <a:spcAft>
                          <a:spcPts val="500"/>
                        </a:spcAft>
                      </a:pPr>
                      <a:r>
                        <a:rPr lang="en-AU" sz="1200">
                          <a:effectLst/>
                        </a:rPr>
                        <a:t>WA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53.5</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58.2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55.8</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78.4</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84.8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81.4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62453217"/>
                  </a:ext>
                </a:extLst>
              </a:tr>
              <a:tr h="468052">
                <a:tc>
                  <a:txBody>
                    <a:bodyPr/>
                    <a:lstStyle/>
                    <a:p>
                      <a:pPr algn="just">
                        <a:spcAft>
                          <a:spcPts val="500"/>
                        </a:spcAft>
                      </a:pPr>
                      <a:r>
                        <a:rPr lang="en-AU" sz="1200">
                          <a:effectLst/>
                        </a:rPr>
                        <a:t>SA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54.4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62.9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57.8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80.1</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86.0</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83.2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331926400"/>
                  </a:ext>
                </a:extLst>
              </a:tr>
              <a:tr h="468052">
                <a:tc>
                  <a:txBody>
                    <a:bodyPr/>
                    <a:lstStyle/>
                    <a:p>
                      <a:pPr algn="just">
                        <a:spcAft>
                          <a:spcPts val="500"/>
                        </a:spcAft>
                      </a:pPr>
                      <a:r>
                        <a:rPr lang="en-AU" sz="1200">
                          <a:effectLst/>
                        </a:rPr>
                        <a:t>NT</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54.4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59.2</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56.8</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68.9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72.9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70.1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84809352"/>
                  </a:ext>
                </a:extLst>
              </a:tr>
              <a:tr h="468052">
                <a:tc>
                  <a:txBody>
                    <a:bodyPr/>
                    <a:lstStyle/>
                    <a:p>
                      <a:pPr algn="just">
                        <a:spcAft>
                          <a:spcPts val="500"/>
                        </a:spcAft>
                      </a:pPr>
                      <a:r>
                        <a:rPr lang="en-AU" sz="1200" dirty="0">
                          <a:effectLst/>
                        </a:rPr>
                        <a:t>Selected jurisdictions</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56.7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62.3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59.3</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78.9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85.2</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82.0</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241869687"/>
                  </a:ext>
                </a:extLst>
              </a:tr>
            </a:tbl>
          </a:graphicData>
        </a:graphic>
      </p:graphicFrame>
    </p:spTree>
    <p:extLst>
      <p:ext uri="{BB962C8B-B14F-4D97-AF65-F5344CB8AC3E}">
        <p14:creationId xmlns:p14="http://schemas.microsoft.com/office/powerpoint/2010/main" val="148115070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000" b="1" dirty="0">
                <a:solidFill>
                  <a:srgbClr val="087876"/>
                </a:solidFill>
              </a:rPr>
              <a:t>Infant mortality rates, by Indigenous status and sex, and Indigenous</a:t>
            </a:r>
            <a:r>
              <a:rPr lang="en-US" sz="2000" b="1" dirty="0" smtClean="0">
                <a:solidFill>
                  <a:srgbClr val="087876"/>
                </a:solidFill>
              </a:rPr>
              <a:t>: non-Indigenous </a:t>
            </a:r>
            <a:r>
              <a:rPr lang="en-US" sz="2000" b="1" dirty="0">
                <a:solidFill>
                  <a:srgbClr val="087876"/>
                </a:solidFill>
              </a:rPr>
              <a:t>rate ratios, NSW, Qld, WA, SA and the NT, </a:t>
            </a:r>
            <a:r>
              <a:rPr lang="en-US" sz="2000" b="1" dirty="0" smtClean="0">
                <a:solidFill>
                  <a:srgbClr val="087876"/>
                </a:solidFill>
              </a:rPr>
              <a:t>2015-2017</a:t>
            </a:r>
            <a:endParaRPr lang="en-AU" sz="2000" b="1" dirty="0">
              <a:solidFill>
                <a:srgbClr val="087876"/>
              </a:solidFill>
            </a:endParaRPr>
          </a:p>
        </p:txBody>
      </p:sp>
      <p:sp>
        <p:nvSpPr>
          <p:cNvPr id="9" name="Rectangle 8"/>
          <p:cNvSpPr/>
          <p:nvPr/>
        </p:nvSpPr>
        <p:spPr>
          <a:xfrm>
            <a:off x="623392" y="5661248"/>
            <a:ext cx="11233248" cy="792087"/>
          </a:xfrm>
          <a:prstGeom prst="rect">
            <a:avLst/>
          </a:prstGeom>
        </p:spPr>
        <p:txBody>
          <a:bodyPr numCol="2">
            <a:noAutofit/>
          </a:bodyPr>
          <a:lstStyle/>
          <a:p>
            <a:pPr marL="594360" indent="-594360">
              <a:spcAft>
                <a:spcPts val="300"/>
              </a:spcAft>
              <a:tabLst>
                <a:tab pos="457200" algn="l"/>
                <a:tab pos="594360" algn="l"/>
              </a:tabLst>
            </a:pPr>
            <a:r>
              <a:rPr lang="en-AU" sz="800" dirty="0">
                <a:latin typeface="+mj-lt"/>
                <a:ea typeface="Times New Roman" panose="02020603050405020304" pitchFamily="18" charset="0"/>
                <a:cs typeface="Times New Roman" panose="02020603050405020304" pitchFamily="18" charset="0"/>
              </a:rPr>
              <a:t>Notes:	</a:t>
            </a:r>
            <a:endParaRPr lang="en-AU" sz="800" dirty="0" smtClean="0">
              <a:latin typeface="+mj-lt"/>
              <a:ea typeface="Times New Roman" panose="02020603050405020304" pitchFamily="18" charset="0"/>
              <a:cs typeface="Times New Roman" panose="02020603050405020304" pitchFamily="18" charset="0"/>
            </a:endParaRPr>
          </a:p>
          <a:p>
            <a:pPr marL="90488" indent="-90488">
              <a:spcAft>
                <a:spcPts val="300"/>
              </a:spcAft>
              <a:buFont typeface="+mj-lt"/>
              <a:buAutoNum type="arabicPeriod"/>
              <a:tabLst>
                <a:tab pos="457200" algn="l"/>
                <a:tab pos="594360" algn="l"/>
              </a:tabLst>
            </a:pPr>
            <a:r>
              <a:rPr lang="en-AU" sz="800" dirty="0" smtClean="0">
                <a:latin typeface="+mj-lt"/>
                <a:ea typeface="Times New Roman" panose="02020603050405020304" pitchFamily="18" charset="0"/>
                <a:cs typeface="Times New Roman" panose="02020603050405020304" pitchFamily="18" charset="0"/>
              </a:rPr>
              <a:t>Infant </a:t>
            </a:r>
            <a:r>
              <a:rPr lang="en-AU" sz="800" dirty="0">
                <a:latin typeface="+mj-lt"/>
                <a:ea typeface="Times New Roman" panose="02020603050405020304" pitchFamily="18" charset="0"/>
                <a:cs typeface="Times New Roman" panose="02020603050405020304" pitchFamily="18" charset="0"/>
              </a:rPr>
              <a:t>mortality rate is the number of infant deaths per 1,000 live births. </a:t>
            </a:r>
          </a:p>
          <a:p>
            <a:pPr marL="90488" indent="-90488">
              <a:spcAft>
                <a:spcPts val="300"/>
              </a:spcAft>
              <a:buFont typeface="+mj-lt"/>
              <a:buAutoNum type="arabicPeriod"/>
              <a:tabLst>
                <a:tab pos="457200" algn="l"/>
                <a:tab pos="594360" algn="l"/>
              </a:tabLst>
            </a:pPr>
            <a:r>
              <a:rPr lang="en-AU" sz="800" dirty="0" smtClean="0">
                <a:latin typeface="+mj-lt"/>
                <a:ea typeface="Times New Roman" panose="02020603050405020304" pitchFamily="18" charset="0"/>
                <a:cs typeface="Times New Roman" panose="02020603050405020304" pitchFamily="18" charset="0"/>
              </a:rPr>
              <a:t>Rates </a:t>
            </a:r>
            <a:r>
              <a:rPr lang="en-AU" sz="800" dirty="0">
                <a:latin typeface="+mj-lt"/>
                <a:ea typeface="Times New Roman" panose="02020603050405020304" pitchFamily="18" charset="0"/>
                <a:cs typeface="Times New Roman" panose="02020603050405020304" pitchFamily="18" charset="0"/>
              </a:rPr>
              <a:t>are based on three year averages; for Aboriginal and Torres Strait Islander data, rates are calculated for each calendar year and then averaged to reduce variability in annual rates.</a:t>
            </a:r>
          </a:p>
          <a:p>
            <a:pPr marL="90488" indent="-90488">
              <a:spcAft>
                <a:spcPts val="300"/>
              </a:spcAft>
              <a:buFont typeface="+mj-lt"/>
              <a:buAutoNum type="arabicPeriod"/>
              <a:tabLst>
                <a:tab pos="457200" algn="l"/>
                <a:tab pos="594360" algn="l"/>
              </a:tabLst>
            </a:pPr>
            <a:endParaRPr lang="en-AU" sz="800" dirty="0">
              <a:latin typeface="+mj-lt"/>
              <a:ea typeface="Times New Roman" panose="02020603050405020304" pitchFamily="18" charset="0"/>
              <a:cs typeface="Times New Roman" panose="02020603050405020304" pitchFamily="18" charset="0"/>
            </a:endParaRPr>
          </a:p>
          <a:p>
            <a:pPr marL="90488" indent="-90488">
              <a:spcAft>
                <a:spcPts val="300"/>
              </a:spcAft>
              <a:buFont typeface="+mj-lt"/>
              <a:buAutoNum type="arabicPeriod"/>
              <a:tabLst>
                <a:tab pos="457200" algn="l"/>
                <a:tab pos="594360" algn="l"/>
              </a:tabLst>
            </a:pPr>
            <a:r>
              <a:rPr lang="en-AU" sz="800" dirty="0" smtClean="0">
                <a:latin typeface="+mj-lt"/>
                <a:ea typeface="Times New Roman" panose="02020603050405020304" pitchFamily="18" charset="0"/>
                <a:cs typeface="Times New Roman" panose="02020603050405020304" pitchFamily="18" charset="0"/>
              </a:rPr>
              <a:t>Rate </a:t>
            </a:r>
            <a:r>
              <a:rPr lang="en-AU" sz="800" dirty="0">
                <a:latin typeface="+mj-lt"/>
                <a:ea typeface="Times New Roman" panose="02020603050405020304" pitchFamily="18" charset="0"/>
                <a:cs typeface="Times New Roman" panose="02020603050405020304" pitchFamily="18" charset="0"/>
              </a:rPr>
              <a:t>ratio is the Indigenous rate divided by the non-Indigenous rate.</a:t>
            </a:r>
          </a:p>
          <a:p>
            <a:pPr marL="90488" indent="-90488">
              <a:spcAft>
                <a:spcPts val="300"/>
              </a:spcAft>
              <a:buFont typeface="+mj-lt"/>
              <a:buAutoNum type="arabicPeriod"/>
              <a:tabLst>
                <a:tab pos="457200" algn="l"/>
                <a:tab pos="594360" algn="l"/>
              </a:tabLst>
            </a:pPr>
            <a:r>
              <a:rPr lang="en-AU" sz="800" dirty="0" smtClean="0">
                <a:latin typeface="+mj-lt"/>
                <a:ea typeface="Times New Roman" panose="02020603050405020304" pitchFamily="18" charset="0"/>
                <a:cs typeface="Times New Roman" panose="02020603050405020304" pitchFamily="18" charset="0"/>
              </a:rPr>
              <a:t>The </a:t>
            </a:r>
            <a:r>
              <a:rPr lang="en-AU" sz="800" dirty="0">
                <a:latin typeface="+mj-lt"/>
                <a:ea typeface="Times New Roman" panose="02020603050405020304" pitchFamily="18" charset="0"/>
                <a:cs typeface="Times New Roman" panose="02020603050405020304" pitchFamily="18" charset="0"/>
              </a:rPr>
              <a:t>Indigenous rates are likely to be underestimated, due to the incomplete identification of Indigenous status on births and deaths </a:t>
            </a:r>
            <a:r>
              <a:rPr lang="en-AU" sz="800" dirty="0" smtClean="0">
                <a:latin typeface="+mj-lt"/>
                <a:ea typeface="Times New Roman" panose="02020603050405020304" pitchFamily="18" charset="0"/>
                <a:cs typeface="Times New Roman" panose="02020603050405020304" pitchFamily="18" charset="0"/>
              </a:rPr>
              <a:t>records.</a:t>
            </a:r>
          </a:p>
          <a:p>
            <a:pPr marL="90488" indent="-90488">
              <a:spcAft>
                <a:spcPts val="300"/>
              </a:spcAft>
              <a:buFont typeface="+mj-lt"/>
              <a:buAutoNum type="arabicPeriod"/>
              <a:tabLst>
                <a:tab pos="457200" algn="l"/>
                <a:tab pos="594360" algn="l"/>
              </a:tabLst>
            </a:pPr>
            <a:r>
              <a:rPr lang="en-AU" sz="800" dirty="0" smtClean="0">
                <a:latin typeface="+mj-lt"/>
                <a:ea typeface="Times New Roman" panose="02020603050405020304" pitchFamily="18" charset="0"/>
                <a:cs typeface="Times New Roman" panose="02020603050405020304" pitchFamily="18" charset="0"/>
              </a:rPr>
              <a:t>Due </a:t>
            </a:r>
            <a:r>
              <a:rPr lang="en-AU" sz="800" dirty="0">
                <a:latin typeface="+mj-lt"/>
                <a:ea typeface="Times New Roman" panose="02020603050405020304" pitchFamily="18" charset="0"/>
                <a:cs typeface="Times New Roman" panose="02020603050405020304" pitchFamily="18" charset="0"/>
              </a:rPr>
              <a:t>to the small number of deaths registered in Vic, Tas and the ACT, these jurisdictions have been excluded.</a:t>
            </a:r>
          </a:p>
          <a:p>
            <a:r>
              <a:rPr lang="en-AU" sz="800" dirty="0" smtClean="0">
                <a:latin typeface="+mj-lt"/>
                <a:ea typeface="Times New Roman" panose="02020603050405020304" pitchFamily="18" charset="0"/>
                <a:cs typeface="Times New Roman" panose="02020603050405020304" pitchFamily="18" charset="0"/>
              </a:rPr>
              <a:t>Source</a:t>
            </a:r>
            <a:r>
              <a:rPr lang="en-AU" sz="800" dirty="0">
                <a:latin typeface="+mj-lt"/>
                <a:ea typeface="Times New Roman" panose="02020603050405020304" pitchFamily="18" charset="0"/>
                <a:cs typeface="Times New Roman" panose="02020603050405020304" pitchFamily="18" charset="0"/>
              </a:rPr>
              <a:t>: ABS, </a:t>
            </a:r>
            <a:r>
              <a:rPr lang="en-AU" sz="800" dirty="0" smtClean="0">
                <a:latin typeface="+mj-lt"/>
                <a:ea typeface="Times New Roman" panose="02020603050405020304" pitchFamily="18" charset="0"/>
                <a:cs typeface="Times New Roman" panose="02020603050405020304" pitchFamily="18" charset="0"/>
              </a:rPr>
              <a:t>2018</a:t>
            </a:r>
            <a:endParaRPr lang="en-AU" sz="800" dirty="0">
              <a:latin typeface="+mj-l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333420395"/>
              </p:ext>
            </p:extLst>
          </p:nvPr>
        </p:nvGraphicFramePr>
        <p:xfrm>
          <a:off x="623394" y="2348880"/>
          <a:ext cx="11233244" cy="3194096"/>
        </p:xfrm>
        <a:graphic>
          <a:graphicData uri="http://schemas.openxmlformats.org/drawingml/2006/table">
            <a:tbl>
              <a:tblPr firstRow="1" bandRow="1">
                <a:tableStyleId>{073A0DAA-6AF3-43AB-8588-CEC1D06C72B9}</a:tableStyleId>
              </a:tblPr>
              <a:tblGrid>
                <a:gridCol w="1999519">
                  <a:extLst>
                    <a:ext uri="{9D8B030D-6E8A-4147-A177-3AD203B41FA5}">
                      <a16:colId xmlns:a16="http://schemas.microsoft.com/office/drawing/2014/main" val="1603921671"/>
                    </a:ext>
                  </a:extLst>
                </a:gridCol>
                <a:gridCol w="1431116">
                  <a:extLst>
                    <a:ext uri="{9D8B030D-6E8A-4147-A177-3AD203B41FA5}">
                      <a16:colId xmlns:a16="http://schemas.microsoft.com/office/drawing/2014/main" val="1184031724"/>
                    </a:ext>
                  </a:extLst>
                </a:gridCol>
                <a:gridCol w="1044691">
                  <a:extLst>
                    <a:ext uri="{9D8B030D-6E8A-4147-A177-3AD203B41FA5}">
                      <a16:colId xmlns:a16="http://schemas.microsoft.com/office/drawing/2014/main" val="4230596274"/>
                    </a:ext>
                  </a:extLst>
                </a:gridCol>
                <a:gridCol w="1006499">
                  <a:extLst>
                    <a:ext uri="{9D8B030D-6E8A-4147-A177-3AD203B41FA5}">
                      <a16:colId xmlns:a16="http://schemas.microsoft.com/office/drawing/2014/main" val="1847871505"/>
                    </a:ext>
                  </a:extLst>
                </a:gridCol>
                <a:gridCol w="1044691">
                  <a:extLst>
                    <a:ext uri="{9D8B030D-6E8A-4147-A177-3AD203B41FA5}">
                      <a16:colId xmlns:a16="http://schemas.microsoft.com/office/drawing/2014/main" val="1400692558"/>
                    </a:ext>
                  </a:extLst>
                </a:gridCol>
                <a:gridCol w="1044691">
                  <a:extLst>
                    <a:ext uri="{9D8B030D-6E8A-4147-A177-3AD203B41FA5}">
                      <a16:colId xmlns:a16="http://schemas.microsoft.com/office/drawing/2014/main" val="2542556399"/>
                    </a:ext>
                  </a:extLst>
                </a:gridCol>
                <a:gridCol w="1006499">
                  <a:extLst>
                    <a:ext uri="{9D8B030D-6E8A-4147-A177-3AD203B41FA5}">
                      <a16:colId xmlns:a16="http://schemas.microsoft.com/office/drawing/2014/main" val="670916784"/>
                    </a:ext>
                  </a:extLst>
                </a:gridCol>
                <a:gridCol w="1044691">
                  <a:extLst>
                    <a:ext uri="{9D8B030D-6E8A-4147-A177-3AD203B41FA5}">
                      <a16:colId xmlns:a16="http://schemas.microsoft.com/office/drawing/2014/main" val="1547662962"/>
                    </a:ext>
                  </a:extLst>
                </a:gridCol>
                <a:gridCol w="1044691">
                  <a:extLst>
                    <a:ext uri="{9D8B030D-6E8A-4147-A177-3AD203B41FA5}">
                      <a16:colId xmlns:a16="http://schemas.microsoft.com/office/drawing/2014/main" val="3149025859"/>
                    </a:ext>
                  </a:extLst>
                </a:gridCol>
                <a:gridCol w="566156">
                  <a:extLst>
                    <a:ext uri="{9D8B030D-6E8A-4147-A177-3AD203B41FA5}">
                      <a16:colId xmlns:a16="http://schemas.microsoft.com/office/drawing/2014/main" val="687720881"/>
                    </a:ext>
                  </a:extLst>
                </a:gridCol>
              </a:tblGrid>
              <a:tr h="410408">
                <a:tc rowSpan="2">
                  <a:txBody>
                    <a:bodyPr/>
                    <a:lstStyle/>
                    <a:p>
                      <a:pPr algn="l">
                        <a:spcAft>
                          <a:spcPts val="500"/>
                        </a:spcAft>
                      </a:pPr>
                      <a:r>
                        <a:rPr lang="en-AU" sz="1000" dirty="0">
                          <a:solidFill>
                            <a:schemeClr val="bg1"/>
                          </a:solidFill>
                          <a:effectLst/>
                        </a:rPr>
                        <a:t>Jurisdiction</a:t>
                      </a:r>
                      <a:endParaRPr lang="en-AU" sz="10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898" marR="57898"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087876"/>
                    </a:solidFill>
                  </a:tcPr>
                </a:tc>
                <a:tc gridSpan="3">
                  <a:txBody>
                    <a:bodyPr/>
                    <a:lstStyle/>
                    <a:p>
                      <a:pPr algn="ctr">
                        <a:spcAft>
                          <a:spcPts val="500"/>
                        </a:spcAft>
                      </a:pPr>
                      <a:r>
                        <a:rPr lang="en-AU" sz="1000">
                          <a:solidFill>
                            <a:schemeClr val="bg1"/>
                          </a:solidFill>
                          <a:effectLst/>
                        </a:rPr>
                        <a:t>Indigenous</a:t>
                      </a:r>
                      <a:endParaRPr lang="en-AU" sz="10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898" marR="57898"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087876"/>
                    </a:solidFill>
                  </a:tcPr>
                </a:tc>
                <a:tc hMerge="1">
                  <a:txBody>
                    <a:bodyPr/>
                    <a:lstStyle/>
                    <a:p>
                      <a:endParaRPr lang="en-AU"/>
                    </a:p>
                  </a:txBody>
                  <a:tcPr/>
                </a:tc>
                <a:tc hMerge="1">
                  <a:txBody>
                    <a:bodyPr/>
                    <a:lstStyle/>
                    <a:p>
                      <a:endParaRPr lang="en-AU"/>
                    </a:p>
                  </a:txBody>
                  <a:tcPr/>
                </a:tc>
                <a:tc gridSpan="3">
                  <a:txBody>
                    <a:bodyPr/>
                    <a:lstStyle/>
                    <a:p>
                      <a:pPr algn="ctr">
                        <a:spcAft>
                          <a:spcPts val="500"/>
                        </a:spcAft>
                      </a:pPr>
                      <a:r>
                        <a:rPr lang="en-AU" sz="1000" dirty="0">
                          <a:solidFill>
                            <a:schemeClr val="bg1"/>
                          </a:solidFill>
                          <a:effectLst/>
                        </a:rPr>
                        <a:t>Non-Indigenous</a:t>
                      </a:r>
                      <a:endParaRPr lang="en-AU" sz="10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898" marR="57898"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087876"/>
                    </a:solidFill>
                  </a:tcPr>
                </a:tc>
                <a:tc hMerge="1">
                  <a:txBody>
                    <a:bodyPr/>
                    <a:lstStyle/>
                    <a:p>
                      <a:endParaRPr lang="en-AU"/>
                    </a:p>
                  </a:txBody>
                  <a:tcPr/>
                </a:tc>
                <a:tc hMerge="1">
                  <a:txBody>
                    <a:bodyPr/>
                    <a:lstStyle/>
                    <a:p>
                      <a:endParaRPr lang="en-AU"/>
                    </a:p>
                  </a:txBody>
                  <a:tcPr/>
                </a:tc>
                <a:tc gridSpan="3">
                  <a:txBody>
                    <a:bodyPr/>
                    <a:lstStyle/>
                    <a:p>
                      <a:pPr algn="ctr">
                        <a:spcAft>
                          <a:spcPts val="500"/>
                        </a:spcAft>
                      </a:pPr>
                      <a:r>
                        <a:rPr lang="en-AU" sz="1000">
                          <a:solidFill>
                            <a:schemeClr val="bg1"/>
                          </a:solidFill>
                          <a:effectLst/>
                        </a:rPr>
                        <a:t>Rate ratio</a:t>
                      </a:r>
                      <a:endParaRPr lang="en-AU" sz="10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898" marR="57898"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087876"/>
                    </a:solidFill>
                  </a:tcPr>
                </a:tc>
                <a:tc hMerge="1">
                  <a:txBody>
                    <a:bodyPr/>
                    <a:lstStyle/>
                    <a:p>
                      <a:endParaRPr lang="en-AU"/>
                    </a:p>
                  </a:txBody>
                  <a:tcPr/>
                </a:tc>
                <a:tc hMerge="1">
                  <a:txBody>
                    <a:bodyPr/>
                    <a:lstStyle/>
                    <a:p>
                      <a:endParaRPr lang="en-AU"/>
                    </a:p>
                  </a:txBody>
                  <a:tcPr/>
                </a:tc>
                <a:extLst>
                  <a:ext uri="{0D108BD9-81ED-4DB2-BD59-A6C34878D82A}">
                    <a16:rowId xmlns:a16="http://schemas.microsoft.com/office/drawing/2014/main" val="2559849661"/>
                  </a:ext>
                </a:extLst>
              </a:tr>
              <a:tr h="393992">
                <a:tc vMerge="1">
                  <a:txBody>
                    <a:bodyPr/>
                    <a:lstStyle/>
                    <a:p>
                      <a:endParaRPr lang="en-AU"/>
                    </a:p>
                  </a:txBody>
                  <a:tcPr/>
                </a:tc>
                <a:tc>
                  <a:txBody>
                    <a:bodyPr/>
                    <a:lstStyle/>
                    <a:p>
                      <a:pPr algn="ctr">
                        <a:spcAft>
                          <a:spcPts val="500"/>
                        </a:spcAft>
                      </a:pPr>
                      <a:r>
                        <a:rPr lang="en-AU" sz="1000" dirty="0">
                          <a:solidFill>
                            <a:schemeClr val="bg1"/>
                          </a:solidFill>
                          <a:effectLst/>
                        </a:rPr>
                        <a:t>Males</a:t>
                      </a:r>
                      <a:endParaRPr lang="en-AU" sz="10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898" marR="57898" marT="0" marB="0" anchor="ctr">
                    <a:lnL w="38100" cmpd="sng">
                      <a:noFill/>
                    </a:lnL>
                    <a:lnR w="12700" cmpd="sng">
                      <a:noFill/>
                    </a:lnR>
                    <a:lnT w="38100" cmpd="sng">
                      <a:noFill/>
                    </a:lnT>
                    <a:lnB w="12700" cmpd="sng">
                      <a:noFill/>
                    </a:lnB>
                    <a:lnTlToBr w="12700" cmpd="sng">
                      <a:noFill/>
                      <a:prstDash val="solid"/>
                    </a:lnTlToBr>
                    <a:lnBlToTr w="12700" cmpd="sng">
                      <a:noFill/>
                      <a:prstDash val="solid"/>
                    </a:lnBlToTr>
                    <a:solidFill>
                      <a:srgbClr val="087876"/>
                    </a:solidFill>
                  </a:tcPr>
                </a:tc>
                <a:tc>
                  <a:txBody>
                    <a:bodyPr/>
                    <a:lstStyle/>
                    <a:p>
                      <a:pPr algn="ctr">
                        <a:spcAft>
                          <a:spcPts val="500"/>
                        </a:spcAft>
                      </a:pPr>
                      <a:r>
                        <a:rPr lang="en-AU" sz="1000">
                          <a:solidFill>
                            <a:schemeClr val="bg1"/>
                          </a:solidFill>
                          <a:effectLst/>
                        </a:rPr>
                        <a:t>Females</a:t>
                      </a:r>
                      <a:endParaRPr lang="en-AU" sz="10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898" marR="57898"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087876"/>
                    </a:solidFill>
                  </a:tcPr>
                </a:tc>
                <a:tc>
                  <a:txBody>
                    <a:bodyPr/>
                    <a:lstStyle/>
                    <a:p>
                      <a:pPr algn="ctr">
                        <a:spcAft>
                          <a:spcPts val="500"/>
                        </a:spcAft>
                      </a:pPr>
                      <a:r>
                        <a:rPr lang="en-AU" sz="1000">
                          <a:solidFill>
                            <a:schemeClr val="bg1"/>
                          </a:solidFill>
                          <a:effectLst/>
                        </a:rPr>
                        <a:t>Persons</a:t>
                      </a:r>
                      <a:endParaRPr lang="en-AU" sz="10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898" marR="57898"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087876"/>
                    </a:solidFill>
                  </a:tcPr>
                </a:tc>
                <a:tc>
                  <a:txBody>
                    <a:bodyPr/>
                    <a:lstStyle/>
                    <a:p>
                      <a:pPr algn="ctr">
                        <a:spcAft>
                          <a:spcPts val="500"/>
                        </a:spcAft>
                      </a:pPr>
                      <a:r>
                        <a:rPr lang="en-AU" sz="1000">
                          <a:solidFill>
                            <a:schemeClr val="bg1"/>
                          </a:solidFill>
                          <a:effectLst/>
                        </a:rPr>
                        <a:t>Males</a:t>
                      </a:r>
                      <a:endParaRPr lang="en-AU" sz="10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898" marR="57898"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087876"/>
                    </a:solidFill>
                  </a:tcPr>
                </a:tc>
                <a:tc>
                  <a:txBody>
                    <a:bodyPr/>
                    <a:lstStyle/>
                    <a:p>
                      <a:pPr algn="ctr">
                        <a:spcAft>
                          <a:spcPts val="500"/>
                        </a:spcAft>
                      </a:pPr>
                      <a:r>
                        <a:rPr lang="en-AU" sz="1000">
                          <a:solidFill>
                            <a:schemeClr val="bg1"/>
                          </a:solidFill>
                          <a:effectLst/>
                        </a:rPr>
                        <a:t>Females</a:t>
                      </a:r>
                      <a:endParaRPr lang="en-AU" sz="10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898" marR="57898"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087876"/>
                    </a:solidFill>
                  </a:tcPr>
                </a:tc>
                <a:tc>
                  <a:txBody>
                    <a:bodyPr/>
                    <a:lstStyle/>
                    <a:p>
                      <a:pPr algn="ctr">
                        <a:spcAft>
                          <a:spcPts val="500"/>
                        </a:spcAft>
                      </a:pPr>
                      <a:r>
                        <a:rPr lang="en-AU" sz="1000">
                          <a:solidFill>
                            <a:schemeClr val="bg1"/>
                          </a:solidFill>
                          <a:effectLst/>
                        </a:rPr>
                        <a:t>Persons</a:t>
                      </a:r>
                      <a:endParaRPr lang="en-AU" sz="10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898" marR="57898"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087876"/>
                    </a:solidFill>
                  </a:tcPr>
                </a:tc>
                <a:tc>
                  <a:txBody>
                    <a:bodyPr/>
                    <a:lstStyle/>
                    <a:p>
                      <a:pPr algn="ctr">
                        <a:spcAft>
                          <a:spcPts val="500"/>
                        </a:spcAft>
                      </a:pPr>
                      <a:r>
                        <a:rPr lang="en-AU" sz="1000">
                          <a:solidFill>
                            <a:schemeClr val="bg1"/>
                          </a:solidFill>
                          <a:effectLst/>
                        </a:rPr>
                        <a:t>Males</a:t>
                      </a:r>
                      <a:endParaRPr lang="en-AU" sz="10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898" marR="57898"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087876"/>
                    </a:solidFill>
                  </a:tcPr>
                </a:tc>
                <a:tc>
                  <a:txBody>
                    <a:bodyPr/>
                    <a:lstStyle/>
                    <a:p>
                      <a:pPr algn="ctr">
                        <a:spcAft>
                          <a:spcPts val="500"/>
                        </a:spcAft>
                      </a:pPr>
                      <a:r>
                        <a:rPr lang="en-AU" sz="1000" dirty="0" smtClean="0">
                          <a:solidFill>
                            <a:schemeClr val="bg1"/>
                          </a:solidFill>
                          <a:effectLst/>
                        </a:rPr>
                        <a:t>Females</a:t>
                      </a:r>
                      <a:endParaRPr lang="en-AU" sz="10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898" marR="57898"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087876"/>
                    </a:solidFill>
                  </a:tcPr>
                </a:tc>
                <a:tc>
                  <a:txBody>
                    <a:bodyPr/>
                    <a:lstStyle/>
                    <a:p>
                      <a:pPr algn="ctr">
                        <a:spcAft>
                          <a:spcPts val="500"/>
                        </a:spcAft>
                      </a:pPr>
                      <a:r>
                        <a:rPr lang="en-AU" sz="1000" dirty="0">
                          <a:solidFill>
                            <a:schemeClr val="bg1"/>
                          </a:solidFill>
                          <a:effectLst/>
                        </a:rPr>
                        <a:t>Persons</a:t>
                      </a:r>
                      <a:endParaRPr lang="en-AU" sz="10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898" marR="57898"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087876"/>
                    </a:solidFill>
                  </a:tcPr>
                </a:tc>
                <a:extLst>
                  <a:ext uri="{0D108BD9-81ED-4DB2-BD59-A6C34878D82A}">
                    <a16:rowId xmlns:a16="http://schemas.microsoft.com/office/drawing/2014/main" val="4264386807"/>
                  </a:ext>
                </a:extLst>
              </a:tr>
              <a:tr h="419736">
                <a:tc>
                  <a:txBody>
                    <a:bodyPr/>
                    <a:lstStyle/>
                    <a:p>
                      <a:pPr algn="l">
                        <a:spcAft>
                          <a:spcPts val="500"/>
                        </a:spcAft>
                      </a:pPr>
                      <a:r>
                        <a:rPr lang="en-AU" sz="1000" dirty="0">
                          <a:effectLst/>
                        </a:rPr>
                        <a:t>NSW</a:t>
                      </a:r>
                      <a:endParaRPr lang="en-AU"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898" marR="57898" marT="0" marB="0" anchor="ctr">
                    <a:lnT w="38100" cmpd="sng">
                      <a:noFill/>
                    </a:lnT>
                  </a:tcPr>
                </a:tc>
                <a:tc>
                  <a:txBody>
                    <a:bodyPr/>
                    <a:lstStyle/>
                    <a:p>
                      <a:pPr algn="ctr">
                        <a:spcAft>
                          <a:spcPts val="500"/>
                        </a:spcAft>
                      </a:pPr>
                      <a:r>
                        <a:rPr lang="en-AU" sz="1200" dirty="0" smtClean="0">
                          <a:effectLst/>
                        </a:rPr>
                        <a:t>4.7</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898" marR="57898" marT="0" marB="0" anchor="ctr">
                    <a:lnT w="12700" cmpd="sng">
                      <a:noFill/>
                    </a:lnT>
                  </a:tcPr>
                </a:tc>
                <a:tc>
                  <a:txBody>
                    <a:bodyPr/>
                    <a:lstStyle/>
                    <a:p>
                      <a:pPr algn="ctr">
                        <a:spcAft>
                          <a:spcPts val="500"/>
                        </a:spcAft>
                      </a:pPr>
                      <a:r>
                        <a:rPr lang="en-AU" sz="1200" dirty="0">
                          <a:effectLst/>
                        </a:rPr>
                        <a:t>4.0</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898" marR="57898" marT="0" marB="0" anchor="ctr">
                    <a:lnT w="12700" cmpd="sng">
                      <a:noFill/>
                    </a:lnT>
                  </a:tcPr>
                </a:tc>
                <a:tc>
                  <a:txBody>
                    <a:bodyPr/>
                    <a:lstStyle/>
                    <a:p>
                      <a:pPr algn="ctr">
                        <a:spcAft>
                          <a:spcPts val="500"/>
                        </a:spcAft>
                      </a:pPr>
                      <a:r>
                        <a:rPr lang="en-AU" sz="1200" dirty="0">
                          <a:effectLst/>
                        </a:rPr>
                        <a:t>4.3</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898" marR="57898" marT="0" marB="0" anchor="ctr">
                    <a:lnT w="12700" cmpd="sng">
                      <a:noFill/>
                    </a:lnT>
                  </a:tcPr>
                </a:tc>
                <a:tc>
                  <a:txBody>
                    <a:bodyPr/>
                    <a:lstStyle/>
                    <a:p>
                      <a:pPr algn="ctr">
                        <a:spcAft>
                          <a:spcPts val="500"/>
                        </a:spcAft>
                      </a:pPr>
                      <a:r>
                        <a:rPr lang="en-AU" sz="1200" dirty="0">
                          <a:effectLst/>
                        </a:rPr>
                        <a:t>3.1</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898" marR="57898" marT="0" marB="0" anchor="ctr">
                    <a:lnT w="12700" cmpd="sng">
                      <a:noFill/>
                    </a:lnT>
                  </a:tcPr>
                </a:tc>
                <a:tc>
                  <a:txBody>
                    <a:bodyPr/>
                    <a:lstStyle/>
                    <a:p>
                      <a:pPr algn="ctr">
                        <a:spcAft>
                          <a:spcPts val="500"/>
                        </a:spcAft>
                      </a:pPr>
                      <a:r>
                        <a:rPr lang="en-AU" sz="1200" dirty="0">
                          <a:effectLst/>
                        </a:rPr>
                        <a:t>2.6</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898" marR="57898" marT="0" marB="0" anchor="ctr">
                    <a:lnT w="12700" cmpd="sng">
                      <a:noFill/>
                    </a:lnT>
                  </a:tcPr>
                </a:tc>
                <a:tc>
                  <a:txBody>
                    <a:bodyPr/>
                    <a:lstStyle/>
                    <a:p>
                      <a:pPr algn="ctr">
                        <a:spcAft>
                          <a:spcPts val="500"/>
                        </a:spcAft>
                      </a:pPr>
                      <a:r>
                        <a:rPr lang="en-AU" sz="1200">
                          <a:effectLst/>
                        </a:rPr>
                        <a:t>2.8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898" marR="57898" marT="0" marB="0" anchor="ctr">
                    <a:lnT w="12700" cmpd="sng">
                      <a:noFill/>
                    </a:lnT>
                  </a:tcPr>
                </a:tc>
                <a:tc>
                  <a:txBody>
                    <a:bodyPr/>
                    <a:lstStyle/>
                    <a:p>
                      <a:pPr algn="ctr">
                        <a:spcAft>
                          <a:spcPts val="500"/>
                        </a:spcAft>
                      </a:pPr>
                      <a:r>
                        <a:rPr lang="en-AU" sz="1200">
                          <a:effectLst/>
                        </a:rPr>
                        <a:t>1.5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898" marR="57898" marT="0" marB="0" anchor="ctr">
                    <a:lnT w="12700" cmpd="sng">
                      <a:noFill/>
                    </a:lnT>
                  </a:tcPr>
                </a:tc>
                <a:tc>
                  <a:txBody>
                    <a:bodyPr/>
                    <a:lstStyle/>
                    <a:p>
                      <a:pPr algn="ctr">
                        <a:spcAft>
                          <a:spcPts val="500"/>
                        </a:spcAft>
                      </a:pPr>
                      <a:r>
                        <a:rPr lang="en-AU" sz="1200">
                          <a:effectLst/>
                        </a:rPr>
                        <a:t>1.5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898" marR="57898" marT="0" marB="0" anchor="ctr">
                    <a:lnT w="12700" cmpd="sng">
                      <a:noFill/>
                    </a:lnT>
                  </a:tcPr>
                </a:tc>
                <a:tc>
                  <a:txBody>
                    <a:bodyPr/>
                    <a:lstStyle/>
                    <a:p>
                      <a:pPr algn="ctr">
                        <a:spcAft>
                          <a:spcPts val="500"/>
                        </a:spcAft>
                      </a:pPr>
                      <a:r>
                        <a:rPr lang="en-AU" sz="1200">
                          <a:effectLst/>
                        </a:rPr>
                        <a:t>1.5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898" marR="57898" marT="0" marB="0" anchor="ctr">
                    <a:lnT w="12700" cmpd="sng">
                      <a:noFill/>
                    </a:lnT>
                  </a:tcPr>
                </a:tc>
                <a:extLst>
                  <a:ext uri="{0D108BD9-81ED-4DB2-BD59-A6C34878D82A}">
                    <a16:rowId xmlns:a16="http://schemas.microsoft.com/office/drawing/2014/main" val="1180322775"/>
                  </a:ext>
                </a:extLst>
              </a:tr>
              <a:tr h="393992">
                <a:tc>
                  <a:txBody>
                    <a:bodyPr/>
                    <a:lstStyle/>
                    <a:p>
                      <a:pPr algn="l">
                        <a:spcAft>
                          <a:spcPts val="500"/>
                        </a:spcAft>
                      </a:pPr>
                      <a:r>
                        <a:rPr lang="en-AU" sz="1000">
                          <a:effectLst/>
                        </a:rPr>
                        <a:t>Qld</a:t>
                      </a:r>
                      <a:endParaRPr lang="en-A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57898" marR="57898" marT="0" marB="0" anchor="ctr"/>
                </a:tc>
                <a:tc>
                  <a:txBody>
                    <a:bodyPr/>
                    <a:lstStyle/>
                    <a:p>
                      <a:pPr algn="ctr">
                        <a:spcAft>
                          <a:spcPts val="500"/>
                        </a:spcAft>
                      </a:pPr>
                      <a:r>
                        <a:rPr lang="en-AU" sz="1200" dirty="0">
                          <a:effectLst/>
                        </a:rPr>
                        <a:t>6.6</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898" marR="57898" marT="0" marB="0" anchor="ctr"/>
                </a:tc>
                <a:tc>
                  <a:txBody>
                    <a:bodyPr/>
                    <a:lstStyle/>
                    <a:p>
                      <a:pPr algn="ctr">
                        <a:spcAft>
                          <a:spcPts val="500"/>
                        </a:spcAft>
                      </a:pPr>
                      <a:r>
                        <a:rPr lang="en-AU" sz="1200" dirty="0">
                          <a:effectLst/>
                        </a:rPr>
                        <a:t>6.6</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898" marR="57898" marT="0" marB="0" anchor="ctr"/>
                </a:tc>
                <a:tc>
                  <a:txBody>
                    <a:bodyPr/>
                    <a:lstStyle/>
                    <a:p>
                      <a:pPr algn="ctr">
                        <a:spcAft>
                          <a:spcPts val="500"/>
                        </a:spcAft>
                      </a:pPr>
                      <a:r>
                        <a:rPr lang="en-AU" sz="1200" dirty="0">
                          <a:effectLst/>
                        </a:rPr>
                        <a:t>6.6</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898" marR="57898" marT="0" marB="0" anchor="ctr"/>
                </a:tc>
                <a:tc>
                  <a:txBody>
                    <a:bodyPr/>
                    <a:lstStyle/>
                    <a:p>
                      <a:pPr algn="ctr">
                        <a:spcAft>
                          <a:spcPts val="500"/>
                        </a:spcAft>
                      </a:pPr>
                      <a:r>
                        <a:rPr lang="en-AU" sz="1200" dirty="0">
                          <a:effectLst/>
                        </a:rPr>
                        <a:t>4.2</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898" marR="57898" marT="0" marB="0" anchor="ctr"/>
                </a:tc>
                <a:tc>
                  <a:txBody>
                    <a:bodyPr/>
                    <a:lstStyle/>
                    <a:p>
                      <a:pPr algn="ctr">
                        <a:spcAft>
                          <a:spcPts val="500"/>
                        </a:spcAft>
                      </a:pPr>
                      <a:r>
                        <a:rPr lang="en-AU" sz="1200" dirty="0">
                          <a:effectLst/>
                        </a:rPr>
                        <a:t>3.6</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898" marR="57898" marT="0" marB="0" anchor="ctr"/>
                </a:tc>
                <a:tc>
                  <a:txBody>
                    <a:bodyPr/>
                    <a:lstStyle/>
                    <a:p>
                      <a:pPr algn="ctr">
                        <a:spcAft>
                          <a:spcPts val="500"/>
                        </a:spcAft>
                      </a:pPr>
                      <a:r>
                        <a:rPr lang="en-AU" sz="1200" dirty="0">
                          <a:effectLst/>
                        </a:rPr>
                        <a:t>3.9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898" marR="57898" marT="0" marB="0" anchor="ctr"/>
                </a:tc>
                <a:tc>
                  <a:txBody>
                    <a:bodyPr/>
                    <a:lstStyle/>
                    <a:p>
                      <a:pPr algn="ctr">
                        <a:spcAft>
                          <a:spcPts val="500"/>
                        </a:spcAft>
                      </a:pPr>
                      <a:r>
                        <a:rPr lang="en-AU" sz="1200">
                          <a:effectLst/>
                        </a:rPr>
                        <a:t>1.6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898" marR="57898" marT="0" marB="0" anchor="ctr"/>
                </a:tc>
                <a:tc>
                  <a:txBody>
                    <a:bodyPr/>
                    <a:lstStyle/>
                    <a:p>
                      <a:pPr algn="ctr">
                        <a:spcAft>
                          <a:spcPts val="500"/>
                        </a:spcAft>
                      </a:pPr>
                      <a:r>
                        <a:rPr lang="en-AU" sz="1200">
                          <a:effectLst/>
                        </a:rPr>
                        <a:t>1.8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898" marR="57898" marT="0" marB="0" anchor="ctr"/>
                </a:tc>
                <a:tc>
                  <a:txBody>
                    <a:bodyPr/>
                    <a:lstStyle/>
                    <a:p>
                      <a:pPr algn="ctr">
                        <a:spcAft>
                          <a:spcPts val="500"/>
                        </a:spcAft>
                      </a:pPr>
                      <a:r>
                        <a:rPr lang="en-AU" sz="1200">
                          <a:effectLst/>
                        </a:rPr>
                        <a:t>1.7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898" marR="57898" marT="0" marB="0" anchor="ctr"/>
                </a:tc>
                <a:extLst>
                  <a:ext uri="{0D108BD9-81ED-4DB2-BD59-A6C34878D82A}">
                    <a16:rowId xmlns:a16="http://schemas.microsoft.com/office/drawing/2014/main" val="4085952398"/>
                  </a:ext>
                </a:extLst>
              </a:tr>
              <a:tr h="393992">
                <a:tc>
                  <a:txBody>
                    <a:bodyPr/>
                    <a:lstStyle/>
                    <a:p>
                      <a:pPr algn="l">
                        <a:spcAft>
                          <a:spcPts val="500"/>
                        </a:spcAft>
                      </a:pPr>
                      <a:r>
                        <a:rPr lang="en-AU" sz="1000">
                          <a:effectLst/>
                        </a:rPr>
                        <a:t>WA</a:t>
                      </a:r>
                      <a:endParaRPr lang="en-A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57898" marR="57898" marT="0" marB="0" anchor="ctr"/>
                </a:tc>
                <a:tc>
                  <a:txBody>
                    <a:bodyPr/>
                    <a:lstStyle/>
                    <a:p>
                      <a:pPr algn="ctr">
                        <a:spcAft>
                          <a:spcPts val="500"/>
                        </a:spcAft>
                      </a:pPr>
                      <a:r>
                        <a:rPr lang="en-AU" sz="1200" dirty="0">
                          <a:effectLst/>
                        </a:rPr>
                        <a:t>7.2</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898" marR="57898" marT="0" marB="0" anchor="ctr"/>
                </a:tc>
                <a:tc>
                  <a:txBody>
                    <a:bodyPr/>
                    <a:lstStyle/>
                    <a:p>
                      <a:pPr algn="ctr">
                        <a:spcAft>
                          <a:spcPts val="500"/>
                        </a:spcAft>
                      </a:pPr>
                      <a:r>
                        <a:rPr lang="en-AU" sz="1200" dirty="0">
                          <a:effectLst/>
                        </a:rPr>
                        <a:t>5.5</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898" marR="57898" marT="0" marB="0" anchor="ctr"/>
                </a:tc>
                <a:tc>
                  <a:txBody>
                    <a:bodyPr/>
                    <a:lstStyle/>
                    <a:p>
                      <a:pPr algn="ctr">
                        <a:spcAft>
                          <a:spcPts val="500"/>
                        </a:spcAft>
                      </a:pPr>
                      <a:r>
                        <a:rPr lang="en-AU" sz="1200" dirty="0">
                          <a:effectLst/>
                        </a:rPr>
                        <a:t>6.3</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898" marR="57898" marT="0" marB="0" anchor="ctr"/>
                </a:tc>
                <a:tc>
                  <a:txBody>
                    <a:bodyPr/>
                    <a:lstStyle/>
                    <a:p>
                      <a:pPr algn="ctr">
                        <a:spcAft>
                          <a:spcPts val="500"/>
                        </a:spcAft>
                      </a:pPr>
                      <a:r>
                        <a:rPr lang="en-AU" sz="1200" dirty="0">
                          <a:effectLst/>
                        </a:rPr>
                        <a:t>2.6</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898" marR="57898" marT="0" marB="0" anchor="ctr"/>
                </a:tc>
                <a:tc>
                  <a:txBody>
                    <a:bodyPr/>
                    <a:lstStyle/>
                    <a:p>
                      <a:pPr algn="ctr">
                        <a:spcAft>
                          <a:spcPts val="500"/>
                        </a:spcAft>
                      </a:pPr>
                      <a:r>
                        <a:rPr lang="en-AU" sz="1200">
                          <a:effectLst/>
                        </a:rPr>
                        <a:t>1.9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898" marR="57898" marT="0" marB="0" anchor="ctr"/>
                </a:tc>
                <a:tc>
                  <a:txBody>
                    <a:bodyPr/>
                    <a:lstStyle/>
                    <a:p>
                      <a:pPr algn="ctr">
                        <a:spcAft>
                          <a:spcPts val="500"/>
                        </a:spcAft>
                      </a:pPr>
                      <a:r>
                        <a:rPr lang="en-AU" sz="1200">
                          <a:effectLst/>
                        </a:rPr>
                        <a:t>2.2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898" marR="57898" marT="0" marB="0" anchor="ctr"/>
                </a:tc>
                <a:tc>
                  <a:txBody>
                    <a:bodyPr/>
                    <a:lstStyle/>
                    <a:p>
                      <a:pPr algn="ctr">
                        <a:spcAft>
                          <a:spcPts val="500"/>
                        </a:spcAft>
                      </a:pPr>
                      <a:r>
                        <a:rPr lang="en-AU" sz="1200" dirty="0">
                          <a:effectLst/>
                        </a:rPr>
                        <a:t>2.8</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898" marR="57898" marT="0" marB="0" anchor="ctr"/>
                </a:tc>
                <a:tc>
                  <a:txBody>
                    <a:bodyPr/>
                    <a:lstStyle/>
                    <a:p>
                      <a:pPr algn="ctr">
                        <a:spcAft>
                          <a:spcPts val="500"/>
                        </a:spcAft>
                      </a:pPr>
                      <a:r>
                        <a:rPr lang="en-AU" sz="1200" dirty="0">
                          <a:effectLst/>
                        </a:rPr>
                        <a:t>2.9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898" marR="57898" marT="0" marB="0" anchor="ctr"/>
                </a:tc>
                <a:tc>
                  <a:txBody>
                    <a:bodyPr/>
                    <a:lstStyle/>
                    <a:p>
                      <a:pPr algn="ctr">
                        <a:spcAft>
                          <a:spcPts val="500"/>
                        </a:spcAft>
                      </a:pPr>
                      <a:r>
                        <a:rPr lang="en-AU" sz="1200">
                          <a:effectLst/>
                        </a:rPr>
                        <a:t>2.9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898" marR="57898" marT="0" marB="0" anchor="ctr"/>
                </a:tc>
                <a:extLst>
                  <a:ext uri="{0D108BD9-81ED-4DB2-BD59-A6C34878D82A}">
                    <a16:rowId xmlns:a16="http://schemas.microsoft.com/office/drawing/2014/main" val="561975845"/>
                  </a:ext>
                </a:extLst>
              </a:tr>
              <a:tr h="393992">
                <a:tc>
                  <a:txBody>
                    <a:bodyPr/>
                    <a:lstStyle/>
                    <a:p>
                      <a:pPr algn="l">
                        <a:spcAft>
                          <a:spcPts val="500"/>
                        </a:spcAft>
                      </a:pPr>
                      <a:r>
                        <a:rPr lang="en-AU" sz="1000">
                          <a:effectLst/>
                        </a:rPr>
                        <a:t>SA</a:t>
                      </a:r>
                      <a:endParaRPr lang="en-A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57898" marR="57898" marT="0" marB="0" anchor="ctr"/>
                </a:tc>
                <a:tc>
                  <a:txBody>
                    <a:bodyPr/>
                    <a:lstStyle/>
                    <a:p>
                      <a:pPr algn="ctr">
                        <a:spcAft>
                          <a:spcPts val="500"/>
                        </a:spcAft>
                      </a:pPr>
                      <a:r>
                        <a:rPr lang="en-AU" sz="1200" dirty="0">
                          <a:effectLst/>
                        </a:rPr>
                        <a:t>5.8</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898" marR="57898" marT="0" marB="0" anchor="ctr"/>
                </a:tc>
                <a:tc>
                  <a:txBody>
                    <a:bodyPr/>
                    <a:lstStyle/>
                    <a:p>
                      <a:pPr algn="ctr">
                        <a:spcAft>
                          <a:spcPts val="500"/>
                        </a:spcAft>
                      </a:pPr>
                      <a:r>
                        <a:rPr lang="en-AU" sz="1200" dirty="0">
                          <a:effectLst/>
                        </a:rPr>
                        <a:t>2.7</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898" marR="57898" marT="0" marB="0" anchor="ctr"/>
                </a:tc>
                <a:tc>
                  <a:txBody>
                    <a:bodyPr/>
                    <a:lstStyle/>
                    <a:p>
                      <a:pPr algn="ctr">
                        <a:spcAft>
                          <a:spcPts val="500"/>
                        </a:spcAft>
                      </a:pPr>
                      <a:r>
                        <a:rPr lang="en-AU" sz="1200" dirty="0">
                          <a:effectLst/>
                        </a:rPr>
                        <a:t>4.7</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898" marR="57898" marT="0" marB="0" anchor="ctr"/>
                </a:tc>
                <a:tc>
                  <a:txBody>
                    <a:bodyPr/>
                    <a:lstStyle/>
                    <a:p>
                      <a:pPr algn="ctr">
                        <a:spcAft>
                          <a:spcPts val="500"/>
                        </a:spcAft>
                      </a:pPr>
                      <a:r>
                        <a:rPr lang="en-AU" sz="1200" dirty="0">
                          <a:effectLst/>
                        </a:rPr>
                        <a:t>3.2</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898" marR="57898" marT="0" marB="0" anchor="ctr"/>
                </a:tc>
                <a:tc>
                  <a:txBody>
                    <a:bodyPr/>
                    <a:lstStyle/>
                    <a:p>
                      <a:pPr algn="ctr">
                        <a:spcAft>
                          <a:spcPts val="500"/>
                        </a:spcAft>
                      </a:pPr>
                      <a:r>
                        <a:rPr lang="en-AU" sz="1200">
                          <a:effectLst/>
                        </a:rPr>
                        <a:t>2.8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898" marR="57898" marT="0" marB="0" anchor="ctr"/>
                </a:tc>
                <a:tc>
                  <a:txBody>
                    <a:bodyPr/>
                    <a:lstStyle/>
                    <a:p>
                      <a:pPr algn="ctr">
                        <a:spcAft>
                          <a:spcPts val="500"/>
                        </a:spcAft>
                      </a:pPr>
                      <a:r>
                        <a:rPr lang="en-AU" sz="1200">
                          <a:effectLst/>
                        </a:rPr>
                        <a:t>3.0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898" marR="57898" marT="0" marB="0" anchor="ctr"/>
                </a:tc>
                <a:tc>
                  <a:txBody>
                    <a:bodyPr/>
                    <a:lstStyle/>
                    <a:p>
                      <a:pPr algn="ctr">
                        <a:spcAft>
                          <a:spcPts val="500"/>
                        </a:spcAft>
                      </a:pPr>
                      <a:r>
                        <a:rPr lang="en-AU" sz="1200">
                          <a:effectLst/>
                        </a:rPr>
                        <a:t>1.8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898" marR="57898" marT="0" marB="0" anchor="ctr"/>
                </a:tc>
                <a:tc>
                  <a:txBody>
                    <a:bodyPr/>
                    <a:lstStyle/>
                    <a:p>
                      <a:pPr algn="ctr">
                        <a:spcAft>
                          <a:spcPts val="500"/>
                        </a:spcAft>
                      </a:pPr>
                      <a:r>
                        <a:rPr lang="en-AU" sz="1200" dirty="0">
                          <a:effectLst/>
                        </a:rPr>
                        <a:t>1.0</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898" marR="57898" marT="0" marB="0" anchor="ctr"/>
                </a:tc>
                <a:tc>
                  <a:txBody>
                    <a:bodyPr/>
                    <a:lstStyle/>
                    <a:p>
                      <a:pPr algn="ctr">
                        <a:spcAft>
                          <a:spcPts val="500"/>
                        </a:spcAft>
                      </a:pPr>
                      <a:r>
                        <a:rPr lang="en-AU" sz="1200">
                          <a:effectLst/>
                        </a:rPr>
                        <a:t>1.6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898" marR="57898" marT="0" marB="0" anchor="ctr"/>
                </a:tc>
                <a:extLst>
                  <a:ext uri="{0D108BD9-81ED-4DB2-BD59-A6C34878D82A}">
                    <a16:rowId xmlns:a16="http://schemas.microsoft.com/office/drawing/2014/main" val="3224042723"/>
                  </a:ext>
                </a:extLst>
              </a:tr>
              <a:tr h="393992">
                <a:tc>
                  <a:txBody>
                    <a:bodyPr/>
                    <a:lstStyle/>
                    <a:p>
                      <a:pPr algn="l">
                        <a:spcAft>
                          <a:spcPts val="500"/>
                        </a:spcAft>
                      </a:pPr>
                      <a:r>
                        <a:rPr lang="en-AU" sz="1000">
                          <a:effectLst/>
                        </a:rPr>
                        <a:t>NT</a:t>
                      </a:r>
                      <a:endParaRPr lang="en-A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57898" marR="57898" marT="0" marB="0" anchor="ctr"/>
                </a:tc>
                <a:tc>
                  <a:txBody>
                    <a:bodyPr/>
                    <a:lstStyle/>
                    <a:p>
                      <a:pPr algn="ctr">
                        <a:spcAft>
                          <a:spcPts val="500"/>
                        </a:spcAft>
                      </a:pPr>
                      <a:r>
                        <a:rPr lang="en-AU" sz="1200" dirty="0">
                          <a:effectLst/>
                        </a:rPr>
                        <a:t>13</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898" marR="57898" marT="0" marB="0" anchor="ctr"/>
                </a:tc>
                <a:tc>
                  <a:txBody>
                    <a:bodyPr/>
                    <a:lstStyle/>
                    <a:p>
                      <a:pPr algn="ctr">
                        <a:spcAft>
                          <a:spcPts val="500"/>
                        </a:spcAft>
                      </a:pPr>
                      <a:r>
                        <a:rPr lang="en-AU" sz="1200" dirty="0">
                          <a:effectLst/>
                        </a:rPr>
                        <a:t>15</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898" marR="57898" marT="0" marB="0" anchor="ctr"/>
                </a:tc>
                <a:tc>
                  <a:txBody>
                    <a:bodyPr/>
                    <a:lstStyle/>
                    <a:p>
                      <a:pPr algn="ctr">
                        <a:spcAft>
                          <a:spcPts val="500"/>
                        </a:spcAft>
                      </a:pPr>
                      <a:r>
                        <a:rPr lang="en-AU" sz="1200" dirty="0">
                          <a:effectLst/>
                        </a:rPr>
                        <a:t>14</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898" marR="57898" marT="0" marB="0" anchor="ctr"/>
                </a:tc>
                <a:tc>
                  <a:txBody>
                    <a:bodyPr/>
                    <a:lstStyle/>
                    <a:p>
                      <a:pPr algn="ctr">
                        <a:spcAft>
                          <a:spcPts val="500"/>
                        </a:spcAft>
                      </a:pPr>
                      <a:r>
                        <a:rPr lang="en-AU" sz="1200" dirty="0">
                          <a:effectLst/>
                        </a:rPr>
                        <a:t>3.6</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898" marR="57898" marT="0" marB="0" anchor="ctr"/>
                </a:tc>
                <a:tc>
                  <a:txBody>
                    <a:bodyPr/>
                    <a:lstStyle/>
                    <a:p>
                      <a:pPr algn="ctr">
                        <a:spcAft>
                          <a:spcPts val="500"/>
                        </a:spcAft>
                      </a:pPr>
                      <a:r>
                        <a:rPr lang="en-AU" sz="1200">
                          <a:effectLst/>
                        </a:rPr>
                        <a:t>4.3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898" marR="57898" marT="0" marB="0" anchor="ctr"/>
                </a:tc>
                <a:tc>
                  <a:txBody>
                    <a:bodyPr/>
                    <a:lstStyle/>
                    <a:p>
                      <a:pPr algn="ctr">
                        <a:spcAft>
                          <a:spcPts val="500"/>
                        </a:spcAft>
                      </a:pPr>
                      <a:r>
                        <a:rPr lang="en-AU" sz="1200">
                          <a:effectLst/>
                        </a:rPr>
                        <a:t>4.3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898" marR="57898" marT="0" marB="0" anchor="ctr"/>
                </a:tc>
                <a:tc>
                  <a:txBody>
                    <a:bodyPr/>
                    <a:lstStyle/>
                    <a:p>
                      <a:pPr algn="ctr">
                        <a:spcAft>
                          <a:spcPts val="500"/>
                        </a:spcAft>
                      </a:pPr>
                      <a:r>
                        <a:rPr lang="en-AU" sz="1200">
                          <a:effectLst/>
                        </a:rPr>
                        <a:t>3.6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898" marR="57898" marT="0" marB="0" anchor="ctr"/>
                </a:tc>
                <a:tc>
                  <a:txBody>
                    <a:bodyPr/>
                    <a:lstStyle/>
                    <a:p>
                      <a:pPr algn="ctr">
                        <a:spcAft>
                          <a:spcPts val="500"/>
                        </a:spcAft>
                      </a:pPr>
                      <a:r>
                        <a:rPr lang="en-AU" sz="1200" dirty="0">
                          <a:effectLst/>
                        </a:rPr>
                        <a:t>3.4</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898" marR="57898" marT="0" marB="0" anchor="ctr"/>
                </a:tc>
                <a:tc>
                  <a:txBody>
                    <a:bodyPr/>
                    <a:lstStyle/>
                    <a:p>
                      <a:pPr algn="ctr">
                        <a:spcAft>
                          <a:spcPts val="500"/>
                        </a:spcAft>
                      </a:pPr>
                      <a:r>
                        <a:rPr lang="en-AU" sz="1200" dirty="0">
                          <a:effectLst/>
                        </a:rPr>
                        <a:t>3.2</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898" marR="57898" marT="0" marB="0" anchor="ctr"/>
                </a:tc>
                <a:extLst>
                  <a:ext uri="{0D108BD9-81ED-4DB2-BD59-A6C34878D82A}">
                    <a16:rowId xmlns:a16="http://schemas.microsoft.com/office/drawing/2014/main" val="3028094386"/>
                  </a:ext>
                </a:extLst>
              </a:tr>
              <a:tr h="393992">
                <a:tc>
                  <a:txBody>
                    <a:bodyPr/>
                    <a:lstStyle/>
                    <a:p>
                      <a:pPr algn="l">
                        <a:spcAft>
                          <a:spcPts val="500"/>
                        </a:spcAft>
                      </a:pPr>
                      <a:r>
                        <a:rPr lang="en-AU" sz="1000">
                          <a:effectLst/>
                        </a:rPr>
                        <a:t>Selected jurisdictions</a:t>
                      </a:r>
                      <a:endParaRPr lang="en-A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57898" marR="57898" marT="0" marB="0" anchor="ctr"/>
                </a:tc>
                <a:tc>
                  <a:txBody>
                    <a:bodyPr/>
                    <a:lstStyle/>
                    <a:p>
                      <a:pPr algn="ctr">
                        <a:spcAft>
                          <a:spcPts val="500"/>
                        </a:spcAft>
                      </a:pPr>
                      <a:r>
                        <a:rPr lang="en-AU" sz="1200" dirty="0">
                          <a:effectLst/>
                        </a:rPr>
                        <a:t>6.4</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898" marR="57898" marT="0" marB="0" anchor="ctr"/>
                </a:tc>
                <a:tc>
                  <a:txBody>
                    <a:bodyPr/>
                    <a:lstStyle/>
                    <a:p>
                      <a:pPr algn="ctr">
                        <a:spcAft>
                          <a:spcPts val="500"/>
                        </a:spcAft>
                      </a:pPr>
                      <a:r>
                        <a:rPr lang="en-AU" sz="1200" dirty="0">
                          <a:effectLst/>
                        </a:rPr>
                        <a:t>6.0</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898" marR="57898" marT="0" marB="0" anchor="ctr"/>
                </a:tc>
                <a:tc>
                  <a:txBody>
                    <a:bodyPr/>
                    <a:lstStyle/>
                    <a:p>
                      <a:pPr algn="ctr">
                        <a:spcAft>
                          <a:spcPts val="500"/>
                        </a:spcAft>
                      </a:pPr>
                      <a:r>
                        <a:rPr lang="en-AU" sz="1200" dirty="0">
                          <a:effectLst/>
                        </a:rPr>
                        <a:t>6.2</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898" marR="57898" marT="0" marB="0" anchor="ctr"/>
                </a:tc>
                <a:tc>
                  <a:txBody>
                    <a:bodyPr/>
                    <a:lstStyle/>
                    <a:p>
                      <a:pPr algn="ctr">
                        <a:spcAft>
                          <a:spcPts val="500"/>
                        </a:spcAft>
                      </a:pPr>
                      <a:r>
                        <a:rPr lang="en-AU" sz="1200" dirty="0">
                          <a:effectLst/>
                        </a:rPr>
                        <a:t>3.3</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898" marR="57898" marT="0" marB="0" anchor="ctr"/>
                </a:tc>
                <a:tc>
                  <a:txBody>
                    <a:bodyPr/>
                    <a:lstStyle/>
                    <a:p>
                      <a:pPr algn="ctr">
                        <a:spcAft>
                          <a:spcPts val="500"/>
                        </a:spcAft>
                      </a:pPr>
                      <a:r>
                        <a:rPr lang="en-AU" sz="1200">
                          <a:effectLst/>
                        </a:rPr>
                        <a:t>2.8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898" marR="57898" marT="0" marB="0" anchor="ctr"/>
                </a:tc>
                <a:tc>
                  <a:txBody>
                    <a:bodyPr/>
                    <a:lstStyle/>
                    <a:p>
                      <a:pPr algn="ctr">
                        <a:spcAft>
                          <a:spcPts val="500"/>
                        </a:spcAft>
                      </a:pPr>
                      <a:r>
                        <a:rPr lang="en-AU" sz="1200">
                          <a:effectLst/>
                        </a:rPr>
                        <a:t>3.1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898" marR="57898" marT="0" marB="0" anchor="ctr"/>
                </a:tc>
                <a:tc>
                  <a:txBody>
                    <a:bodyPr/>
                    <a:lstStyle/>
                    <a:p>
                      <a:pPr algn="ctr">
                        <a:spcAft>
                          <a:spcPts val="500"/>
                        </a:spcAft>
                      </a:pPr>
                      <a:r>
                        <a:rPr lang="en-AU" sz="1200">
                          <a:effectLst/>
                        </a:rPr>
                        <a:t>1.9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898" marR="57898" marT="0" marB="0" anchor="ctr"/>
                </a:tc>
                <a:tc>
                  <a:txBody>
                    <a:bodyPr/>
                    <a:lstStyle/>
                    <a:p>
                      <a:pPr algn="ctr">
                        <a:spcAft>
                          <a:spcPts val="500"/>
                        </a:spcAft>
                      </a:pPr>
                      <a:r>
                        <a:rPr lang="en-AU" sz="1200">
                          <a:effectLst/>
                        </a:rPr>
                        <a:t>2.1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898" marR="57898" marT="0" marB="0" anchor="ctr"/>
                </a:tc>
                <a:tc>
                  <a:txBody>
                    <a:bodyPr/>
                    <a:lstStyle/>
                    <a:p>
                      <a:pPr algn="ctr">
                        <a:spcAft>
                          <a:spcPts val="500"/>
                        </a:spcAft>
                      </a:pPr>
                      <a:r>
                        <a:rPr lang="en-AU" sz="1200" dirty="0">
                          <a:effectLst/>
                        </a:rPr>
                        <a:t>2.0</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898" marR="57898" marT="0" marB="0" anchor="ctr"/>
                </a:tc>
                <a:extLst>
                  <a:ext uri="{0D108BD9-81ED-4DB2-BD59-A6C34878D82A}">
                    <a16:rowId xmlns:a16="http://schemas.microsoft.com/office/drawing/2014/main" val="1575627254"/>
                  </a:ext>
                </a:extLst>
              </a:tr>
            </a:tbl>
          </a:graphicData>
        </a:graphic>
      </p:graphicFrame>
    </p:spTree>
    <p:extLst>
      <p:ext uri="{BB962C8B-B14F-4D97-AF65-F5344CB8AC3E}">
        <p14:creationId xmlns:p14="http://schemas.microsoft.com/office/powerpoint/2010/main" val="28720245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5360" y="1484784"/>
            <a:ext cx="11521280" cy="762000"/>
          </a:xfrm>
        </p:spPr>
        <p:txBody>
          <a:bodyPr>
            <a:normAutofit/>
          </a:bodyPr>
          <a:lstStyle/>
          <a:p>
            <a:r>
              <a:rPr lang="en-AU" sz="2900" b="1" dirty="0">
                <a:solidFill>
                  <a:srgbClr val="087876"/>
                </a:solidFill>
                <a:latin typeface="Calibri Light" panose="020F0302020204030204" pitchFamily="34" charset="0"/>
                <a:cs typeface="Calibri Light" panose="020F0302020204030204" pitchFamily="34" charset="0"/>
              </a:rPr>
              <a:t>Aboriginal and Torres Strait Islander population</a:t>
            </a:r>
          </a:p>
        </p:txBody>
      </p:sp>
      <p:sp>
        <p:nvSpPr>
          <p:cNvPr id="3" name="Content Placeholder 2"/>
          <p:cNvSpPr>
            <a:spLocks noGrp="1"/>
          </p:cNvSpPr>
          <p:nvPr>
            <p:ph idx="1"/>
          </p:nvPr>
        </p:nvSpPr>
        <p:spPr/>
        <p:txBody>
          <a:bodyPr/>
          <a:lstStyle/>
          <a:p>
            <a:r>
              <a:rPr lang="en-AU" dirty="0"/>
              <a:t>In 2018, the estimated Australian Aboriginal and Torres Strait Islander population was 778,064.</a:t>
            </a:r>
          </a:p>
          <a:p>
            <a:r>
              <a:rPr lang="en-AU" dirty="0"/>
              <a:t>In 2018, NSW had the highest number of Aboriginal and Torres Strait Islander people (the estimated population was 239,587 people, 31% of the total Aboriginal and Torres Strait Islander population).</a:t>
            </a:r>
          </a:p>
          <a:p>
            <a:r>
              <a:rPr lang="en-AU" dirty="0"/>
              <a:t>In 2018, NT had the highest proportion of Aboriginal and Torres Strait Islander people in its population, with 31% of the NT population identifying as Aboriginal and/or Torres Strait Islander.</a:t>
            </a:r>
          </a:p>
          <a:p>
            <a:pPr marL="119062" indent="0">
              <a:buNone/>
            </a:pPr>
            <a:endParaRPr lang="en-AU" dirty="0"/>
          </a:p>
        </p:txBody>
      </p:sp>
    </p:spTree>
    <p:extLst>
      <p:ext uri="{BB962C8B-B14F-4D97-AF65-F5344CB8AC3E}">
        <p14:creationId xmlns:p14="http://schemas.microsoft.com/office/powerpoint/2010/main" val="40575345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000" b="1" dirty="0" smtClean="0">
                <a:solidFill>
                  <a:srgbClr val="087876"/>
                </a:solidFill>
              </a:rPr>
              <a:t>Proportions and rates of the leading causes of Aboriginal and Torres Strait Islander deaths and Indigenous: non-Indigenous rate ratios, NSW, Qld, WA, SA and the NT, 2011-2015</a:t>
            </a:r>
            <a:endParaRPr lang="en-AU" sz="2000" b="1" dirty="0">
              <a:solidFill>
                <a:srgbClr val="087876"/>
              </a:solidFill>
            </a:endParaRPr>
          </a:p>
        </p:txBody>
      </p:sp>
      <p:sp>
        <p:nvSpPr>
          <p:cNvPr id="5" name="Rectangle 1"/>
          <p:cNvSpPr>
            <a:spLocks noChangeArrowheads="1"/>
          </p:cNvSpPr>
          <p:nvPr/>
        </p:nvSpPr>
        <p:spPr bwMode="auto">
          <a:xfrm>
            <a:off x="623392" y="5661248"/>
            <a:ext cx="11233248" cy="6480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t" anchorCtr="0" compatLnSpc="1">
            <a:prstTxWarp prst="textNoShape">
              <a:avLst/>
            </a:prstTxWarp>
            <a:noAutofit/>
          </a:bodyPr>
          <a:lstStyle>
            <a:lvl1pPr eaLnBrk="0" hangingPunct="0">
              <a:tabLst>
                <a:tab pos="457200" algn="l"/>
                <a:tab pos="593725" algn="l"/>
              </a:tabLst>
              <a:defRPr>
                <a:solidFill>
                  <a:schemeClr val="tx1"/>
                </a:solidFill>
                <a:latin typeface="Arial" panose="020B0604020202020204" pitchFamily="34" charset="0"/>
              </a:defRPr>
            </a:lvl1pPr>
            <a:lvl2pPr eaLnBrk="0" hangingPunct="0">
              <a:tabLst>
                <a:tab pos="457200" algn="l"/>
                <a:tab pos="593725" algn="l"/>
              </a:tabLst>
              <a:defRPr>
                <a:solidFill>
                  <a:schemeClr val="tx1"/>
                </a:solidFill>
                <a:latin typeface="Arial" panose="020B0604020202020204" pitchFamily="34" charset="0"/>
              </a:defRPr>
            </a:lvl2pPr>
            <a:lvl3pPr eaLnBrk="0" hangingPunct="0">
              <a:tabLst>
                <a:tab pos="457200" algn="l"/>
                <a:tab pos="593725" algn="l"/>
              </a:tabLst>
              <a:defRPr>
                <a:solidFill>
                  <a:schemeClr val="tx1"/>
                </a:solidFill>
                <a:latin typeface="Arial" panose="020B0604020202020204" pitchFamily="34" charset="0"/>
              </a:defRPr>
            </a:lvl3pPr>
            <a:lvl4pPr eaLnBrk="0" hangingPunct="0">
              <a:tabLst>
                <a:tab pos="457200" algn="l"/>
                <a:tab pos="593725" algn="l"/>
              </a:tabLst>
              <a:defRPr>
                <a:solidFill>
                  <a:schemeClr val="tx1"/>
                </a:solidFill>
                <a:latin typeface="Arial" panose="020B0604020202020204" pitchFamily="34" charset="0"/>
              </a:defRPr>
            </a:lvl4pPr>
            <a:lvl5pPr eaLnBrk="0" hangingPunct="0">
              <a:tabLst>
                <a:tab pos="457200" algn="l"/>
                <a:tab pos="593725"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 pos="593725"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 pos="593725"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 pos="593725"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 pos="593725"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457200" algn="l"/>
                <a:tab pos="593725" algn="l"/>
              </a:tabLst>
            </a:pPr>
            <a:r>
              <a:rPr kumimoji="0" lang="en-AU" altLang="en-US" sz="900" b="0" i="0" u="none" strike="noStrike" cap="none" normalizeH="0" baseline="0" dirty="0" smtClean="0">
                <a:ln>
                  <a:noFill/>
                </a:ln>
                <a:solidFill>
                  <a:schemeClr val="tx1"/>
                </a:solidFill>
                <a:effectLst/>
                <a:latin typeface="+mj-lt"/>
                <a:ea typeface="Times New Roman" panose="02020603050405020304" pitchFamily="18" charset="0"/>
                <a:cs typeface="Times New Roman" panose="02020603050405020304" pitchFamily="18" charset="0"/>
              </a:rPr>
              <a:t>Notes:	</a:t>
            </a:r>
            <a:endParaRPr kumimoji="0" lang="en-AU" altLang="en-US" sz="900" b="0" i="0" u="none" strike="noStrike" cap="none" normalizeH="0" baseline="0" dirty="0" smtClean="0">
              <a:ln>
                <a:noFill/>
              </a:ln>
              <a:solidFill>
                <a:schemeClr val="tx1"/>
              </a:solidFill>
              <a:effectLst/>
              <a:latin typeface="+mj-lt"/>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 pos="593725" algn="l"/>
              </a:tabLst>
            </a:pPr>
            <a:r>
              <a:rPr kumimoji="0" lang="en-AU" altLang="en-US" sz="900" b="0" i="0" u="none" strike="noStrike" cap="none" normalizeH="0" baseline="0" dirty="0" smtClean="0">
                <a:ln>
                  <a:noFill/>
                </a:ln>
                <a:solidFill>
                  <a:schemeClr val="tx1"/>
                </a:solidFill>
                <a:effectLst/>
                <a:latin typeface="+mj-lt"/>
                <a:ea typeface="Times New Roman" panose="02020603050405020304" pitchFamily="18" charset="0"/>
                <a:cs typeface="Times New Roman" panose="02020603050405020304" pitchFamily="18" charset="0"/>
              </a:rPr>
              <a:t>1. Rates are deaths per 100,000.</a:t>
            </a:r>
            <a:endParaRPr kumimoji="0" lang="en-AU" altLang="en-US" sz="900" b="0" i="0" u="none" strike="noStrike" cap="none" normalizeH="0" baseline="0" dirty="0" smtClean="0">
              <a:ln>
                <a:noFill/>
              </a:ln>
              <a:solidFill>
                <a:schemeClr val="tx1"/>
              </a:solidFill>
              <a:effectLst/>
              <a:latin typeface="+mj-lt"/>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 pos="593725" algn="l"/>
              </a:tabLst>
            </a:pPr>
            <a:r>
              <a:rPr kumimoji="0" lang="en-AU" altLang="en-US" sz="900" b="0" i="0" u="none" strike="noStrike" cap="none" normalizeH="0" baseline="0" dirty="0" smtClean="0">
                <a:ln>
                  <a:noFill/>
                </a:ln>
                <a:solidFill>
                  <a:schemeClr val="tx1"/>
                </a:solidFill>
                <a:effectLst/>
                <a:latin typeface="+mj-lt"/>
                <a:ea typeface="Times New Roman" panose="02020603050405020304" pitchFamily="18" charset="0"/>
                <a:cs typeface="Times New Roman" panose="02020603050405020304" pitchFamily="18" charset="0"/>
              </a:rPr>
              <a:t>2. Rate ratio is the Indigenous rate divided by the non-Indigenous rate (not shown).</a:t>
            </a:r>
          </a:p>
          <a:p>
            <a:pPr marL="0" marR="0" lvl="0" indent="0" algn="l" defTabSz="914400" rtl="0" eaLnBrk="0" fontAlgn="base" latinLnBrk="0" hangingPunct="0">
              <a:lnSpc>
                <a:spcPct val="100000"/>
              </a:lnSpc>
              <a:spcBef>
                <a:spcPct val="0"/>
              </a:spcBef>
              <a:spcAft>
                <a:spcPct val="0"/>
              </a:spcAft>
              <a:buClrTx/>
              <a:buSzTx/>
              <a:buFontTx/>
              <a:buNone/>
              <a:tabLst>
                <a:tab pos="457200" algn="l"/>
                <a:tab pos="593725" algn="l"/>
              </a:tabLst>
            </a:pPr>
            <a:r>
              <a:rPr kumimoji="0" lang="en-AU" altLang="en-US" sz="900" b="0" i="0" u="none" strike="noStrike" cap="none" normalizeH="0" baseline="0" dirty="0" smtClean="0">
                <a:ln>
                  <a:noFill/>
                </a:ln>
                <a:solidFill>
                  <a:schemeClr val="tx1"/>
                </a:solidFill>
                <a:effectLst/>
                <a:latin typeface="+mj-lt"/>
                <a:ea typeface="Times New Roman" panose="02020603050405020304" pitchFamily="18" charset="0"/>
                <a:cs typeface="Times New Roman" panose="02020603050405020304" pitchFamily="18" charset="0"/>
              </a:rPr>
              <a:t>Source: Australian Health Ministers' Advisory Council, 2017 </a:t>
            </a:r>
            <a:endParaRPr kumimoji="0" lang="en-AU" altLang="en-US" sz="900" b="0" i="0" u="none" strike="noStrike" cap="none" normalizeH="0" baseline="0" dirty="0" smtClean="0">
              <a:ln>
                <a:noFill/>
              </a:ln>
              <a:solidFill>
                <a:schemeClr val="tx1"/>
              </a:solidFill>
              <a:effectLst/>
              <a:latin typeface="+mj-lt"/>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540828209"/>
              </p:ext>
            </p:extLst>
          </p:nvPr>
        </p:nvGraphicFramePr>
        <p:xfrm>
          <a:off x="623393" y="2286000"/>
          <a:ext cx="11161239" cy="3375252"/>
        </p:xfrm>
        <a:graphic>
          <a:graphicData uri="http://schemas.openxmlformats.org/drawingml/2006/table">
            <a:tbl>
              <a:tblPr firstRow="1" bandRow="1">
                <a:tableStyleId>{073A0DAA-6AF3-43AB-8588-CEC1D06C72B9}</a:tableStyleId>
              </a:tblPr>
              <a:tblGrid>
                <a:gridCol w="4937732">
                  <a:extLst>
                    <a:ext uri="{9D8B030D-6E8A-4147-A177-3AD203B41FA5}">
                      <a16:colId xmlns:a16="http://schemas.microsoft.com/office/drawing/2014/main" val="3568347064"/>
                    </a:ext>
                  </a:extLst>
                </a:gridCol>
                <a:gridCol w="2134029">
                  <a:extLst>
                    <a:ext uri="{9D8B030D-6E8A-4147-A177-3AD203B41FA5}">
                      <a16:colId xmlns:a16="http://schemas.microsoft.com/office/drawing/2014/main" val="2666979895"/>
                    </a:ext>
                  </a:extLst>
                </a:gridCol>
                <a:gridCol w="2134029">
                  <a:extLst>
                    <a:ext uri="{9D8B030D-6E8A-4147-A177-3AD203B41FA5}">
                      <a16:colId xmlns:a16="http://schemas.microsoft.com/office/drawing/2014/main" val="2038889469"/>
                    </a:ext>
                  </a:extLst>
                </a:gridCol>
                <a:gridCol w="1955449">
                  <a:extLst>
                    <a:ext uri="{9D8B030D-6E8A-4147-A177-3AD203B41FA5}">
                      <a16:colId xmlns:a16="http://schemas.microsoft.com/office/drawing/2014/main" val="2219929098"/>
                    </a:ext>
                  </a:extLst>
                </a:gridCol>
              </a:tblGrid>
              <a:tr h="281271">
                <a:tc>
                  <a:txBody>
                    <a:bodyPr/>
                    <a:lstStyle/>
                    <a:p>
                      <a:pPr algn="l">
                        <a:spcAft>
                          <a:spcPts val="500"/>
                        </a:spcAft>
                      </a:pPr>
                      <a:r>
                        <a:rPr lang="en-AU" sz="1200">
                          <a:effectLst/>
                        </a:rPr>
                        <a:t>Cause of death</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rgbClr val="087876"/>
                    </a:solidFill>
                  </a:tcPr>
                </a:tc>
                <a:tc>
                  <a:txBody>
                    <a:bodyPr/>
                    <a:lstStyle/>
                    <a:p>
                      <a:pPr algn="ctr">
                        <a:spcAft>
                          <a:spcPts val="500"/>
                        </a:spcAft>
                      </a:pPr>
                      <a:r>
                        <a:rPr lang="en-AU" sz="1200">
                          <a:effectLst/>
                        </a:rPr>
                        <a:t>Proportions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rgbClr val="087876"/>
                    </a:solidFill>
                  </a:tcPr>
                </a:tc>
                <a:tc>
                  <a:txBody>
                    <a:bodyPr/>
                    <a:lstStyle/>
                    <a:p>
                      <a:pPr algn="ctr">
                        <a:spcAft>
                          <a:spcPts val="500"/>
                        </a:spcAft>
                      </a:pPr>
                      <a:r>
                        <a:rPr lang="en-AU" sz="1200">
                          <a:effectLst/>
                        </a:rPr>
                        <a:t>Rate</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rgbClr val="087876"/>
                    </a:solidFill>
                  </a:tcPr>
                </a:tc>
                <a:tc>
                  <a:txBody>
                    <a:bodyPr/>
                    <a:lstStyle/>
                    <a:p>
                      <a:pPr algn="ctr">
                        <a:spcAft>
                          <a:spcPts val="500"/>
                        </a:spcAft>
                      </a:pPr>
                      <a:r>
                        <a:rPr lang="en-AU" sz="1200" dirty="0">
                          <a:effectLst/>
                        </a:rPr>
                        <a:t>Rate ratio</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rgbClr val="087876"/>
                    </a:solidFill>
                  </a:tcPr>
                </a:tc>
                <a:extLst>
                  <a:ext uri="{0D108BD9-81ED-4DB2-BD59-A6C34878D82A}">
                    <a16:rowId xmlns:a16="http://schemas.microsoft.com/office/drawing/2014/main" val="854503486"/>
                  </a:ext>
                </a:extLst>
              </a:tr>
              <a:tr h="281271">
                <a:tc>
                  <a:txBody>
                    <a:bodyPr/>
                    <a:lstStyle/>
                    <a:p>
                      <a:pPr algn="l">
                        <a:spcAft>
                          <a:spcPts val="500"/>
                        </a:spcAft>
                      </a:pPr>
                      <a:r>
                        <a:rPr lang="en-AU" sz="1200">
                          <a:effectLst/>
                        </a:rPr>
                        <a:t>Cardiovascular diseases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500"/>
                        </a:spcAft>
                      </a:pPr>
                      <a:r>
                        <a:rPr lang="en-AU" sz="1200" dirty="0">
                          <a:effectLst/>
                        </a:rPr>
                        <a:t>24</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500"/>
                        </a:spcAft>
                      </a:pPr>
                      <a:r>
                        <a:rPr lang="en-AU" sz="1200">
                          <a:effectLst/>
                        </a:rPr>
                        <a:t>271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500"/>
                        </a:spcAft>
                      </a:pPr>
                      <a:r>
                        <a:rPr lang="en-AU" sz="1200">
                          <a:effectLst/>
                        </a:rPr>
                        <a:t>1.6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928162461"/>
                  </a:ext>
                </a:extLst>
              </a:tr>
              <a:tr h="281271">
                <a:tc>
                  <a:txBody>
                    <a:bodyPr/>
                    <a:lstStyle/>
                    <a:p>
                      <a:pPr algn="l">
                        <a:spcAft>
                          <a:spcPts val="500"/>
                        </a:spcAft>
                      </a:pPr>
                      <a:r>
                        <a:rPr lang="en-AU" sz="1200">
                          <a:effectLst/>
                        </a:rPr>
                        <a:t>Neoplasms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500"/>
                        </a:spcAft>
                      </a:pPr>
                      <a:r>
                        <a:rPr lang="en-AU" sz="1200">
                          <a:effectLst/>
                        </a:rPr>
                        <a:t>21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500"/>
                        </a:spcAft>
                      </a:pPr>
                      <a:r>
                        <a:rPr lang="en-AU" sz="1200">
                          <a:effectLst/>
                        </a:rPr>
                        <a:t>232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500"/>
                        </a:spcAft>
                      </a:pPr>
                      <a:r>
                        <a:rPr lang="en-AU" sz="1200">
                          <a:effectLst/>
                        </a:rPr>
                        <a:t>1.4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883722432"/>
                  </a:ext>
                </a:extLst>
              </a:tr>
              <a:tr h="281271">
                <a:tc>
                  <a:txBody>
                    <a:bodyPr/>
                    <a:lstStyle/>
                    <a:p>
                      <a:pPr algn="l">
                        <a:spcAft>
                          <a:spcPts val="500"/>
                        </a:spcAft>
                      </a:pPr>
                      <a:r>
                        <a:rPr lang="en-AU" sz="1200">
                          <a:effectLst/>
                        </a:rPr>
                        <a:t>External causes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500"/>
                        </a:spcAft>
                      </a:pPr>
                      <a:r>
                        <a:rPr lang="en-AU" sz="1200">
                          <a:effectLst/>
                        </a:rPr>
                        <a:t>15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500"/>
                        </a:spcAft>
                      </a:pPr>
                      <a:r>
                        <a:rPr lang="en-AU" sz="1200">
                          <a:effectLst/>
                        </a:rPr>
                        <a:t>81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500"/>
                        </a:spcAft>
                      </a:pPr>
                      <a:r>
                        <a:rPr lang="en-AU" sz="1200">
                          <a:effectLst/>
                        </a:rPr>
                        <a:t>2.1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039781182"/>
                  </a:ext>
                </a:extLst>
              </a:tr>
              <a:tr h="281271">
                <a:tc>
                  <a:txBody>
                    <a:bodyPr/>
                    <a:lstStyle/>
                    <a:p>
                      <a:pPr algn="l">
                        <a:spcAft>
                          <a:spcPts val="500"/>
                        </a:spcAft>
                      </a:pPr>
                      <a:r>
                        <a:rPr lang="en-AU" sz="1200" dirty="0">
                          <a:effectLst/>
                        </a:rPr>
                        <a:t>Endocrine, metabolic and nutritional disorders</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500"/>
                        </a:spcAft>
                      </a:pPr>
                      <a:r>
                        <a:rPr lang="en-AU" sz="1200">
                          <a:effectLst/>
                        </a:rPr>
                        <a:t>8.8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500"/>
                        </a:spcAft>
                      </a:pPr>
                      <a:r>
                        <a:rPr lang="en-AU" sz="1200">
                          <a:effectLst/>
                        </a:rPr>
                        <a:t>101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500"/>
                        </a:spcAft>
                      </a:pPr>
                      <a:r>
                        <a:rPr lang="en-AU" sz="1200">
                          <a:effectLst/>
                        </a:rPr>
                        <a:t>4.5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964762908"/>
                  </a:ext>
                </a:extLst>
              </a:tr>
              <a:tr h="281271">
                <a:tc>
                  <a:txBody>
                    <a:bodyPr/>
                    <a:lstStyle/>
                    <a:p>
                      <a:pPr marL="215900" algn="l">
                        <a:spcAft>
                          <a:spcPts val="500"/>
                        </a:spcAft>
                      </a:pPr>
                      <a:r>
                        <a:rPr lang="en-AU" sz="1200" i="1" dirty="0">
                          <a:effectLst/>
                        </a:rPr>
                        <a:t>Diabetes</a:t>
                      </a:r>
                      <a:endParaRPr lang="en-AU" sz="1200" i="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500"/>
                        </a:spcAft>
                      </a:pPr>
                      <a:r>
                        <a:rPr lang="en-AU" sz="1200" i="1" dirty="0">
                          <a:effectLst/>
                        </a:rPr>
                        <a:t>7.6</a:t>
                      </a:r>
                      <a:endParaRPr lang="en-AU" sz="1200" i="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500"/>
                        </a:spcAft>
                      </a:pPr>
                      <a:r>
                        <a:rPr lang="en-AU" sz="1200" i="1" dirty="0">
                          <a:effectLst/>
                        </a:rPr>
                        <a:t>87</a:t>
                      </a:r>
                      <a:endParaRPr lang="en-AU" sz="1200" i="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500"/>
                        </a:spcAft>
                      </a:pPr>
                      <a:r>
                        <a:rPr lang="en-AU" sz="1200" i="1" dirty="0">
                          <a:effectLst/>
                        </a:rPr>
                        <a:t>5.6</a:t>
                      </a:r>
                      <a:endParaRPr lang="en-AU" sz="1200" i="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32772459"/>
                  </a:ext>
                </a:extLst>
              </a:tr>
              <a:tr h="281271">
                <a:tc>
                  <a:txBody>
                    <a:bodyPr/>
                    <a:lstStyle/>
                    <a:p>
                      <a:pPr algn="l">
                        <a:spcAft>
                          <a:spcPts val="500"/>
                        </a:spcAft>
                      </a:pPr>
                      <a:r>
                        <a:rPr lang="en-AU" sz="1200">
                          <a:effectLst/>
                        </a:rPr>
                        <a:t>Respiratory diseases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500"/>
                        </a:spcAft>
                      </a:pPr>
                      <a:r>
                        <a:rPr lang="en-AU" sz="1200">
                          <a:effectLst/>
                        </a:rPr>
                        <a:t>8.3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500"/>
                        </a:spcAft>
                      </a:pPr>
                      <a:r>
                        <a:rPr lang="en-AU" sz="1200">
                          <a:effectLst/>
                        </a:rPr>
                        <a:t>101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500"/>
                        </a:spcAft>
                      </a:pPr>
                      <a:r>
                        <a:rPr lang="en-AU" sz="1200">
                          <a:effectLst/>
                        </a:rPr>
                        <a:t>2.0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547944495"/>
                  </a:ext>
                </a:extLst>
              </a:tr>
              <a:tr h="281271">
                <a:tc>
                  <a:txBody>
                    <a:bodyPr/>
                    <a:lstStyle/>
                    <a:p>
                      <a:pPr algn="l">
                        <a:spcAft>
                          <a:spcPts val="500"/>
                        </a:spcAft>
                      </a:pPr>
                      <a:r>
                        <a:rPr lang="en-AU" sz="1200">
                          <a:effectLst/>
                        </a:rPr>
                        <a:t>Digestive disorders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500"/>
                        </a:spcAft>
                      </a:pPr>
                      <a:r>
                        <a:rPr lang="en-AU" sz="1200">
                          <a:effectLst/>
                        </a:rPr>
                        <a:t>5.5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500"/>
                        </a:spcAft>
                      </a:pPr>
                      <a:r>
                        <a:rPr lang="en-AU" sz="1200">
                          <a:effectLst/>
                        </a:rPr>
                        <a:t>46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500"/>
                        </a:spcAft>
                      </a:pPr>
                      <a:r>
                        <a:rPr lang="en-AU" sz="1200">
                          <a:effectLst/>
                        </a:rPr>
                        <a:t>2.3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447950925"/>
                  </a:ext>
                </a:extLst>
              </a:tr>
              <a:tr h="281271">
                <a:tc>
                  <a:txBody>
                    <a:bodyPr/>
                    <a:lstStyle/>
                    <a:p>
                      <a:pPr algn="l">
                        <a:spcAft>
                          <a:spcPts val="500"/>
                        </a:spcAft>
                      </a:pPr>
                      <a:r>
                        <a:rPr lang="en-AU" sz="1200">
                          <a:effectLst/>
                        </a:rPr>
                        <a:t>Nervous system diseases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500"/>
                        </a:spcAft>
                      </a:pPr>
                      <a:r>
                        <a:rPr lang="en-AU" sz="1200">
                          <a:effectLst/>
                        </a:rPr>
                        <a:t>2.5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500"/>
                        </a:spcAft>
                      </a:pPr>
                      <a:r>
                        <a:rPr lang="en-AU" sz="1200">
                          <a:effectLst/>
                        </a:rPr>
                        <a:t>26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500"/>
                        </a:spcAft>
                      </a:pPr>
                      <a:r>
                        <a:rPr lang="en-AU" sz="1200">
                          <a:effectLst/>
                        </a:rPr>
                        <a:t>0.9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754044515"/>
                  </a:ext>
                </a:extLst>
              </a:tr>
              <a:tr h="281271">
                <a:tc>
                  <a:txBody>
                    <a:bodyPr/>
                    <a:lstStyle/>
                    <a:p>
                      <a:pPr algn="l">
                        <a:spcAft>
                          <a:spcPts val="500"/>
                        </a:spcAft>
                      </a:pPr>
                      <a:r>
                        <a:rPr lang="en-AU" sz="1200">
                          <a:effectLst/>
                        </a:rPr>
                        <a:t>Infectious and parasitic diseases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500"/>
                        </a:spcAft>
                      </a:pPr>
                      <a:r>
                        <a:rPr lang="en-AU" sz="1200">
                          <a:effectLst/>
                        </a:rPr>
                        <a:t>2.5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500"/>
                        </a:spcAft>
                      </a:pPr>
                      <a:r>
                        <a:rPr lang="en-AU" sz="1200">
                          <a:effectLst/>
                        </a:rPr>
                        <a:t>21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500"/>
                        </a:spcAft>
                      </a:pPr>
                      <a:r>
                        <a:rPr lang="en-AU" sz="1200">
                          <a:effectLst/>
                        </a:rPr>
                        <a:t>2.0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234381993"/>
                  </a:ext>
                </a:extLst>
              </a:tr>
              <a:tr h="281271">
                <a:tc>
                  <a:txBody>
                    <a:bodyPr/>
                    <a:lstStyle/>
                    <a:p>
                      <a:pPr algn="l">
                        <a:spcAft>
                          <a:spcPts val="500"/>
                        </a:spcAft>
                      </a:pPr>
                      <a:r>
                        <a:rPr lang="en-AU" sz="1200">
                          <a:effectLst/>
                        </a:rPr>
                        <a:t>Kidney diseases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500"/>
                        </a:spcAft>
                      </a:pPr>
                      <a:r>
                        <a:rPr lang="en-AU" sz="1200">
                          <a:effectLst/>
                        </a:rPr>
                        <a:t>2.0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500"/>
                        </a:spcAft>
                      </a:pPr>
                      <a:r>
                        <a:rPr lang="en-AU" sz="1200">
                          <a:effectLst/>
                        </a:rPr>
                        <a:t>24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500"/>
                        </a:spcAft>
                      </a:pPr>
                      <a:r>
                        <a:rPr lang="en-AU" sz="1200">
                          <a:effectLst/>
                        </a:rPr>
                        <a:t>2.6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886188691"/>
                  </a:ext>
                </a:extLst>
              </a:tr>
              <a:tr h="281271">
                <a:tc>
                  <a:txBody>
                    <a:bodyPr/>
                    <a:lstStyle/>
                    <a:p>
                      <a:pPr algn="l">
                        <a:spcAft>
                          <a:spcPts val="500"/>
                        </a:spcAft>
                      </a:pPr>
                      <a:r>
                        <a:rPr lang="en-AU" sz="1200">
                          <a:effectLst/>
                        </a:rPr>
                        <a:t>Conditions in the perinatal period</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500"/>
                        </a:spcAft>
                      </a:pPr>
                      <a:r>
                        <a:rPr lang="en-AU" sz="1200">
                          <a:effectLst/>
                        </a:rPr>
                        <a:t>2.0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500"/>
                        </a:spcAft>
                      </a:pPr>
                      <a:r>
                        <a:rPr lang="en-AU" sz="1200">
                          <a:effectLst/>
                        </a:rPr>
                        <a:t>4.7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500"/>
                        </a:spcAft>
                      </a:pPr>
                      <a:r>
                        <a:rPr lang="en-AU" sz="1200" dirty="0">
                          <a:effectLst/>
                        </a:rPr>
                        <a:t>2.0</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182936005"/>
                  </a:ext>
                </a:extLst>
              </a:tr>
            </a:tbl>
          </a:graphicData>
        </a:graphic>
      </p:graphicFrame>
    </p:spTree>
    <p:extLst>
      <p:ext uri="{BB962C8B-B14F-4D97-AF65-F5344CB8AC3E}">
        <p14:creationId xmlns:p14="http://schemas.microsoft.com/office/powerpoint/2010/main" val="362310010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000" b="1" dirty="0">
                <a:solidFill>
                  <a:srgbClr val="087876"/>
                </a:solidFill>
              </a:rPr>
              <a:t>Numbers of women who gave birth and maternal deaths, and maternal mortality ratios, by Indigenous status, Australia, </a:t>
            </a:r>
            <a:r>
              <a:rPr lang="en-US" sz="2000" b="1" dirty="0" smtClean="0">
                <a:solidFill>
                  <a:srgbClr val="087876"/>
                </a:solidFill>
              </a:rPr>
              <a:t>2012-2016</a:t>
            </a:r>
            <a:endParaRPr lang="en-AU" sz="2000" b="1" dirty="0">
              <a:solidFill>
                <a:srgbClr val="087876"/>
              </a:solidFill>
            </a:endParaRPr>
          </a:p>
        </p:txBody>
      </p:sp>
      <p:sp>
        <p:nvSpPr>
          <p:cNvPr id="5" name="Rectangle 1"/>
          <p:cNvSpPr>
            <a:spLocks noChangeArrowheads="1"/>
          </p:cNvSpPr>
          <p:nvPr/>
        </p:nvSpPr>
        <p:spPr bwMode="auto">
          <a:xfrm>
            <a:off x="623389" y="5373217"/>
            <a:ext cx="11233250" cy="9361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2" anchor="t" anchorCtr="0" compatLnSpc="1">
            <a:prstTxWarp prst="textNoShape">
              <a:avLst/>
            </a:prstTxWarp>
            <a:noAutofit/>
          </a:bodyPr>
          <a:lstStyle>
            <a:lvl1pPr eaLnBrk="0" hangingPunct="0">
              <a:tabLst>
                <a:tab pos="457200" algn="l"/>
                <a:tab pos="593725" algn="l"/>
              </a:tabLst>
              <a:defRPr>
                <a:solidFill>
                  <a:schemeClr val="tx1"/>
                </a:solidFill>
                <a:latin typeface="Arial" panose="020B0604020202020204" pitchFamily="34" charset="0"/>
              </a:defRPr>
            </a:lvl1pPr>
            <a:lvl2pPr eaLnBrk="0" hangingPunct="0">
              <a:tabLst>
                <a:tab pos="457200" algn="l"/>
                <a:tab pos="593725" algn="l"/>
              </a:tabLst>
              <a:defRPr>
                <a:solidFill>
                  <a:schemeClr val="tx1"/>
                </a:solidFill>
                <a:latin typeface="Arial" panose="020B0604020202020204" pitchFamily="34" charset="0"/>
              </a:defRPr>
            </a:lvl2pPr>
            <a:lvl3pPr eaLnBrk="0" hangingPunct="0">
              <a:tabLst>
                <a:tab pos="457200" algn="l"/>
                <a:tab pos="593725" algn="l"/>
              </a:tabLst>
              <a:defRPr>
                <a:solidFill>
                  <a:schemeClr val="tx1"/>
                </a:solidFill>
                <a:latin typeface="Arial" panose="020B0604020202020204" pitchFamily="34" charset="0"/>
              </a:defRPr>
            </a:lvl3pPr>
            <a:lvl4pPr eaLnBrk="0" hangingPunct="0">
              <a:tabLst>
                <a:tab pos="457200" algn="l"/>
                <a:tab pos="593725" algn="l"/>
              </a:tabLst>
              <a:defRPr>
                <a:solidFill>
                  <a:schemeClr val="tx1"/>
                </a:solidFill>
                <a:latin typeface="Arial" panose="020B0604020202020204" pitchFamily="34" charset="0"/>
              </a:defRPr>
            </a:lvl4pPr>
            <a:lvl5pPr eaLnBrk="0" hangingPunct="0">
              <a:tabLst>
                <a:tab pos="457200" algn="l"/>
                <a:tab pos="593725"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 pos="593725"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 pos="593725"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 pos="593725"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 pos="593725" algn="l"/>
              </a:tabLst>
              <a:defRPr>
                <a:solidFill>
                  <a:schemeClr val="tx1"/>
                </a:solidFill>
                <a:latin typeface="Arial" panose="020B0604020202020204" pitchFamily="34" charset="0"/>
              </a:defRPr>
            </a:lvl9pPr>
          </a:lstStyle>
          <a:p>
            <a:pPr marL="594360" indent="-594360">
              <a:spcAft>
                <a:spcPts val="300"/>
              </a:spcAft>
              <a:tabLst>
                <a:tab pos="457200" algn="l"/>
                <a:tab pos="594360" algn="l"/>
              </a:tabLst>
            </a:pPr>
            <a:r>
              <a:rPr lang="en-AU" sz="900" dirty="0">
                <a:latin typeface="Calibri Light" panose="020F0302020204030204" pitchFamily="34" charset="0"/>
                <a:ea typeface="Times New Roman" panose="02020603050405020304" pitchFamily="18" charset="0"/>
                <a:cs typeface="Calibri Light" panose="020F0302020204030204" pitchFamily="34" charset="0"/>
              </a:rPr>
              <a:t>Notes:	1	Maternal mortality ratio is the number of maternal deaths divided by the number of women who gave birth (in 100,000s</a:t>
            </a:r>
            <a:r>
              <a:rPr lang="en-AU" sz="900" dirty="0" smtClean="0">
                <a:latin typeface="Calibri Light" panose="020F0302020204030204" pitchFamily="34" charset="0"/>
                <a:ea typeface="Times New Roman" panose="02020603050405020304" pitchFamily="18" charset="0"/>
                <a:cs typeface="Calibri Light" panose="020F0302020204030204" pitchFamily="34" charset="0"/>
              </a:rPr>
              <a:t>).  </a:t>
            </a:r>
            <a:endParaRPr lang="en-AU" sz="900" dirty="0">
              <a:latin typeface="Calibri Light" panose="020F0302020204030204" pitchFamily="34" charset="0"/>
              <a:ea typeface="Times New Roman" panose="02020603050405020304" pitchFamily="18" charset="0"/>
              <a:cs typeface="Calibri Light" panose="020F0302020204030204" pitchFamily="34" charset="0"/>
            </a:endParaRPr>
          </a:p>
          <a:p>
            <a:pPr marL="594360" indent="-594360">
              <a:spcAft>
                <a:spcPts val="300"/>
              </a:spcAft>
              <a:tabLst>
                <a:tab pos="457200" algn="l"/>
                <a:tab pos="594360" algn="l"/>
              </a:tabLst>
            </a:pPr>
            <a:r>
              <a:rPr lang="en-AU" sz="900" dirty="0">
                <a:latin typeface="Calibri Light" panose="020F0302020204030204" pitchFamily="34" charset="0"/>
                <a:ea typeface="Times New Roman" panose="02020603050405020304" pitchFamily="18" charset="0"/>
                <a:cs typeface="Calibri Light" panose="020F0302020204030204" pitchFamily="34" charset="0"/>
              </a:rPr>
              <a:t>	2	Due to the small number of deaths and some uncertainty about the numbers of Indigenous deaths and confinements, some caution must be exercised in the interpretation of the ratios.</a:t>
            </a:r>
          </a:p>
          <a:p>
            <a:pPr marL="594360" indent="-594360">
              <a:spcAft>
                <a:spcPts val="300"/>
              </a:spcAft>
              <a:tabLst>
                <a:tab pos="457200" algn="l"/>
                <a:tab pos="594360" algn="l"/>
              </a:tabLst>
            </a:pPr>
            <a:r>
              <a:rPr lang="en-AU" sz="900" dirty="0">
                <a:latin typeface="Calibri Light" panose="020F0302020204030204" pitchFamily="34" charset="0"/>
                <a:ea typeface="Times New Roman" panose="02020603050405020304" pitchFamily="18" charset="0"/>
                <a:cs typeface="Calibri Light" panose="020F0302020204030204" pitchFamily="34" charset="0"/>
              </a:rPr>
              <a:t>	3	Data not available for WA for all years and for the NT for 2015-2016.</a:t>
            </a:r>
          </a:p>
          <a:p>
            <a:pPr marL="594360" indent="-594360">
              <a:spcAft>
                <a:spcPts val="300"/>
              </a:spcAft>
              <a:tabLst>
                <a:tab pos="457200" algn="l"/>
                <a:tab pos="594360" algn="l"/>
              </a:tabLst>
            </a:pPr>
            <a:r>
              <a:rPr lang="en-AU" sz="900" dirty="0">
                <a:latin typeface="Calibri Light" panose="020F0302020204030204" pitchFamily="34" charset="0"/>
                <a:ea typeface="Times New Roman" panose="02020603050405020304" pitchFamily="18" charset="0"/>
                <a:cs typeface="Calibri Light" panose="020F0302020204030204" pitchFamily="34" charset="0"/>
              </a:rPr>
              <a:t>	4	Directly age standardised to the Australian female population aged 15-44 at 30 June </a:t>
            </a:r>
            <a:r>
              <a:rPr lang="en-AU" sz="900" dirty="0" smtClean="0">
                <a:latin typeface="Calibri Light" panose="020F0302020204030204" pitchFamily="34" charset="0"/>
                <a:ea typeface="Times New Roman" panose="02020603050405020304" pitchFamily="18" charset="0"/>
                <a:cs typeface="Calibri Light" panose="020F0302020204030204" pitchFamily="34" charset="0"/>
              </a:rPr>
              <a:t>2001.</a:t>
            </a:r>
            <a:endParaRPr lang="en-AU" sz="900" dirty="0">
              <a:latin typeface="Calibri Light" panose="020F0302020204030204" pitchFamily="34" charset="0"/>
              <a:ea typeface="Times New Roman" panose="02020603050405020304" pitchFamily="18" charset="0"/>
              <a:cs typeface="Calibri Light" panose="020F0302020204030204" pitchFamily="34" charset="0"/>
            </a:endParaRPr>
          </a:p>
          <a:p>
            <a:r>
              <a:rPr lang="en-AU" sz="900" dirty="0" smtClean="0">
                <a:latin typeface="Calibri Light" panose="020F0302020204030204" pitchFamily="34" charset="0"/>
                <a:ea typeface="Times New Roman" panose="02020603050405020304" pitchFamily="18" charset="0"/>
                <a:cs typeface="Calibri Light" panose="020F0302020204030204" pitchFamily="34" charset="0"/>
              </a:rPr>
              <a:t>                  Source</a:t>
            </a:r>
            <a:r>
              <a:rPr lang="en-AU" sz="900" dirty="0">
                <a:latin typeface="Calibri Light" panose="020F0302020204030204" pitchFamily="34" charset="0"/>
                <a:ea typeface="Times New Roman" panose="02020603050405020304" pitchFamily="18" charset="0"/>
                <a:cs typeface="Calibri Light" panose="020F0302020204030204" pitchFamily="34" charset="0"/>
              </a:rPr>
              <a:t>: AIHW, 2018 </a:t>
            </a:r>
            <a:endParaRPr kumimoji="0" lang="en-AU" altLang="en-US" sz="900" b="0" i="0" u="none" strike="noStrike" cap="none" normalizeH="0" baseline="0" dirty="0" smtClean="0">
              <a:ln>
                <a:noFill/>
              </a:ln>
              <a:solidFill>
                <a:schemeClr val="tx1"/>
              </a:solidFill>
              <a:effectLst/>
              <a:latin typeface="Calibri Light" panose="020F0302020204030204" pitchFamily="34" charset="0"/>
              <a:cs typeface="Calibri Light" panose="020F0302020204030204" pitchFamily="34" charset="0"/>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510299503"/>
              </p:ext>
            </p:extLst>
          </p:nvPr>
        </p:nvGraphicFramePr>
        <p:xfrm>
          <a:off x="335361" y="2348882"/>
          <a:ext cx="11549388" cy="3004820"/>
        </p:xfrm>
        <a:graphic>
          <a:graphicData uri="http://schemas.openxmlformats.org/drawingml/2006/table">
            <a:tbl>
              <a:tblPr firstRow="1" bandRow="1">
                <a:tableStyleId>{073A0DAA-6AF3-43AB-8588-CEC1D06C72B9}</a:tableStyleId>
              </a:tblPr>
              <a:tblGrid>
                <a:gridCol w="2887347">
                  <a:extLst>
                    <a:ext uri="{9D8B030D-6E8A-4147-A177-3AD203B41FA5}">
                      <a16:colId xmlns:a16="http://schemas.microsoft.com/office/drawing/2014/main" val="2316019789"/>
                    </a:ext>
                  </a:extLst>
                </a:gridCol>
                <a:gridCol w="2887347">
                  <a:extLst>
                    <a:ext uri="{9D8B030D-6E8A-4147-A177-3AD203B41FA5}">
                      <a16:colId xmlns:a16="http://schemas.microsoft.com/office/drawing/2014/main" val="2407237447"/>
                    </a:ext>
                  </a:extLst>
                </a:gridCol>
                <a:gridCol w="2887347">
                  <a:extLst>
                    <a:ext uri="{9D8B030D-6E8A-4147-A177-3AD203B41FA5}">
                      <a16:colId xmlns:a16="http://schemas.microsoft.com/office/drawing/2014/main" val="4267176774"/>
                    </a:ext>
                  </a:extLst>
                </a:gridCol>
                <a:gridCol w="2887347">
                  <a:extLst>
                    <a:ext uri="{9D8B030D-6E8A-4147-A177-3AD203B41FA5}">
                      <a16:colId xmlns:a16="http://schemas.microsoft.com/office/drawing/2014/main" val="3545654517"/>
                    </a:ext>
                  </a:extLst>
                </a:gridCol>
              </a:tblGrid>
              <a:tr h="429260">
                <a:tc>
                  <a:txBody>
                    <a:bodyPr/>
                    <a:lstStyle/>
                    <a:p>
                      <a:pPr algn="l">
                        <a:spcAft>
                          <a:spcPts val="500"/>
                        </a:spcAft>
                      </a:pPr>
                      <a:r>
                        <a:rPr lang="en-AU" sz="1200" dirty="0">
                          <a:effectLst/>
                        </a:rPr>
                        <a:t>Indigenous status</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tc>
                  <a:txBody>
                    <a:bodyPr/>
                    <a:lstStyle/>
                    <a:p>
                      <a:pPr algn="ctr">
                        <a:spcAft>
                          <a:spcPts val="500"/>
                        </a:spcAft>
                      </a:pPr>
                      <a:r>
                        <a:rPr lang="en-AU" sz="1200" dirty="0">
                          <a:effectLst/>
                        </a:rPr>
                        <a:t>Number of women who gave birth</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tc>
                  <a:txBody>
                    <a:bodyPr/>
                    <a:lstStyle/>
                    <a:p>
                      <a:pPr algn="ctr">
                        <a:spcAft>
                          <a:spcPts val="500"/>
                        </a:spcAft>
                      </a:pPr>
                      <a:r>
                        <a:rPr lang="en-AU" sz="1200" dirty="0">
                          <a:effectLst/>
                        </a:rPr>
                        <a:t>Maternal deaths</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tc>
                  <a:txBody>
                    <a:bodyPr/>
                    <a:lstStyle/>
                    <a:p>
                      <a:pPr algn="ctr">
                        <a:spcAft>
                          <a:spcPts val="500"/>
                        </a:spcAft>
                      </a:pPr>
                      <a:r>
                        <a:rPr lang="en-AU" sz="1200" dirty="0">
                          <a:effectLst/>
                        </a:rPr>
                        <a:t>Maternal mortality ratio</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spcAft>
                          <a:spcPts val="500"/>
                        </a:spcAft>
                      </a:pPr>
                      <a:r>
                        <a:rPr lang="en-AU" sz="1200" dirty="0">
                          <a:effectLst/>
                        </a:rPr>
                        <a:t> </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extLst>
                  <a:ext uri="{0D108BD9-81ED-4DB2-BD59-A6C34878D82A}">
                    <a16:rowId xmlns:a16="http://schemas.microsoft.com/office/drawing/2014/main" val="3022788613"/>
                  </a:ext>
                </a:extLst>
              </a:tr>
              <a:tr h="429260">
                <a:tc>
                  <a:txBody>
                    <a:bodyPr/>
                    <a:lstStyle/>
                    <a:p>
                      <a:pPr lvl="0" algn="l">
                        <a:spcAft>
                          <a:spcPts val="500"/>
                        </a:spcAft>
                      </a:pPr>
                      <a:r>
                        <a:rPr lang="en-AU" sz="1200" dirty="0">
                          <a:effectLst/>
                        </a:rPr>
                        <a:t>Aboriginal and Torres Strait Islander</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52,823</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12</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31.6</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spcAft>
                          <a:spcPts val="500"/>
                        </a:spcAft>
                      </a:pPr>
                      <a:r>
                        <a:rPr lang="en-AU" sz="1200" dirty="0">
                          <a:effectLst/>
                        </a:rPr>
                        <a:t> </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218762863"/>
                  </a:ext>
                </a:extLst>
              </a:tr>
              <a:tr h="429260">
                <a:tc>
                  <a:txBody>
                    <a:bodyPr/>
                    <a:lstStyle/>
                    <a:p>
                      <a:pPr lvl="0" algn="just">
                        <a:spcAft>
                          <a:spcPts val="500"/>
                        </a:spcAft>
                      </a:pPr>
                      <a:r>
                        <a:rPr lang="en-AU" sz="1200" dirty="0">
                          <a:effectLst/>
                        </a:rPr>
                        <a:t> </a:t>
                      </a:r>
                      <a:r>
                        <a:rPr lang="en-AU" sz="1200" dirty="0" smtClean="0">
                          <a:effectLst/>
                        </a:rPr>
                        <a:t>Direct </a:t>
                      </a:r>
                      <a:r>
                        <a:rPr lang="en-AU" sz="1200" dirty="0">
                          <a:effectLst/>
                        </a:rPr>
                        <a:t>maternal deaths</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tc>
                  <a:txBody>
                    <a:bodyPr/>
                    <a:lstStyle/>
                    <a:p>
                      <a:pPr algn="just">
                        <a:spcAft>
                          <a:spcPts val="500"/>
                        </a:spcAft>
                      </a:pPr>
                      <a:r>
                        <a:rPr lang="en-AU" sz="1200" dirty="0">
                          <a:effectLst/>
                        </a:rPr>
                        <a:t> </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6</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15.6</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252176505"/>
                  </a:ext>
                </a:extLst>
              </a:tr>
              <a:tr h="429260">
                <a:tc>
                  <a:txBody>
                    <a:bodyPr/>
                    <a:lstStyle/>
                    <a:p>
                      <a:pPr lvl="0" algn="just">
                        <a:spcAft>
                          <a:spcPts val="500"/>
                        </a:spcAft>
                      </a:pPr>
                      <a:r>
                        <a:rPr lang="en-AU" sz="1200" dirty="0">
                          <a:effectLst/>
                        </a:rPr>
                        <a:t> </a:t>
                      </a:r>
                      <a:r>
                        <a:rPr lang="en-AU" sz="1200" dirty="0" smtClean="0">
                          <a:effectLst/>
                        </a:rPr>
                        <a:t>Indirect maternal </a:t>
                      </a:r>
                      <a:r>
                        <a:rPr lang="en-AU" sz="1200" dirty="0">
                          <a:effectLst/>
                        </a:rPr>
                        <a:t>deaths</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tc>
                  <a:txBody>
                    <a:bodyPr/>
                    <a:lstStyle/>
                    <a:p>
                      <a:pPr algn="just">
                        <a:spcAft>
                          <a:spcPts val="500"/>
                        </a:spcAft>
                      </a:pPr>
                      <a:r>
                        <a:rPr lang="en-AU" sz="1200" dirty="0">
                          <a:effectLst/>
                        </a:rPr>
                        <a:t> </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6</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16.0</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270433077"/>
                  </a:ext>
                </a:extLst>
              </a:tr>
              <a:tr h="429260">
                <a:tc>
                  <a:txBody>
                    <a:bodyPr/>
                    <a:lstStyle/>
                    <a:p>
                      <a:pPr lvl="0" algn="l">
                        <a:spcAft>
                          <a:spcPts val="500"/>
                        </a:spcAft>
                      </a:pPr>
                      <a:r>
                        <a:rPr lang="en-AU" sz="1200" dirty="0">
                          <a:effectLst/>
                        </a:rPr>
                        <a:t>Non-Indigenous</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1,298,836</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77</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smtClean="0">
                          <a:effectLst/>
                        </a:rPr>
                        <a:t>6.9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846598374"/>
                  </a:ext>
                </a:extLst>
              </a:tr>
              <a:tr h="429260">
                <a:tc>
                  <a:txBody>
                    <a:bodyPr/>
                    <a:lstStyle/>
                    <a:p>
                      <a:pPr lvl="0" algn="just">
                        <a:spcAft>
                          <a:spcPts val="500"/>
                        </a:spcAft>
                      </a:pPr>
                      <a:r>
                        <a:rPr lang="en-AU" sz="1200" dirty="0">
                          <a:effectLst/>
                        </a:rPr>
                        <a:t> </a:t>
                      </a:r>
                      <a:r>
                        <a:rPr lang="en-AU" sz="1200" dirty="0" smtClean="0">
                          <a:effectLst/>
                        </a:rPr>
                        <a:t>Direct </a:t>
                      </a:r>
                      <a:r>
                        <a:rPr lang="en-AU" sz="1200" dirty="0">
                          <a:effectLst/>
                        </a:rPr>
                        <a:t>maternal deaths</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tc>
                  <a:txBody>
                    <a:bodyPr/>
                    <a:lstStyle/>
                    <a:p>
                      <a:pPr algn="just">
                        <a:spcAft>
                          <a:spcPts val="500"/>
                        </a:spcAft>
                      </a:pPr>
                      <a:r>
                        <a:rPr lang="en-AU" sz="1200">
                          <a:effectLst/>
                        </a:rPr>
                        <a:t> </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40</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3.3</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795148739"/>
                  </a:ext>
                </a:extLst>
              </a:tr>
              <a:tr h="429260">
                <a:tc>
                  <a:txBody>
                    <a:bodyPr/>
                    <a:lstStyle/>
                    <a:p>
                      <a:pPr lvl="0" algn="just">
                        <a:spcAft>
                          <a:spcPts val="500"/>
                        </a:spcAft>
                      </a:pPr>
                      <a:r>
                        <a:rPr lang="en-AU" sz="1200" dirty="0">
                          <a:effectLst/>
                        </a:rPr>
                        <a:t> </a:t>
                      </a:r>
                      <a:r>
                        <a:rPr lang="en-AU" sz="1200" dirty="0" smtClean="0">
                          <a:effectLst/>
                        </a:rPr>
                        <a:t>Indirect </a:t>
                      </a:r>
                      <a:r>
                        <a:rPr lang="en-AU" sz="1200" dirty="0">
                          <a:effectLst/>
                        </a:rPr>
                        <a:t>maternal deaths</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tc>
                  <a:txBody>
                    <a:bodyPr/>
                    <a:lstStyle/>
                    <a:p>
                      <a:pPr algn="just">
                        <a:spcAft>
                          <a:spcPts val="500"/>
                        </a:spcAft>
                      </a:pPr>
                      <a:r>
                        <a:rPr lang="en-AU" sz="1200" dirty="0">
                          <a:effectLst/>
                        </a:rPr>
                        <a:t> </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37</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3.6</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890724915"/>
                  </a:ext>
                </a:extLst>
              </a:tr>
            </a:tbl>
          </a:graphicData>
        </a:graphic>
      </p:graphicFrame>
    </p:spTree>
    <p:extLst>
      <p:ext uri="{BB962C8B-B14F-4D97-AF65-F5344CB8AC3E}">
        <p14:creationId xmlns:p14="http://schemas.microsoft.com/office/powerpoint/2010/main" val="326112823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sz="2900" b="1" dirty="0" smtClean="0">
                <a:solidFill>
                  <a:srgbClr val="087876"/>
                </a:solidFill>
              </a:rPr>
              <a:t>Hospitalisation</a:t>
            </a:r>
            <a:endParaRPr lang="en-AU" sz="2900" b="1" dirty="0">
              <a:solidFill>
                <a:srgbClr val="087876"/>
              </a:solidFill>
            </a:endParaRPr>
          </a:p>
        </p:txBody>
      </p:sp>
      <p:sp>
        <p:nvSpPr>
          <p:cNvPr id="3" name="Content Placeholder 2"/>
          <p:cNvSpPr>
            <a:spLocks noGrp="1"/>
          </p:cNvSpPr>
          <p:nvPr>
            <p:ph idx="1"/>
          </p:nvPr>
        </p:nvSpPr>
        <p:spPr>
          <a:xfrm>
            <a:off x="609600" y="2132856"/>
            <a:ext cx="10972800" cy="4032448"/>
          </a:xfrm>
        </p:spPr>
        <p:txBody>
          <a:bodyPr>
            <a:normAutofit fontScale="92500"/>
          </a:bodyPr>
          <a:lstStyle/>
          <a:p>
            <a:r>
              <a:rPr lang="en-AU" dirty="0"/>
              <a:t>In 2016-17, 4.7% of all hospital separations were for Aboriginal and Torres Strait Islander people.</a:t>
            </a:r>
          </a:p>
          <a:p>
            <a:r>
              <a:rPr lang="en-AU" dirty="0"/>
              <a:t>In 2016-17, the age-adjusted separation rate for Aboriginal and Torres Strait Islander people was 2.6 times higher than for non-Indigenous people.</a:t>
            </a:r>
          </a:p>
          <a:p>
            <a:r>
              <a:rPr lang="en-AU" dirty="0"/>
              <a:t>In 2016-17, the main cause of hospitalisation for Aboriginal and Torres Strait Islander people was for ‘factors influencing health status and contact with health services’ (mostly for care involving dialysis), responsible for 49% of all Aboriginal and Torres Strait Islander separations.</a:t>
            </a:r>
          </a:p>
          <a:p>
            <a:r>
              <a:rPr lang="en-AU" dirty="0"/>
              <a:t>In 2016-17, the rate of overall potentially preventable hospitalisations was 2.9 times higher for Aboriginal and Torres Strait Islander people than for non-Indigenous people.</a:t>
            </a:r>
          </a:p>
          <a:p>
            <a:endParaRPr lang="en-AU" dirty="0"/>
          </a:p>
        </p:txBody>
      </p:sp>
    </p:spTree>
    <p:extLst>
      <p:ext uri="{BB962C8B-B14F-4D97-AF65-F5344CB8AC3E}">
        <p14:creationId xmlns:p14="http://schemas.microsoft.com/office/powerpoint/2010/main" val="387075595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1384" y="1524000"/>
            <a:ext cx="11031016" cy="762000"/>
          </a:xfrm>
        </p:spPr>
        <p:txBody>
          <a:bodyPr>
            <a:normAutofit/>
          </a:bodyPr>
          <a:lstStyle/>
          <a:p>
            <a:r>
              <a:rPr lang="en-AU" sz="2000" b="1" dirty="0" smtClean="0">
                <a:solidFill>
                  <a:srgbClr val="087876"/>
                </a:solidFill>
              </a:rPr>
              <a:t>Numbers of hospital separations and age-standardised separation rates, by Indigenous status and jurisdiction, and Aboriginal and Torres Strait Islander: non-Indigenous rate ratios, 2016-17</a:t>
            </a:r>
            <a:endParaRPr lang="en-AU" sz="2000" b="1" dirty="0">
              <a:solidFill>
                <a:srgbClr val="087876"/>
              </a:solidFill>
            </a:endParaRPr>
          </a:p>
        </p:txBody>
      </p:sp>
      <p:sp>
        <p:nvSpPr>
          <p:cNvPr id="6" name="Rectangle 5"/>
          <p:cNvSpPr/>
          <p:nvPr/>
        </p:nvSpPr>
        <p:spPr>
          <a:xfrm>
            <a:off x="551384" y="5589240"/>
            <a:ext cx="11305256" cy="792088"/>
          </a:xfrm>
          <a:prstGeom prst="rect">
            <a:avLst/>
          </a:prstGeom>
        </p:spPr>
        <p:txBody>
          <a:bodyPr wrap="square" numCol="2">
            <a:noAutofit/>
          </a:bodyPr>
          <a:lstStyle/>
          <a:p>
            <a:pPr marL="594360" indent="-594360">
              <a:spcAft>
                <a:spcPts val="300"/>
              </a:spcAft>
              <a:tabLst>
                <a:tab pos="457200" algn="l"/>
                <a:tab pos="594360" algn="l"/>
              </a:tabLst>
            </a:pPr>
            <a:r>
              <a:rPr lang="en-AU" sz="900" dirty="0">
                <a:latin typeface="+mj-lt"/>
                <a:ea typeface="Times New Roman" panose="02020603050405020304" pitchFamily="18" charset="0"/>
                <a:cs typeface="Times New Roman" panose="02020603050405020304" pitchFamily="18" charset="0"/>
              </a:rPr>
              <a:t>Notes:	</a:t>
            </a:r>
            <a:endParaRPr lang="en-AU" sz="900" dirty="0" smtClean="0">
              <a:latin typeface="+mj-lt"/>
              <a:ea typeface="Times New Roman" panose="02020603050405020304" pitchFamily="18" charset="0"/>
              <a:cs typeface="Times New Roman" panose="02020603050405020304" pitchFamily="18" charset="0"/>
            </a:endParaRPr>
          </a:p>
          <a:p>
            <a:pPr marL="90488" indent="-90488">
              <a:spcAft>
                <a:spcPts val="300"/>
              </a:spcAft>
              <a:buFont typeface="+mj-lt"/>
              <a:buAutoNum type="arabicPeriod"/>
              <a:tabLst>
                <a:tab pos="457200" algn="l"/>
                <a:tab pos="594360" algn="l"/>
              </a:tabLst>
            </a:pPr>
            <a:r>
              <a:rPr lang="en-AU" sz="900" dirty="0" smtClean="0">
                <a:latin typeface="+mj-lt"/>
                <a:ea typeface="Times New Roman" panose="02020603050405020304" pitchFamily="18" charset="0"/>
                <a:cs typeface="Times New Roman" panose="02020603050405020304" pitchFamily="18" charset="0"/>
              </a:rPr>
              <a:t>Rates </a:t>
            </a:r>
            <a:r>
              <a:rPr lang="en-AU" sz="900" dirty="0">
                <a:latin typeface="+mj-lt"/>
                <a:ea typeface="Times New Roman" panose="02020603050405020304" pitchFamily="18" charset="0"/>
                <a:cs typeface="Times New Roman" panose="02020603050405020304" pitchFamily="18" charset="0"/>
              </a:rPr>
              <a:t>per 1,000 population. </a:t>
            </a:r>
          </a:p>
          <a:p>
            <a:pPr marL="90488" indent="-90488">
              <a:spcAft>
                <a:spcPts val="300"/>
              </a:spcAft>
              <a:buFont typeface="+mj-lt"/>
              <a:buAutoNum type="arabicPeriod"/>
              <a:tabLst>
                <a:tab pos="457200" algn="l"/>
                <a:tab pos="594360" algn="l"/>
              </a:tabLst>
            </a:pPr>
            <a:r>
              <a:rPr lang="en-AU" sz="900" dirty="0" smtClean="0">
                <a:latin typeface="+mj-lt"/>
                <a:ea typeface="Times New Roman" panose="02020603050405020304" pitchFamily="18" charset="0"/>
                <a:cs typeface="Times New Roman" panose="02020603050405020304" pitchFamily="18" charset="0"/>
              </a:rPr>
              <a:t>Non-Indigenous </a:t>
            </a:r>
            <a:r>
              <a:rPr lang="en-AU" sz="900" dirty="0">
                <a:latin typeface="+mj-lt"/>
                <a:ea typeface="Times New Roman" panose="02020603050405020304" pitchFamily="18" charset="0"/>
                <a:cs typeface="Times New Roman" panose="02020603050405020304" pitchFamily="18" charset="0"/>
              </a:rPr>
              <a:t>rates and numbers include separations for which Indigenous status was not stated.</a:t>
            </a:r>
          </a:p>
          <a:p>
            <a:pPr marL="90488" indent="-90488">
              <a:spcAft>
                <a:spcPts val="300"/>
              </a:spcAft>
              <a:buFont typeface="+mj-lt"/>
              <a:buAutoNum type="arabicPeriod"/>
              <a:tabLst>
                <a:tab pos="457200" algn="l"/>
                <a:tab pos="594360" algn="l"/>
              </a:tabLst>
            </a:pPr>
            <a:r>
              <a:rPr lang="en-AU" sz="900" dirty="0" smtClean="0">
                <a:latin typeface="+mj-lt"/>
                <a:ea typeface="Times New Roman" panose="02020603050405020304" pitchFamily="18" charset="0"/>
                <a:cs typeface="Times New Roman" panose="02020603050405020304" pitchFamily="18" charset="0"/>
              </a:rPr>
              <a:t>Rate </a:t>
            </a:r>
            <a:r>
              <a:rPr lang="en-AU" sz="900" dirty="0">
                <a:latin typeface="+mj-lt"/>
                <a:ea typeface="Times New Roman" panose="02020603050405020304" pitchFamily="18" charset="0"/>
                <a:cs typeface="Times New Roman" panose="02020603050405020304" pitchFamily="18" charset="0"/>
              </a:rPr>
              <a:t>ratio is the Indigenous rate divided by the non-Indigenous rate.</a:t>
            </a:r>
          </a:p>
          <a:p>
            <a:pPr marL="90488" indent="-90488">
              <a:spcAft>
                <a:spcPts val="300"/>
              </a:spcAft>
              <a:buFont typeface="+mj-lt"/>
              <a:buAutoNum type="arabicPeriod"/>
              <a:tabLst>
                <a:tab pos="457200" algn="l"/>
                <a:tab pos="594360" algn="l"/>
              </a:tabLst>
            </a:pPr>
            <a:r>
              <a:rPr lang="en-AU" sz="900" dirty="0" smtClean="0">
                <a:latin typeface="+mj-lt"/>
                <a:ea typeface="Times New Roman" panose="02020603050405020304" pitchFamily="18" charset="0"/>
                <a:cs typeface="Times New Roman" panose="02020603050405020304" pitchFamily="18" charset="0"/>
              </a:rPr>
              <a:t>Numbers </a:t>
            </a:r>
            <a:r>
              <a:rPr lang="en-AU" sz="900" dirty="0">
                <a:latin typeface="+mj-lt"/>
                <a:ea typeface="Times New Roman" panose="02020603050405020304" pitchFamily="18" charset="0"/>
                <a:cs typeface="Times New Roman" panose="02020603050405020304" pitchFamily="18" charset="0"/>
              </a:rPr>
              <a:t>and rates for the NT are for public hospitals only; separate numbers and rates are not included for Tas or the ACT, but included in totals where applicable.</a:t>
            </a:r>
          </a:p>
          <a:p>
            <a:pPr marL="90488" indent="-90488">
              <a:spcAft>
                <a:spcPts val="300"/>
              </a:spcAft>
              <a:buFont typeface="+mj-lt"/>
              <a:buAutoNum type="arabicPeriod"/>
              <a:tabLst>
                <a:tab pos="457200" algn="l"/>
                <a:tab pos="594360" algn="l"/>
              </a:tabLst>
            </a:pPr>
            <a:r>
              <a:rPr lang="en-AU" sz="900" dirty="0" smtClean="0">
                <a:latin typeface="+mj-lt"/>
                <a:ea typeface="Times New Roman" panose="02020603050405020304" pitchFamily="18" charset="0"/>
                <a:cs typeface="Times New Roman" panose="02020603050405020304" pitchFamily="18" charset="0"/>
              </a:rPr>
              <a:t>The </a:t>
            </a:r>
            <a:r>
              <a:rPr lang="en-AU" sz="900" dirty="0">
                <a:latin typeface="+mj-lt"/>
                <a:ea typeface="Times New Roman" panose="02020603050405020304" pitchFamily="18" charset="0"/>
                <a:cs typeface="Times New Roman" panose="02020603050405020304" pitchFamily="18" charset="0"/>
              </a:rPr>
              <a:t>incomplete identification of Indigenous status means that these figures probably underestimate the true difference between Indigenous and non-Indigenous rates.</a:t>
            </a:r>
          </a:p>
          <a:p>
            <a:r>
              <a:rPr lang="en-AU" sz="900" dirty="0">
                <a:latin typeface="+mj-lt"/>
                <a:ea typeface="Times New Roman" panose="02020603050405020304" pitchFamily="18" charset="0"/>
                <a:cs typeface="Times New Roman" panose="02020603050405020304" pitchFamily="18" charset="0"/>
              </a:rPr>
              <a:t>Source: Burgess, Christian, McIntyre, and Mole, </a:t>
            </a:r>
            <a:r>
              <a:rPr lang="en-AU" sz="900" dirty="0" smtClean="0">
                <a:latin typeface="+mj-lt"/>
                <a:ea typeface="Times New Roman" panose="02020603050405020304" pitchFamily="18" charset="0"/>
                <a:cs typeface="Times New Roman" panose="02020603050405020304" pitchFamily="18" charset="0"/>
              </a:rPr>
              <a:t>2018 </a:t>
            </a:r>
            <a:endParaRPr lang="en-AU" sz="900" dirty="0">
              <a:latin typeface="+mj-lt"/>
            </a:endParaRPr>
          </a:p>
        </p:txBody>
      </p:sp>
      <p:graphicFrame>
        <p:nvGraphicFramePr>
          <p:cNvPr id="3" name="Table 2"/>
          <p:cNvGraphicFramePr>
            <a:graphicFrameLocks noGrp="1"/>
          </p:cNvGraphicFramePr>
          <p:nvPr>
            <p:extLst>
              <p:ext uri="{D42A27DB-BD31-4B8C-83A1-F6EECF244321}">
                <p14:modId xmlns:p14="http://schemas.microsoft.com/office/powerpoint/2010/main" val="129002002"/>
              </p:ext>
            </p:extLst>
          </p:nvPr>
        </p:nvGraphicFramePr>
        <p:xfrm>
          <a:off x="551384" y="2286001"/>
          <a:ext cx="11449272" cy="3303237"/>
        </p:xfrm>
        <a:graphic>
          <a:graphicData uri="http://schemas.openxmlformats.org/drawingml/2006/table">
            <a:tbl>
              <a:tblPr firstRow="1" bandRow="1">
                <a:tableStyleId>{073A0DAA-6AF3-43AB-8588-CEC1D06C72B9}</a:tableStyleId>
              </a:tblPr>
              <a:tblGrid>
                <a:gridCol w="2353755">
                  <a:extLst>
                    <a:ext uri="{9D8B030D-6E8A-4147-A177-3AD203B41FA5}">
                      <a16:colId xmlns:a16="http://schemas.microsoft.com/office/drawing/2014/main" val="1914006918"/>
                    </a:ext>
                  </a:extLst>
                </a:gridCol>
                <a:gridCol w="2110741">
                  <a:extLst>
                    <a:ext uri="{9D8B030D-6E8A-4147-A177-3AD203B41FA5}">
                      <a16:colId xmlns:a16="http://schemas.microsoft.com/office/drawing/2014/main" val="3714333008"/>
                    </a:ext>
                  </a:extLst>
                </a:gridCol>
                <a:gridCol w="2088232">
                  <a:extLst>
                    <a:ext uri="{9D8B030D-6E8A-4147-A177-3AD203B41FA5}">
                      <a16:colId xmlns:a16="http://schemas.microsoft.com/office/drawing/2014/main" val="2271746952"/>
                    </a:ext>
                  </a:extLst>
                </a:gridCol>
                <a:gridCol w="2016224">
                  <a:extLst>
                    <a:ext uri="{9D8B030D-6E8A-4147-A177-3AD203B41FA5}">
                      <a16:colId xmlns:a16="http://schemas.microsoft.com/office/drawing/2014/main" val="604065689"/>
                    </a:ext>
                  </a:extLst>
                </a:gridCol>
                <a:gridCol w="1800200">
                  <a:extLst>
                    <a:ext uri="{9D8B030D-6E8A-4147-A177-3AD203B41FA5}">
                      <a16:colId xmlns:a16="http://schemas.microsoft.com/office/drawing/2014/main" val="1557084326"/>
                    </a:ext>
                  </a:extLst>
                </a:gridCol>
                <a:gridCol w="1080120">
                  <a:extLst>
                    <a:ext uri="{9D8B030D-6E8A-4147-A177-3AD203B41FA5}">
                      <a16:colId xmlns:a16="http://schemas.microsoft.com/office/drawing/2014/main" val="1539745638"/>
                    </a:ext>
                  </a:extLst>
                </a:gridCol>
              </a:tblGrid>
              <a:tr h="453915">
                <a:tc rowSpan="2">
                  <a:txBody>
                    <a:bodyPr/>
                    <a:lstStyle/>
                    <a:p>
                      <a:pPr algn="l">
                        <a:spcAft>
                          <a:spcPts val="500"/>
                        </a:spcAft>
                      </a:pPr>
                      <a:r>
                        <a:rPr lang="en-AU" sz="1200">
                          <a:solidFill>
                            <a:schemeClr val="bg1"/>
                          </a:solidFill>
                          <a:effectLst/>
                        </a:rPr>
                        <a:t>Jurisdiction</a:t>
                      </a:r>
                      <a:endParaRPr lang="en-AU" sz="12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6159" marR="66159"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087876"/>
                    </a:solidFill>
                  </a:tcPr>
                </a:tc>
                <a:tc gridSpan="2">
                  <a:txBody>
                    <a:bodyPr/>
                    <a:lstStyle/>
                    <a:p>
                      <a:pPr algn="ctr">
                        <a:spcAft>
                          <a:spcPts val="500"/>
                        </a:spcAft>
                      </a:pPr>
                      <a:r>
                        <a:rPr lang="en-AU" sz="1200">
                          <a:solidFill>
                            <a:schemeClr val="bg1"/>
                          </a:solidFill>
                          <a:effectLst/>
                        </a:rPr>
                        <a:t>Aboriginal and Torres Strait Islander</a:t>
                      </a:r>
                      <a:endParaRPr lang="en-AU" sz="12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6159" marR="66159"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087876"/>
                    </a:solidFill>
                  </a:tcPr>
                </a:tc>
                <a:tc hMerge="1">
                  <a:txBody>
                    <a:bodyPr/>
                    <a:lstStyle/>
                    <a:p>
                      <a:endParaRPr lang="en-AU"/>
                    </a:p>
                  </a:txBody>
                  <a:tcPr/>
                </a:tc>
                <a:tc gridSpan="2">
                  <a:txBody>
                    <a:bodyPr/>
                    <a:lstStyle/>
                    <a:p>
                      <a:pPr algn="ctr">
                        <a:spcAft>
                          <a:spcPts val="500"/>
                        </a:spcAft>
                      </a:pPr>
                      <a:r>
                        <a:rPr lang="en-AU" sz="1200">
                          <a:solidFill>
                            <a:schemeClr val="bg1"/>
                          </a:solidFill>
                          <a:effectLst/>
                        </a:rPr>
                        <a:t>Non-Indigenous</a:t>
                      </a:r>
                      <a:endParaRPr lang="en-AU" sz="12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6159" marR="66159"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087876"/>
                    </a:solidFill>
                  </a:tcPr>
                </a:tc>
                <a:tc hMerge="1">
                  <a:txBody>
                    <a:bodyPr/>
                    <a:lstStyle/>
                    <a:p>
                      <a:endParaRPr lang="en-AU"/>
                    </a:p>
                  </a:txBody>
                  <a:tcPr/>
                </a:tc>
                <a:tc rowSpan="2">
                  <a:txBody>
                    <a:bodyPr/>
                    <a:lstStyle/>
                    <a:p>
                      <a:pPr algn="ctr">
                        <a:spcAft>
                          <a:spcPts val="500"/>
                        </a:spcAft>
                      </a:pPr>
                      <a:r>
                        <a:rPr lang="en-AU" sz="1200" dirty="0">
                          <a:solidFill>
                            <a:schemeClr val="bg1"/>
                          </a:solidFill>
                          <a:effectLst/>
                        </a:rPr>
                        <a:t>Rate ratio</a:t>
                      </a:r>
                      <a:endParaRPr lang="en-AU" sz="12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6159" marR="66159"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087876"/>
                    </a:solidFill>
                  </a:tcPr>
                </a:tc>
                <a:extLst>
                  <a:ext uri="{0D108BD9-81ED-4DB2-BD59-A6C34878D82A}">
                    <a16:rowId xmlns:a16="http://schemas.microsoft.com/office/drawing/2014/main" val="1643530625"/>
                  </a:ext>
                </a:extLst>
              </a:tr>
              <a:tr h="453915">
                <a:tc vMerge="1">
                  <a:txBody>
                    <a:bodyPr/>
                    <a:lstStyle/>
                    <a:p>
                      <a:endParaRPr lang="en-AU"/>
                    </a:p>
                  </a:txBody>
                  <a:tcPr/>
                </a:tc>
                <a:tc>
                  <a:txBody>
                    <a:bodyPr/>
                    <a:lstStyle/>
                    <a:p>
                      <a:pPr algn="ctr">
                        <a:spcAft>
                          <a:spcPts val="500"/>
                        </a:spcAft>
                      </a:pPr>
                      <a:r>
                        <a:rPr lang="en-AU" sz="1200">
                          <a:solidFill>
                            <a:schemeClr val="bg1"/>
                          </a:solidFill>
                          <a:effectLst/>
                        </a:rPr>
                        <a:t>Number</a:t>
                      </a:r>
                      <a:endParaRPr lang="en-AU" sz="12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6159" marR="66159" marT="0" marB="0" anchor="ctr">
                    <a:lnL w="38100" cmpd="sng">
                      <a:noFill/>
                    </a:lnL>
                    <a:lnR w="12700" cmpd="sng">
                      <a:noFill/>
                    </a:lnR>
                    <a:lnT w="38100" cmpd="sng">
                      <a:noFill/>
                    </a:lnT>
                    <a:lnB w="12700" cmpd="sng">
                      <a:noFill/>
                    </a:lnB>
                    <a:lnTlToBr w="12700" cmpd="sng">
                      <a:noFill/>
                      <a:prstDash val="solid"/>
                    </a:lnTlToBr>
                    <a:lnBlToTr w="12700" cmpd="sng">
                      <a:noFill/>
                      <a:prstDash val="solid"/>
                    </a:lnBlToTr>
                    <a:solidFill>
                      <a:srgbClr val="087876"/>
                    </a:solidFill>
                  </a:tcPr>
                </a:tc>
                <a:tc>
                  <a:txBody>
                    <a:bodyPr/>
                    <a:lstStyle/>
                    <a:p>
                      <a:pPr algn="ctr">
                        <a:spcAft>
                          <a:spcPts val="500"/>
                        </a:spcAft>
                      </a:pPr>
                      <a:r>
                        <a:rPr lang="en-AU" sz="1200">
                          <a:solidFill>
                            <a:schemeClr val="bg1"/>
                          </a:solidFill>
                          <a:effectLst/>
                        </a:rPr>
                        <a:t>Rate</a:t>
                      </a:r>
                      <a:endParaRPr lang="en-AU" sz="12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6159" marR="66159"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087876"/>
                    </a:solidFill>
                  </a:tcPr>
                </a:tc>
                <a:tc>
                  <a:txBody>
                    <a:bodyPr/>
                    <a:lstStyle/>
                    <a:p>
                      <a:pPr algn="ctr">
                        <a:spcAft>
                          <a:spcPts val="500"/>
                        </a:spcAft>
                      </a:pPr>
                      <a:r>
                        <a:rPr lang="en-AU" sz="1200">
                          <a:solidFill>
                            <a:schemeClr val="bg1"/>
                          </a:solidFill>
                          <a:effectLst/>
                        </a:rPr>
                        <a:t>Number</a:t>
                      </a:r>
                      <a:endParaRPr lang="en-AU" sz="12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6159" marR="66159"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087876"/>
                    </a:solidFill>
                  </a:tcPr>
                </a:tc>
                <a:tc>
                  <a:txBody>
                    <a:bodyPr/>
                    <a:lstStyle/>
                    <a:p>
                      <a:pPr algn="ctr">
                        <a:spcAft>
                          <a:spcPts val="500"/>
                        </a:spcAft>
                      </a:pPr>
                      <a:r>
                        <a:rPr lang="en-AU" sz="1200" dirty="0">
                          <a:solidFill>
                            <a:schemeClr val="bg1"/>
                          </a:solidFill>
                          <a:effectLst/>
                        </a:rPr>
                        <a:t>Rate</a:t>
                      </a:r>
                      <a:endParaRPr lang="en-AU" sz="12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6159" marR="66159" marT="0" marB="0" anchor="ctr">
                    <a:lnL w="12700" cmpd="sng">
                      <a:noFill/>
                    </a:lnL>
                    <a:lnR w="38100" cmpd="sng">
                      <a:noFill/>
                    </a:lnR>
                    <a:lnT w="38100" cmpd="sng">
                      <a:noFill/>
                    </a:lnT>
                    <a:lnB w="12700" cmpd="sng">
                      <a:noFill/>
                    </a:lnB>
                    <a:lnTlToBr w="12700" cmpd="sng">
                      <a:noFill/>
                      <a:prstDash val="solid"/>
                    </a:lnTlToBr>
                    <a:lnBlToTr w="12700" cmpd="sng">
                      <a:noFill/>
                      <a:prstDash val="solid"/>
                    </a:lnBlToTr>
                    <a:solidFill>
                      <a:srgbClr val="087876"/>
                    </a:solidFill>
                  </a:tcPr>
                </a:tc>
                <a:tc vMerge="1">
                  <a:txBody>
                    <a:bodyPr/>
                    <a:lstStyle/>
                    <a:p>
                      <a:endParaRPr lang="en-AU"/>
                    </a:p>
                  </a:txBody>
                  <a:tcPr/>
                </a:tc>
                <a:extLst>
                  <a:ext uri="{0D108BD9-81ED-4DB2-BD59-A6C34878D82A}">
                    <a16:rowId xmlns:a16="http://schemas.microsoft.com/office/drawing/2014/main" val="3869592299"/>
                  </a:ext>
                </a:extLst>
              </a:tr>
              <a:tr h="342201">
                <a:tc>
                  <a:txBody>
                    <a:bodyPr/>
                    <a:lstStyle/>
                    <a:p>
                      <a:pPr algn="just">
                        <a:spcAft>
                          <a:spcPts val="500"/>
                        </a:spcAft>
                      </a:pPr>
                      <a:r>
                        <a:rPr lang="en-AU" sz="1200">
                          <a:effectLst/>
                        </a:rPr>
                        <a:t>NSW</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159" marR="66159" marT="0" marB="0">
                    <a:lnT w="38100" cmpd="sng">
                      <a:noFill/>
                    </a:lnT>
                  </a:tcPr>
                </a:tc>
                <a:tc>
                  <a:txBody>
                    <a:bodyPr/>
                    <a:lstStyle/>
                    <a:p>
                      <a:pPr algn="ctr">
                        <a:spcAft>
                          <a:spcPts val="500"/>
                        </a:spcAft>
                      </a:pPr>
                      <a:r>
                        <a:rPr lang="en-AU" sz="1200" dirty="0">
                          <a:effectLst/>
                        </a:rPr>
                        <a:t>106,990</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6159" marR="66159" marT="0" marB="0" anchor="ctr">
                    <a:lnT w="12700" cmpd="sng">
                      <a:noFill/>
                    </a:lnT>
                  </a:tcPr>
                </a:tc>
                <a:tc>
                  <a:txBody>
                    <a:bodyPr/>
                    <a:lstStyle/>
                    <a:p>
                      <a:pPr algn="ctr">
                        <a:spcAft>
                          <a:spcPts val="500"/>
                        </a:spcAft>
                      </a:pPr>
                      <a:r>
                        <a:rPr lang="en-AU" sz="1200">
                          <a:effectLst/>
                        </a:rPr>
                        <a:t>651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159" marR="66159" marT="0" marB="0" anchor="ctr">
                    <a:lnT w="12700" cmpd="sng">
                      <a:noFill/>
                    </a:lnT>
                  </a:tcPr>
                </a:tc>
                <a:tc>
                  <a:txBody>
                    <a:bodyPr/>
                    <a:lstStyle/>
                    <a:p>
                      <a:pPr algn="ctr">
                        <a:spcAft>
                          <a:spcPts val="500"/>
                        </a:spcAft>
                      </a:pPr>
                      <a:r>
                        <a:rPr lang="en-AU" sz="1200">
                          <a:effectLst/>
                        </a:rPr>
                        <a:t>3,117,278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159" marR="66159" marT="0" marB="0" anchor="ctr">
                    <a:lnT w="12700" cmpd="sng">
                      <a:noFill/>
                    </a:lnT>
                  </a:tcPr>
                </a:tc>
                <a:tc>
                  <a:txBody>
                    <a:bodyPr/>
                    <a:lstStyle/>
                    <a:p>
                      <a:pPr algn="ctr">
                        <a:spcAft>
                          <a:spcPts val="500"/>
                        </a:spcAft>
                      </a:pPr>
                      <a:r>
                        <a:rPr lang="en-AU" sz="1200" dirty="0">
                          <a:effectLst/>
                        </a:rPr>
                        <a:t>374</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6159" marR="66159" marT="0" marB="0" anchor="ctr">
                    <a:lnT w="12700" cmpd="sng">
                      <a:noFill/>
                    </a:lnT>
                  </a:tcPr>
                </a:tc>
                <a:tc>
                  <a:txBody>
                    <a:bodyPr/>
                    <a:lstStyle/>
                    <a:p>
                      <a:pPr algn="ctr">
                        <a:spcAft>
                          <a:spcPts val="500"/>
                        </a:spcAft>
                      </a:pPr>
                      <a:r>
                        <a:rPr lang="en-AU" sz="1200">
                          <a:effectLst/>
                        </a:rPr>
                        <a:t>1.7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159" marR="66159" marT="0" marB="0" anchor="ctr">
                    <a:lnT w="38100" cmpd="sng">
                      <a:noFill/>
                    </a:lnT>
                  </a:tcPr>
                </a:tc>
                <a:extLst>
                  <a:ext uri="{0D108BD9-81ED-4DB2-BD59-A6C34878D82A}">
                    <a16:rowId xmlns:a16="http://schemas.microsoft.com/office/drawing/2014/main" val="2956254924"/>
                  </a:ext>
                </a:extLst>
              </a:tr>
              <a:tr h="342201">
                <a:tc>
                  <a:txBody>
                    <a:bodyPr/>
                    <a:lstStyle/>
                    <a:p>
                      <a:pPr algn="just">
                        <a:spcAft>
                          <a:spcPts val="500"/>
                        </a:spcAft>
                      </a:pPr>
                      <a:r>
                        <a:rPr lang="en-AU" sz="1200">
                          <a:effectLst/>
                        </a:rPr>
                        <a:t>Vic</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159" marR="66159" marT="0" marB="0"/>
                </a:tc>
                <a:tc>
                  <a:txBody>
                    <a:bodyPr/>
                    <a:lstStyle/>
                    <a:p>
                      <a:pPr algn="ctr">
                        <a:spcAft>
                          <a:spcPts val="500"/>
                        </a:spcAft>
                      </a:pPr>
                      <a:r>
                        <a:rPr lang="en-AU" sz="1200" dirty="0">
                          <a:effectLst/>
                        </a:rPr>
                        <a:t>26,739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6159" marR="66159" marT="0" marB="0" anchor="ctr"/>
                </a:tc>
                <a:tc>
                  <a:txBody>
                    <a:bodyPr/>
                    <a:lstStyle/>
                    <a:p>
                      <a:pPr algn="ctr">
                        <a:spcAft>
                          <a:spcPts val="500"/>
                        </a:spcAft>
                      </a:pPr>
                      <a:r>
                        <a:rPr lang="en-AU" sz="1200" dirty="0">
                          <a:effectLst/>
                        </a:rPr>
                        <a:t>746</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6159" marR="66159" marT="0" marB="0" anchor="ctr"/>
                </a:tc>
                <a:tc>
                  <a:txBody>
                    <a:bodyPr/>
                    <a:lstStyle/>
                    <a:p>
                      <a:pPr algn="ctr">
                        <a:spcAft>
                          <a:spcPts val="500"/>
                        </a:spcAft>
                      </a:pPr>
                      <a:r>
                        <a:rPr lang="en-AU" sz="1200">
                          <a:effectLst/>
                        </a:rPr>
                        <a:t>2,790,359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159" marR="66159" marT="0" marB="0" anchor="ctr"/>
                </a:tc>
                <a:tc>
                  <a:txBody>
                    <a:bodyPr/>
                    <a:lstStyle/>
                    <a:p>
                      <a:pPr algn="ctr">
                        <a:spcAft>
                          <a:spcPts val="500"/>
                        </a:spcAft>
                      </a:pPr>
                      <a:r>
                        <a:rPr lang="en-AU" sz="1200">
                          <a:effectLst/>
                        </a:rPr>
                        <a:t>422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159" marR="66159" marT="0" marB="0" anchor="ctr"/>
                </a:tc>
                <a:tc>
                  <a:txBody>
                    <a:bodyPr/>
                    <a:lstStyle/>
                    <a:p>
                      <a:pPr algn="ctr">
                        <a:spcAft>
                          <a:spcPts val="500"/>
                        </a:spcAft>
                      </a:pPr>
                      <a:r>
                        <a:rPr lang="en-AU" sz="1200">
                          <a:effectLst/>
                        </a:rPr>
                        <a:t>1.8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159" marR="66159" marT="0" marB="0" anchor="ctr"/>
                </a:tc>
                <a:extLst>
                  <a:ext uri="{0D108BD9-81ED-4DB2-BD59-A6C34878D82A}">
                    <a16:rowId xmlns:a16="http://schemas.microsoft.com/office/drawing/2014/main" val="2328833087"/>
                  </a:ext>
                </a:extLst>
              </a:tr>
              <a:tr h="342201">
                <a:tc>
                  <a:txBody>
                    <a:bodyPr/>
                    <a:lstStyle/>
                    <a:p>
                      <a:pPr algn="just">
                        <a:spcAft>
                          <a:spcPts val="500"/>
                        </a:spcAft>
                      </a:pPr>
                      <a:r>
                        <a:rPr lang="en-AU" sz="1200">
                          <a:effectLst/>
                        </a:rPr>
                        <a:t>Qld</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159" marR="66159" marT="0" marB="0"/>
                </a:tc>
                <a:tc>
                  <a:txBody>
                    <a:bodyPr/>
                    <a:lstStyle/>
                    <a:p>
                      <a:pPr algn="ctr">
                        <a:spcAft>
                          <a:spcPts val="500"/>
                        </a:spcAft>
                      </a:pPr>
                      <a:r>
                        <a:rPr lang="en-AU" sz="1200">
                          <a:effectLst/>
                        </a:rPr>
                        <a:t>128,914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159" marR="66159" marT="0" marB="0" anchor="ctr"/>
                </a:tc>
                <a:tc>
                  <a:txBody>
                    <a:bodyPr/>
                    <a:lstStyle/>
                    <a:p>
                      <a:pPr algn="ctr">
                        <a:spcAft>
                          <a:spcPts val="500"/>
                        </a:spcAft>
                      </a:pPr>
                      <a:r>
                        <a:rPr lang="en-AU" sz="1200">
                          <a:effectLst/>
                        </a:rPr>
                        <a:t>921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159" marR="66159" marT="0" marB="0" anchor="ctr"/>
                </a:tc>
                <a:tc>
                  <a:txBody>
                    <a:bodyPr/>
                    <a:lstStyle/>
                    <a:p>
                      <a:pPr algn="ctr">
                        <a:spcAft>
                          <a:spcPts val="500"/>
                        </a:spcAft>
                      </a:pPr>
                      <a:r>
                        <a:rPr lang="en-AU" sz="1200">
                          <a:effectLst/>
                        </a:rPr>
                        <a:t>2,368,316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159" marR="66159" marT="0" marB="0" anchor="ctr"/>
                </a:tc>
                <a:tc>
                  <a:txBody>
                    <a:bodyPr/>
                    <a:lstStyle/>
                    <a:p>
                      <a:pPr algn="ctr">
                        <a:spcAft>
                          <a:spcPts val="500"/>
                        </a:spcAft>
                      </a:pPr>
                      <a:r>
                        <a:rPr lang="en-AU" sz="1200">
                          <a:effectLst/>
                        </a:rPr>
                        <a:t>471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159" marR="66159" marT="0" marB="0" anchor="ctr"/>
                </a:tc>
                <a:tc>
                  <a:txBody>
                    <a:bodyPr/>
                    <a:lstStyle/>
                    <a:p>
                      <a:pPr algn="ctr">
                        <a:spcAft>
                          <a:spcPts val="500"/>
                        </a:spcAft>
                      </a:pPr>
                      <a:r>
                        <a:rPr lang="en-AU" sz="1200">
                          <a:effectLst/>
                        </a:rPr>
                        <a:t>2.0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159" marR="66159" marT="0" marB="0" anchor="ctr"/>
                </a:tc>
                <a:extLst>
                  <a:ext uri="{0D108BD9-81ED-4DB2-BD59-A6C34878D82A}">
                    <a16:rowId xmlns:a16="http://schemas.microsoft.com/office/drawing/2014/main" val="2721925205"/>
                  </a:ext>
                </a:extLst>
              </a:tr>
              <a:tr h="342201">
                <a:tc>
                  <a:txBody>
                    <a:bodyPr/>
                    <a:lstStyle/>
                    <a:p>
                      <a:pPr algn="just">
                        <a:spcAft>
                          <a:spcPts val="500"/>
                        </a:spcAft>
                      </a:pPr>
                      <a:r>
                        <a:rPr lang="en-AU" sz="1200">
                          <a:effectLst/>
                        </a:rPr>
                        <a:t>WA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159" marR="66159" marT="0" marB="0"/>
                </a:tc>
                <a:tc>
                  <a:txBody>
                    <a:bodyPr/>
                    <a:lstStyle/>
                    <a:p>
                      <a:pPr algn="ctr">
                        <a:spcAft>
                          <a:spcPts val="500"/>
                        </a:spcAft>
                      </a:pPr>
                      <a:r>
                        <a:rPr lang="en-AU" sz="1200">
                          <a:effectLst/>
                        </a:rPr>
                        <a:t>110,924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159" marR="66159" marT="0" marB="0" anchor="ctr"/>
                </a:tc>
                <a:tc>
                  <a:txBody>
                    <a:bodyPr/>
                    <a:lstStyle/>
                    <a:p>
                      <a:pPr algn="ctr">
                        <a:spcAft>
                          <a:spcPts val="500"/>
                        </a:spcAft>
                      </a:pPr>
                      <a:r>
                        <a:rPr lang="en-AU" sz="1200">
                          <a:effectLst/>
                        </a:rPr>
                        <a:t>1,816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159" marR="66159" marT="0" marB="0" anchor="ctr"/>
                </a:tc>
                <a:tc>
                  <a:txBody>
                    <a:bodyPr/>
                    <a:lstStyle/>
                    <a:p>
                      <a:pPr algn="ctr">
                        <a:spcAft>
                          <a:spcPts val="500"/>
                        </a:spcAft>
                      </a:pPr>
                      <a:r>
                        <a:rPr lang="en-AU" sz="1200">
                          <a:effectLst/>
                        </a:rPr>
                        <a:t>1,048,824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159" marR="66159" marT="0" marB="0" anchor="ctr"/>
                </a:tc>
                <a:tc>
                  <a:txBody>
                    <a:bodyPr/>
                    <a:lstStyle/>
                    <a:p>
                      <a:pPr algn="ctr">
                        <a:spcAft>
                          <a:spcPts val="500"/>
                        </a:spcAft>
                      </a:pPr>
                      <a:r>
                        <a:rPr lang="en-AU" sz="1200">
                          <a:effectLst/>
                        </a:rPr>
                        <a:t>403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159" marR="66159" marT="0" marB="0" anchor="ctr"/>
                </a:tc>
                <a:tc>
                  <a:txBody>
                    <a:bodyPr/>
                    <a:lstStyle/>
                    <a:p>
                      <a:pPr algn="ctr">
                        <a:spcAft>
                          <a:spcPts val="500"/>
                        </a:spcAft>
                      </a:pPr>
                      <a:r>
                        <a:rPr lang="en-AU" sz="1200">
                          <a:effectLst/>
                        </a:rPr>
                        <a:t>4.5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159" marR="66159" marT="0" marB="0" anchor="ctr"/>
                </a:tc>
                <a:extLst>
                  <a:ext uri="{0D108BD9-81ED-4DB2-BD59-A6C34878D82A}">
                    <a16:rowId xmlns:a16="http://schemas.microsoft.com/office/drawing/2014/main" val="3236483982"/>
                  </a:ext>
                </a:extLst>
              </a:tr>
              <a:tr h="342201">
                <a:tc>
                  <a:txBody>
                    <a:bodyPr/>
                    <a:lstStyle/>
                    <a:p>
                      <a:pPr algn="l">
                        <a:spcAft>
                          <a:spcPts val="500"/>
                        </a:spcAft>
                      </a:pPr>
                      <a:r>
                        <a:rPr lang="en-AU" sz="1200">
                          <a:effectLst/>
                        </a:rPr>
                        <a:t>SA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159" marR="66159" marT="0" marB="0"/>
                </a:tc>
                <a:tc>
                  <a:txBody>
                    <a:bodyPr/>
                    <a:lstStyle/>
                    <a:p>
                      <a:pPr algn="ctr">
                        <a:spcAft>
                          <a:spcPts val="500"/>
                        </a:spcAft>
                      </a:pPr>
                      <a:r>
                        <a:rPr lang="en-AU" sz="1200">
                          <a:effectLst/>
                        </a:rPr>
                        <a:t>26,253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159" marR="66159" marT="0" marB="0" anchor="ctr"/>
                </a:tc>
                <a:tc>
                  <a:txBody>
                    <a:bodyPr/>
                    <a:lstStyle/>
                    <a:p>
                      <a:pPr algn="ctr">
                        <a:spcAft>
                          <a:spcPts val="500"/>
                        </a:spcAft>
                      </a:pPr>
                      <a:r>
                        <a:rPr lang="en-AU" sz="1200">
                          <a:effectLst/>
                        </a:rPr>
                        <a:t>910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159" marR="66159" marT="0" marB="0" anchor="ctr"/>
                </a:tc>
                <a:tc>
                  <a:txBody>
                    <a:bodyPr/>
                    <a:lstStyle/>
                    <a:p>
                      <a:pPr algn="ctr">
                        <a:spcAft>
                          <a:spcPts val="500"/>
                        </a:spcAft>
                      </a:pPr>
                      <a:r>
                        <a:rPr lang="en-AU" sz="1200">
                          <a:effectLst/>
                        </a:rPr>
                        <a:t>730,612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159" marR="66159" marT="0" marB="0" anchor="ctr"/>
                </a:tc>
                <a:tc>
                  <a:txBody>
                    <a:bodyPr/>
                    <a:lstStyle/>
                    <a:p>
                      <a:pPr algn="ctr">
                        <a:spcAft>
                          <a:spcPts val="500"/>
                        </a:spcAft>
                      </a:pPr>
                      <a:r>
                        <a:rPr lang="en-AU" sz="1200">
                          <a:effectLst/>
                        </a:rPr>
                        <a:t>377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159" marR="66159" marT="0" marB="0" anchor="ctr"/>
                </a:tc>
                <a:tc>
                  <a:txBody>
                    <a:bodyPr/>
                    <a:lstStyle/>
                    <a:p>
                      <a:pPr algn="ctr">
                        <a:spcAft>
                          <a:spcPts val="500"/>
                        </a:spcAft>
                      </a:pPr>
                      <a:r>
                        <a:rPr lang="en-AU" sz="1200">
                          <a:effectLst/>
                        </a:rPr>
                        <a:t>2.4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159" marR="66159" marT="0" marB="0" anchor="ctr"/>
                </a:tc>
                <a:extLst>
                  <a:ext uri="{0D108BD9-81ED-4DB2-BD59-A6C34878D82A}">
                    <a16:rowId xmlns:a16="http://schemas.microsoft.com/office/drawing/2014/main" val="1758604998"/>
                  </a:ext>
                </a:extLst>
              </a:tr>
              <a:tr h="342201">
                <a:tc>
                  <a:txBody>
                    <a:bodyPr/>
                    <a:lstStyle/>
                    <a:p>
                      <a:pPr algn="l">
                        <a:spcAft>
                          <a:spcPts val="500"/>
                        </a:spcAft>
                      </a:pPr>
                      <a:r>
                        <a:rPr lang="en-AU" sz="1200">
                          <a:effectLst/>
                        </a:rPr>
                        <a:t>NT</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159" marR="66159" marT="0" marB="0"/>
                </a:tc>
                <a:tc>
                  <a:txBody>
                    <a:bodyPr/>
                    <a:lstStyle/>
                    <a:p>
                      <a:pPr algn="ctr">
                        <a:spcAft>
                          <a:spcPts val="500"/>
                        </a:spcAft>
                      </a:pPr>
                      <a:r>
                        <a:rPr lang="en-AU" sz="1200">
                          <a:effectLst/>
                        </a:rPr>
                        <a:t>110,615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159" marR="66159" marT="0" marB="0" anchor="ctr"/>
                </a:tc>
                <a:tc>
                  <a:txBody>
                    <a:bodyPr/>
                    <a:lstStyle/>
                    <a:p>
                      <a:pPr algn="ctr">
                        <a:spcAft>
                          <a:spcPts val="500"/>
                        </a:spcAft>
                      </a:pPr>
                      <a:r>
                        <a:rPr lang="en-AU" sz="1200">
                          <a:effectLst/>
                        </a:rPr>
                        <a:t>2,222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159" marR="66159" marT="0" marB="0" anchor="ctr"/>
                </a:tc>
                <a:tc>
                  <a:txBody>
                    <a:bodyPr/>
                    <a:lstStyle/>
                    <a:p>
                      <a:pPr algn="ctr">
                        <a:spcAft>
                          <a:spcPts val="500"/>
                        </a:spcAft>
                      </a:pPr>
                      <a:r>
                        <a:rPr lang="en-AU" sz="1200">
                          <a:effectLst/>
                        </a:rPr>
                        <a:t>48,196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159" marR="66159" marT="0" marB="0" anchor="ctr"/>
                </a:tc>
                <a:tc>
                  <a:txBody>
                    <a:bodyPr/>
                    <a:lstStyle/>
                    <a:p>
                      <a:pPr algn="ctr">
                        <a:spcAft>
                          <a:spcPts val="500"/>
                        </a:spcAft>
                      </a:pPr>
                      <a:r>
                        <a:rPr lang="en-AU" sz="1200">
                          <a:effectLst/>
                        </a:rPr>
                        <a:t>398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159" marR="66159" marT="0" marB="0" anchor="ctr"/>
                </a:tc>
                <a:tc>
                  <a:txBody>
                    <a:bodyPr/>
                    <a:lstStyle/>
                    <a:p>
                      <a:pPr algn="ctr">
                        <a:spcAft>
                          <a:spcPts val="500"/>
                        </a:spcAft>
                      </a:pPr>
                      <a:r>
                        <a:rPr lang="en-AU" sz="1200">
                          <a:effectLst/>
                        </a:rPr>
                        <a:t>5.6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159" marR="66159" marT="0" marB="0" anchor="ctr"/>
                </a:tc>
                <a:extLst>
                  <a:ext uri="{0D108BD9-81ED-4DB2-BD59-A6C34878D82A}">
                    <a16:rowId xmlns:a16="http://schemas.microsoft.com/office/drawing/2014/main" val="3269253628"/>
                  </a:ext>
                </a:extLst>
              </a:tr>
              <a:tr h="342201">
                <a:tc>
                  <a:txBody>
                    <a:bodyPr/>
                    <a:lstStyle/>
                    <a:p>
                      <a:pPr algn="l">
                        <a:spcAft>
                          <a:spcPts val="500"/>
                        </a:spcAft>
                      </a:pPr>
                      <a:r>
                        <a:rPr lang="en-AU" sz="1200">
                          <a:effectLst/>
                        </a:rPr>
                        <a:t>Australia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159" marR="66159" marT="0" marB="0"/>
                </a:tc>
                <a:tc>
                  <a:txBody>
                    <a:bodyPr/>
                    <a:lstStyle/>
                    <a:p>
                      <a:pPr algn="ctr">
                        <a:spcAft>
                          <a:spcPts val="500"/>
                        </a:spcAft>
                      </a:pPr>
                      <a:r>
                        <a:rPr lang="en-AU" sz="1200">
                          <a:effectLst/>
                        </a:rPr>
                        <a:t>521,936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159" marR="66159" marT="0" marB="0" anchor="ctr"/>
                </a:tc>
                <a:tc>
                  <a:txBody>
                    <a:bodyPr/>
                    <a:lstStyle/>
                    <a:p>
                      <a:pPr algn="ctr">
                        <a:spcAft>
                          <a:spcPts val="500"/>
                        </a:spcAft>
                      </a:pPr>
                      <a:r>
                        <a:rPr lang="en-AU" sz="1200">
                          <a:effectLst/>
                        </a:rPr>
                        <a:t>1,047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159" marR="66159" marT="0" marB="0" anchor="ctr"/>
                </a:tc>
                <a:tc>
                  <a:txBody>
                    <a:bodyPr/>
                    <a:lstStyle/>
                    <a:p>
                      <a:pPr algn="ctr">
                        <a:spcAft>
                          <a:spcPts val="500"/>
                        </a:spcAft>
                      </a:pPr>
                      <a:r>
                        <a:rPr lang="en-AU" sz="1200">
                          <a:effectLst/>
                        </a:rPr>
                        <a:t>10,491,879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159" marR="66159" marT="0" marB="0" anchor="ctr"/>
                </a:tc>
                <a:tc>
                  <a:txBody>
                    <a:bodyPr/>
                    <a:lstStyle/>
                    <a:p>
                      <a:pPr algn="ctr">
                        <a:spcAft>
                          <a:spcPts val="500"/>
                        </a:spcAft>
                      </a:pPr>
                      <a:r>
                        <a:rPr lang="en-AU" sz="1200">
                          <a:effectLst/>
                        </a:rPr>
                        <a:t>409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159" marR="66159" marT="0" marB="0" anchor="ctr"/>
                </a:tc>
                <a:tc>
                  <a:txBody>
                    <a:bodyPr/>
                    <a:lstStyle/>
                    <a:p>
                      <a:pPr algn="ctr">
                        <a:spcAft>
                          <a:spcPts val="500"/>
                        </a:spcAft>
                      </a:pPr>
                      <a:r>
                        <a:rPr lang="en-AU" sz="1200" dirty="0">
                          <a:effectLst/>
                        </a:rPr>
                        <a:t>2.6</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6159" marR="66159" marT="0" marB="0" anchor="ctr"/>
                </a:tc>
                <a:extLst>
                  <a:ext uri="{0D108BD9-81ED-4DB2-BD59-A6C34878D82A}">
                    <a16:rowId xmlns:a16="http://schemas.microsoft.com/office/drawing/2014/main" val="3741459795"/>
                  </a:ext>
                </a:extLst>
              </a:tr>
            </a:tbl>
          </a:graphicData>
        </a:graphic>
      </p:graphicFrame>
    </p:spTree>
    <p:extLst>
      <p:ext uri="{BB962C8B-B14F-4D97-AF65-F5344CB8AC3E}">
        <p14:creationId xmlns:p14="http://schemas.microsoft.com/office/powerpoint/2010/main" val="267248229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5358" y="1524000"/>
            <a:ext cx="11247042" cy="762000"/>
          </a:xfrm>
        </p:spPr>
        <p:txBody>
          <a:bodyPr>
            <a:normAutofit/>
          </a:bodyPr>
          <a:lstStyle/>
          <a:p>
            <a:r>
              <a:rPr lang="en-AU" sz="2000" b="1" dirty="0">
                <a:solidFill>
                  <a:srgbClr val="087876"/>
                </a:solidFill>
              </a:rPr>
              <a:t>Age-specific hospital separation rates (excluding dialysis), by sex and Indigenous status, and Aboriginal and Torres Strait </a:t>
            </a:r>
            <a:r>
              <a:rPr lang="en-AU" sz="2000" b="1" dirty="0" smtClean="0">
                <a:solidFill>
                  <a:srgbClr val="087876"/>
                </a:solidFill>
              </a:rPr>
              <a:t>Islander: non-Indigenous </a:t>
            </a:r>
            <a:r>
              <a:rPr lang="en-AU" sz="2000" b="1" dirty="0">
                <a:solidFill>
                  <a:srgbClr val="087876"/>
                </a:solidFill>
              </a:rPr>
              <a:t>rate ratios, Australia, 2013-15</a:t>
            </a:r>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1632574479"/>
              </p:ext>
            </p:extLst>
          </p:nvPr>
        </p:nvGraphicFramePr>
        <p:xfrm>
          <a:off x="335358" y="2204865"/>
          <a:ext cx="11521279" cy="3384374"/>
        </p:xfrm>
        <a:graphic>
          <a:graphicData uri="http://schemas.openxmlformats.org/drawingml/2006/table">
            <a:tbl>
              <a:tblPr firstRow="1" bandRow="1">
                <a:tableStyleId>{5202B0CA-FC54-4496-8BCA-5EF66A818D29}</a:tableStyleId>
              </a:tblPr>
              <a:tblGrid>
                <a:gridCol w="1645897">
                  <a:extLst>
                    <a:ext uri="{9D8B030D-6E8A-4147-A177-3AD203B41FA5}">
                      <a16:colId xmlns:a16="http://schemas.microsoft.com/office/drawing/2014/main" val="20000"/>
                    </a:ext>
                  </a:extLst>
                </a:gridCol>
                <a:gridCol w="1645897">
                  <a:extLst>
                    <a:ext uri="{9D8B030D-6E8A-4147-A177-3AD203B41FA5}">
                      <a16:colId xmlns:a16="http://schemas.microsoft.com/office/drawing/2014/main" val="20001"/>
                    </a:ext>
                  </a:extLst>
                </a:gridCol>
                <a:gridCol w="1645897">
                  <a:extLst>
                    <a:ext uri="{9D8B030D-6E8A-4147-A177-3AD203B41FA5}">
                      <a16:colId xmlns:a16="http://schemas.microsoft.com/office/drawing/2014/main" val="20002"/>
                    </a:ext>
                  </a:extLst>
                </a:gridCol>
                <a:gridCol w="1645897">
                  <a:extLst>
                    <a:ext uri="{9D8B030D-6E8A-4147-A177-3AD203B41FA5}">
                      <a16:colId xmlns:a16="http://schemas.microsoft.com/office/drawing/2014/main" val="20003"/>
                    </a:ext>
                  </a:extLst>
                </a:gridCol>
                <a:gridCol w="1645897">
                  <a:extLst>
                    <a:ext uri="{9D8B030D-6E8A-4147-A177-3AD203B41FA5}">
                      <a16:colId xmlns:a16="http://schemas.microsoft.com/office/drawing/2014/main" val="20004"/>
                    </a:ext>
                  </a:extLst>
                </a:gridCol>
                <a:gridCol w="1645897">
                  <a:extLst>
                    <a:ext uri="{9D8B030D-6E8A-4147-A177-3AD203B41FA5}">
                      <a16:colId xmlns:a16="http://schemas.microsoft.com/office/drawing/2014/main" val="20005"/>
                    </a:ext>
                  </a:extLst>
                </a:gridCol>
                <a:gridCol w="1645897">
                  <a:extLst>
                    <a:ext uri="{9D8B030D-6E8A-4147-A177-3AD203B41FA5}">
                      <a16:colId xmlns:a16="http://schemas.microsoft.com/office/drawing/2014/main" val="20006"/>
                    </a:ext>
                  </a:extLst>
                </a:gridCol>
              </a:tblGrid>
              <a:tr h="410630">
                <a:tc>
                  <a:txBody>
                    <a:bodyPr/>
                    <a:lstStyle/>
                    <a:p>
                      <a:pPr algn="l">
                        <a:spcAft>
                          <a:spcPts val="500"/>
                        </a:spcAft>
                      </a:pPr>
                      <a:r>
                        <a:rPr lang="en-AU" sz="1200" dirty="0" smtClean="0">
                          <a:solidFill>
                            <a:schemeClr val="bg1"/>
                          </a:solidFill>
                          <a:effectLst/>
                        </a:rPr>
                        <a:t>Age-group</a:t>
                      </a:r>
                      <a:r>
                        <a:rPr lang="en-AU" sz="1200" baseline="0" dirty="0" smtClean="0">
                          <a:solidFill>
                            <a:schemeClr val="bg1"/>
                          </a:solidFill>
                          <a:effectLst/>
                        </a:rPr>
                        <a:t> </a:t>
                      </a:r>
                      <a:r>
                        <a:rPr lang="en-AU" sz="1200" dirty="0" smtClean="0">
                          <a:solidFill>
                            <a:schemeClr val="bg1"/>
                          </a:solidFill>
                          <a:effectLst/>
                        </a:rPr>
                        <a:t>(years</a:t>
                      </a:r>
                      <a:r>
                        <a:rPr lang="en-AU" sz="1200" dirty="0">
                          <a:solidFill>
                            <a:schemeClr val="bg1"/>
                          </a:solidFill>
                          <a:effectLst/>
                        </a:rPr>
                        <a:t>)</a:t>
                      </a:r>
                      <a:endParaRPr lang="en-AU" sz="12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tc gridSpan="3">
                  <a:txBody>
                    <a:bodyPr/>
                    <a:lstStyle/>
                    <a:p>
                      <a:pPr algn="ctr">
                        <a:spcAft>
                          <a:spcPts val="500"/>
                        </a:spcAft>
                      </a:pPr>
                      <a:r>
                        <a:rPr lang="en-AU" sz="1200" dirty="0">
                          <a:solidFill>
                            <a:schemeClr val="bg1"/>
                          </a:solidFill>
                          <a:effectLst/>
                        </a:rPr>
                        <a:t>Males</a:t>
                      </a:r>
                      <a:endParaRPr lang="en-AU" sz="12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tc hMerge="1">
                  <a:txBody>
                    <a:bodyPr/>
                    <a:lstStyle/>
                    <a:p>
                      <a:endParaRPr lang="en-AU"/>
                    </a:p>
                  </a:txBody>
                  <a:tcPr/>
                </a:tc>
                <a:tc hMerge="1">
                  <a:txBody>
                    <a:bodyPr/>
                    <a:lstStyle/>
                    <a:p>
                      <a:endParaRPr lang="en-AU"/>
                    </a:p>
                  </a:txBody>
                  <a:tcPr/>
                </a:tc>
                <a:tc gridSpan="3">
                  <a:txBody>
                    <a:bodyPr/>
                    <a:lstStyle/>
                    <a:p>
                      <a:pPr algn="ctr">
                        <a:spcAft>
                          <a:spcPts val="500"/>
                        </a:spcAft>
                      </a:pPr>
                      <a:r>
                        <a:rPr lang="en-AU" sz="1200" dirty="0">
                          <a:solidFill>
                            <a:schemeClr val="bg1"/>
                          </a:solidFill>
                          <a:effectLst/>
                        </a:rPr>
                        <a:t>Females</a:t>
                      </a:r>
                      <a:endParaRPr lang="en-AU" sz="12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tc hMerge="1">
                  <a:txBody>
                    <a:bodyPr/>
                    <a:lstStyle/>
                    <a:p>
                      <a:endParaRPr lang="en-AU"/>
                    </a:p>
                  </a:txBody>
                  <a:tcPr/>
                </a:tc>
                <a:tc hMerge="1">
                  <a:txBody>
                    <a:bodyPr/>
                    <a:lstStyle/>
                    <a:p>
                      <a:endParaRPr lang="en-AU"/>
                    </a:p>
                  </a:txBody>
                  <a:tcPr/>
                </a:tc>
                <a:extLst>
                  <a:ext uri="{0D108BD9-81ED-4DB2-BD59-A6C34878D82A}">
                    <a16:rowId xmlns:a16="http://schemas.microsoft.com/office/drawing/2014/main" val="10000"/>
                  </a:ext>
                </a:extLst>
              </a:tr>
              <a:tr h="330416">
                <a:tc>
                  <a:txBody>
                    <a:bodyPr/>
                    <a:lstStyle/>
                    <a:p>
                      <a:pPr algn="l">
                        <a:spcAft>
                          <a:spcPts val="500"/>
                        </a:spcAft>
                      </a:pPr>
                      <a:endParaRPr lang="en-AU" sz="12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tc>
                  <a:txBody>
                    <a:bodyPr/>
                    <a:lstStyle/>
                    <a:p>
                      <a:pPr algn="ctr">
                        <a:spcAft>
                          <a:spcPts val="500"/>
                        </a:spcAft>
                      </a:pPr>
                      <a:r>
                        <a:rPr lang="en-AU" sz="1200" dirty="0">
                          <a:solidFill>
                            <a:schemeClr val="bg1"/>
                          </a:solidFill>
                          <a:effectLst/>
                        </a:rPr>
                        <a:t>Indigenous</a:t>
                      </a:r>
                      <a:endParaRPr lang="en-AU" sz="12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tc>
                  <a:txBody>
                    <a:bodyPr/>
                    <a:lstStyle/>
                    <a:p>
                      <a:pPr algn="ctr">
                        <a:spcAft>
                          <a:spcPts val="500"/>
                        </a:spcAft>
                      </a:pPr>
                      <a:r>
                        <a:rPr lang="en-AU" sz="1200">
                          <a:solidFill>
                            <a:schemeClr val="bg1"/>
                          </a:solidFill>
                          <a:effectLst/>
                        </a:rPr>
                        <a:t>Non-Indigenous</a:t>
                      </a:r>
                      <a:endParaRPr lang="en-AU" sz="1200" b="1">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tc>
                  <a:txBody>
                    <a:bodyPr/>
                    <a:lstStyle/>
                    <a:p>
                      <a:pPr algn="ctr">
                        <a:spcAft>
                          <a:spcPts val="500"/>
                        </a:spcAft>
                      </a:pPr>
                      <a:r>
                        <a:rPr lang="en-AU" sz="1200">
                          <a:solidFill>
                            <a:schemeClr val="bg1"/>
                          </a:solidFill>
                          <a:effectLst/>
                        </a:rPr>
                        <a:t>Rate ratio</a:t>
                      </a:r>
                      <a:endParaRPr lang="en-AU" sz="1200" b="1">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tc>
                  <a:txBody>
                    <a:bodyPr/>
                    <a:lstStyle/>
                    <a:p>
                      <a:pPr algn="ctr">
                        <a:spcAft>
                          <a:spcPts val="500"/>
                        </a:spcAft>
                      </a:pPr>
                      <a:r>
                        <a:rPr lang="en-AU" sz="1200">
                          <a:solidFill>
                            <a:schemeClr val="bg1"/>
                          </a:solidFill>
                          <a:effectLst/>
                        </a:rPr>
                        <a:t>Indigenous</a:t>
                      </a:r>
                      <a:endParaRPr lang="en-AU" sz="1200" b="1">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tc>
                  <a:txBody>
                    <a:bodyPr/>
                    <a:lstStyle/>
                    <a:p>
                      <a:pPr algn="ctr">
                        <a:spcAft>
                          <a:spcPts val="500"/>
                        </a:spcAft>
                      </a:pPr>
                      <a:r>
                        <a:rPr lang="en-AU" sz="1200">
                          <a:solidFill>
                            <a:schemeClr val="bg1"/>
                          </a:solidFill>
                          <a:effectLst/>
                        </a:rPr>
                        <a:t>Non-Indigenous</a:t>
                      </a:r>
                      <a:endParaRPr lang="en-AU" sz="1200" b="1">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tc>
                  <a:txBody>
                    <a:bodyPr/>
                    <a:lstStyle/>
                    <a:p>
                      <a:pPr algn="ctr">
                        <a:spcAft>
                          <a:spcPts val="500"/>
                        </a:spcAft>
                      </a:pPr>
                      <a:r>
                        <a:rPr lang="en-AU" sz="1200" dirty="0">
                          <a:solidFill>
                            <a:schemeClr val="bg1"/>
                          </a:solidFill>
                          <a:effectLst/>
                        </a:rPr>
                        <a:t>Rate ratio</a:t>
                      </a:r>
                      <a:endParaRPr lang="en-AU" sz="12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extLst>
                  <a:ext uri="{0D108BD9-81ED-4DB2-BD59-A6C34878D82A}">
                    <a16:rowId xmlns:a16="http://schemas.microsoft.com/office/drawing/2014/main" val="10001"/>
                  </a:ext>
                </a:extLst>
              </a:tr>
              <a:tr h="330416">
                <a:tc>
                  <a:txBody>
                    <a:bodyPr/>
                    <a:lstStyle/>
                    <a:p>
                      <a:pPr algn="l">
                        <a:spcAft>
                          <a:spcPts val="500"/>
                        </a:spcAft>
                      </a:pPr>
                      <a:r>
                        <a:rPr lang="en-AU" sz="1200">
                          <a:effectLst/>
                        </a:rPr>
                        <a:t>0-4</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343</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268</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1.3</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269</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204</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1.3</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2"/>
                  </a:ext>
                </a:extLst>
              </a:tr>
              <a:tr h="330416">
                <a:tc>
                  <a:txBody>
                    <a:bodyPr/>
                    <a:lstStyle/>
                    <a:p>
                      <a:pPr algn="l">
                        <a:spcAft>
                          <a:spcPts val="500"/>
                        </a:spcAft>
                      </a:pPr>
                      <a:r>
                        <a:rPr lang="en-AU" sz="1200">
                          <a:effectLst/>
                        </a:rPr>
                        <a:t>5-14</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105</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97</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1.1</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95</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81</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1.2</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3"/>
                  </a:ext>
                </a:extLst>
              </a:tr>
              <a:tr h="330416">
                <a:tc>
                  <a:txBody>
                    <a:bodyPr/>
                    <a:lstStyle/>
                    <a:p>
                      <a:pPr algn="l">
                        <a:spcAft>
                          <a:spcPts val="500"/>
                        </a:spcAft>
                      </a:pPr>
                      <a:r>
                        <a:rPr lang="en-AU" sz="1200">
                          <a:effectLst/>
                        </a:rPr>
                        <a:t>15-24</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140</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130</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1.1</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356</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228</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1.6</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4"/>
                  </a:ext>
                </a:extLst>
              </a:tr>
              <a:tr h="330416">
                <a:tc>
                  <a:txBody>
                    <a:bodyPr/>
                    <a:lstStyle/>
                    <a:p>
                      <a:pPr algn="l">
                        <a:spcAft>
                          <a:spcPts val="500"/>
                        </a:spcAft>
                      </a:pPr>
                      <a:r>
                        <a:rPr lang="en-AU" sz="1200">
                          <a:effectLst/>
                        </a:rPr>
                        <a:t>25-34</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222</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138</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1.6</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486</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360</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1.3</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5"/>
                  </a:ext>
                </a:extLst>
              </a:tr>
              <a:tr h="330416">
                <a:tc>
                  <a:txBody>
                    <a:bodyPr/>
                    <a:lstStyle/>
                    <a:p>
                      <a:pPr algn="l">
                        <a:spcAft>
                          <a:spcPts val="500"/>
                        </a:spcAft>
                      </a:pPr>
                      <a:r>
                        <a:rPr lang="en-AU" sz="1200">
                          <a:effectLst/>
                        </a:rPr>
                        <a:t>35-44</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357</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195</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1.8</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460</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339</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1.4</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6"/>
                  </a:ext>
                </a:extLst>
              </a:tr>
              <a:tr h="330416">
                <a:tc>
                  <a:txBody>
                    <a:bodyPr/>
                    <a:lstStyle/>
                    <a:p>
                      <a:pPr algn="l">
                        <a:spcAft>
                          <a:spcPts val="500"/>
                        </a:spcAft>
                      </a:pPr>
                      <a:r>
                        <a:rPr lang="en-AU" sz="1200">
                          <a:effectLst/>
                        </a:rPr>
                        <a:t>45-54</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478</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285</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1.7</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492</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339</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1.4</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7"/>
                  </a:ext>
                </a:extLst>
              </a:tr>
              <a:tr h="330416">
                <a:tc>
                  <a:txBody>
                    <a:bodyPr/>
                    <a:lstStyle/>
                    <a:p>
                      <a:pPr algn="l">
                        <a:spcAft>
                          <a:spcPts val="500"/>
                        </a:spcAft>
                      </a:pPr>
                      <a:r>
                        <a:rPr lang="en-AU" sz="1200">
                          <a:effectLst/>
                        </a:rPr>
                        <a:t>55-64</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578</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477</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1.2</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599</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461</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1.3</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8"/>
                  </a:ext>
                </a:extLst>
              </a:tr>
              <a:tr h="330416">
                <a:tc>
                  <a:txBody>
                    <a:bodyPr/>
                    <a:lstStyle/>
                    <a:p>
                      <a:pPr algn="l">
                        <a:spcAft>
                          <a:spcPts val="500"/>
                        </a:spcAft>
                      </a:pPr>
                      <a:r>
                        <a:rPr lang="en-AU" sz="1200">
                          <a:effectLst/>
                        </a:rPr>
                        <a:t>65+</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852</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1002</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0.9</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832</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864</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1.0</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9"/>
                  </a:ext>
                </a:extLst>
              </a:tr>
            </a:tbl>
          </a:graphicData>
        </a:graphic>
      </p:graphicFrame>
      <p:sp>
        <p:nvSpPr>
          <p:cNvPr id="9" name="Rectangle 8"/>
          <p:cNvSpPr/>
          <p:nvPr/>
        </p:nvSpPr>
        <p:spPr>
          <a:xfrm>
            <a:off x="328440" y="5589240"/>
            <a:ext cx="6096000" cy="861774"/>
          </a:xfrm>
          <a:prstGeom prst="rect">
            <a:avLst/>
          </a:prstGeom>
        </p:spPr>
        <p:txBody>
          <a:bodyPr>
            <a:spAutoFit/>
          </a:bodyPr>
          <a:lstStyle/>
          <a:p>
            <a:pPr marL="594360" indent="-594360">
              <a:spcAft>
                <a:spcPts val="300"/>
              </a:spcAft>
              <a:tabLst>
                <a:tab pos="457200" algn="l"/>
                <a:tab pos="594360" algn="l"/>
              </a:tabLst>
            </a:pPr>
            <a:r>
              <a:rPr lang="en-AU" sz="800" dirty="0">
                <a:latin typeface="+mj-lt"/>
                <a:ea typeface="Times New Roman" panose="02020603050405020304" pitchFamily="18" charset="0"/>
                <a:cs typeface="Times New Roman" panose="02020603050405020304" pitchFamily="18" charset="0"/>
              </a:rPr>
              <a:t>Notes:	</a:t>
            </a:r>
            <a:endParaRPr lang="en-AU" sz="800" dirty="0" smtClean="0">
              <a:latin typeface="+mj-lt"/>
              <a:ea typeface="Times New Roman" panose="02020603050405020304" pitchFamily="18" charset="0"/>
              <a:cs typeface="Times New Roman" panose="02020603050405020304" pitchFamily="18" charset="0"/>
            </a:endParaRPr>
          </a:p>
          <a:p>
            <a:pPr marL="594360" indent="-594360">
              <a:spcAft>
                <a:spcPts val="300"/>
              </a:spcAft>
              <a:tabLst>
                <a:tab pos="457200" algn="l"/>
                <a:tab pos="594360" algn="l"/>
              </a:tabLst>
            </a:pPr>
            <a:r>
              <a:rPr lang="en-AU" sz="800" dirty="0" smtClean="0">
                <a:latin typeface="+mj-lt"/>
                <a:ea typeface="Times New Roman" panose="02020603050405020304" pitchFamily="18" charset="0"/>
                <a:cs typeface="Times New Roman" panose="02020603050405020304" pitchFamily="18" charset="0"/>
              </a:rPr>
              <a:t>1. Rates </a:t>
            </a:r>
            <a:r>
              <a:rPr lang="en-AU" sz="800" dirty="0">
                <a:latin typeface="+mj-lt"/>
                <a:ea typeface="Times New Roman" panose="02020603050405020304" pitchFamily="18" charset="0"/>
                <a:cs typeface="Times New Roman" panose="02020603050405020304" pitchFamily="18" charset="0"/>
              </a:rPr>
              <a:t>per 1,000 population.</a:t>
            </a:r>
          </a:p>
          <a:p>
            <a:pPr marL="594360" indent="-594360">
              <a:spcAft>
                <a:spcPts val="300"/>
              </a:spcAft>
              <a:tabLst>
                <a:tab pos="457200" algn="l"/>
                <a:tab pos="594360" algn="l"/>
              </a:tabLst>
            </a:pPr>
            <a:r>
              <a:rPr lang="en-AU" sz="800" dirty="0" smtClean="0">
                <a:latin typeface="+mj-lt"/>
                <a:ea typeface="Times New Roman" panose="02020603050405020304" pitchFamily="18" charset="0"/>
                <a:cs typeface="Times New Roman" panose="02020603050405020304" pitchFamily="18" charset="0"/>
              </a:rPr>
              <a:t>2. Non-Indigenous </a:t>
            </a:r>
            <a:r>
              <a:rPr lang="en-AU" sz="800" dirty="0">
                <a:latin typeface="+mj-lt"/>
                <a:ea typeface="Times New Roman" panose="02020603050405020304" pitchFamily="18" charset="0"/>
                <a:cs typeface="Times New Roman" panose="02020603050405020304" pitchFamily="18" charset="0"/>
              </a:rPr>
              <a:t>includes separations for which Indigenous status was not stated.</a:t>
            </a:r>
          </a:p>
          <a:p>
            <a:pPr marL="594360" indent="-594360">
              <a:spcAft>
                <a:spcPts val="300"/>
              </a:spcAft>
              <a:tabLst>
                <a:tab pos="457200" algn="l"/>
                <a:tab pos="594360" algn="l"/>
              </a:tabLst>
            </a:pPr>
            <a:r>
              <a:rPr lang="en-AU" sz="800" dirty="0" smtClean="0">
                <a:latin typeface="+mj-lt"/>
                <a:ea typeface="Times New Roman" panose="02020603050405020304" pitchFamily="18" charset="0"/>
                <a:cs typeface="Times New Roman" panose="02020603050405020304" pitchFamily="18" charset="0"/>
              </a:rPr>
              <a:t>3. Rate </a:t>
            </a:r>
            <a:r>
              <a:rPr lang="en-AU" sz="800" dirty="0">
                <a:latin typeface="+mj-lt"/>
                <a:ea typeface="Times New Roman" panose="02020603050405020304" pitchFamily="18" charset="0"/>
                <a:cs typeface="Times New Roman" panose="02020603050405020304" pitchFamily="18" charset="0"/>
              </a:rPr>
              <a:t>ratio is the Indigenous rate divided by the non-Indigenous rate.</a:t>
            </a:r>
          </a:p>
          <a:p>
            <a:r>
              <a:rPr lang="en-AU" sz="800" dirty="0">
                <a:latin typeface="+mj-lt"/>
                <a:ea typeface="Times New Roman" panose="02020603050405020304" pitchFamily="18" charset="0"/>
                <a:cs typeface="Times New Roman" panose="02020603050405020304" pitchFamily="18" charset="0"/>
              </a:rPr>
              <a:t>Source: </a:t>
            </a:r>
            <a:r>
              <a:rPr lang="en-AU" sz="800" dirty="0">
                <a:latin typeface="+mj-lt"/>
                <a:ea typeface="Times New Roman" panose="02020603050405020304" pitchFamily="18" charset="0"/>
              </a:rPr>
              <a:t>Australian Health Ministers' Advisory Council,</a:t>
            </a:r>
            <a:r>
              <a:rPr lang="en-AU" sz="800" dirty="0">
                <a:latin typeface="+mj-lt"/>
                <a:ea typeface="Times New Roman" panose="02020603050405020304" pitchFamily="18" charset="0"/>
                <a:cs typeface="Times New Roman" panose="02020603050405020304" pitchFamily="18" charset="0"/>
              </a:rPr>
              <a:t> 2017 </a:t>
            </a:r>
            <a:endParaRPr lang="en-AU" sz="800" dirty="0">
              <a:latin typeface="+mj-lt"/>
            </a:endParaRPr>
          </a:p>
        </p:txBody>
      </p:sp>
    </p:spTree>
    <p:extLst>
      <p:ext uri="{BB962C8B-B14F-4D97-AF65-F5344CB8AC3E}">
        <p14:creationId xmlns:p14="http://schemas.microsoft.com/office/powerpoint/2010/main" val="363206433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257" y="1340768"/>
            <a:ext cx="11514381" cy="762000"/>
          </a:xfrm>
        </p:spPr>
        <p:txBody>
          <a:bodyPr>
            <a:normAutofit/>
          </a:bodyPr>
          <a:lstStyle/>
          <a:p>
            <a:r>
              <a:rPr lang="en-US" sz="1600" b="1" dirty="0">
                <a:solidFill>
                  <a:srgbClr val="087876"/>
                </a:solidFill>
              </a:rPr>
              <a:t>Numbers, proportions (%), and age-standardised hospitalisation rates for leading causes of hospital separations among Aboriginal and Torres Strait Islander people, and Aboriginal and Torres Strait </a:t>
            </a:r>
            <a:r>
              <a:rPr lang="en-US" sz="1600" b="1" dirty="0" smtClean="0">
                <a:solidFill>
                  <a:srgbClr val="087876"/>
                </a:solidFill>
              </a:rPr>
              <a:t>Islander: non-Indigenous </a:t>
            </a:r>
            <a:r>
              <a:rPr lang="en-US" sz="1600" b="1" dirty="0">
                <a:solidFill>
                  <a:srgbClr val="087876"/>
                </a:solidFill>
              </a:rPr>
              <a:t>rate ratios, Australia, </a:t>
            </a:r>
            <a:r>
              <a:rPr lang="en-US" sz="1600" b="1" dirty="0" smtClean="0">
                <a:solidFill>
                  <a:srgbClr val="087876"/>
                </a:solidFill>
              </a:rPr>
              <a:t>2016-17</a:t>
            </a:r>
            <a:endParaRPr lang="en-AU" sz="1600" b="1" dirty="0">
              <a:solidFill>
                <a:srgbClr val="087876"/>
              </a:solidFill>
            </a:endParaRPr>
          </a:p>
        </p:txBody>
      </p:sp>
      <p:sp>
        <p:nvSpPr>
          <p:cNvPr id="7" name="Rectangle 6"/>
          <p:cNvSpPr/>
          <p:nvPr/>
        </p:nvSpPr>
        <p:spPr>
          <a:xfrm>
            <a:off x="623391" y="5589242"/>
            <a:ext cx="11233247" cy="953668"/>
          </a:xfrm>
          <a:prstGeom prst="rect">
            <a:avLst/>
          </a:prstGeom>
        </p:spPr>
        <p:txBody>
          <a:bodyPr wrap="square">
            <a:noAutofit/>
          </a:bodyPr>
          <a:lstStyle/>
          <a:p>
            <a:pPr marL="594360" indent="-594360">
              <a:spcAft>
                <a:spcPts val="300"/>
              </a:spcAft>
              <a:tabLst>
                <a:tab pos="457200" algn="l"/>
                <a:tab pos="594360" algn="l"/>
              </a:tabLst>
            </a:pPr>
            <a:r>
              <a:rPr lang="en-AU" sz="800" dirty="0">
                <a:latin typeface="Calibri Light" panose="020F0302020204030204" pitchFamily="34" charset="0"/>
                <a:ea typeface="Times New Roman" panose="02020603050405020304" pitchFamily="18" charset="0"/>
                <a:cs typeface="Calibri Light" panose="020F0302020204030204" pitchFamily="34" charset="0"/>
              </a:rPr>
              <a:t>Notes:	1	Hospitalisation data for the NT include only public hospitals.</a:t>
            </a:r>
          </a:p>
          <a:p>
            <a:pPr marL="594360" indent="-594360">
              <a:spcAft>
                <a:spcPts val="300"/>
              </a:spcAft>
              <a:tabLst>
                <a:tab pos="457200" algn="l"/>
                <a:tab pos="594360" algn="l"/>
              </a:tabLst>
            </a:pPr>
            <a:r>
              <a:rPr lang="en-AU" sz="800" dirty="0">
                <a:latin typeface="Calibri Light" panose="020F0302020204030204" pitchFamily="34" charset="0"/>
                <a:ea typeface="Times New Roman" panose="02020603050405020304" pitchFamily="18" charset="0"/>
                <a:cs typeface="Calibri Light" panose="020F0302020204030204" pitchFamily="34" charset="0"/>
              </a:rPr>
              <a:t>	2	Some principal diagnoses have been excluded.</a:t>
            </a:r>
          </a:p>
          <a:p>
            <a:pPr marL="594360" indent="-594360">
              <a:spcAft>
                <a:spcPts val="300"/>
              </a:spcAft>
              <a:tabLst>
                <a:tab pos="457200" algn="l"/>
                <a:tab pos="594360" algn="l"/>
              </a:tabLst>
            </a:pPr>
            <a:r>
              <a:rPr lang="en-AU" sz="800" dirty="0">
                <a:latin typeface="Calibri Light" panose="020F0302020204030204" pitchFamily="34" charset="0"/>
                <a:ea typeface="Times New Roman" panose="02020603050405020304" pitchFamily="18" charset="0"/>
                <a:cs typeface="Calibri Light" panose="020F0302020204030204" pitchFamily="34" charset="0"/>
              </a:rPr>
              <a:t>	3	Non-Indigenous includes separations for which Indigenous status was not stated.</a:t>
            </a:r>
          </a:p>
          <a:p>
            <a:pPr marL="594360" indent="-594360">
              <a:spcAft>
                <a:spcPts val="300"/>
              </a:spcAft>
              <a:tabLst>
                <a:tab pos="457200" algn="l"/>
                <a:tab pos="594360" algn="l"/>
              </a:tabLst>
            </a:pPr>
            <a:r>
              <a:rPr lang="en-AU" sz="800" dirty="0">
                <a:latin typeface="Calibri Light" panose="020F0302020204030204" pitchFamily="34" charset="0"/>
                <a:ea typeface="Times New Roman" panose="02020603050405020304" pitchFamily="18" charset="0"/>
                <a:cs typeface="Calibri Light" panose="020F0302020204030204" pitchFamily="34" charset="0"/>
              </a:rPr>
              <a:t>	4	Rate ratio is the Aboriginal and Torres Strait Islander rate divided by the non-Indigenous rate.</a:t>
            </a:r>
          </a:p>
          <a:p>
            <a:r>
              <a:rPr lang="en-AU" sz="800" dirty="0">
                <a:latin typeface="Calibri Light" panose="020F0302020204030204" pitchFamily="34" charset="0"/>
                <a:ea typeface="Times New Roman" panose="02020603050405020304" pitchFamily="18" charset="0"/>
                <a:cs typeface="Calibri Light" panose="020F0302020204030204" pitchFamily="34" charset="0"/>
              </a:rPr>
              <a:t>Source: Burgess, Gilbert, McIntyre, and Mole, 2018 </a:t>
            </a:r>
            <a:endParaRPr lang="en-AU" sz="800" dirty="0">
              <a:latin typeface="Calibri Light" panose="020F0302020204030204" pitchFamily="34" charset="0"/>
              <a:cs typeface="Calibri Light" panose="020F0302020204030204" pitchFamily="34"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404963441"/>
              </p:ext>
            </p:extLst>
          </p:nvPr>
        </p:nvGraphicFramePr>
        <p:xfrm>
          <a:off x="342257" y="1980649"/>
          <a:ext cx="11521276" cy="3672000"/>
        </p:xfrm>
        <a:graphic>
          <a:graphicData uri="http://schemas.openxmlformats.org/drawingml/2006/table">
            <a:tbl>
              <a:tblPr firstRow="1" bandRow="1">
                <a:tableStyleId>{073A0DAA-6AF3-43AB-8588-CEC1D06C72B9}</a:tableStyleId>
              </a:tblPr>
              <a:tblGrid>
                <a:gridCol w="4659204">
                  <a:extLst>
                    <a:ext uri="{9D8B030D-6E8A-4147-A177-3AD203B41FA5}">
                      <a16:colId xmlns:a16="http://schemas.microsoft.com/office/drawing/2014/main" val="1281346979"/>
                    </a:ext>
                  </a:extLst>
                </a:gridCol>
                <a:gridCol w="1715518">
                  <a:extLst>
                    <a:ext uri="{9D8B030D-6E8A-4147-A177-3AD203B41FA5}">
                      <a16:colId xmlns:a16="http://schemas.microsoft.com/office/drawing/2014/main" val="3900229557"/>
                    </a:ext>
                  </a:extLst>
                </a:gridCol>
                <a:gridCol w="1715518">
                  <a:extLst>
                    <a:ext uri="{9D8B030D-6E8A-4147-A177-3AD203B41FA5}">
                      <a16:colId xmlns:a16="http://schemas.microsoft.com/office/drawing/2014/main" val="4226204870"/>
                    </a:ext>
                  </a:extLst>
                </a:gridCol>
                <a:gridCol w="1983983">
                  <a:extLst>
                    <a:ext uri="{9D8B030D-6E8A-4147-A177-3AD203B41FA5}">
                      <a16:colId xmlns:a16="http://schemas.microsoft.com/office/drawing/2014/main" val="4094128937"/>
                    </a:ext>
                  </a:extLst>
                </a:gridCol>
                <a:gridCol w="1447053">
                  <a:extLst>
                    <a:ext uri="{9D8B030D-6E8A-4147-A177-3AD203B41FA5}">
                      <a16:colId xmlns:a16="http://schemas.microsoft.com/office/drawing/2014/main" val="2428957184"/>
                    </a:ext>
                  </a:extLst>
                </a:gridCol>
              </a:tblGrid>
              <a:tr h="216000">
                <a:tc>
                  <a:txBody>
                    <a:bodyPr/>
                    <a:lstStyle/>
                    <a:p>
                      <a:pPr algn="l">
                        <a:spcAft>
                          <a:spcPts val="500"/>
                        </a:spcAft>
                      </a:pPr>
                      <a:r>
                        <a:rPr lang="en-AU" sz="1000" dirty="0">
                          <a:effectLst/>
                        </a:rPr>
                        <a:t>Principal diagnosis (ICD)</a:t>
                      </a:r>
                      <a:endParaRPr lang="en-AU"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087876"/>
                    </a:solidFill>
                  </a:tcPr>
                </a:tc>
                <a:tc>
                  <a:txBody>
                    <a:bodyPr/>
                    <a:lstStyle/>
                    <a:p>
                      <a:pPr algn="ctr">
                        <a:spcAft>
                          <a:spcPts val="500"/>
                        </a:spcAft>
                      </a:pPr>
                      <a:r>
                        <a:rPr lang="en-AU" sz="1000" dirty="0">
                          <a:effectLst/>
                        </a:rPr>
                        <a:t>Number of separations</a:t>
                      </a:r>
                      <a:endParaRPr lang="en-AU"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087876"/>
                    </a:solidFill>
                  </a:tcPr>
                </a:tc>
                <a:tc>
                  <a:txBody>
                    <a:bodyPr/>
                    <a:lstStyle/>
                    <a:p>
                      <a:pPr algn="ctr">
                        <a:spcAft>
                          <a:spcPts val="500"/>
                        </a:spcAft>
                      </a:pPr>
                      <a:r>
                        <a:rPr lang="en-AU" sz="1000">
                          <a:effectLst/>
                        </a:rPr>
                        <a:t>Proportion of separations (%)</a:t>
                      </a:r>
                      <a:endParaRPr lang="en-AU"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087876"/>
                    </a:solidFill>
                  </a:tcPr>
                </a:tc>
                <a:tc>
                  <a:txBody>
                    <a:bodyPr/>
                    <a:lstStyle/>
                    <a:p>
                      <a:pPr algn="ctr">
                        <a:spcAft>
                          <a:spcPts val="500"/>
                        </a:spcAft>
                      </a:pPr>
                      <a:r>
                        <a:rPr lang="en-AU" sz="1000">
                          <a:effectLst/>
                        </a:rPr>
                        <a:t>Age-standardised separation rate</a:t>
                      </a:r>
                      <a:endParaRPr lang="en-AU"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087876"/>
                    </a:solidFill>
                  </a:tcPr>
                </a:tc>
                <a:tc>
                  <a:txBody>
                    <a:bodyPr/>
                    <a:lstStyle/>
                    <a:p>
                      <a:pPr algn="ctr">
                        <a:spcAft>
                          <a:spcPts val="500"/>
                        </a:spcAft>
                      </a:pPr>
                      <a:r>
                        <a:rPr lang="en-AU" sz="1000" dirty="0">
                          <a:effectLst/>
                        </a:rPr>
                        <a:t>Rate ratio</a:t>
                      </a:r>
                      <a:endParaRPr lang="en-AU"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087876"/>
                    </a:solidFill>
                  </a:tcPr>
                </a:tc>
                <a:extLst>
                  <a:ext uri="{0D108BD9-81ED-4DB2-BD59-A6C34878D82A}">
                    <a16:rowId xmlns:a16="http://schemas.microsoft.com/office/drawing/2014/main" val="1216716775"/>
                  </a:ext>
                </a:extLst>
              </a:tr>
              <a:tr h="216000">
                <a:tc>
                  <a:txBody>
                    <a:bodyPr/>
                    <a:lstStyle/>
                    <a:p>
                      <a:pPr algn="l">
                        <a:spcAft>
                          <a:spcPts val="500"/>
                        </a:spcAft>
                      </a:pPr>
                      <a:r>
                        <a:rPr lang="en-AU" sz="1000" dirty="0">
                          <a:effectLst/>
                        </a:rPr>
                        <a:t>Injury, poisoning and certain other consequences of external causes</a:t>
                      </a:r>
                      <a:endParaRPr lang="en-AU"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algn="ctr">
                        <a:spcAft>
                          <a:spcPts val="500"/>
                        </a:spcAft>
                      </a:pPr>
                      <a:r>
                        <a:rPr lang="en-AU" sz="1000" dirty="0">
                          <a:effectLst/>
                        </a:rPr>
                        <a:t>35,649</a:t>
                      </a:r>
                      <a:endParaRPr lang="en-AU"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algn="ctr">
                        <a:spcAft>
                          <a:spcPts val="500"/>
                        </a:spcAft>
                      </a:pPr>
                      <a:r>
                        <a:rPr lang="en-AU" sz="1000">
                          <a:effectLst/>
                        </a:rPr>
                        <a:t>6.8</a:t>
                      </a:r>
                      <a:endParaRPr lang="en-AU"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algn="ctr">
                        <a:spcAft>
                          <a:spcPts val="500"/>
                        </a:spcAft>
                      </a:pPr>
                      <a:r>
                        <a:rPr lang="en-AU" sz="1000">
                          <a:effectLst/>
                        </a:rPr>
                        <a:t>55</a:t>
                      </a:r>
                      <a:endParaRPr lang="en-AU"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algn="ctr">
                        <a:spcAft>
                          <a:spcPts val="500"/>
                        </a:spcAft>
                      </a:pPr>
                      <a:r>
                        <a:rPr lang="en-AU" sz="1000">
                          <a:effectLst/>
                        </a:rPr>
                        <a:t>1.9</a:t>
                      </a:r>
                      <a:endParaRPr lang="en-AU"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260865583"/>
                  </a:ext>
                </a:extLst>
              </a:tr>
              <a:tr h="216000">
                <a:tc>
                  <a:txBody>
                    <a:bodyPr/>
                    <a:lstStyle/>
                    <a:p>
                      <a:pPr algn="l">
                        <a:spcAft>
                          <a:spcPts val="500"/>
                        </a:spcAft>
                      </a:pPr>
                      <a:r>
                        <a:rPr lang="en-AU" sz="1000" dirty="0">
                          <a:effectLst/>
                        </a:rPr>
                        <a:t>Symptoms, signs and abnormal clinical and laboratory findings, not elsewhere classified </a:t>
                      </a:r>
                      <a:endParaRPr lang="en-AU"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spcAft>
                          <a:spcPts val="500"/>
                        </a:spcAft>
                      </a:pPr>
                      <a:r>
                        <a:rPr lang="en-AU" sz="1000" dirty="0">
                          <a:effectLst/>
                        </a:rPr>
                        <a:t>27,813</a:t>
                      </a:r>
                      <a:endParaRPr lang="en-AU"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spcAft>
                          <a:spcPts val="500"/>
                        </a:spcAft>
                      </a:pPr>
                      <a:r>
                        <a:rPr lang="en-AU" sz="1000">
                          <a:effectLst/>
                        </a:rPr>
                        <a:t>5.3</a:t>
                      </a:r>
                      <a:endParaRPr lang="en-AU"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spcAft>
                          <a:spcPts val="500"/>
                        </a:spcAft>
                      </a:pPr>
                      <a:r>
                        <a:rPr lang="en-AU" sz="1000">
                          <a:effectLst/>
                        </a:rPr>
                        <a:t>51</a:t>
                      </a:r>
                      <a:endParaRPr lang="en-AU"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spcAft>
                          <a:spcPts val="500"/>
                        </a:spcAft>
                      </a:pPr>
                      <a:r>
                        <a:rPr lang="en-AU" sz="1000">
                          <a:effectLst/>
                        </a:rPr>
                        <a:t>1.5</a:t>
                      </a:r>
                      <a:endParaRPr lang="en-AU"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667880129"/>
                  </a:ext>
                </a:extLst>
              </a:tr>
              <a:tr h="216000">
                <a:tc>
                  <a:txBody>
                    <a:bodyPr/>
                    <a:lstStyle/>
                    <a:p>
                      <a:pPr algn="l">
                        <a:spcAft>
                          <a:spcPts val="500"/>
                        </a:spcAft>
                      </a:pPr>
                      <a:r>
                        <a:rPr lang="en-AU" sz="1000" dirty="0">
                          <a:effectLst/>
                        </a:rPr>
                        <a:t>Diseases of the respiratory system </a:t>
                      </a:r>
                      <a:endParaRPr lang="en-AU"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spcAft>
                          <a:spcPts val="500"/>
                        </a:spcAft>
                      </a:pPr>
                      <a:r>
                        <a:rPr lang="en-AU" sz="1000" dirty="0">
                          <a:effectLst/>
                        </a:rPr>
                        <a:t>27,567</a:t>
                      </a:r>
                      <a:endParaRPr lang="en-AU"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spcAft>
                          <a:spcPts val="500"/>
                        </a:spcAft>
                      </a:pPr>
                      <a:r>
                        <a:rPr lang="en-AU" sz="1000">
                          <a:effectLst/>
                        </a:rPr>
                        <a:t>5.3</a:t>
                      </a:r>
                      <a:endParaRPr lang="en-AU"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spcAft>
                          <a:spcPts val="500"/>
                        </a:spcAft>
                      </a:pPr>
                      <a:r>
                        <a:rPr lang="en-AU" sz="1000">
                          <a:effectLst/>
                        </a:rPr>
                        <a:t>46</a:t>
                      </a:r>
                      <a:endParaRPr lang="en-AU"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spcAft>
                          <a:spcPts val="500"/>
                        </a:spcAft>
                      </a:pPr>
                      <a:r>
                        <a:rPr lang="en-AU" sz="1000">
                          <a:effectLst/>
                        </a:rPr>
                        <a:t>2.5</a:t>
                      </a:r>
                      <a:endParaRPr lang="en-AU"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623609109"/>
                  </a:ext>
                </a:extLst>
              </a:tr>
              <a:tr h="216000">
                <a:tc>
                  <a:txBody>
                    <a:bodyPr/>
                    <a:lstStyle/>
                    <a:p>
                      <a:pPr algn="l">
                        <a:spcAft>
                          <a:spcPts val="500"/>
                        </a:spcAft>
                      </a:pPr>
                      <a:r>
                        <a:rPr lang="en-AU" sz="1000" dirty="0">
                          <a:effectLst/>
                        </a:rPr>
                        <a:t>Pregnancy, childbirth and the puerperium</a:t>
                      </a:r>
                      <a:endParaRPr lang="en-AU"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spcAft>
                          <a:spcPts val="500"/>
                        </a:spcAft>
                      </a:pPr>
                      <a:r>
                        <a:rPr lang="en-AU" sz="1000" dirty="0">
                          <a:effectLst/>
                        </a:rPr>
                        <a:t>26,253</a:t>
                      </a:r>
                      <a:endParaRPr lang="en-AU"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spcAft>
                          <a:spcPts val="500"/>
                        </a:spcAft>
                      </a:pPr>
                      <a:r>
                        <a:rPr lang="en-AU" sz="1000">
                          <a:effectLst/>
                        </a:rPr>
                        <a:t>5.0</a:t>
                      </a:r>
                      <a:endParaRPr lang="en-AU"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spcAft>
                          <a:spcPts val="500"/>
                        </a:spcAft>
                      </a:pPr>
                      <a:r>
                        <a:rPr lang="en-AU" sz="1000">
                          <a:effectLst/>
                        </a:rPr>
                        <a:t>31</a:t>
                      </a:r>
                      <a:endParaRPr lang="en-AU"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spcAft>
                          <a:spcPts val="500"/>
                        </a:spcAft>
                      </a:pPr>
                      <a:r>
                        <a:rPr lang="en-AU" sz="1000">
                          <a:effectLst/>
                        </a:rPr>
                        <a:t>1.5</a:t>
                      </a:r>
                      <a:endParaRPr lang="en-AU"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147553741"/>
                  </a:ext>
                </a:extLst>
              </a:tr>
              <a:tr h="216000">
                <a:tc>
                  <a:txBody>
                    <a:bodyPr/>
                    <a:lstStyle/>
                    <a:p>
                      <a:pPr algn="l">
                        <a:spcAft>
                          <a:spcPts val="500"/>
                        </a:spcAft>
                      </a:pPr>
                      <a:r>
                        <a:rPr lang="en-AU" sz="1000" dirty="0">
                          <a:effectLst/>
                        </a:rPr>
                        <a:t>Diseases of the digestive system</a:t>
                      </a:r>
                      <a:endParaRPr lang="en-AU"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spcAft>
                          <a:spcPts val="500"/>
                        </a:spcAft>
                      </a:pPr>
                      <a:r>
                        <a:rPr lang="en-AU" sz="1000" dirty="0">
                          <a:effectLst/>
                        </a:rPr>
                        <a:t>24,996</a:t>
                      </a:r>
                      <a:endParaRPr lang="en-AU"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spcAft>
                          <a:spcPts val="500"/>
                        </a:spcAft>
                      </a:pPr>
                      <a:r>
                        <a:rPr lang="en-AU" sz="1000" dirty="0">
                          <a:effectLst/>
                        </a:rPr>
                        <a:t>4.8</a:t>
                      </a:r>
                      <a:endParaRPr lang="en-AU"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spcAft>
                          <a:spcPts val="500"/>
                        </a:spcAft>
                      </a:pPr>
                      <a:r>
                        <a:rPr lang="en-AU" sz="1000">
                          <a:effectLst/>
                        </a:rPr>
                        <a:t>44</a:t>
                      </a:r>
                      <a:endParaRPr lang="en-AU"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spcAft>
                          <a:spcPts val="500"/>
                        </a:spcAft>
                      </a:pPr>
                      <a:r>
                        <a:rPr lang="en-AU" sz="1000" dirty="0">
                          <a:effectLst/>
                        </a:rPr>
                        <a:t>1.1</a:t>
                      </a:r>
                      <a:endParaRPr lang="en-AU"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93190712"/>
                  </a:ext>
                </a:extLst>
              </a:tr>
              <a:tr h="216000">
                <a:tc>
                  <a:txBody>
                    <a:bodyPr/>
                    <a:lstStyle/>
                    <a:p>
                      <a:pPr algn="l">
                        <a:spcAft>
                          <a:spcPts val="500"/>
                        </a:spcAft>
                      </a:pPr>
                      <a:r>
                        <a:rPr lang="en-AU" sz="1000" dirty="0">
                          <a:effectLst/>
                        </a:rPr>
                        <a:t>Mental and behavioural disorders</a:t>
                      </a:r>
                      <a:endParaRPr lang="en-AU"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spcAft>
                          <a:spcPts val="500"/>
                        </a:spcAft>
                      </a:pPr>
                      <a:r>
                        <a:rPr lang="en-AU" sz="1000" dirty="0">
                          <a:effectLst/>
                        </a:rPr>
                        <a:t>21,167</a:t>
                      </a:r>
                      <a:endParaRPr lang="en-AU"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spcAft>
                          <a:spcPts val="500"/>
                        </a:spcAft>
                      </a:pPr>
                      <a:r>
                        <a:rPr lang="en-AU" sz="1000" dirty="0">
                          <a:effectLst/>
                        </a:rPr>
                        <a:t>4.1</a:t>
                      </a:r>
                      <a:endParaRPr lang="en-AU"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spcAft>
                          <a:spcPts val="500"/>
                        </a:spcAft>
                      </a:pPr>
                      <a:r>
                        <a:rPr lang="en-AU" sz="1000">
                          <a:effectLst/>
                        </a:rPr>
                        <a:t>34</a:t>
                      </a:r>
                      <a:endParaRPr lang="en-AU"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spcAft>
                          <a:spcPts val="500"/>
                        </a:spcAft>
                      </a:pPr>
                      <a:r>
                        <a:rPr lang="en-AU" sz="1000">
                          <a:effectLst/>
                        </a:rPr>
                        <a:t>1.9</a:t>
                      </a:r>
                      <a:endParaRPr lang="en-AU"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427704275"/>
                  </a:ext>
                </a:extLst>
              </a:tr>
              <a:tr h="216000">
                <a:tc>
                  <a:txBody>
                    <a:bodyPr/>
                    <a:lstStyle/>
                    <a:p>
                      <a:pPr algn="l">
                        <a:spcAft>
                          <a:spcPts val="500"/>
                        </a:spcAft>
                      </a:pPr>
                      <a:r>
                        <a:rPr lang="en-AU" sz="1000">
                          <a:effectLst/>
                        </a:rPr>
                        <a:t>Diseases of the circulatory system</a:t>
                      </a:r>
                      <a:endParaRPr lang="en-AU"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spcAft>
                          <a:spcPts val="500"/>
                        </a:spcAft>
                      </a:pPr>
                      <a:r>
                        <a:rPr lang="en-AU" sz="1000" dirty="0">
                          <a:effectLst/>
                        </a:rPr>
                        <a:t>14,789</a:t>
                      </a:r>
                      <a:endParaRPr lang="en-AU"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spcAft>
                          <a:spcPts val="500"/>
                        </a:spcAft>
                      </a:pPr>
                      <a:r>
                        <a:rPr lang="en-AU" sz="1000" dirty="0">
                          <a:effectLst/>
                        </a:rPr>
                        <a:t>2.8</a:t>
                      </a:r>
                      <a:endParaRPr lang="en-AU"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spcAft>
                          <a:spcPts val="500"/>
                        </a:spcAft>
                      </a:pPr>
                      <a:r>
                        <a:rPr lang="en-AU" sz="1000">
                          <a:effectLst/>
                        </a:rPr>
                        <a:t>35</a:t>
                      </a:r>
                      <a:endParaRPr lang="en-AU"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spcAft>
                          <a:spcPts val="500"/>
                        </a:spcAft>
                      </a:pPr>
                      <a:r>
                        <a:rPr lang="en-AU" sz="1000">
                          <a:effectLst/>
                        </a:rPr>
                        <a:t>1.7</a:t>
                      </a:r>
                      <a:endParaRPr lang="en-AU"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639958244"/>
                  </a:ext>
                </a:extLst>
              </a:tr>
              <a:tr h="216000">
                <a:tc>
                  <a:txBody>
                    <a:bodyPr/>
                    <a:lstStyle/>
                    <a:p>
                      <a:pPr algn="l">
                        <a:spcAft>
                          <a:spcPts val="500"/>
                        </a:spcAft>
                      </a:pPr>
                      <a:r>
                        <a:rPr lang="en-AU" sz="1000" dirty="0">
                          <a:effectLst/>
                        </a:rPr>
                        <a:t>Diseases of the genitourinary system</a:t>
                      </a:r>
                      <a:endParaRPr lang="en-AU"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spcAft>
                          <a:spcPts val="500"/>
                        </a:spcAft>
                      </a:pPr>
                      <a:r>
                        <a:rPr lang="en-AU" sz="1000" dirty="0">
                          <a:effectLst/>
                        </a:rPr>
                        <a:t>13,493</a:t>
                      </a:r>
                      <a:endParaRPr lang="en-AU"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spcAft>
                          <a:spcPts val="500"/>
                        </a:spcAft>
                      </a:pPr>
                      <a:r>
                        <a:rPr lang="en-AU" sz="1000" dirty="0">
                          <a:effectLst/>
                        </a:rPr>
                        <a:t>2.6</a:t>
                      </a:r>
                      <a:endParaRPr lang="en-AU"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spcAft>
                          <a:spcPts val="500"/>
                        </a:spcAft>
                      </a:pPr>
                      <a:r>
                        <a:rPr lang="en-AU" sz="1000" dirty="0">
                          <a:effectLst/>
                        </a:rPr>
                        <a:t>25</a:t>
                      </a:r>
                      <a:endParaRPr lang="en-AU"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spcAft>
                          <a:spcPts val="500"/>
                        </a:spcAft>
                      </a:pPr>
                      <a:r>
                        <a:rPr lang="en-AU" sz="1000">
                          <a:effectLst/>
                        </a:rPr>
                        <a:t>1.3</a:t>
                      </a:r>
                      <a:endParaRPr lang="en-AU"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91477557"/>
                  </a:ext>
                </a:extLst>
              </a:tr>
              <a:tr h="216000">
                <a:tc>
                  <a:txBody>
                    <a:bodyPr/>
                    <a:lstStyle/>
                    <a:p>
                      <a:pPr algn="l">
                        <a:spcAft>
                          <a:spcPts val="500"/>
                        </a:spcAft>
                      </a:pPr>
                      <a:r>
                        <a:rPr lang="en-AU" sz="1000">
                          <a:effectLst/>
                        </a:rPr>
                        <a:t>Diseases of the musculoskeletal system and connective tissue</a:t>
                      </a:r>
                      <a:endParaRPr lang="en-AU"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spcAft>
                          <a:spcPts val="500"/>
                        </a:spcAft>
                      </a:pPr>
                      <a:r>
                        <a:rPr lang="en-AU" sz="1000" dirty="0">
                          <a:effectLst/>
                        </a:rPr>
                        <a:t>11,713</a:t>
                      </a:r>
                      <a:endParaRPr lang="en-AU"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spcAft>
                          <a:spcPts val="500"/>
                        </a:spcAft>
                      </a:pPr>
                      <a:r>
                        <a:rPr lang="en-AU" sz="1000" dirty="0">
                          <a:effectLst/>
                        </a:rPr>
                        <a:t>2.2</a:t>
                      </a:r>
                      <a:endParaRPr lang="en-AU"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spcAft>
                          <a:spcPts val="500"/>
                        </a:spcAft>
                      </a:pPr>
                      <a:r>
                        <a:rPr lang="en-AU" sz="1000" dirty="0">
                          <a:effectLst/>
                        </a:rPr>
                        <a:t>24</a:t>
                      </a:r>
                      <a:endParaRPr lang="en-AU"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spcAft>
                          <a:spcPts val="500"/>
                        </a:spcAft>
                      </a:pPr>
                      <a:r>
                        <a:rPr lang="en-AU" sz="1000">
                          <a:effectLst/>
                        </a:rPr>
                        <a:t>0.8</a:t>
                      </a:r>
                      <a:endParaRPr lang="en-AU"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210824603"/>
                  </a:ext>
                </a:extLst>
              </a:tr>
              <a:tr h="216000">
                <a:tc>
                  <a:txBody>
                    <a:bodyPr/>
                    <a:lstStyle/>
                    <a:p>
                      <a:pPr algn="l">
                        <a:spcAft>
                          <a:spcPts val="500"/>
                        </a:spcAft>
                      </a:pPr>
                      <a:r>
                        <a:rPr lang="en-AU" sz="1000" dirty="0">
                          <a:effectLst/>
                        </a:rPr>
                        <a:t>Diseases of the skin and subcutaneous tissue</a:t>
                      </a:r>
                      <a:endParaRPr lang="en-AU"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spcAft>
                          <a:spcPts val="500"/>
                        </a:spcAft>
                      </a:pPr>
                      <a:r>
                        <a:rPr lang="en-AU" sz="1000" dirty="0">
                          <a:effectLst/>
                        </a:rPr>
                        <a:t>11,167</a:t>
                      </a:r>
                      <a:endParaRPr lang="en-AU"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spcAft>
                          <a:spcPts val="500"/>
                        </a:spcAft>
                      </a:pPr>
                      <a:r>
                        <a:rPr lang="en-AU" sz="1000" dirty="0">
                          <a:effectLst/>
                        </a:rPr>
                        <a:t>2.1</a:t>
                      </a:r>
                      <a:endParaRPr lang="en-AU"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spcAft>
                          <a:spcPts val="500"/>
                        </a:spcAft>
                      </a:pPr>
                      <a:r>
                        <a:rPr lang="en-AU" sz="1000" dirty="0">
                          <a:effectLst/>
                        </a:rPr>
                        <a:t>17</a:t>
                      </a:r>
                      <a:endParaRPr lang="en-AU"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spcAft>
                          <a:spcPts val="500"/>
                        </a:spcAft>
                      </a:pPr>
                      <a:r>
                        <a:rPr lang="en-AU" sz="1000">
                          <a:effectLst/>
                        </a:rPr>
                        <a:t>2.5</a:t>
                      </a:r>
                      <a:endParaRPr lang="en-AU"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598994428"/>
                  </a:ext>
                </a:extLst>
              </a:tr>
              <a:tr h="216000">
                <a:tc>
                  <a:txBody>
                    <a:bodyPr/>
                    <a:lstStyle/>
                    <a:p>
                      <a:pPr algn="l">
                        <a:spcAft>
                          <a:spcPts val="500"/>
                        </a:spcAft>
                      </a:pPr>
                      <a:r>
                        <a:rPr lang="en-AU" sz="1000">
                          <a:effectLst/>
                        </a:rPr>
                        <a:t>Endocrine, nutritional and metabolic diseases </a:t>
                      </a:r>
                      <a:endParaRPr lang="en-AU"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spcAft>
                          <a:spcPts val="500"/>
                        </a:spcAft>
                      </a:pPr>
                      <a:r>
                        <a:rPr lang="en-AU" sz="1000" dirty="0">
                          <a:effectLst/>
                        </a:rPr>
                        <a:t>8,874</a:t>
                      </a:r>
                      <a:endParaRPr lang="en-AU"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spcAft>
                          <a:spcPts val="500"/>
                        </a:spcAft>
                      </a:pPr>
                      <a:r>
                        <a:rPr lang="en-AU" sz="1000" dirty="0">
                          <a:effectLst/>
                        </a:rPr>
                        <a:t>1.7</a:t>
                      </a:r>
                      <a:endParaRPr lang="en-AU"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spcAft>
                          <a:spcPts val="500"/>
                        </a:spcAft>
                      </a:pPr>
                      <a:r>
                        <a:rPr lang="en-AU" sz="1000" dirty="0">
                          <a:effectLst/>
                        </a:rPr>
                        <a:t>17</a:t>
                      </a:r>
                      <a:endParaRPr lang="en-AU"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spcAft>
                          <a:spcPts val="500"/>
                        </a:spcAft>
                      </a:pPr>
                      <a:r>
                        <a:rPr lang="en-AU" sz="1000" dirty="0">
                          <a:effectLst/>
                        </a:rPr>
                        <a:t>2.5</a:t>
                      </a:r>
                      <a:endParaRPr lang="en-AU"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186686929"/>
                  </a:ext>
                </a:extLst>
              </a:tr>
              <a:tr h="216000">
                <a:tc>
                  <a:txBody>
                    <a:bodyPr/>
                    <a:lstStyle/>
                    <a:p>
                      <a:pPr algn="l">
                        <a:spcAft>
                          <a:spcPts val="500"/>
                        </a:spcAft>
                      </a:pPr>
                      <a:r>
                        <a:rPr lang="en-AU" sz="1000" dirty="0">
                          <a:effectLst/>
                        </a:rPr>
                        <a:t>Certain infectious and parasitic diseases</a:t>
                      </a:r>
                      <a:endParaRPr lang="en-AU"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spcAft>
                          <a:spcPts val="500"/>
                        </a:spcAft>
                      </a:pPr>
                      <a:r>
                        <a:rPr lang="en-AU" sz="1000">
                          <a:effectLst/>
                        </a:rPr>
                        <a:t>8,795</a:t>
                      </a:r>
                      <a:endParaRPr lang="en-AU"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spcAft>
                          <a:spcPts val="500"/>
                        </a:spcAft>
                      </a:pPr>
                      <a:r>
                        <a:rPr lang="en-AU" sz="1000" dirty="0">
                          <a:effectLst/>
                        </a:rPr>
                        <a:t>1.7</a:t>
                      </a:r>
                      <a:endParaRPr lang="en-AU"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spcAft>
                          <a:spcPts val="500"/>
                        </a:spcAft>
                      </a:pPr>
                      <a:r>
                        <a:rPr lang="en-AU" sz="1000" dirty="0">
                          <a:effectLst/>
                        </a:rPr>
                        <a:t>14</a:t>
                      </a:r>
                      <a:endParaRPr lang="en-AU"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spcAft>
                          <a:spcPts val="500"/>
                        </a:spcAft>
                      </a:pPr>
                      <a:r>
                        <a:rPr lang="en-AU" sz="1000" dirty="0">
                          <a:effectLst/>
                        </a:rPr>
                        <a:t>1.9</a:t>
                      </a:r>
                      <a:endParaRPr lang="en-AU"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115204007"/>
                  </a:ext>
                </a:extLst>
              </a:tr>
              <a:tr h="216000">
                <a:tc>
                  <a:txBody>
                    <a:bodyPr/>
                    <a:lstStyle/>
                    <a:p>
                      <a:pPr algn="l">
                        <a:spcAft>
                          <a:spcPts val="500"/>
                        </a:spcAft>
                      </a:pPr>
                      <a:r>
                        <a:rPr lang="en-AU" sz="1000">
                          <a:effectLst/>
                        </a:rPr>
                        <a:t>Neoplasms</a:t>
                      </a:r>
                      <a:endParaRPr lang="en-AU"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spcAft>
                          <a:spcPts val="500"/>
                        </a:spcAft>
                      </a:pPr>
                      <a:r>
                        <a:rPr lang="en-AU" sz="1000">
                          <a:effectLst/>
                        </a:rPr>
                        <a:t>7,931</a:t>
                      </a:r>
                      <a:endParaRPr lang="en-AU"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spcAft>
                          <a:spcPts val="500"/>
                        </a:spcAft>
                      </a:pPr>
                      <a:r>
                        <a:rPr lang="en-AU" sz="1000" dirty="0">
                          <a:effectLst/>
                        </a:rPr>
                        <a:t>1.5</a:t>
                      </a:r>
                      <a:endParaRPr lang="en-AU"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spcAft>
                          <a:spcPts val="500"/>
                        </a:spcAft>
                      </a:pPr>
                      <a:r>
                        <a:rPr lang="en-AU" sz="1000" dirty="0">
                          <a:effectLst/>
                        </a:rPr>
                        <a:t>19</a:t>
                      </a:r>
                      <a:endParaRPr lang="en-AU"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spcAft>
                          <a:spcPts val="500"/>
                        </a:spcAft>
                      </a:pPr>
                      <a:r>
                        <a:rPr lang="en-AU" sz="1000" dirty="0">
                          <a:effectLst/>
                        </a:rPr>
                        <a:t>0.8</a:t>
                      </a:r>
                      <a:endParaRPr lang="en-AU"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400803952"/>
                  </a:ext>
                </a:extLst>
              </a:tr>
              <a:tr h="216000">
                <a:tc>
                  <a:txBody>
                    <a:bodyPr/>
                    <a:lstStyle/>
                    <a:p>
                      <a:pPr algn="l">
                        <a:spcAft>
                          <a:spcPts val="500"/>
                        </a:spcAft>
                      </a:pPr>
                      <a:r>
                        <a:rPr lang="en-AU" sz="1000">
                          <a:effectLst/>
                        </a:rPr>
                        <a:t>Diseases of the nervous system</a:t>
                      </a:r>
                      <a:endParaRPr lang="en-AU"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spcAft>
                          <a:spcPts val="500"/>
                        </a:spcAft>
                      </a:pPr>
                      <a:r>
                        <a:rPr lang="en-AU" sz="1000">
                          <a:effectLst/>
                        </a:rPr>
                        <a:t>7,564</a:t>
                      </a:r>
                      <a:endParaRPr lang="en-AU"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spcAft>
                          <a:spcPts val="500"/>
                        </a:spcAft>
                      </a:pPr>
                      <a:r>
                        <a:rPr lang="en-AU" sz="1000" dirty="0">
                          <a:effectLst/>
                        </a:rPr>
                        <a:t>1.4</a:t>
                      </a:r>
                      <a:endParaRPr lang="en-AU"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spcAft>
                          <a:spcPts val="500"/>
                        </a:spcAft>
                      </a:pPr>
                      <a:r>
                        <a:rPr lang="en-AU" sz="1000" dirty="0">
                          <a:effectLst/>
                        </a:rPr>
                        <a:t>13</a:t>
                      </a:r>
                      <a:endParaRPr lang="en-AU"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spcAft>
                          <a:spcPts val="500"/>
                        </a:spcAft>
                      </a:pPr>
                      <a:r>
                        <a:rPr lang="en-AU" sz="1000" dirty="0">
                          <a:effectLst/>
                        </a:rPr>
                        <a:t>1.0</a:t>
                      </a:r>
                      <a:endParaRPr lang="en-AU"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465814647"/>
                  </a:ext>
                </a:extLst>
              </a:tr>
              <a:tr h="216000">
                <a:tc>
                  <a:txBody>
                    <a:bodyPr/>
                    <a:lstStyle/>
                    <a:p>
                      <a:pPr algn="l">
                        <a:spcAft>
                          <a:spcPts val="500"/>
                        </a:spcAft>
                      </a:pPr>
                      <a:r>
                        <a:rPr lang="en-AU" sz="1000">
                          <a:effectLst/>
                        </a:rPr>
                        <a:t>Factors including health status and contact with health services</a:t>
                      </a:r>
                      <a:endParaRPr lang="en-AU"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spcAft>
                          <a:spcPts val="500"/>
                        </a:spcAft>
                      </a:pPr>
                      <a:r>
                        <a:rPr lang="en-AU" sz="1000">
                          <a:effectLst/>
                        </a:rPr>
                        <a:t>255,903</a:t>
                      </a:r>
                      <a:endParaRPr lang="en-AU"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spcAft>
                          <a:spcPts val="500"/>
                        </a:spcAft>
                      </a:pPr>
                      <a:r>
                        <a:rPr lang="en-AU" sz="1000">
                          <a:effectLst/>
                        </a:rPr>
                        <a:t>49</a:t>
                      </a:r>
                      <a:endParaRPr lang="en-AU"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spcAft>
                          <a:spcPts val="500"/>
                        </a:spcAft>
                      </a:pPr>
                      <a:r>
                        <a:rPr lang="en-AU" sz="1000" dirty="0">
                          <a:effectLst/>
                        </a:rPr>
                        <a:t>590</a:t>
                      </a:r>
                      <a:endParaRPr lang="en-AU"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spcAft>
                          <a:spcPts val="500"/>
                        </a:spcAft>
                      </a:pPr>
                      <a:r>
                        <a:rPr lang="en-AU" sz="1000" dirty="0">
                          <a:effectLst/>
                        </a:rPr>
                        <a:t>6.7</a:t>
                      </a:r>
                      <a:endParaRPr lang="en-AU"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188131648"/>
                  </a:ext>
                </a:extLst>
              </a:tr>
              <a:tr h="216000">
                <a:tc>
                  <a:txBody>
                    <a:bodyPr/>
                    <a:lstStyle/>
                    <a:p>
                      <a:pPr algn="l">
                        <a:spcAft>
                          <a:spcPts val="500"/>
                        </a:spcAft>
                      </a:pPr>
                      <a:r>
                        <a:rPr lang="en-AU" sz="1000" dirty="0">
                          <a:effectLst/>
                        </a:rPr>
                        <a:t>All causes </a:t>
                      </a:r>
                      <a:endParaRPr lang="en-AU"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spcAft>
                          <a:spcPts val="500"/>
                        </a:spcAft>
                      </a:pPr>
                      <a:r>
                        <a:rPr lang="en-AU" sz="1000" dirty="0">
                          <a:effectLst/>
                        </a:rPr>
                        <a:t>521,936</a:t>
                      </a:r>
                      <a:endParaRPr lang="en-AU"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spcAft>
                          <a:spcPts val="500"/>
                        </a:spcAft>
                      </a:pPr>
                      <a:r>
                        <a:rPr lang="en-AU" sz="1000" dirty="0">
                          <a:effectLst/>
                        </a:rPr>
                        <a:t>100</a:t>
                      </a:r>
                      <a:endParaRPr lang="en-AU"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spcAft>
                          <a:spcPts val="500"/>
                        </a:spcAft>
                      </a:pPr>
                      <a:r>
                        <a:rPr lang="en-AU" sz="1000" dirty="0">
                          <a:effectLst/>
                        </a:rPr>
                        <a:t>1,044</a:t>
                      </a:r>
                      <a:endParaRPr lang="en-AU"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spcAft>
                          <a:spcPts val="500"/>
                        </a:spcAft>
                      </a:pPr>
                      <a:r>
                        <a:rPr lang="en-AU" sz="1000" dirty="0">
                          <a:effectLst/>
                        </a:rPr>
                        <a:t>2.6</a:t>
                      </a:r>
                      <a:endParaRPr lang="en-AU"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42238335"/>
                  </a:ext>
                </a:extLst>
              </a:tr>
            </a:tbl>
          </a:graphicData>
        </a:graphic>
      </p:graphicFrame>
    </p:spTree>
    <p:extLst>
      <p:ext uri="{BB962C8B-B14F-4D97-AF65-F5344CB8AC3E}">
        <p14:creationId xmlns:p14="http://schemas.microsoft.com/office/powerpoint/2010/main" val="373519982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sz="2000" b="1" dirty="0">
                <a:solidFill>
                  <a:srgbClr val="087876"/>
                </a:solidFill>
              </a:rPr>
              <a:t>Age-standardised separation rates for potentially preventable hospitalisations, by Indigenous status, and Aboriginal and Torres Strait </a:t>
            </a:r>
            <a:r>
              <a:rPr lang="en-AU" sz="2000" b="1" dirty="0" smtClean="0">
                <a:solidFill>
                  <a:srgbClr val="087876"/>
                </a:solidFill>
              </a:rPr>
              <a:t>Islander: non-Indigenous </a:t>
            </a:r>
            <a:r>
              <a:rPr lang="en-AU" sz="2000" b="1" dirty="0">
                <a:solidFill>
                  <a:srgbClr val="087876"/>
                </a:solidFill>
              </a:rPr>
              <a:t>rate ratios, Australia, </a:t>
            </a:r>
            <a:r>
              <a:rPr lang="en-AU" sz="2000" b="1" dirty="0" smtClean="0">
                <a:solidFill>
                  <a:srgbClr val="087876"/>
                </a:solidFill>
              </a:rPr>
              <a:t>2016-17</a:t>
            </a:r>
            <a:endParaRPr lang="en-AU" sz="2000" b="1" dirty="0">
              <a:solidFill>
                <a:srgbClr val="087876"/>
              </a:solidFill>
            </a:endParaRPr>
          </a:p>
        </p:txBody>
      </p:sp>
      <p:sp>
        <p:nvSpPr>
          <p:cNvPr id="7" name="Rectangle 6"/>
          <p:cNvSpPr/>
          <p:nvPr/>
        </p:nvSpPr>
        <p:spPr>
          <a:xfrm>
            <a:off x="623392" y="5733256"/>
            <a:ext cx="5807968" cy="584775"/>
          </a:xfrm>
          <a:prstGeom prst="rect">
            <a:avLst/>
          </a:prstGeom>
        </p:spPr>
        <p:txBody>
          <a:bodyPr wrap="square">
            <a:spAutoFit/>
          </a:bodyPr>
          <a:lstStyle/>
          <a:p>
            <a:pPr marL="457200" indent="-457200">
              <a:spcAft>
                <a:spcPts val="300"/>
              </a:spcAft>
              <a:tabLst>
                <a:tab pos="457200" algn="l"/>
              </a:tabLst>
            </a:pPr>
            <a:r>
              <a:rPr lang="en-AU" sz="900" dirty="0">
                <a:latin typeface="+mj-lt"/>
                <a:ea typeface="Times New Roman" panose="02020603050405020304" pitchFamily="18" charset="0"/>
                <a:cs typeface="Times New Roman" panose="02020603050405020304" pitchFamily="18" charset="0"/>
              </a:rPr>
              <a:t>Note:	</a:t>
            </a:r>
            <a:endParaRPr lang="en-AU" sz="900" dirty="0" smtClean="0">
              <a:latin typeface="+mj-lt"/>
              <a:ea typeface="Times New Roman" panose="02020603050405020304" pitchFamily="18" charset="0"/>
              <a:cs typeface="Times New Roman" panose="02020603050405020304" pitchFamily="18" charset="0"/>
            </a:endParaRPr>
          </a:p>
          <a:p>
            <a:pPr marL="457200" indent="-457200">
              <a:spcAft>
                <a:spcPts val="300"/>
              </a:spcAft>
              <a:tabLst>
                <a:tab pos="457200" algn="l"/>
              </a:tabLst>
            </a:pPr>
            <a:r>
              <a:rPr lang="en-AU" sz="900" dirty="0" smtClean="0">
                <a:latin typeface="+mj-lt"/>
                <a:ea typeface="Times New Roman" panose="02020603050405020304" pitchFamily="18" charset="0"/>
                <a:cs typeface="Times New Roman" panose="02020603050405020304" pitchFamily="18" charset="0"/>
              </a:rPr>
              <a:t>Rate </a:t>
            </a:r>
            <a:r>
              <a:rPr lang="en-AU" sz="900" dirty="0">
                <a:latin typeface="+mj-lt"/>
                <a:ea typeface="Times New Roman" panose="02020603050405020304" pitchFamily="18" charset="0"/>
                <a:cs typeface="Times New Roman" panose="02020603050405020304" pitchFamily="18" charset="0"/>
              </a:rPr>
              <a:t>ratio is the Aboriginal and Torres Strait Islander rate divided by the non-Indigenous rate.</a:t>
            </a:r>
          </a:p>
          <a:p>
            <a:r>
              <a:rPr lang="en-AU" sz="900" dirty="0">
                <a:latin typeface="+mj-lt"/>
                <a:ea typeface="Times New Roman" panose="02020603050405020304" pitchFamily="18" charset="0"/>
                <a:cs typeface="Times New Roman" panose="02020603050405020304" pitchFamily="18" charset="0"/>
              </a:rPr>
              <a:t>Source: Burgess, Christian, McIntyre, and Mole, </a:t>
            </a:r>
            <a:r>
              <a:rPr lang="en-AU" sz="900" dirty="0" smtClean="0">
                <a:latin typeface="+mj-lt"/>
                <a:ea typeface="Times New Roman" panose="02020603050405020304" pitchFamily="18" charset="0"/>
                <a:cs typeface="Times New Roman" panose="02020603050405020304" pitchFamily="18" charset="0"/>
              </a:rPr>
              <a:t>2018 </a:t>
            </a:r>
            <a:endParaRPr lang="en-AU" sz="900" dirty="0">
              <a:latin typeface="+mj-l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982484727"/>
              </p:ext>
            </p:extLst>
          </p:nvPr>
        </p:nvGraphicFramePr>
        <p:xfrm>
          <a:off x="623392" y="2420888"/>
          <a:ext cx="11161240" cy="3240363"/>
        </p:xfrm>
        <a:graphic>
          <a:graphicData uri="http://schemas.openxmlformats.org/drawingml/2006/table">
            <a:tbl>
              <a:tblPr firstRow="1" bandRow="1">
                <a:tableStyleId>{073A0DAA-6AF3-43AB-8588-CEC1D06C72B9}</a:tableStyleId>
              </a:tblPr>
              <a:tblGrid>
                <a:gridCol w="2790310">
                  <a:extLst>
                    <a:ext uri="{9D8B030D-6E8A-4147-A177-3AD203B41FA5}">
                      <a16:colId xmlns:a16="http://schemas.microsoft.com/office/drawing/2014/main" val="870156496"/>
                    </a:ext>
                  </a:extLst>
                </a:gridCol>
                <a:gridCol w="2790310">
                  <a:extLst>
                    <a:ext uri="{9D8B030D-6E8A-4147-A177-3AD203B41FA5}">
                      <a16:colId xmlns:a16="http://schemas.microsoft.com/office/drawing/2014/main" val="381943239"/>
                    </a:ext>
                  </a:extLst>
                </a:gridCol>
                <a:gridCol w="2790310">
                  <a:extLst>
                    <a:ext uri="{9D8B030D-6E8A-4147-A177-3AD203B41FA5}">
                      <a16:colId xmlns:a16="http://schemas.microsoft.com/office/drawing/2014/main" val="1543871459"/>
                    </a:ext>
                  </a:extLst>
                </a:gridCol>
                <a:gridCol w="2790310">
                  <a:extLst>
                    <a:ext uri="{9D8B030D-6E8A-4147-A177-3AD203B41FA5}">
                      <a16:colId xmlns:a16="http://schemas.microsoft.com/office/drawing/2014/main" val="2524881336"/>
                    </a:ext>
                  </a:extLst>
                </a:gridCol>
              </a:tblGrid>
              <a:tr h="462909">
                <a:tc>
                  <a:txBody>
                    <a:bodyPr/>
                    <a:lstStyle/>
                    <a:p>
                      <a:pPr algn="just">
                        <a:spcAft>
                          <a:spcPts val="700"/>
                        </a:spcAft>
                      </a:pPr>
                      <a:r>
                        <a:rPr lang="en-AU" sz="1000" dirty="0">
                          <a:effectLst/>
                        </a:rPr>
                        <a:t> </a:t>
                      </a:r>
                      <a:endParaRPr lang="en-AU" sz="10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tc>
                  <a:txBody>
                    <a:bodyPr/>
                    <a:lstStyle/>
                    <a:p>
                      <a:pPr algn="just">
                        <a:spcAft>
                          <a:spcPts val="500"/>
                        </a:spcAft>
                      </a:pPr>
                      <a:r>
                        <a:rPr lang="en-AU" sz="1200">
                          <a:effectLst/>
                        </a:rPr>
                        <a:t>Aboriginal and Torres Strait Islander rate</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tc>
                  <a:txBody>
                    <a:bodyPr/>
                    <a:lstStyle/>
                    <a:p>
                      <a:pPr algn="just">
                        <a:spcAft>
                          <a:spcPts val="500"/>
                        </a:spcAft>
                      </a:pPr>
                      <a:r>
                        <a:rPr lang="en-AU" sz="1200">
                          <a:effectLst/>
                        </a:rPr>
                        <a:t>Non-Indigenous rate</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tc>
                  <a:txBody>
                    <a:bodyPr/>
                    <a:lstStyle/>
                    <a:p>
                      <a:pPr algn="just">
                        <a:spcAft>
                          <a:spcPts val="500"/>
                        </a:spcAft>
                      </a:pPr>
                      <a:r>
                        <a:rPr lang="en-AU" sz="1200" dirty="0">
                          <a:effectLst/>
                        </a:rPr>
                        <a:t>Rate ratio</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extLst>
                  <a:ext uri="{0D108BD9-81ED-4DB2-BD59-A6C34878D82A}">
                    <a16:rowId xmlns:a16="http://schemas.microsoft.com/office/drawing/2014/main" val="3529061757"/>
                  </a:ext>
                </a:extLst>
              </a:tr>
              <a:tr h="462909">
                <a:tc>
                  <a:txBody>
                    <a:bodyPr/>
                    <a:lstStyle/>
                    <a:p>
                      <a:pPr algn="l">
                        <a:spcAft>
                          <a:spcPts val="500"/>
                        </a:spcAft>
                      </a:pPr>
                      <a:r>
                        <a:rPr lang="en-AU" sz="1200" dirty="0">
                          <a:effectLst/>
                        </a:rPr>
                        <a:t>Vaccine-preventable conditions</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10</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5.1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97826767"/>
                  </a:ext>
                </a:extLst>
              </a:tr>
              <a:tr h="462909">
                <a:tc>
                  <a:txBody>
                    <a:bodyPr/>
                    <a:lstStyle/>
                    <a:p>
                      <a:pPr algn="l">
                        <a:spcAft>
                          <a:spcPts val="500"/>
                        </a:spcAft>
                      </a:pPr>
                      <a:r>
                        <a:rPr lang="en-AU" sz="1200" dirty="0">
                          <a:effectLst/>
                        </a:rPr>
                        <a:t>Acute conditions</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31</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340282356"/>
                  </a:ext>
                </a:extLst>
              </a:tr>
              <a:tr h="462909">
                <a:tc>
                  <a:txBody>
                    <a:bodyPr/>
                    <a:lstStyle/>
                    <a:p>
                      <a:pPr algn="l">
                        <a:spcAft>
                          <a:spcPts val="500"/>
                        </a:spcAft>
                      </a:pPr>
                      <a:r>
                        <a:rPr lang="en-AU" sz="1200">
                          <a:effectLst/>
                        </a:rPr>
                        <a:t>Total chronic conditions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37</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930027633"/>
                  </a:ext>
                </a:extLst>
              </a:tr>
              <a:tr h="462909">
                <a:tc>
                  <a:txBody>
                    <a:bodyPr/>
                    <a:lstStyle/>
                    <a:p>
                      <a:pPr algn="l">
                        <a:spcAft>
                          <a:spcPts val="500"/>
                        </a:spcAft>
                      </a:pPr>
                      <a:r>
                        <a:rPr lang="en-AU" sz="1200" dirty="0">
                          <a:effectLst/>
                        </a:rPr>
                        <a:t>  </a:t>
                      </a:r>
                      <a:r>
                        <a:rPr lang="en-AU" sz="1200" i="1" dirty="0">
                          <a:effectLst/>
                        </a:rPr>
                        <a:t>Diabetes complications</a:t>
                      </a:r>
                      <a:endParaRPr lang="en-AU" sz="1200" i="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6.8</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1.7</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4.0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31461086"/>
                  </a:ext>
                </a:extLst>
              </a:tr>
              <a:tr h="462909">
                <a:tc>
                  <a:txBody>
                    <a:bodyPr/>
                    <a:lstStyle/>
                    <a:p>
                      <a:pPr algn="l">
                        <a:spcAft>
                          <a:spcPts val="500"/>
                        </a:spcAft>
                      </a:pPr>
                      <a:r>
                        <a:rPr lang="en-AU" sz="1200" dirty="0">
                          <a:effectLst/>
                        </a:rPr>
                        <a:t>  </a:t>
                      </a:r>
                      <a:r>
                        <a:rPr lang="en-AU" sz="1200" i="1" dirty="0">
                          <a:effectLst/>
                        </a:rPr>
                        <a:t>Chronic conditions (excluding diabetes)</a:t>
                      </a:r>
                      <a:endParaRPr lang="en-AU" sz="1200" i="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10</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2.9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931813347"/>
                  </a:ext>
                </a:extLst>
              </a:tr>
              <a:tr h="462909">
                <a:tc>
                  <a:txBody>
                    <a:bodyPr/>
                    <a:lstStyle/>
                    <a:p>
                      <a:pPr algn="l">
                        <a:spcAft>
                          <a:spcPts val="500"/>
                        </a:spcAft>
                      </a:pPr>
                      <a:r>
                        <a:rPr lang="en-AU" sz="1200">
                          <a:effectLst/>
                        </a:rPr>
                        <a:t>Total</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76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26</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2.9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298772937"/>
                  </a:ext>
                </a:extLst>
              </a:tr>
            </a:tbl>
          </a:graphicData>
        </a:graphic>
      </p:graphicFrame>
    </p:spTree>
    <p:extLst>
      <p:ext uri="{BB962C8B-B14F-4D97-AF65-F5344CB8AC3E}">
        <p14:creationId xmlns:p14="http://schemas.microsoft.com/office/powerpoint/2010/main" val="196826137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sz="2900" b="1" dirty="0" smtClean="0">
                <a:solidFill>
                  <a:srgbClr val="087876"/>
                </a:solidFill>
              </a:rPr>
              <a:t>Cardiovascular health</a:t>
            </a:r>
            <a:endParaRPr lang="en-AU" sz="2900" b="1" dirty="0">
              <a:solidFill>
                <a:srgbClr val="087876"/>
              </a:solidFill>
            </a:endParaRPr>
          </a:p>
        </p:txBody>
      </p:sp>
      <p:sp>
        <p:nvSpPr>
          <p:cNvPr id="3" name="Content Placeholder 2"/>
          <p:cNvSpPr>
            <a:spLocks noGrp="1"/>
          </p:cNvSpPr>
          <p:nvPr>
            <p:ph idx="1"/>
          </p:nvPr>
        </p:nvSpPr>
        <p:spPr>
          <a:xfrm>
            <a:off x="609600" y="2286000"/>
            <a:ext cx="10972800" cy="4114800"/>
          </a:xfrm>
        </p:spPr>
        <p:txBody>
          <a:bodyPr/>
          <a:lstStyle/>
          <a:p>
            <a:r>
              <a:rPr lang="en-AU" dirty="0"/>
              <a:t>In 2012-2013, 13% of Aboriginal and Torres Strait Islander people reported having a long-term heart or related condition; after age-adjustment, these conditions were reported as being 1.2 times more common for Aboriginal and Torres Strait Islander people than for non-Indigenous people.</a:t>
            </a:r>
          </a:p>
          <a:p>
            <a:r>
              <a:rPr lang="en-AU" dirty="0"/>
              <a:t>In 2016-17, after age-adjustment, Aboriginal and Torres Strait Islander people were hospitalised for CVD at 1.7 times the rate of non-Indigenous people. </a:t>
            </a:r>
          </a:p>
          <a:p>
            <a:r>
              <a:rPr lang="en-AU" dirty="0"/>
              <a:t>In 2017, ischaemic heart disease was the leading cause of death of Aboriginal and Torres Strait Islander people living in NSW, Qld, WA, SA and the NT; the age-adjusted death rate due to ischaemic heart disease for Aboriginal and Torres Strait Islander people was 1.8 times the rate for non-Indigenous people.</a:t>
            </a:r>
          </a:p>
          <a:p>
            <a:endParaRPr lang="en-AU" dirty="0"/>
          </a:p>
        </p:txBody>
      </p:sp>
    </p:spTree>
    <p:extLst>
      <p:ext uri="{BB962C8B-B14F-4D97-AF65-F5344CB8AC3E}">
        <p14:creationId xmlns:p14="http://schemas.microsoft.com/office/powerpoint/2010/main" val="206988641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sz="2900" b="1" dirty="0" smtClean="0">
                <a:solidFill>
                  <a:srgbClr val="087876"/>
                </a:solidFill>
              </a:rPr>
              <a:t>Cardiovascular health</a:t>
            </a:r>
            <a:endParaRPr lang="en-AU" sz="2900" b="1" dirty="0">
              <a:solidFill>
                <a:srgbClr val="087876"/>
              </a:solidFill>
            </a:endParaRPr>
          </a:p>
        </p:txBody>
      </p:sp>
      <p:sp>
        <p:nvSpPr>
          <p:cNvPr id="3" name="Content Placeholder 2"/>
          <p:cNvSpPr>
            <a:spLocks noGrp="1"/>
          </p:cNvSpPr>
          <p:nvPr>
            <p:ph idx="1"/>
          </p:nvPr>
        </p:nvSpPr>
        <p:spPr/>
        <p:txBody>
          <a:bodyPr/>
          <a:lstStyle/>
          <a:p>
            <a:r>
              <a:rPr lang="en-AU" dirty="0"/>
              <a:t>For 1998 to 2015, the gap in CVD mortality rates between Aboriginal and Torres Strait Islander and non-Indigenous people narrowed.</a:t>
            </a:r>
          </a:p>
          <a:p>
            <a:r>
              <a:rPr lang="en-AU" dirty="0"/>
              <a:t>In 2011, cardiovascular disease (CVD) was the third largest contributor (12%) to total disease burden among Aboriginal and Torres Strait Islander people.</a:t>
            </a:r>
          </a:p>
          <a:p>
            <a:pPr marL="119062" indent="0">
              <a:buNone/>
            </a:pPr>
            <a:endParaRPr lang="en-AU" dirty="0"/>
          </a:p>
        </p:txBody>
      </p:sp>
    </p:spTree>
    <p:extLst>
      <p:ext uri="{BB962C8B-B14F-4D97-AF65-F5344CB8AC3E}">
        <p14:creationId xmlns:p14="http://schemas.microsoft.com/office/powerpoint/2010/main" val="357420053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800" b="1" dirty="0">
                <a:solidFill>
                  <a:srgbClr val="087876"/>
                </a:solidFill>
              </a:rPr>
              <a:t>Prevalence (%) of people reporting cardiovascular disease as a long-term health condition, by Indigenous status and age-group, Australia, 2012-2013</a:t>
            </a:r>
            <a:endParaRPr lang="en-AU" sz="1800" b="1" dirty="0">
              <a:solidFill>
                <a:srgbClr val="087876"/>
              </a:solidFill>
            </a:endParaRPr>
          </a:p>
        </p:txBody>
      </p:sp>
      <p:sp>
        <p:nvSpPr>
          <p:cNvPr id="6" name="Rectangle 5"/>
          <p:cNvSpPr/>
          <p:nvPr/>
        </p:nvSpPr>
        <p:spPr>
          <a:xfrm>
            <a:off x="262293" y="5770711"/>
            <a:ext cx="6096000" cy="538609"/>
          </a:xfrm>
          <a:prstGeom prst="rect">
            <a:avLst/>
          </a:prstGeom>
        </p:spPr>
        <p:txBody>
          <a:bodyPr>
            <a:spAutoFit/>
          </a:bodyPr>
          <a:lstStyle/>
          <a:p>
            <a:pPr marL="457200" indent="-457200">
              <a:spcAft>
                <a:spcPts val="300"/>
              </a:spcAft>
              <a:tabLst>
                <a:tab pos="457200" algn="l"/>
              </a:tabLst>
            </a:pPr>
            <a:r>
              <a:rPr lang="en-AU" sz="800" dirty="0">
                <a:latin typeface="+mj-lt"/>
                <a:ea typeface="Times New Roman" panose="02020603050405020304" pitchFamily="18" charset="0"/>
                <a:cs typeface="Times New Roman" panose="02020603050405020304" pitchFamily="18" charset="0"/>
              </a:rPr>
              <a:t>Note: 	</a:t>
            </a:r>
            <a:endParaRPr lang="en-AU" sz="800" dirty="0" smtClean="0">
              <a:latin typeface="+mj-lt"/>
              <a:ea typeface="Times New Roman" panose="02020603050405020304" pitchFamily="18" charset="0"/>
              <a:cs typeface="Times New Roman" panose="02020603050405020304" pitchFamily="18" charset="0"/>
            </a:endParaRPr>
          </a:p>
          <a:p>
            <a:pPr marL="457200" indent="-457200">
              <a:spcAft>
                <a:spcPts val="300"/>
              </a:spcAft>
              <a:tabLst>
                <a:tab pos="457200" algn="l"/>
              </a:tabLst>
            </a:pPr>
            <a:r>
              <a:rPr lang="en-AU" sz="800" dirty="0" smtClean="0">
                <a:latin typeface="+mj-lt"/>
                <a:ea typeface="Times New Roman" panose="02020603050405020304" pitchFamily="18" charset="0"/>
                <a:cs typeface="Times New Roman" panose="02020603050405020304" pitchFamily="18" charset="0"/>
              </a:rPr>
              <a:t>Prevalence </a:t>
            </a:r>
            <a:r>
              <a:rPr lang="en-AU" sz="800" dirty="0">
                <a:latin typeface="+mj-lt"/>
                <a:ea typeface="Times New Roman" panose="02020603050405020304" pitchFamily="18" charset="0"/>
                <a:cs typeface="Times New Roman" panose="02020603050405020304" pitchFamily="18" charset="0"/>
              </a:rPr>
              <a:t>expressed as percentages</a:t>
            </a:r>
          </a:p>
          <a:p>
            <a:r>
              <a:rPr lang="en-AU" sz="800" dirty="0">
                <a:latin typeface="+mj-lt"/>
                <a:ea typeface="Times New Roman" panose="02020603050405020304" pitchFamily="18" charset="0"/>
                <a:cs typeface="Times New Roman" panose="02020603050405020304" pitchFamily="18" charset="0"/>
              </a:rPr>
              <a:t>Source: ABS, 2014 </a:t>
            </a:r>
            <a:endParaRPr lang="en-AU" sz="800" dirty="0">
              <a:latin typeface="+mj-lt"/>
            </a:endParaRPr>
          </a:p>
        </p:txBody>
      </p:sp>
      <p:graphicFrame>
        <p:nvGraphicFramePr>
          <p:cNvPr id="7" name="Chart 6"/>
          <p:cNvGraphicFramePr/>
          <p:nvPr>
            <p:extLst>
              <p:ext uri="{D42A27DB-BD31-4B8C-83A1-F6EECF244321}">
                <p14:modId xmlns:p14="http://schemas.microsoft.com/office/powerpoint/2010/main" val="363829343"/>
              </p:ext>
            </p:extLst>
          </p:nvPr>
        </p:nvGraphicFramePr>
        <p:xfrm>
          <a:off x="2495600" y="1988840"/>
          <a:ext cx="7128791" cy="432048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78422520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5360" y="1484784"/>
            <a:ext cx="11521280" cy="762000"/>
          </a:xfrm>
        </p:spPr>
        <p:txBody>
          <a:bodyPr/>
          <a:lstStyle/>
          <a:p>
            <a:r>
              <a:rPr lang="en-AU" sz="2900" b="1" dirty="0">
                <a:solidFill>
                  <a:srgbClr val="087876"/>
                </a:solidFill>
                <a:latin typeface="Calibri Light" panose="020F0302020204030204" pitchFamily="34" charset="0"/>
                <a:cs typeface="Calibri Light" panose="020F0302020204030204" pitchFamily="34" charset="0"/>
              </a:rPr>
              <a:t>Aboriginal and Torres Strait Islander population</a:t>
            </a:r>
          </a:p>
        </p:txBody>
      </p:sp>
      <p:sp>
        <p:nvSpPr>
          <p:cNvPr id="3" name="Content Placeholder 2"/>
          <p:cNvSpPr>
            <a:spLocks noGrp="1"/>
          </p:cNvSpPr>
          <p:nvPr>
            <p:ph idx="1"/>
          </p:nvPr>
        </p:nvSpPr>
        <p:spPr/>
        <p:txBody>
          <a:bodyPr/>
          <a:lstStyle/>
          <a:p>
            <a:r>
              <a:rPr lang="en-AU" dirty="0"/>
              <a:t>In 2016, around 37% of Aboriginal and Torres Strait Islander people lived in major cities.</a:t>
            </a:r>
          </a:p>
          <a:p>
            <a:r>
              <a:rPr lang="en-AU" dirty="0"/>
              <a:t>The Aboriginal and Torres Strait Islander population is much younger than the non-Indigenous population.</a:t>
            </a:r>
          </a:p>
        </p:txBody>
      </p:sp>
    </p:spTree>
    <p:extLst>
      <p:ext uri="{BB962C8B-B14F-4D97-AF65-F5344CB8AC3E}">
        <p14:creationId xmlns:p14="http://schemas.microsoft.com/office/powerpoint/2010/main" val="413717439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3246" y="1524000"/>
            <a:ext cx="11239154" cy="762000"/>
          </a:xfrm>
        </p:spPr>
        <p:txBody>
          <a:bodyPr>
            <a:normAutofit/>
          </a:bodyPr>
          <a:lstStyle/>
          <a:p>
            <a:r>
              <a:rPr lang="en-US" sz="2000" b="1" dirty="0">
                <a:solidFill>
                  <a:srgbClr val="087876"/>
                </a:solidFill>
              </a:rPr>
              <a:t>Prevalence (%) of cardiovascular disease among Aboriginal and Torres Strait Islander people, by sex and disease type, and Aboriginal and Torres Strait </a:t>
            </a:r>
            <a:r>
              <a:rPr lang="en-US" sz="2000" b="1" dirty="0" smtClean="0">
                <a:solidFill>
                  <a:srgbClr val="087876"/>
                </a:solidFill>
              </a:rPr>
              <a:t>Islander: non-Indigenous </a:t>
            </a:r>
            <a:r>
              <a:rPr lang="en-US" sz="2000" b="1" dirty="0">
                <a:solidFill>
                  <a:srgbClr val="087876"/>
                </a:solidFill>
              </a:rPr>
              <a:t>rate ratios, Australia, 2012-2013</a:t>
            </a:r>
            <a:endParaRPr lang="en-AU" sz="2000" b="1" dirty="0">
              <a:solidFill>
                <a:srgbClr val="087876"/>
              </a:solidFill>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624079168"/>
              </p:ext>
            </p:extLst>
          </p:nvPr>
        </p:nvGraphicFramePr>
        <p:xfrm>
          <a:off x="335360" y="2286000"/>
          <a:ext cx="11521280" cy="3303240"/>
        </p:xfrm>
        <a:graphic>
          <a:graphicData uri="http://schemas.openxmlformats.org/drawingml/2006/table">
            <a:tbl>
              <a:tblPr firstRow="1" bandRow="1">
                <a:tableStyleId>{5202B0CA-FC54-4496-8BCA-5EF66A818D29}</a:tableStyleId>
              </a:tblPr>
              <a:tblGrid>
                <a:gridCol w="2304256">
                  <a:extLst>
                    <a:ext uri="{9D8B030D-6E8A-4147-A177-3AD203B41FA5}">
                      <a16:colId xmlns:a16="http://schemas.microsoft.com/office/drawing/2014/main" val="20000"/>
                    </a:ext>
                  </a:extLst>
                </a:gridCol>
                <a:gridCol w="2304256">
                  <a:extLst>
                    <a:ext uri="{9D8B030D-6E8A-4147-A177-3AD203B41FA5}">
                      <a16:colId xmlns:a16="http://schemas.microsoft.com/office/drawing/2014/main" val="20001"/>
                    </a:ext>
                  </a:extLst>
                </a:gridCol>
                <a:gridCol w="2304256">
                  <a:extLst>
                    <a:ext uri="{9D8B030D-6E8A-4147-A177-3AD203B41FA5}">
                      <a16:colId xmlns:a16="http://schemas.microsoft.com/office/drawing/2014/main" val="20002"/>
                    </a:ext>
                  </a:extLst>
                </a:gridCol>
                <a:gridCol w="2304256">
                  <a:extLst>
                    <a:ext uri="{9D8B030D-6E8A-4147-A177-3AD203B41FA5}">
                      <a16:colId xmlns:a16="http://schemas.microsoft.com/office/drawing/2014/main" val="20003"/>
                    </a:ext>
                  </a:extLst>
                </a:gridCol>
                <a:gridCol w="2304256">
                  <a:extLst>
                    <a:ext uri="{9D8B030D-6E8A-4147-A177-3AD203B41FA5}">
                      <a16:colId xmlns:a16="http://schemas.microsoft.com/office/drawing/2014/main" val="20004"/>
                    </a:ext>
                  </a:extLst>
                </a:gridCol>
              </a:tblGrid>
              <a:tr h="660648">
                <a:tc>
                  <a:txBody>
                    <a:bodyPr/>
                    <a:lstStyle/>
                    <a:p>
                      <a:pPr algn="l">
                        <a:spcAft>
                          <a:spcPts val="500"/>
                        </a:spcAft>
                      </a:pPr>
                      <a:r>
                        <a:rPr lang="en-AU" sz="1200" dirty="0">
                          <a:effectLst/>
                        </a:rPr>
                        <a:t>Cardiovascular disease type</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tc gridSpan="2">
                  <a:txBody>
                    <a:bodyPr/>
                    <a:lstStyle/>
                    <a:p>
                      <a:pPr algn="ctr">
                        <a:spcAft>
                          <a:spcPts val="500"/>
                        </a:spcAft>
                        <a:tabLst>
                          <a:tab pos="820420" algn="ctr"/>
                          <a:tab pos="1640840" algn="r"/>
                        </a:tabLst>
                      </a:pPr>
                      <a:r>
                        <a:rPr lang="en-AU" sz="1200" dirty="0">
                          <a:effectLst/>
                        </a:rPr>
                        <a:t>	Males	</a:t>
                      </a:r>
                      <a:endParaRPr lang="en-AU" sz="1200" i="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tc hMerge="1">
                  <a:txBody>
                    <a:bodyPr/>
                    <a:lstStyle/>
                    <a:p>
                      <a:endParaRPr lang="en-AU"/>
                    </a:p>
                  </a:txBody>
                  <a:tcPr/>
                </a:tc>
                <a:tc gridSpan="2">
                  <a:txBody>
                    <a:bodyPr/>
                    <a:lstStyle/>
                    <a:p>
                      <a:pPr algn="ctr">
                        <a:spcAft>
                          <a:spcPts val="500"/>
                        </a:spcAft>
                      </a:pPr>
                      <a:r>
                        <a:rPr lang="en-AU" sz="1200" dirty="0">
                          <a:effectLst/>
                        </a:rPr>
                        <a:t>Females</a:t>
                      </a:r>
                      <a:endParaRPr lang="en-AU" sz="1200" i="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tc hMerge="1">
                  <a:txBody>
                    <a:bodyPr/>
                    <a:lstStyle/>
                    <a:p>
                      <a:endParaRPr lang="en-AU"/>
                    </a:p>
                  </a:txBody>
                  <a:tcPr/>
                </a:tc>
                <a:extLst>
                  <a:ext uri="{0D108BD9-81ED-4DB2-BD59-A6C34878D82A}">
                    <a16:rowId xmlns:a16="http://schemas.microsoft.com/office/drawing/2014/main" val="10000"/>
                  </a:ext>
                </a:extLst>
              </a:tr>
              <a:tr h="660648">
                <a:tc>
                  <a:txBody>
                    <a:bodyPr/>
                    <a:lstStyle/>
                    <a:p>
                      <a:pPr algn="l">
                        <a:spcAft>
                          <a:spcPts val="500"/>
                        </a:spcAft>
                      </a:pP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Prevalence (%)</a:t>
                      </a:r>
                      <a:endParaRPr lang="en-AU" sz="1200" b="1" i="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Rate ratio</a:t>
                      </a:r>
                      <a:endParaRPr lang="en-AU" sz="1200" b="1" i="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Prevalence (%)</a:t>
                      </a:r>
                      <a:endParaRPr lang="en-AU" sz="1200" b="1" i="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Rate ratio</a:t>
                      </a:r>
                      <a:endParaRPr lang="en-AU" sz="1200" b="1" i="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1"/>
                  </a:ext>
                </a:extLst>
              </a:tr>
              <a:tr h="660648">
                <a:tc>
                  <a:txBody>
                    <a:bodyPr/>
                    <a:lstStyle/>
                    <a:p>
                      <a:pPr algn="l">
                        <a:spcAft>
                          <a:spcPts val="500"/>
                        </a:spcAft>
                      </a:pPr>
                      <a:r>
                        <a:rPr lang="en-AU" sz="1200">
                          <a:effectLst/>
                        </a:rPr>
                        <a:t>Hypertensive heart disease</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5.6</a:t>
                      </a:r>
                      <a:endParaRPr lang="en-AU" sz="1200" i="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1.0</a:t>
                      </a:r>
                      <a:endParaRPr lang="en-AU" sz="1200" i="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6.0</a:t>
                      </a:r>
                      <a:endParaRPr lang="en-AU" sz="1200" i="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1.1</a:t>
                      </a:r>
                      <a:endParaRPr lang="en-AU" sz="1200" i="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2"/>
                  </a:ext>
                </a:extLst>
              </a:tr>
              <a:tr h="660648">
                <a:tc>
                  <a:txBody>
                    <a:bodyPr/>
                    <a:lstStyle/>
                    <a:p>
                      <a:pPr algn="l">
                        <a:spcAft>
                          <a:spcPts val="500"/>
                        </a:spcAft>
                      </a:pPr>
                      <a:r>
                        <a:rPr lang="en-AU" sz="1200">
                          <a:effectLst/>
                        </a:rPr>
                        <a:t>Heart, stroke and vascular diseases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4.0</a:t>
                      </a:r>
                      <a:endParaRPr lang="en-AU" sz="1200" i="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1.5</a:t>
                      </a:r>
                      <a:endParaRPr lang="en-AU" sz="1200" i="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3.8</a:t>
                      </a:r>
                      <a:endParaRPr lang="en-AU" sz="1200" i="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1.7</a:t>
                      </a:r>
                      <a:endParaRPr lang="en-AU" sz="1200" i="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3"/>
                  </a:ext>
                </a:extLst>
              </a:tr>
              <a:tr h="660648">
                <a:tc>
                  <a:txBody>
                    <a:bodyPr/>
                    <a:lstStyle/>
                    <a:p>
                      <a:pPr algn="l">
                        <a:spcAft>
                          <a:spcPts val="500"/>
                        </a:spcAft>
                      </a:pPr>
                      <a:r>
                        <a:rPr lang="en-AU" sz="1200" dirty="0">
                          <a:effectLst/>
                        </a:rPr>
                        <a:t>All cardiovascular disease</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11</a:t>
                      </a:r>
                      <a:endParaRPr lang="en-AU" sz="1200" i="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1.2</a:t>
                      </a:r>
                      <a:endParaRPr lang="en-AU" sz="1200" i="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14</a:t>
                      </a:r>
                      <a:endParaRPr lang="en-AU" sz="1200" i="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1.3</a:t>
                      </a:r>
                      <a:endParaRPr lang="en-AU" sz="1200" i="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4"/>
                  </a:ext>
                </a:extLst>
              </a:tr>
            </a:tbl>
          </a:graphicData>
        </a:graphic>
      </p:graphicFrame>
      <p:sp>
        <p:nvSpPr>
          <p:cNvPr id="7" name="Rectangle 6"/>
          <p:cNvSpPr/>
          <p:nvPr/>
        </p:nvSpPr>
        <p:spPr>
          <a:xfrm>
            <a:off x="343246" y="5661248"/>
            <a:ext cx="7128792" cy="700192"/>
          </a:xfrm>
          <a:prstGeom prst="rect">
            <a:avLst/>
          </a:prstGeom>
        </p:spPr>
        <p:txBody>
          <a:bodyPr wrap="square">
            <a:spAutoFit/>
          </a:bodyPr>
          <a:lstStyle/>
          <a:p>
            <a:pPr marL="457200" indent="-457200">
              <a:spcAft>
                <a:spcPts val="300"/>
              </a:spcAft>
              <a:tabLst>
                <a:tab pos="457200" algn="l"/>
              </a:tabLst>
            </a:pPr>
            <a:r>
              <a:rPr lang="en-AU" sz="800" dirty="0">
                <a:latin typeface="+mj-lt"/>
                <a:ea typeface="Times New Roman" panose="02020603050405020304" pitchFamily="18" charset="0"/>
                <a:cs typeface="Times New Roman" panose="02020603050405020304" pitchFamily="18" charset="0"/>
              </a:rPr>
              <a:t>Notes:	</a:t>
            </a:r>
            <a:endParaRPr lang="en-AU" sz="800" dirty="0" smtClean="0">
              <a:latin typeface="+mj-lt"/>
              <a:ea typeface="Times New Roman" panose="02020603050405020304" pitchFamily="18" charset="0"/>
              <a:cs typeface="Times New Roman" panose="02020603050405020304" pitchFamily="18" charset="0"/>
            </a:endParaRPr>
          </a:p>
          <a:p>
            <a:pPr marL="457200" indent="-457200">
              <a:spcAft>
                <a:spcPts val="300"/>
              </a:spcAft>
              <a:tabLst>
                <a:tab pos="457200" algn="l"/>
              </a:tabLst>
            </a:pPr>
            <a:r>
              <a:rPr lang="en-AU" sz="800" dirty="0" smtClean="0">
                <a:latin typeface="+mj-lt"/>
                <a:ea typeface="Times New Roman" panose="02020603050405020304" pitchFamily="18" charset="0"/>
                <a:cs typeface="Times New Roman" panose="02020603050405020304" pitchFamily="18" charset="0"/>
              </a:rPr>
              <a:t>1. Prevalence </a:t>
            </a:r>
            <a:r>
              <a:rPr lang="en-AU" sz="800" dirty="0">
                <a:latin typeface="+mj-lt"/>
                <a:ea typeface="Times New Roman" panose="02020603050405020304" pitchFamily="18" charset="0"/>
                <a:cs typeface="Times New Roman" panose="02020603050405020304" pitchFamily="18" charset="0"/>
              </a:rPr>
              <a:t>expressed as percentages</a:t>
            </a:r>
          </a:p>
          <a:p>
            <a:pPr marL="457200" indent="-457200">
              <a:spcAft>
                <a:spcPts val="300"/>
              </a:spcAft>
              <a:tabLst>
                <a:tab pos="457200" algn="l"/>
              </a:tabLst>
            </a:pPr>
            <a:r>
              <a:rPr lang="en-AU" sz="800" dirty="0" smtClean="0">
                <a:latin typeface="+mj-lt"/>
                <a:ea typeface="Times New Roman" panose="02020603050405020304" pitchFamily="18" charset="0"/>
                <a:cs typeface="Times New Roman" panose="02020603050405020304" pitchFamily="18" charset="0"/>
              </a:rPr>
              <a:t>2. Rate </a:t>
            </a:r>
            <a:r>
              <a:rPr lang="en-AU" sz="800" dirty="0">
                <a:latin typeface="+mj-lt"/>
                <a:ea typeface="Times New Roman" panose="02020603050405020304" pitchFamily="18" charset="0"/>
                <a:cs typeface="Times New Roman" panose="02020603050405020304" pitchFamily="18" charset="0"/>
              </a:rPr>
              <a:t>ratios are age-standardised, and are the rates for Indigenous people divided by the rates for non-Indigenous people</a:t>
            </a:r>
          </a:p>
          <a:p>
            <a:r>
              <a:rPr lang="en-AU" sz="800" dirty="0">
                <a:latin typeface="+mj-lt"/>
                <a:ea typeface="Times New Roman" panose="02020603050405020304" pitchFamily="18" charset="0"/>
                <a:cs typeface="Times New Roman" panose="02020603050405020304" pitchFamily="18" charset="0"/>
              </a:rPr>
              <a:t>Source: ABS, 2014</a:t>
            </a:r>
            <a:endParaRPr lang="en-AU" sz="800" dirty="0">
              <a:latin typeface="+mj-lt"/>
            </a:endParaRPr>
          </a:p>
        </p:txBody>
      </p:sp>
    </p:spTree>
    <p:extLst>
      <p:ext uri="{BB962C8B-B14F-4D97-AF65-F5344CB8AC3E}">
        <p14:creationId xmlns:p14="http://schemas.microsoft.com/office/powerpoint/2010/main" val="35287017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sz="2900" b="1" dirty="0" smtClean="0">
                <a:solidFill>
                  <a:srgbClr val="087876"/>
                </a:solidFill>
              </a:rPr>
              <a:t>Cancer</a:t>
            </a:r>
            <a:endParaRPr lang="en-AU" sz="2900" b="1" dirty="0">
              <a:solidFill>
                <a:srgbClr val="087876"/>
              </a:solidFill>
            </a:endParaRPr>
          </a:p>
        </p:txBody>
      </p:sp>
      <p:sp>
        <p:nvSpPr>
          <p:cNvPr id="3" name="Content Placeholder 2"/>
          <p:cNvSpPr>
            <a:spLocks noGrp="1"/>
          </p:cNvSpPr>
          <p:nvPr>
            <p:ph idx="1"/>
          </p:nvPr>
        </p:nvSpPr>
        <p:spPr>
          <a:xfrm>
            <a:off x="609600" y="2286000"/>
            <a:ext cx="10972800" cy="4114800"/>
          </a:xfrm>
        </p:spPr>
        <p:txBody>
          <a:bodyPr/>
          <a:lstStyle/>
          <a:p>
            <a:r>
              <a:rPr lang="en-AU" dirty="0"/>
              <a:t>For 2009-2013, age-adjusted cancer incidence rates were 1.1 times higher for Aboriginal and Torres Strait Islander people living in NSW, Vic, Qld, WA and the NT than for non-Indigenous people.</a:t>
            </a:r>
          </a:p>
          <a:p>
            <a:r>
              <a:rPr lang="en-AU" dirty="0"/>
              <a:t>For 2009-2013, the most common cancers diagnosed among Aboriginal and Torres Strait Islander people living in NSW, Vic, Qld, WA and the NT were lung cancer and breast (females) cancer.</a:t>
            </a:r>
          </a:p>
          <a:p>
            <a:r>
              <a:rPr lang="en-AU" dirty="0"/>
              <a:t>Survival rates indicate that of the Aboriginal and Torres Strait Islander people living in NSW, Vic, Qld, WA, and the NT who were diagnosed with cancer between 2007 and 2014, 50% had a chance of surviving five years after diagnosis. This compared with a relative survival rate of 65% for non-Indigenous people.</a:t>
            </a:r>
          </a:p>
          <a:p>
            <a:endParaRPr lang="en-AU" dirty="0"/>
          </a:p>
        </p:txBody>
      </p:sp>
    </p:spTree>
    <p:extLst>
      <p:ext uri="{BB962C8B-B14F-4D97-AF65-F5344CB8AC3E}">
        <p14:creationId xmlns:p14="http://schemas.microsoft.com/office/powerpoint/2010/main" val="12324033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sz="2900" b="1" dirty="0" smtClean="0">
                <a:solidFill>
                  <a:srgbClr val="087876"/>
                </a:solidFill>
              </a:rPr>
              <a:t>Cancer</a:t>
            </a:r>
            <a:endParaRPr lang="en-AU" sz="2900" b="1" dirty="0">
              <a:solidFill>
                <a:srgbClr val="087876"/>
              </a:solidFill>
            </a:endParaRPr>
          </a:p>
        </p:txBody>
      </p:sp>
      <p:sp>
        <p:nvSpPr>
          <p:cNvPr id="3" name="Content Placeholder 2"/>
          <p:cNvSpPr>
            <a:spLocks noGrp="1"/>
          </p:cNvSpPr>
          <p:nvPr>
            <p:ph idx="1"/>
          </p:nvPr>
        </p:nvSpPr>
        <p:spPr/>
        <p:txBody>
          <a:bodyPr/>
          <a:lstStyle/>
          <a:p>
            <a:r>
              <a:rPr lang="en-AU" dirty="0"/>
              <a:t>In 2016-17, age-adjusted hospitalisation rates for cancer were lower for Aboriginal and Torres Strait Islander people than for non-Indigenous people.</a:t>
            </a:r>
          </a:p>
          <a:p>
            <a:r>
              <a:rPr lang="en-AU" dirty="0"/>
              <a:t>For 2011-2015, the age-adjusted death rate for cancer for Aboriginal and Torres Strait Islander people living in NSW, Qld, WA, SA and the NT was 1.4 times higher than for non-Indigenous people.</a:t>
            </a:r>
          </a:p>
          <a:p>
            <a:r>
              <a:rPr lang="en-AU" dirty="0"/>
              <a:t>In 2011, cancer and other neoplasms (cancerous and non-cancerous tumours) were responsible for 9.4% of the total burden of disease among Aboriginal and Torres Strait Islander people.</a:t>
            </a:r>
          </a:p>
        </p:txBody>
      </p:sp>
    </p:spTree>
    <p:extLst>
      <p:ext uri="{BB962C8B-B14F-4D97-AF65-F5344CB8AC3E}">
        <p14:creationId xmlns:p14="http://schemas.microsoft.com/office/powerpoint/2010/main" val="67818675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524000"/>
            <a:ext cx="10972800" cy="762000"/>
          </a:xfrm>
        </p:spPr>
        <p:txBody>
          <a:bodyPr>
            <a:normAutofit/>
          </a:bodyPr>
          <a:lstStyle/>
          <a:p>
            <a:r>
              <a:rPr lang="en-US" sz="2000" b="1" dirty="0">
                <a:solidFill>
                  <a:srgbClr val="087876"/>
                </a:solidFill>
              </a:rPr>
              <a:t>Age-standardised incidence rates for the 10 most common cancers, by Indigenous status, and </a:t>
            </a:r>
            <a:r>
              <a:rPr lang="en-US" sz="2000" b="1" dirty="0" smtClean="0">
                <a:solidFill>
                  <a:srgbClr val="087876"/>
                </a:solidFill>
              </a:rPr>
              <a:t>Indigenous: non-Indigenous </a:t>
            </a:r>
            <a:r>
              <a:rPr lang="en-US" sz="2000" b="1" dirty="0">
                <a:solidFill>
                  <a:srgbClr val="087876"/>
                </a:solidFill>
              </a:rPr>
              <a:t>rate ratios, NSW, </a:t>
            </a:r>
            <a:r>
              <a:rPr lang="en-US" sz="2000" b="1" dirty="0" smtClean="0">
                <a:solidFill>
                  <a:srgbClr val="087876"/>
                </a:solidFill>
              </a:rPr>
              <a:t>Vic</a:t>
            </a:r>
            <a:r>
              <a:rPr lang="en-US" sz="2000" b="1" dirty="0">
                <a:solidFill>
                  <a:srgbClr val="087876"/>
                </a:solidFill>
              </a:rPr>
              <a:t>, Qld, WA and the NT, </a:t>
            </a:r>
            <a:r>
              <a:rPr lang="en-US" sz="2000" b="1" dirty="0" smtClean="0">
                <a:solidFill>
                  <a:srgbClr val="087876"/>
                </a:solidFill>
              </a:rPr>
              <a:t>2009-2013</a:t>
            </a:r>
            <a:endParaRPr lang="en-AU" sz="2000" b="1" dirty="0">
              <a:solidFill>
                <a:srgbClr val="087876"/>
              </a:solidFill>
            </a:endParaRPr>
          </a:p>
        </p:txBody>
      </p:sp>
      <p:sp>
        <p:nvSpPr>
          <p:cNvPr id="5" name="Rectangle 4"/>
          <p:cNvSpPr/>
          <p:nvPr/>
        </p:nvSpPr>
        <p:spPr>
          <a:xfrm>
            <a:off x="609600" y="5613242"/>
            <a:ext cx="11247039" cy="768085"/>
          </a:xfrm>
          <a:prstGeom prst="rect">
            <a:avLst/>
          </a:prstGeom>
        </p:spPr>
        <p:txBody>
          <a:bodyPr wrap="square" numCol="2">
            <a:noAutofit/>
          </a:bodyPr>
          <a:lstStyle/>
          <a:p>
            <a:pPr marL="594360" indent="-594360">
              <a:spcAft>
                <a:spcPts val="300"/>
              </a:spcAft>
              <a:tabLst>
                <a:tab pos="457200" algn="l"/>
                <a:tab pos="594360" algn="l"/>
              </a:tabLst>
            </a:pPr>
            <a:r>
              <a:rPr lang="en-AU" sz="900" dirty="0">
                <a:latin typeface="+mj-lt"/>
                <a:ea typeface="Times New Roman" panose="02020603050405020304" pitchFamily="18" charset="0"/>
                <a:cs typeface="Times New Roman" panose="02020603050405020304" pitchFamily="18" charset="0"/>
              </a:rPr>
              <a:t>Notes:	1	Rates per 100,000 population, age-standardised to the Australian population at 30 June 2001.</a:t>
            </a:r>
          </a:p>
          <a:p>
            <a:pPr marL="594360" indent="-594360">
              <a:spcAft>
                <a:spcPts val="300"/>
              </a:spcAft>
              <a:tabLst>
                <a:tab pos="457200" algn="l"/>
                <a:tab pos="594360" algn="l"/>
              </a:tabLst>
            </a:pPr>
            <a:r>
              <a:rPr lang="en-AU" sz="900" dirty="0">
                <a:latin typeface="+mj-lt"/>
                <a:ea typeface="Times New Roman" panose="02020603050405020304" pitchFamily="18" charset="0"/>
                <a:cs typeface="Times New Roman" panose="02020603050405020304" pitchFamily="18" charset="0"/>
              </a:rPr>
              <a:t>	2	Cancers are ordered by numbers among Aboriginal and Torres Strait Islander people (not shown in table).	</a:t>
            </a:r>
          </a:p>
          <a:p>
            <a:pPr marL="594360" indent="-594360">
              <a:spcAft>
                <a:spcPts val="300"/>
              </a:spcAft>
              <a:tabLst>
                <a:tab pos="457200" algn="l"/>
                <a:tab pos="594360" algn="l"/>
              </a:tabLst>
            </a:pPr>
            <a:r>
              <a:rPr lang="en-AU" sz="900" dirty="0">
                <a:latin typeface="+mj-lt"/>
                <a:ea typeface="Times New Roman" panose="02020603050405020304" pitchFamily="18" charset="0"/>
                <a:cs typeface="Times New Roman" panose="02020603050405020304" pitchFamily="18" charset="0"/>
              </a:rPr>
              <a:t>	3	Rate ratio is the Aboriginal and Torres Strait Islander rate divided by the non-Indigenous rate</a:t>
            </a:r>
            <a:r>
              <a:rPr lang="en-AU" sz="900" dirty="0" smtClean="0">
                <a:latin typeface="+mj-lt"/>
                <a:ea typeface="Times New Roman" panose="02020603050405020304" pitchFamily="18" charset="0"/>
                <a:cs typeface="Times New Roman" panose="02020603050405020304" pitchFamily="18" charset="0"/>
              </a:rPr>
              <a:t>.                                      </a:t>
            </a:r>
            <a:endParaRPr lang="en-AU" sz="900" dirty="0">
              <a:latin typeface="+mj-lt"/>
              <a:ea typeface="Times New Roman" panose="02020603050405020304" pitchFamily="18" charset="0"/>
              <a:cs typeface="Times New Roman" panose="02020603050405020304" pitchFamily="18" charset="0"/>
            </a:endParaRPr>
          </a:p>
          <a:p>
            <a:pPr marL="594360" indent="-594360">
              <a:spcAft>
                <a:spcPts val="300"/>
              </a:spcAft>
              <a:tabLst>
                <a:tab pos="457200" algn="l"/>
                <a:tab pos="594360" algn="l"/>
              </a:tabLst>
            </a:pPr>
            <a:r>
              <a:rPr lang="en-AU" sz="900" dirty="0">
                <a:latin typeface="+mj-lt"/>
                <a:ea typeface="Times New Roman" panose="02020603050405020304" pitchFamily="18" charset="0"/>
                <a:cs typeface="Times New Roman" panose="02020603050405020304" pitchFamily="18" charset="0"/>
              </a:rPr>
              <a:t>	4	Due to the incomplete identification of Aboriginal and Torres Strait Islander status, these figures probably underestimate the true difference between Aboriginal and Torres Strait Islander and non-Indigenous rates.</a:t>
            </a:r>
          </a:p>
          <a:p>
            <a:pPr marL="594360" indent="-594360">
              <a:spcAft>
                <a:spcPts val="300"/>
              </a:spcAft>
              <a:tabLst>
                <a:tab pos="457200" algn="l"/>
                <a:tab pos="594360" algn="l"/>
              </a:tabLst>
            </a:pPr>
            <a:r>
              <a:rPr lang="en-AU" sz="900" dirty="0">
                <a:latin typeface="+mj-lt"/>
                <a:ea typeface="Times New Roman" panose="02020603050405020304" pitchFamily="18" charset="0"/>
                <a:cs typeface="Times New Roman" panose="02020603050405020304" pitchFamily="18" charset="0"/>
              </a:rPr>
              <a:t>	5	Rounding may result in inconsistencies in calculated ratios.	</a:t>
            </a:r>
          </a:p>
          <a:p>
            <a:r>
              <a:rPr lang="en-AU" sz="900" dirty="0" smtClean="0">
                <a:latin typeface="+mj-lt"/>
                <a:ea typeface="Times New Roman" panose="02020603050405020304" pitchFamily="18" charset="0"/>
                <a:cs typeface="Calibri Light" panose="020F0302020204030204" pitchFamily="34" charset="0"/>
              </a:rPr>
              <a:t>                  Source</a:t>
            </a:r>
            <a:r>
              <a:rPr lang="en-AU" sz="900" dirty="0">
                <a:latin typeface="+mj-lt"/>
                <a:ea typeface="Times New Roman" panose="02020603050405020304" pitchFamily="18" charset="0"/>
                <a:cs typeface="Calibri Light" panose="020F0302020204030204" pitchFamily="34" charset="0"/>
              </a:rPr>
              <a:t>: AIHW, 2017</a:t>
            </a:r>
            <a:endParaRPr lang="en-AU" sz="900" dirty="0">
              <a:latin typeface="+mj-lt"/>
              <a:cs typeface="Calibri Light" panose="020F0302020204030204" pitchFamily="34" charset="0"/>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190785064"/>
              </p:ext>
            </p:extLst>
          </p:nvPr>
        </p:nvGraphicFramePr>
        <p:xfrm>
          <a:off x="609600" y="2286005"/>
          <a:ext cx="11103024" cy="3240000"/>
        </p:xfrm>
        <a:graphic>
          <a:graphicData uri="http://schemas.openxmlformats.org/drawingml/2006/table">
            <a:tbl>
              <a:tblPr firstRow="1" bandRow="1">
                <a:tableStyleId>{073A0DAA-6AF3-43AB-8588-CEC1D06C72B9}</a:tableStyleId>
              </a:tblPr>
              <a:tblGrid>
                <a:gridCol w="2030016">
                  <a:extLst>
                    <a:ext uri="{9D8B030D-6E8A-4147-A177-3AD203B41FA5}">
                      <a16:colId xmlns:a16="http://schemas.microsoft.com/office/drawing/2014/main" val="3837812414"/>
                    </a:ext>
                  </a:extLst>
                </a:gridCol>
                <a:gridCol w="4032448">
                  <a:extLst>
                    <a:ext uri="{9D8B030D-6E8A-4147-A177-3AD203B41FA5}">
                      <a16:colId xmlns:a16="http://schemas.microsoft.com/office/drawing/2014/main" val="1173101980"/>
                    </a:ext>
                  </a:extLst>
                </a:gridCol>
                <a:gridCol w="3096344">
                  <a:extLst>
                    <a:ext uri="{9D8B030D-6E8A-4147-A177-3AD203B41FA5}">
                      <a16:colId xmlns:a16="http://schemas.microsoft.com/office/drawing/2014/main" val="1979500731"/>
                    </a:ext>
                  </a:extLst>
                </a:gridCol>
                <a:gridCol w="1944216">
                  <a:extLst>
                    <a:ext uri="{9D8B030D-6E8A-4147-A177-3AD203B41FA5}">
                      <a16:colId xmlns:a16="http://schemas.microsoft.com/office/drawing/2014/main" val="3684531353"/>
                    </a:ext>
                  </a:extLst>
                </a:gridCol>
              </a:tblGrid>
              <a:tr h="270000">
                <a:tc>
                  <a:txBody>
                    <a:bodyPr/>
                    <a:lstStyle/>
                    <a:p>
                      <a:pPr algn="just">
                        <a:spcAft>
                          <a:spcPts val="500"/>
                        </a:spcAft>
                      </a:pPr>
                      <a:r>
                        <a:rPr lang="en-AU" sz="1200" dirty="0">
                          <a:effectLst/>
                        </a:rPr>
                        <a:t>Primary site</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tc>
                  <a:txBody>
                    <a:bodyPr/>
                    <a:lstStyle/>
                    <a:p>
                      <a:pPr algn="ctr">
                        <a:spcAft>
                          <a:spcPts val="500"/>
                        </a:spcAft>
                      </a:pPr>
                      <a:r>
                        <a:rPr lang="en-AU" sz="1200">
                          <a:effectLst/>
                        </a:rPr>
                        <a:t>Aboriginal and Torres Strait Islander age-standardised rates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tc>
                  <a:txBody>
                    <a:bodyPr/>
                    <a:lstStyle/>
                    <a:p>
                      <a:pPr algn="ctr">
                        <a:spcAft>
                          <a:spcPts val="500"/>
                        </a:spcAft>
                      </a:pPr>
                      <a:r>
                        <a:rPr lang="en-AU" sz="1200" dirty="0">
                          <a:effectLst/>
                        </a:rPr>
                        <a:t>Non-Indigenous age-standardised rates</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tc>
                  <a:txBody>
                    <a:bodyPr/>
                    <a:lstStyle/>
                    <a:p>
                      <a:pPr algn="ctr">
                        <a:spcAft>
                          <a:spcPts val="500"/>
                        </a:spcAft>
                      </a:pPr>
                      <a:r>
                        <a:rPr lang="en-AU" sz="1200" dirty="0">
                          <a:effectLst/>
                        </a:rPr>
                        <a:t>Rate ratio</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extLst>
                  <a:ext uri="{0D108BD9-81ED-4DB2-BD59-A6C34878D82A}">
                    <a16:rowId xmlns:a16="http://schemas.microsoft.com/office/drawing/2014/main" val="2021891697"/>
                  </a:ext>
                </a:extLst>
              </a:tr>
              <a:tr h="270000">
                <a:tc>
                  <a:txBody>
                    <a:bodyPr/>
                    <a:lstStyle/>
                    <a:p>
                      <a:pPr algn="l">
                        <a:spcAft>
                          <a:spcPts val="500"/>
                        </a:spcAft>
                      </a:pPr>
                      <a:r>
                        <a:rPr lang="en-AU" sz="1200">
                          <a:effectLst/>
                        </a:rPr>
                        <a:t>Lung</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85</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41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629148651"/>
                  </a:ext>
                </a:extLst>
              </a:tr>
              <a:tr h="270000">
                <a:tc>
                  <a:txBody>
                    <a:bodyPr/>
                    <a:lstStyle/>
                    <a:p>
                      <a:pPr algn="l">
                        <a:spcAft>
                          <a:spcPts val="500"/>
                        </a:spcAft>
                      </a:pPr>
                      <a:r>
                        <a:rPr lang="en-AU" sz="1200" dirty="0">
                          <a:effectLst/>
                        </a:rPr>
                        <a:t>Breast (females)</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99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112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0.9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456180868"/>
                  </a:ext>
                </a:extLst>
              </a:tr>
              <a:tr h="270000">
                <a:tc>
                  <a:txBody>
                    <a:bodyPr/>
                    <a:lstStyle/>
                    <a:p>
                      <a:pPr algn="l">
                        <a:spcAft>
                          <a:spcPts val="500"/>
                        </a:spcAft>
                      </a:pPr>
                      <a:r>
                        <a:rPr lang="en-AU" sz="1200">
                          <a:effectLst/>
                        </a:rPr>
                        <a:t>Colorectal (bowel)</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53</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56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802589333"/>
                  </a:ext>
                </a:extLst>
              </a:tr>
              <a:tr h="270000">
                <a:tc>
                  <a:txBody>
                    <a:bodyPr/>
                    <a:lstStyle/>
                    <a:p>
                      <a:pPr algn="l">
                        <a:spcAft>
                          <a:spcPts val="500"/>
                        </a:spcAft>
                      </a:pPr>
                      <a:r>
                        <a:rPr lang="en-AU" sz="1200">
                          <a:effectLst/>
                        </a:rPr>
                        <a:t>Prostate (males)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108</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151</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0.7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598522392"/>
                  </a:ext>
                </a:extLst>
              </a:tr>
              <a:tr h="270000">
                <a:tc>
                  <a:txBody>
                    <a:bodyPr/>
                    <a:lstStyle/>
                    <a:p>
                      <a:pPr algn="l">
                        <a:spcAft>
                          <a:spcPts val="500"/>
                        </a:spcAft>
                      </a:pPr>
                      <a:r>
                        <a:rPr lang="en-AU" sz="1200">
                          <a:effectLst/>
                        </a:rPr>
                        <a:t>Head and neck</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15</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813752812"/>
                  </a:ext>
                </a:extLst>
              </a:tr>
              <a:tr h="270000">
                <a:tc>
                  <a:txBody>
                    <a:bodyPr/>
                    <a:lstStyle/>
                    <a:p>
                      <a:pPr algn="l">
                        <a:spcAft>
                          <a:spcPts val="500"/>
                        </a:spcAft>
                      </a:pPr>
                      <a:r>
                        <a:rPr lang="en-AU" sz="1200">
                          <a:effectLst/>
                        </a:rPr>
                        <a:t>Uterus (females)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17</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896298690"/>
                  </a:ext>
                </a:extLst>
              </a:tr>
              <a:tr h="270000">
                <a:tc>
                  <a:txBody>
                    <a:bodyPr/>
                    <a:lstStyle/>
                    <a:p>
                      <a:pPr algn="l">
                        <a:spcAft>
                          <a:spcPts val="500"/>
                        </a:spcAft>
                      </a:pPr>
                      <a:r>
                        <a:rPr lang="en-AU" sz="1200">
                          <a:effectLst/>
                        </a:rPr>
                        <a:t>Liver</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6.4</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2.4</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579580957"/>
                  </a:ext>
                </a:extLst>
              </a:tr>
              <a:tr h="270000">
                <a:tc>
                  <a:txBody>
                    <a:bodyPr/>
                    <a:lstStyle/>
                    <a:p>
                      <a:pPr algn="l">
                        <a:spcAft>
                          <a:spcPts val="500"/>
                        </a:spcAft>
                      </a:pPr>
                      <a:r>
                        <a:rPr lang="en-AU" sz="1200">
                          <a:effectLst/>
                        </a:rPr>
                        <a:t>Unknown primary site</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9.1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2.1</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015213799"/>
                  </a:ext>
                </a:extLst>
              </a:tr>
              <a:tr h="270000">
                <a:tc>
                  <a:txBody>
                    <a:bodyPr/>
                    <a:lstStyle/>
                    <a:p>
                      <a:pPr algn="l">
                        <a:spcAft>
                          <a:spcPts val="500"/>
                        </a:spcAft>
                      </a:pPr>
                      <a:r>
                        <a:rPr lang="en-AU" sz="1200">
                          <a:effectLst/>
                        </a:rPr>
                        <a:t>Pancreatic cancer</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17</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1.6</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12814999"/>
                  </a:ext>
                </a:extLst>
              </a:tr>
              <a:tr h="270000">
                <a:tc>
                  <a:txBody>
                    <a:bodyPr/>
                    <a:lstStyle/>
                    <a:p>
                      <a:pPr algn="l">
                        <a:spcAft>
                          <a:spcPts val="500"/>
                        </a:spcAft>
                      </a:pPr>
                      <a:r>
                        <a:rPr lang="en-AU" sz="1200">
                          <a:effectLst/>
                        </a:rPr>
                        <a:t>non-Hodgkin lymphoma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0.9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96157234"/>
                  </a:ext>
                </a:extLst>
              </a:tr>
              <a:tr h="270000">
                <a:tc>
                  <a:txBody>
                    <a:bodyPr/>
                    <a:lstStyle/>
                    <a:p>
                      <a:pPr algn="l">
                        <a:spcAft>
                          <a:spcPts val="500"/>
                        </a:spcAft>
                      </a:pPr>
                      <a:r>
                        <a:rPr lang="en-AU" sz="1200" dirty="0">
                          <a:effectLst/>
                        </a:rPr>
                        <a:t>All cancers</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501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439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1.1</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064596582"/>
                  </a:ext>
                </a:extLst>
              </a:tr>
            </a:tbl>
          </a:graphicData>
        </a:graphic>
      </p:graphicFrame>
    </p:spTree>
    <p:extLst>
      <p:ext uri="{BB962C8B-B14F-4D97-AF65-F5344CB8AC3E}">
        <p14:creationId xmlns:p14="http://schemas.microsoft.com/office/powerpoint/2010/main" val="361639435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524000"/>
            <a:ext cx="10972800" cy="762000"/>
          </a:xfrm>
        </p:spPr>
        <p:txBody>
          <a:bodyPr>
            <a:normAutofit/>
          </a:bodyPr>
          <a:lstStyle/>
          <a:p>
            <a:r>
              <a:rPr lang="en-US" sz="2000" b="1" dirty="0" smtClean="0">
                <a:solidFill>
                  <a:srgbClr val="087876"/>
                </a:solidFill>
              </a:rPr>
              <a:t>Five year relative survival for all cancers combined by Indigenous status and age, NSW, Vic, Qld, WA and the NT, 2007-2014</a:t>
            </a:r>
            <a:endParaRPr lang="en-AU" sz="2000" b="1" dirty="0">
              <a:solidFill>
                <a:srgbClr val="087876"/>
              </a:solidFill>
            </a:endParaRPr>
          </a:p>
        </p:txBody>
      </p:sp>
      <p:sp>
        <p:nvSpPr>
          <p:cNvPr id="5" name="Rectangle 4"/>
          <p:cNvSpPr/>
          <p:nvPr/>
        </p:nvSpPr>
        <p:spPr>
          <a:xfrm>
            <a:off x="609598" y="5613243"/>
            <a:ext cx="11247041" cy="696078"/>
          </a:xfrm>
          <a:prstGeom prst="rect">
            <a:avLst/>
          </a:prstGeom>
        </p:spPr>
        <p:txBody>
          <a:bodyPr wrap="square" numCol="2">
            <a:noAutofit/>
          </a:bodyPr>
          <a:lstStyle/>
          <a:p>
            <a:pPr marL="594360" indent="-594360">
              <a:spcAft>
                <a:spcPts val="300"/>
              </a:spcAft>
              <a:tabLst>
                <a:tab pos="457200" algn="l"/>
                <a:tab pos="594360" algn="l"/>
              </a:tabLst>
            </a:pPr>
            <a:r>
              <a:rPr lang="en-AU" sz="900" dirty="0" smtClean="0">
                <a:latin typeface="+mj-lt"/>
                <a:ea typeface="Times New Roman" panose="02020603050405020304" pitchFamily="18" charset="0"/>
                <a:cs typeface="Times New Roman" panose="02020603050405020304" pitchFamily="18" charset="0"/>
              </a:rPr>
              <a:t>	</a:t>
            </a:r>
          </a:p>
          <a:p>
            <a:r>
              <a:rPr lang="en-AU" sz="900" dirty="0" smtClean="0">
                <a:latin typeface="+mj-lt"/>
                <a:ea typeface="Times New Roman" panose="02020603050405020304" pitchFamily="18" charset="0"/>
                <a:cs typeface="Calibri Light" panose="020F0302020204030204" pitchFamily="34" charset="0"/>
              </a:rPr>
              <a:t>Source: AIHW, 2018</a:t>
            </a:r>
            <a:endParaRPr lang="en-AU" sz="900" dirty="0">
              <a:latin typeface="+mj-lt"/>
              <a:cs typeface="Calibri Light" panose="020F0302020204030204" pitchFamily="34" charset="0"/>
            </a:endParaRPr>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3023424902"/>
              </p:ext>
            </p:extLst>
          </p:nvPr>
        </p:nvGraphicFramePr>
        <p:xfrm>
          <a:off x="609598" y="2286001"/>
          <a:ext cx="11103025" cy="3447256"/>
        </p:xfrm>
        <a:graphic>
          <a:graphicData uri="http://schemas.openxmlformats.org/drawingml/2006/table">
            <a:tbl>
              <a:tblPr firstRow="1" bandRow="1">
                <a:tableStyleId>{073A0DAA-6AF3-43AB-8588-CEC1D06C72B9}</a:tableStyleId>
              </a:tblPr>
              <a:tblGrid>
                <a:gridCol w="3745374">
                  <a:extLst>
                    <a:ext uri="{9D8B030D-6E8A-4147-A177-3AD203B41FA5}">
                      <a16:colId xmlns:a16="http://schemas.microsoft.com/office/drawing/2014/main" val="2011819542"/>
                    </a:ext>
                  </a:extLst>
                </a:gridCol>
                <a:gridCol w="3960993">
                  <a:extLst>
                    <a:ext uri="{9D8B030D-6E8A-4147-A177-3AD203B41FA5}">
                      <a16:colId xmlns:a16="http://schemas.microsoft.com/office/drawing/2014/main" val="4108743102"/>
                    </a:ext>
                  </a:extLst>
                </a:gridCol>
                <a:gridCol w="3396658">
                  <a:extLst>
                    <a:ext uri="{9D8B030D-6E8A-4147-A177-3AD203B41FA5}">
                      <a16:colId xmlns:a16="http://schemas.microsoft.com/office/drawing/2014/main" val="507331281"/>
                    </a:ext>
                  </a:extLst>
                </a:gridCol>
              </a:tblGrid>
              <a:tr h="1109176">
                <a:tc>
                  <a:txBody>
                    <a:bodyPr/>
                    <a:lstStyle/>
                    <a:p>
                      <a:pPr algn="ctr">
                        <a:spcAft>
                          <a:spcPts val="500"/>
                        </a:spcAft>
                      </a:pPr>
                      <a:r>
                        <a:rPr lang="en-AU" sz="1100" dirty="0">
                          <a:effectLst/>
                        </a:rPr>
                        <a:t>Age group (years)</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solidFill>
                      <a:srgbClr val="087876"/>
                    </a:solidFill>
                  </a:tcPr>
                </a:tc>
                <a:tc>
                  <a:txBody>
                    <a:bodyPr/>
                    <a:lstStyle/>
                    <a:p>
                      <a:pPr algn="ctr">
                        <a:spcAft>
                          <a:spcPts val="500"/>
                        </a:spcAft>
                      </a:pPr>
                      <a:r>
                        <a:rPr lang="en-AU" sz="1100" dirty="0">
                          <a:effectLst/>
                        </a:rPr>
                        <a:t>Aboriginal and Torres Strait Islander</a:t>
                      </a:r>
                      <a:br>
                        <a:rPr lang="en-AU" sz="1100" dirty="0">
                          <a:effectLst/>
                        </a:rPr>
                      </a:br>
                      <a:r>
                        <a:rPr lang="en-AU" sz="1100" dirty="0">
                          <a:effectLst/>
                        </a:rPr>
                        <a:t> relative survival (%)</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solidFill>
                      <a:srgbClr val="087876"/>
                    </a:solidFill>
                  </a:tcPr>
                </a:tc>
                <a:tc>
                  <a:txBody>
                    <a:bodyPr/>
                    <a:lstStyle/>
                    <a:p>
                      <a:pPr algn="ctr">
                        <a:spcAft>
                          <a:spcPts val="500"/>
                        </a:spcAft>
                      </a:pPr>
                      <a:r>
                        <a:rPr lang="en-AU" sz="1100" dirty="0">
                          <a:effectLst/>
                        </a:rPr>
                        <a:t>Non-Indigenous relative survival</a:t>
                      </a:r>
                      <a:endParaRPr lang="en-AU" sz="1200" dirty="0">
                        <a:effectLst/>
                      </a:endParaRPr>
                    </a:p>
                    <a:p>
                      <a:pPr algn="ctr">
                        <a:spcAft>
                          <a:spcPts val="500"/>
                        </a:spcAft>
                      </a:pPr>
                      <a:r>
                        <a:rPr lang="en-AU" sz="1100" dirty="0">
                          <a:effectLst/>
                        </a:rPr>
                        <a:t>(%)</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solidFill>
                      <a:srgbClr val="087876"/>
                    </a:solidFill>
                  </a:tcPr>
                </a:tc>
                <a:extLst>
                  <a:ext uri="{0D108BD9-81ED-4DB2-BD59-A6C34878D82A}">
                    <a16:rowId xmlns:a16="http://schemas.microsoft.com/office/drawing/2014/main" val="3552828608"/>
                  </a:ext>
                </a:extLst>
              </a:tr>
              <a:tr h="467616">
                <a:tc>
                  <a:txBody>
                    <a:bodyPr/>
                    <a:lstStyle/>
                    <a:p>
                      <a:pPr algn="just">
                        <a:spcAft>
                          <a:spcPts val="500"/>
                        </a:spcAft>
                      </a:pPr>
                      <a:r>
                        <a:rPr lang="en-AU" sz="1200" dirty="0" smtClean="0">
                          <a:effectLst/>
                        </a:rPr>
                        <a:t>0-14</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b"/>
                </a:tc>
                <a:tc>
                  <a:txBody>
                    <a:bodyPr/>
                    <a:lstStyle/>
                    <a:p>
                      <a:pPr algn="ctr">
                        <a:spcAft>
                          <a:spcPts val="500"/>
                        </a:spcAft>
                      </a:pPr>
                      <a:r>
                        <a:rPr lang="en-AU" sz="1200" dirty="0">
                          <a:effectLst/>
                        </a:rPr>
                        <a:t>82</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ctr">
                        <a:spcAft>
                          <a:spcPts val="500"/>
                        </a:spcAft>
                      </a:pPr>
                      <a:r>
                        <a:rPr lang="en-AU" sz="1200">
                          <a:effectLst/>
                        </a:rPr>
                        <a:t>84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extLst>
                  <a:ext uri="{0D108BD9-81ED-4DB2-BD59-A6C34878D82A}">
                    <a16:rowId xmlns:a16="http://schemas.microsoft.com/office/drawing/2014/main" val="4187852715"/>
                  </a:ext>
                </a:extLst>
              </a:tr>
              <a:tr h="467616">
                <a:tc>
                  <a:txBody>
                    <a:bodyPr/>
                    <a:lstStyle/>
                    <a:p>
                      <a:pPr algn="just">
                        <a:spcAft>
                          <a:spcPts val="500"/>
                        </a:spcAft>
                      </a:pPr>
                      <a:r>
                        <a:rPr lang="en-AU" sz="1200" dirty="0" smtClean="0">
                          <a:effectLst/>
                        </a:rPr>
                        <a:t>15-24</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b"/>
                </a:tc>
                <a:tc>
                  <a:txBody>
                    <a:bodyPr/>
                    <a:lstStyle/>
                    <a:p>
                      <a:pPr algn="ctr">
                        <a:spcAft>
                          <a:spcPts val="500"/>
                        </a:spcAft>
                      </a:pPr>
                      <a:r>
                        <a:rPr lang="en-AU" sz="1200">
                          <a:effectLst/>
                        </a:rPr>
                        <a:t>78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ctr">
                        <a:spcAft>
                          <a:spcPts val="500"/>
                        </a:spcAft>
                      </a:pPr>
                      <a:r>
                        <a:rPr lang="en-AU" sz="1200">
                          <a:effectLst/>
                        </a:rPr>
                        <a:t>87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extLst>
                  <a:ext uri="{0D108BD9-81ED-4DB2-BD59-A6C34878D82A}">
                    <a16:rowId xmlns:a16="http://schemas.microsoft.com/office/drawing/2014/main" val="573631218"/>
                  </a:ext>
                </a:extLst>
              </a:tr>
              <a:tr h="467616">
                <a:tc>
                  <a:txBody>
                    <a:bodyPr/>
                    <a:lstStyle/>
                    <a:p>
                      <a:pPr algn="just">
                        <a:spcAft>
                          <a:spcPts val="500"/>
                        </a:spcAft>
                      </a:pPr>
                      <a:r>
                        <a:rPr lang="en-AU" sz="1200" dirty="0" smtClean="0">
                          <a:effectLst/>
                        </a:rPr>
                        <a:t>25-44 </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b"/>
                </a:tc>
                <a:tc>
                  <a:txBody>
                    <a:bodyPr/>
                    <a:lstStyle/>
                    <a:p>
                      <a:pPr algn="ctr">
                        <a:spcAft>
                          <a:spcPts val="500"/>
                        </a:spcAft>
                      </a:pPr>
                      <a:r>
                        <a:rPr lang="en-AU" sz="1200">
                          <a:effectLst/>
                        </a:rPr>
                        <a:t>66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ctr">
                        <a:spcAft>
                          <a:spcPts val="500"/>
                        </a:spcAft>
                      </a:pPr>
                      <a:r>
                        <a:rPr lang="en-AU" sz="1200">
                          <a:effectLst/>
                        </a:rPr>
                        <a:t>84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extLst>
                  <a:ext uri="{0D108BD9-81ED-4DB2-BD59-A6C34878D82A}">
                    <a16:rowId xmlns:a16="http://schemas.microsoft.com/office/drawing/2014/main" val="3009508492"/>
                  </a:ext>
                </a:extLst>
              </a:tr>
              <a:tr h="467616">
                <a:tc>
                  <a:txBody>
                    <a:bodyPr/>
                    <a:lstStyle/>
                    <a:p>
                      <a:pPr algn="just">
                        <a:spcAft>
                          <a:spcPts val="500"/>
                        </a:spcAft>
                      </a:pPr>
                      <a:r>
                        <a:rPr lang="en-AU" sz="1200" dirty="0" smtClean="0">
                          <a:effectLst/>
                        </a:rPr>
                        <a:t>45-64</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b"/>
                </a:tc>
                <a:tc>
                  <a:txBody>
                    <a:bodyPr/>
                    <a:lstStyle/>
                    <a:p>
                      <a:pPr algn="ctr">
                        <a:spcAft>
                          <a:spcPts val="500"/>
                        </a:spcAft>
                      </a:pPr>
                      <a:r>
                        <a:rPr lang="en-AU" sz="1200" dirty="0">
                          <a:effectLst/>
                        </a:rPr>
                        <a:t>50</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ctr">
                        <a:spcAft>
                          <a:spcPts val="500"/>
                        </a:spcAft>
                      </a:pPr>
                      <a:r>
                        <a:rPr lang="en-AU" sz="1200">
                          <a:effectLst/>
                        </a:rPr>
                        <a:t>74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extLst>
                  <a:ext uri="{0D108BD9-81ED-4DB2-BD59-A6C34878D82A}">
                    <a16:rowId xmlns:a16="http://schemas.microsoft.com/office/drawing/2014/main" val="1299514127"/>
                  </a:ext>
                </a:extLst>
              </a:tr>
              <a:tr h="467616">
                <a:tc>
                  <a:txBody>
                    <a:bodyPr/>
                    <a:lstStyle/>
                    <a:p>
                      <a:pPr algn="just">
                        <a:spcAft>
                          <a:spcPts val="500"/>
                        </a:spcAft>
                      </a:pPr>
                      <a:r>
                        <a:rPr lang="en-AU" sz="1200">
                          <a:effectLst/>
                        </a:rPr>
                        <a:t>65+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b"/>
                </a:tc>
                <a:tc>
                  <a:txBody>
                    <a:bodyPr/>
                    <a:lstStyle/>
                    <a:p>
                      <a:pPr algn="ctr">
                        <a:spcAft>
                          <a:spcPts val="500"/>
                        </a:spcAft>
                      </a:pPr>
                      <a:r>
                        <a:rPr lang="en-AU" sz="1200">
                          <a:effectLst/>
                        </a:rPr>
                        <a:t>40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ctr">
                        <a:spcAft>
                          <a:spcPts val="500"/>
                        </a:spcAft>
                      </a:pPr>
                      <a:r>
                        <a:rPr lang="en-AU" sz="1200" dirty="0">
                          <a:effectLst/>
                        </a:rPr>
                        <a:t>56</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extLst>
                  <a:ext uri="{0D108BD9-81ED-4DB2-BD59-A6C34878D82A}">
                    <a16:rowId xmlns:a16="http://schemas.microsoft.com/office/drawing/2014/main" val="3561390583"/>
                  </a:ext>
                </a:extLst>
              </a:tr>
            </a:tbl>
          </a:graphicData>
        </a:graphic>
      </p:graphicFrame>
    </p:spTree>
    <p:extLst>
      <p:ext uri="{BB962C8B-B14F-4D97-AF65-F5344CB8AC3E}">
        <p14:creationId xmlns:p14="http://schemas.microsoft.com/office/powerpoint/2010/main" val="275891351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524000"/>
            <a:ext cx="10972800" cy="762000"/>
          </a:xfrm>
        </p:spPr>
        <p:txBody>
          <a:bodyPr>
            <a:normAutofit/>
          </a:bodyPr>
          <a:lstStyle/>
          <a:p>
            <a:r>
              <a:rPr lang="en-US" sz="2000" b="1" dirty="0">
                <a:solidFill>
                  <a:srgbClr val="087876"/>
                </a:solidFill>
              </a:rPr>
              <a:t>Age-standardised death rates for the 10 most common cancers, by Indigenous status, and Indigenous: non-Indigenous rate ratios, NSW, Qld, WA, SA and the NT, </a:t>
            </a:r>
            <a:r>
              <a:rPr lang="en-US" sz="2000" b="1" dirty="0" smtClean="0">
                <a:solidFill>
                  <a:srgbClr val="087876"/>
                </a:solidFill>
              </a:rPr>
              <a:t>2011-2015</a:t>
            </a:r>
            <a:endParaRPr lang="en-AU" sz="2000" b="1" dirty="0">
              <a:solidFill>
                <a:srgbClr val="087876"/>
              </a:solidFill>
            </a:endParaRPr>
          </a:p>
        </p:txBody>
      </p:sp>
      <p:sp>
        <p:nvSpPr>
          <p:cNvPr id="5" name="Rectangle 4"/>
          <p:cNvSpPr/>
          <p:nvPr/>
        </p:nvSpPr>
        <p:spPr>
          <a:xfrm>
            <a:off x="609600" y="5445224"/>
            <a:ext cx="11247038" cy="936104"/>
          </a:xfrm>
          <a:prstGeom prst="rect">
            <a:avLst/>
          </a:prstGeom>
        </p:spPr>
        <p:txBody>
          <a:bodyPr wrap="square" numCol="2">
            <a:noAutofit/>
          </a:bodyPr>
          <a:lstStyle/>
          <a:p>
            <a:pPr marL="594360" indent="-594360">
              <a:spcAft>
                <a:spcPts val="300"/>
              </a:spcAft>
              <a:tabLst>
                <a:tab pos="457200" algn="l"/>
                <a:tab pos="594360" algn="l"/>
              </a:tabLst>
            </a:pPr>
            <a:r>
              <a:rPr lang="en-AU" sz="900" dirty="0">
                <a:latin typeface="Calibri Light" panose="020F0302020204030204" pitchFamily="34" charset="0"/>
                <a:ea typeface="Times New Roman" panose="02020603050405020304" pitchFamily="18" charset="0"/>
                <a:cs typeface="Calibri Light" panose="020F0302020204030204" pitchFamily="34" charset="0"/>
              </a:rPr>
              <a:t>Notes:	</a:t>
            </a:r>
          </a:p>
          <a:p>
            <a:pPr marL="594360" indent="-594360">
              <a:spcAft>
                <a:spcPts val="300"/>
              </a:spcAft>
              <a:tabLst>
                <a:tab pos="457200" algn="l"/>
                <a:tab pos="594360" algn="l"/>
              </a:tabLst>
            </a:pPr>
            <a:r>
              <a:rPr lang="en-AU" sz="900" dirty="0">
                <a:latin typeface="Calibri Light" panose="020F0302020204030204" pitchFamily="34" charset="0"/>
                <a:ea typeface="Times New Roman" panose="02020603050405020304" pitchFamily="18" charset="0"/>
                <a:cs typeface="Calibri Light" panose="020F0302020204030204" pitchFamily="34" charset="0"/>
              </a:rPr>
              <a:t>	1	Rates per 100,000 population, age-standardised to the Australian population at 30 June 2001.</a:t>
            </a:r>
          </a:p>
          <a:p>
            <a:pPr marL="594360" indent="-594360">
              <a:spcAft>
                <a:spcPts val="300"/>
              </a:spcAft>
              <a:tabLst>
                <a:tab pos="457200" algn="l"/>
                <a:tab pos="594360" algn="l"/>
              </a:tabLst>
            </a:pPr>
            <a:r>
              <a:rPr lang="en-AU" sz="900" dirty="0">
                <a:latin typeface="Calibri Light" panose="020F0302020204030204" pitchFamily="34" charset="0"/>
                <a:ea typeface="Times New Roman" panose="02020603050405020304" pitchFamily="18" charset="0"/>
                <a:cs typeface="Calibri Light" panose="020F0302020204030204" pitchFamily="34" charset="0"/>
              </a:rPr>
              <a:t>	2   Cancers are ordered by numbers among Aboriginal and Torres Strait Islander people (not shown in table).</a:t>
            </a:r>
          </a:p>
          <a:p>
            <a:pPr marL="594360" indent="-594360">
              <a:spcAft>
                <a:spcPts val="300"/>
              </a:spcAft>
              <a:tabLst>
                <a:tab pos="457200" algn="l"/>
                <a:tab pos="594360" algn="l"/>
              </a:tabLst>
            </a:pPr>
            <a:r>
              <a:rPr lang="en-AU" sz="900" dirty="0">
                <a:latin typeface="Calibri Light" panose="020F0302020204030204" pitchFamily="34" charset="0"/>
                <a:ea typeface="Times New Roman" panose="02020603050405020304" pitchFamily="18" charset="0"/>
                <a:cs typeface="Calibri Light" panose="020F0302020204030204" pitchFamily="34" charset="0"/>
              </a:rPr>
              <a:t>	3	Rate ratio is the Aboriginal and Torres Strait Islander rate divided by the non-Indigenous rate</a:t>
            </a:r>
            <a:r>
              <a:rPr lang="en-AU" sz="900" dirty="0" smtClean="0">
                <a:latin typeface="Calibri Light" panose="020F0302020204030204" pitchFamily="34" charset="0"/>
                <a:ea typeface="Times New Roman" panose="02020603050405020304" pitchFamily="18" charset="0"/>
                <a:cs typeface="Calibri Light" panose="020F0302020204030204" pitchFamily="34" charset="0"/>
              </a:rPr>
              <a:t>.  </a:t>
            </a:r>
            <a:endParaRPr lang="en-AU" sz="900" dirty="0">
              <a:latin typeface="Calibri Light" panose="020F0302020204030204" pitchFamily="34" charset="0"/>
              <a:ea typeface="Times New Roman" panose="02020603050405020304" pitchFamily="18" charset="0"/>
              <a:cs typeface="Calibri Light" panose="020F0302020204030204" pitchFamily="34" charset="0"/>
            </a:endParaRPr>
          </a:p>
          <a:p>
            <a:pPr marL="594360" indent="-594360">
              <a:spcAft>
                <a:spcPts val="300"/>
              </a:spcAft>
              <a:tabLst>
                <a:tab pos="457200" algn="l"/>
                <a:tab pos="594360" algn="l"/>
              </a:tabLst>
            </a:pPr>
            <a:r>
              <a:rPr lang="en-AU" sz="900" dirty="0">
                <a:latin typeface="Calibri Light" panose="020F0302020204030204" pitchFamily="34" charset="0"/>
                <a:ea typeface="Times New Roman" panose="02020603050405020304" pitchFamily="18" charset="0"/>
                <a:cs typeface="Calibri Light" panose="020F0302020204030204" pitchFamily="34" charset="0"/>
              </a:rPr>
              <a:t>	4	Due to the incomplete identification of Aboriginal and Torres Strait Islander status, these figures probably underestimate the true difference between Aboriginal and Torres Strait Islander and non-Indigenous rates.</a:t>
            </a:r>
          </a:p>
          <a:p>
            <a:pPr marL="594360" indent="-594360">
              <a:spcAft>
                <a:spcPts val="300"/>
              </a:spcAft>
              <a:tabLst>
                <a:tab pos="457200" algn="l"/>
                <a:tab pos="594360" algn="l"/>
              </a:tabLst>
            </a:pPr>
            <a:r>
              <a:rPr lang="en-AU" sz="900" dirty="0">
                <a:latin typeface="Calibri Light" panose="020F0302020204030204" pitchFamily="34" charset="0"/>
                <a:ea typeface="Times New Roman" panose="02020603050405020304" pitchFamily="18" charset="0"/>
                <a:cs typeface="Calibri Light" panose="020F0302020204030204" pitchFamily="34" charset="0"/>
              </a:rPr>
              <a:t>	5	Rounding may result in inconsistencies in calculated ratios.</a:t>
            </a:r>
          </a:p>
          <a:p>
            <a:pPr marL="594360" indent="-594360">
              <a:spcAft>
                <a:spcPts val="300"/>
              </a:spcAft>
              <a:tabLst>
                <a:tab pos="457200" algn="l"/>
                <a:tab pos="594360" algn="l"/>
              </a:tabLst>
            </a:pPr>
            <a:r>
              <a:rPr lang="en-AU" sz="900" dirty="0">
                <a:latin typeface="Calibri Light" panose="020F0302020204030204" pitchFamily="34" charset="0"/>
                <a:ea typeface="Times New Roman" panose="02020603050405020304" pitchFamily="18" charset="0"/>
                <a:cs typeface="Calibri Light" panose="020F0302020204030204" pitchFamily="34" charset="0"/>
              </a:rPr>
              <a:t>	6	Rate ratios less than one indicate that non-Indigenous people experience higher rates of the disease.	</a:t>
            </a:r>
          </a:p>
          <a:p>
            <a:r>
              <a:rPr lang="en-AU" sz="900" dirty="0" smtClean="0">
                <a:latin typeface="Calibri Light" panose="020F0302020204030204" pitchFamily="34" charset="0"/>
                <a:ea typeface="Times New Roman" panose="02020603050405020304" pitchFamily="18" charset="0"/>
                <a:cs typeface="Calibri Light" panose="020F0302020204030204" pitchFamily="34" charset="0"/>
              </a:rPr>
              <a:t>                  Source</a:t>
            </a:r>
            <a:r>
              <a:rPr lang="en-AU" sz="900" dirty="0">
                <a:latin typeface="Calibri Light" panose="020F0302020204030204" pitchFamily="34" charset="0"/>
                <a:ea typeface="Times New Roman" panose="02020603050405020304" pitchFamily="18" charset="0"/>
                <a:cs typeface="Calibri Light" panose="020F0302020204030204" pitchFamily="34" charset="0"/>
              </a:rPr>
              <a:t>: AIHW, 2018 </a:t>
            </a:r>
            <a:endParaRPr lang="en-AU" sz="900" dirty="0">
              <a:latin typeface="Calibri Light" panose="020F0302020204030204" pitchFamily="34" charset="0"/>
              <a:cs typeface="Calibri Light" panose="020F0302020204030204" pitchFamily="34" charset="0"/>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585345496"/>
              </p:ext>
            </p:extLst>
          </p:nvPr>
        </p:nvGraphicFramePr>
        <p:xfrm>
          <a:off x="609601" y="2286000"/>
          <a:ext cx="11103022" cy="3074412"/>
        </p:xfrm>
        <a:graphic>
          <a:graphicData uri="http://schemas.openxmlformats.org/drawingml/2006/table">
            <a:tbl>
              <a:tblPr firstRow="1" bandRow="1">
                <a:tableStyleId>{073A0DAA-6AF3-43AB-8588-CEC1D06C72B9}</a:tableStyleId>
              </a:tblPr>
              <a:tblGrid>
                <a:gridCol w="2775155">
                  <a:extLst>
                    <a:ext uri="{9D8B030D-6E8A-4147-A177-3AD203B41FA5}">
                      <a16:colId xmlns:a16="http://schemas.microsoft.com/office/drawing/2014/main" val="1307303878"/>
                    </a:ext>
                  </a:extLst>
                </a:gridCol>
                <a:gridCol w="2775155">
                  <a:extLst>
                    <a:ext uri="{9D8B030D-6E8A-4147-A177-3AD203B41FA5}">
                      <a16:colId xmlns:a16="http://schemas.microsoft.com/office/drawing/2014/main" val="1561617101"/>
                    </a:ext>
                  </a:extLst>
                </a:gridCol>
                <a:gridCol w="2776356">
                  <a:extLst>
                    <a:ext uri="{9D8B030D-6E8A-4147-A177-3AD203B41FA5}">
                      <a16:colId xmlns:a16="http://schemas.microsoft.com/office/drawing/2014/main" val="2118125832"/>
                    </a:ext>
                  </a:extLst>
                </a:gridCol>
                <a:gridCol w="2776356">
                  <a:extLst>
                    <a:ext uri="{9D8B030D-6E8A-4147-A177-3AD203B41FA5}">
                      <a16:colId xmlns:a16="http://schemas.microsoft.com/office/drawing/2014/main" val="507307956"/>
                    </a:ext>
                  </a:extLst>
                </a:gridCol>
              </a:tblGrid>
              <a:tr h="597912">
                <a:tc>
                  <a:txBody>
                    <a:bodyPr/>
                    <a:lstStyle/>
                    <a:p>
                      <a:pPr algn="l">
                        <a:lnSpc>
                          <a:spcPts val="1465"/>
                        </a:lnSpc>
                        <a:spcAft>
                          <a:spcPts val="0"/>
                        </a:spcAft>
                      </a:pPr>
                      <a:r>
                        <a:rPr lang="en-AU" sz="1000" dirty="0">
                          <a:effectLst/>
                        </a:rPr>
                        <a:t>Primary cancer</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tc>
                  <a:txBody>
                    <a:bodyPr/>
                    <a:lstStyle/>
                    <a:p>
                      <a:pPr algn="ctr">
                        <a:lnSpc>
                          <a:spcPts val="1465"/>
                        </a:lnSpc>
                        <a:spcAft>
                          <a:spcPts val="0"/>
                        </a:spcAft>
                      </a:pPr>
                      <a:r>
                        <a:rPr lang="en-AU" sz="1000" dirty="0">
                          <a:effectLst/>
                        </a:rPr>
                        <a:t>Aboriginal and Torres Strait Islander age-standardised rates</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tc>
                  <a:txBody>
                    <a:bodyPr/>
                    <a:lstStyle/>
                    <a:p>
                      <a:pPr algn="ctr">
                        <a:lnSpc>
                          <a:spcPts val="1465"/>
                        </a:lnSpc>
                        <a:spcAft>
                          <a:spcPts val="0"/>
                        </a:spcAft>
                      </a:pPr>
                      <a:r>
                        <a:rPr lang="en-AU" sz="1000">
                          <a:effectLst/>
                        </a:rPr>
                        <a:t>Non-Indigenous age-standardised rates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tc>
                  <a:txBody>
                    <a:bodyPr/>
                    <a:lstStyle/>
                    <a:p>
                      <a:pPr algn="ctr">
                        <a:lnSpc>
                          <a:spcPts val="1465"/>
                        </a:lnSpc>
                        <a:spcAft>
                          <a:spcPts val="0"/>
                        </a:spcAft>
                      </a:pPr>
                      <a:r>
                        <a:rPr lang="en-AU" sz="1000" dirty="0">
                          <a:effectLst/>
                        </a:rPr>
                        <a:t>Rate ratio</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extLst>
                  <a:ext uri="{0D108BD9-81ED-4DB2-BD59-A6C34878D82A}">
                    <a16:rowId xmlns:a16="http://schemas.microsoft.com/office/drawing/2014/main" val="1651066713"/>
                  </a:ext>
                </a:extLst>
              </a:tr>
              <a:tr h="189223">
                <a:tc>
                  <a:txBody>
                    <a:bodyPr/>
                    <a:lstStyle/>
                    <a:p>
                      <a:pPr algn="just">
                        <a:lnSpc>
                          <a:spcPts val="1465"/>
                        </a:lnSpc>
                        <a:spcAft>
                          <a:spcPts val="0"/>
                        </a:spcAft>
                      </a:pPr>
                      <a:r>
                        <a:rPr lang="en-AU" sz="1000">
                          <a:effectLst/>
                        </a:rPr>
                        <a:t>Lung</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ts val="1465"/>
                        </a:lnSpc>
                        <a:spcAft>
                          <a:spcPts val="0"/>
                        </a:spcAft>
                      </a:pPr>
                      <a:r>
                        <a:rPr lang="en-AU" sz="1000">
                          <a:effectLst/>
                        </a:rPr>
                        <a:t>57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ts val="1465"/>
                        </a:lnSpc>
                        <a:spcAft>
                          <a:spcPts val="0"/>
                        </a:spcAft>
                      </a:pPr>
                      <a:r>
                        <a:rPr lang="en-AU" sz="1000">
                          <a:effectLst/>
                        </a:rPr>
                        <a:t>31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ts val="1465"/>
                        </a:lnSpc>
                        <a:spcAft>
                          <a:spcPts val="0"/>
                        </a:spcAft>
                      </a:pPr>
                      <a:r>
                        <a:rPr lang="en-AU" sz="1000">
                          <a:effectLst/>
                        </a:rPr>
                        <a:t>1.8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436971910"/>
                  </a:ext>
                </a:extLst>
              </a:tr>
              <a:tr h="189223">
                <a:tc>
                  <a:txBody>
                    <a:bodyPr/>
                    <a:lstStyle/>
                    <a:p>
                      <a:pPr algn="just">
                        <a:lnSpc>
                          <a:spcPts val="1465"/>
                        </a:lnSpc>
                        <a:spcAft>
                          <a:spcPts val="0"/>
                        </a:spcAft>
                      </a:pPr>
                      <a:r>
                        <a:rPr lang="en-AU" sz="1000">
                          <a:effectLst/>
                        </a:rPr>
                        <a:t>Liver</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ts val="1465"/>
                        </a:lnSpc>
                        <a:spcAft>
                          <a:spcPts val="0"/>
                        </a:spcAft>
                      </a:pPr>
                      <a:r>
                        <a:rPr lang="en-AU" sz="1000" dirty="0">
                          <a:effectLst/>
                        </a:rPr>
                        <a:t>15</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ts val="1465"/>
                        </a:lnSpc>
                        <a:spcAft>
                          <a:spcPts val="0"/>
                        </a:spcAft>
                      </a:pPr>
                      <a:r>
                        <a:rPr lang="en-AU" sz="1000">
                          <a:effectLst/>
                        </a:rPr>
                        <a:t>6.1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ts val="1465"/>
                        </a:lnSpc>
                        <a:spcAft>
                          <a:spcPts val="0"/>
                        </a:spcAft>
                      </a:pPr>
                      <a:r>
                        <a:rPr lang="en-AU" sz="1000">
                          <a:effectLst/>
                        </a:rPr>
                        <a:t>2.4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765932995"/>
                  </a:ext>
                </a:extLst>
              </a:tr>
              <a:tr h="189223">
                <a:tc>
                  <a:txBody>
                    <a:bodyPr/>
                    <a:lstStyle/>
                    <a:p>
                      <a:pPr algn="just">
                        <a:lnSpc>
                          <a:spcPts val="1465"/>
                        </a:lnSpc>
                        <a:spcAft>
                          <a:spcPts val="0"/>
                        </a:spcAft>
                      </a:pPr>
                      <a:r>
                        <a:rPr lang="en-AU" sz="1000">
                          <a:effectLst/>
                        </a:rPr>
                        <a:t>Head and neck</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ts val="1465"/>
                        </a:lnSpc>
                        <a:spcAft>
                          <a:spcPts val="0"/>
                        </a:spcAft>
                      </a:pPr>
                      <a:r>
                        <a:rPr lang="en-AU" sz="1000">
                          <a:effectLst/>
                        </a:rPr>
                        <a:t>13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ts val="1465"/>
                        </a:lnSpc>
                        <a:spcAft>
                          <a:spcPts val="0"/>
                        </a:spcAft>
                      </a:pPr>
                      <a:r>
                        <a:rPr lang="en-AU" sz="1000">
                          <a:effectLst/>
                        </a:rPr>
                        <a:t>4.0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ts val="1465"/>
                        </a:lnSpc>
                        <a:spcAft>
                          <a:spcPts val="0"/>
                        </a:spcAft>
                      </a:pPr>
                      <a:r>
                        <a:rPr lang="en-AU" sz="1000">
                          <a:effectLst/>
                        </a:rPr>
                        <a:t>3.4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951421088"/>
                  </a:ext>
                </a:extLst>
              </a:tr>
              <a:tr h="189223">
                <a:tc>
                  <a:txBody>
                    <a:bodyPr/>
                    <a:lstStyle/>
                    <a:p>
                      <a:pPr algn="just">
                        <a:lnSpc>
                          <a:spcPts val="1465"/>
                        </a:lnSpc>
                        <a:spcAft>
                          <a:spcPts val="0"/>
                        </a:spcAft>
                      </a:pPr>
                      <a:r>
                        <a:rPr lang="en-AU" sz="1000">
                          <a:effectLst/>
                        </a:rPr>
                        <a:t>Unknown primary site</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ts val="1465"/>
                        </a:lnSpc>
                        <a:spcAft>
                          <a:spcPts val="0"/>
                        </a:spcAft>
                      </a:pPr>
                      <a:r>
                        <a:rPr lang="en-AU" sz="1000">
                          <a:effectLst/>
                        </a:rPr>
                        <a:t>18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ts val="1465"/>
                        </a:lnSpc>
                        <a:spcAft>
                          <a:spcPts val="0"/>
                        </a:spcAft>
                      </a:pPr>
                      <a:r>
                        <a:rPr lang="en-AU" sz="1000">
                          <a:effectLst/>
                        </a:rPr>
                        <a:t>9.8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ts val="1465"/>
                        </a:lnSpc>
                        <a:spcAft>
                          <a:spcPts val="0"/>
                        </a:spcAft>
                      </a:pPr>
                      <a:r>
                        <a:rPr lang="en-AU" sz="1000">
                          <a:effectLst/>
                        </a:rPr>
                        <a:t>1.9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35480738"/>
                  </a:ext>
                </a:extLst>
              </a:tr>
              <a:tr h="189223">
                <a:tc>
                  <a:txBody>
                    <a:bodyPr/>
                    <a:lstStyle/>
                    <a:p>
                      <a:pPr algn="just">
                        <a:lnSpc>
                          <a:spcPts val="1465"/>
                        </a:lnSpc>
                        <a:spcAft>
                          <a:spcPts val="0"/>
                        </a:spcAft>
                      </a:pPr>
                      <a:r>
                        <a:rPr lang="en-AU" sz="1000">
                          <a:effectLst/>
                        </a:rPr>
                        <a:t>Breast (females)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ts val="1465"/>
                        </a:lnSpc>
                        <a:spcAft>
                          <a:spcPts val="0"/>
                        </a:spcAft>
                      </a:pPr>
                      <a:r>
                        <a:rPr lang="en-AU" sz="1000">
                          <a:effectLst/>
                        </a:rPr>
                        <a:t>24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ts val="1465"/>
                        </a:lnSpc>
                        <a:spcAft>
                          <a:spcPts val="0"/>
                        </a:spcAft>
                      </a:pPr>
                      <a:r>
                        <a:rPr lang="en-AU" sz="1000">
                          <a:effectLst/>
                        </a:rPr>
                        <a:t>20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ts val="1465"/>
                        </a:lnSpc>
                        <a:spcAft>
                          <a:spcPts val="0"/>
                        </a:spcAft>
                      </a:pPr>
                      <a:r>
                        <a:rPr lang="en-AU" sz="1000">
                          <a:effectLst/>
                        </a:rPr>
                        <a:t>1.2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857633998"/>
                  </a:ext>
                </a:extLst>
              </a:tr>
              <a:tr h="189223">
                <a:tc>
                  <a:txBody>
                    <a:bodyPr/>
                    <a:lstStyle/>
                    <a:p>
                      <a:pPr algn="just">
                        <a:lnSpc>
                          <a:spcPts val="1465"/>
                        </a:lnSpc>
                        <a:spcAft>
                          <a:spcPts val="0"/>
                        </a:spcAft>
                      </a:pPr>
                      <a:r>
                        <a:rPr lang="en-AU" sz="1000">
                          <a:effectLst/>
                        </a:rPr>
                        <a:t> </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ts val="1465"/>
                        </a:lnSpc>
                        <a:spcAft>
                          <a:spcPts val="0"/>
                        </a:spcAft>
                      </a:pPr>
                      <a:r>
                        <a:rPr lang="en-AU" sz="1000">
                          <a:effectLst/>
                        </a:rPr>
                        <a:t> </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ts val="1465"/>
                        </a:lnSpc>
                        <a:spcAft>
                          <a:spcPts val="0"/>
                        </a:spcAft>
                      </a:pPr>
                      <a:r>
                        <a:rPr lang="en-AU" sz="1000">
                          <a:effectLst/>
                        </a:rPr>
                        <a:t> </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ts val="1465"/>
                        </a:lnSpc>
                        <a:spcAft>
                          <a:spcPts val="0"/>
                        </a:spcAft>
                      </a:pPr>
                      <a:r>
                        <a:rPr lang="en-AU" sz="1000">
                          <a:effectLst/>
                        </a:rPr>
                        <a:t> </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40901028"/>
                  </a:ext>
                </a:extLst>
              </a:tr>
              <a:tr h="189223">
                <a:tc>
                  <a:txBody>
                    <a:bodyPr/>
                    <a:lstStyle/>
                    <a:p>
                      <a:pPr algn="just">
                        <a:lnSpc>
                          <a:spcPts val="1465"/>
                        </a:lnSpc>
                        <a:spcAft>
                          <a:spcPts val="0"/>
                        </a:spcAft>
                      </a:pPr>
                      <a:r>
                        <a:rPr lang="en-AU" sz="1000">
                          <a:effectLst/>
                        </a:rPr>
                        <a:t>Bowel (colorectal)</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ts val="1465"/>
                        </a:lnSpc>
                        <a:spcAft>
                          <a:spcPts val="0"/>
                        </a:spcAft>
                      </a:pPr>
                      <a:r>
                        <a:rPr lang="en-AU" sz="1000">
                          <a:effectLst/>
                        </a:rPr>
                        <a:t>14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ts val="1465"/>
                        </a:lnSpc>
                        <a:spcAft>
                          <a:spcPts val="0"/>
                        </a:spcAft>
                      </a:pPr>
                      <a:r>
                        <a:rPr lang="en-AU" sz="1000">
                          <a:effectLst/>
                        </a:rPr>
                        <a:t>15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ts val="1465"/>
                        </a:lnSpc>
                        <a:spcAft>
                          <a:spcPts val="0"/>
                        </a:spcAft>
                      </a:pPr>
                      <a:r>
                        <a:rPr lang="en-AU" sz="1000">
                          <a:effectLst/>
                        </a:rPr>
                        <a:t>0.9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53970528"/>
                  </a:ext>
                </a:extLst>
              </a:tr>
              <a:tr h="189223">
                <a:tc>
                  <a:txBody>
                    <a:bodyPr/>
                    <a:lstStyle/>
                    <a:p>
                      <a:pPr algn="just">
                        <a:lnSpc>
                          <a:spcPts val="1465"/>
                        </a:lnSpc>
                        <a:spcAft>
                          <a:spcPts val="0"/>
                        </a:spcAft>
                      </a:pPr>
                      <a:r>
                        <a:rPr lang="en-AU" sz="1000">
                          <a:effectLst/>
                        </a:rPr>
                        <a:t>Pancreas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ts val="1465"/>
                        </a:lnSpc>
                        <a:spcAft>
                          <a:spcPts val="0"/>
                        </a:spcAft>
                      </a:pPr>
                      <a:r>
                        <a:rPr lang="en-AU" sz="1000">
                          <a:effectLst/>
                        </a:rPr>
                        <a:t>12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ts val="1465"/>
                        </a:lnSpc>
                        <a:spcAft>
                          <a:spcPts val="0"/>
                        </a:spcAft>
                      </a:pPr>
                      <a:r>
                        <a:rPr lang="en-AU" sz="1000">
                          <a:effectLst/>
                        </a:rPr>
                        <a:t>9.6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ts val="1465"/>
                        </a:lnSpc>
                        <a:spcAft>
                          <a:spcPts val="0"/>
                        </a:spcAft>
                      </a:pPr>
                      <a:r>
                        <a:rPr lang="en-AU" sz="1000">
                          <a:effectLst/>
                        </a:rPr>
                        <a:t>1.2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709359218"/>
                  </a:ext>
                </a:extLst>
              </a:tr>
              <a:tr h="189223">
                <a:tc>
                  <a:txBody>
                    <a:bodyPr/>
                    <a:lstStyle/>
                    <a:p>
                      <a:pPr algn="just">
                        <a:lnSpc>
                          <a:spcPts val="1465"/>
                        </a:lnSpc>
                        <a:spcAft>
                          <a:spcPts val="0"/>
                        </a:spcAft>
                      </a:pPr>
                      <a:r>
                        <a:rPr lang="en-AU" sz="1000">
                          <a:effectLst/>
                        </a:rPr>
                        <a:t> </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ts val="1465"/>
                        </a:lnSpc>
                        <a:spcAft>
                          <a:spcPts val="0"/>
                        </a:spcAft>
                      </a:pPr>
                      <a:r>
                        <a:rPr lang="en-AU" sz="1000">
                          <a:effectLst/>
                        </a:rPr>
                        <a:t> </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ts val="1465"/>
                        </a:lnSpc>
                        <a:spcAft>
                          <a:spcPts val="0"/>
                        </a:spcAft>
                      </a:pPr>
                      <a:r>
                        <a:rPr lang="en-AU" sz="1000">
                          <a:effectLst/>
                        </a:rPr>
                        <a:t> </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ts val="1465"/>
                        </a:lnSpc>
                        <a:spcAft>
                          <a:spcPts val="0"/>
                        </a:spcAft>
                      </a:pPr>
                      <a:r>
                        <a:rPr lang="en-AU" sz="1000">
                          <a:effectLst/>
                        </a:rPr>
                        <a:t> </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76032865"/>
                  </a:ext>
                </a:extLst>
              </a:tr>
              <a:tr h="189223">
                <a:tc>
                  <a:txBody>
                    <a:bodyPr/>
                    <a:lstStyle/>
                    <a:p>
                      <a:pPr algn="just">
                        <a:lnSpc>
                          <a:spcPts val="1465"/>
                        </a:lnSpc>
                        <a:spcAft>
                          <a:spcPts val="0"/>
                        </a:spcAft>
                      </a:pPr>
                      <a:r>
                        <a:rPr lang="en-AU" sz="1000">
                          <a:effectLst/>
                        </a:rPr>
                        <a:t>Oesophagus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ts val="1465"/>
                        </a:lnSpc>
                        <a:spcAft>
                          <a:spcPts val="0"/>
                        </a:spcAft>
                      </a:pPr>
                      <a:r>
                        <a:rPr lang="en-AU" sz="1000">
                          <a:effectLst/>
                        </a:rPr>
                        <a:t>8.6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ts val="1465"/>
                        </a:lnSpc>
                        <a:spcAft>
                          <a:spcPts val="0"/>
                        </a:spcAft>
                      </a:pPr>
                      <a:r>
                        <a:rPr lang="en-AU" sz="1000">
                          <a:effectLst/>
                        </a:rPr>
                        <a:t>4.6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ts val="1465"/>
                        </a:lnSpc>
                        <a:spcAft>
                          <a:spcPts val="0"/>
                        </a:spcAft>
                      </a:pPr>
                      <a:r>
                        <a:rPr lang="en-AU" sz="1000">
                          <a:effectLst/>
                        </a:rPr>
                        <a:t>1.9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451084412"/>
                  </a:ext>
                </a:extLst>
              </a:tr>
              <a:tr h="189223">
                <a:tc>
                  <a:txBody>
                    <a:bodyPr/>
                    <a:lstStyle/>
                    <a:p>
                      <a:pPr algn="just">
                        <a:lnSpc>
                          <a:spcPts val="1465"/>
                        </a:lnSpc>
                        <a:spcAft>
                          <a:spcPts val="0"/>
                        </a:spcAft>
                      </a:pPr>
                      <a:r>
                        <a:rPr lang="en-AU" sz="1000">
                          <a:effectLst/>
                        </a:rPr>
                        <a:t>Stomach</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ts val="1465"/>
                        </a:lnSpc>
                        <a:spcAft>
                          <a:spcPts val="0"/>
                        </a:spcAft>
                      </a:pPr>
                      <a:r>
                        <a:rPr lang="en-AU" sz="1000">
                          <a:effectLst/>
                        </a:rPr>
                        <a:t>7.4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ts val="1465"/>
                        </a:lnSpc>
                        <a:spcAft>
                          <a:spcPts val="0"/>
                        </a:spcAft>
                      </a:pPr>
                      <a:r>
                        <a:rPr lang="en-AU" sz="1000">
                          <a:effectLst/>
                        </a:rPr>
                        <a:t>4.1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ts val="1465"/>
                        </a:lnSpc>
                        <a:spcAft>
                          <a:spcPts val="0"/>
                        </a:spcAft>
                      </a:pPr>
                      <a:r>
                        <a:rPr lang="en-AU" sz="1000">
                          <a:effectLst/>
                        </a:rPr>
                        <a:t>1.8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675533164"/>
                  </a:ext>
                </a:extLst>
              </a:tr>
              <a:tr h="189223">
                <a:tc>
                  <a:txBody>
                    <a:bodyPr/>
                    <a:lstStyle/>
                    <a:p>
                      <a:pPr algn="just">
                        <a:lnSpc>
                          <a:spcPts val="1465"/>
                        </a:lnSpc>
                        <a:spcAft>
                          <a:spcPts val="0"/>
                        </a:spcAft>
                      </a:pPr>
                      <a:r>
                        <a:rPr lang="en-AU" sz="1000">
                          <a:effectLst/>
                        </a:rPr>
                        <a:t>Prostate (males)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ts val="1465"/>
                        </a:lnSpc>
                        <a:spcAft>
                          <a:spcPts val="0"/>
                        </a:spcAft>
                      </a:pPr>
                      <a:r>
                        <a:rPr lang="en-AU" sz="1000">
                          <a:effectLst/>
                        </a:rPr>
                        <a:t>25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ts val="1465"/>
                        </a:lnSpc>
                        <a:spcAft>
                          <a:spcPts val="0"/>
                        </a:spcAft>
                      </a:pPr>
                      <a:r>
                        <a:rPr lang="en-AU" sz="1000">
                          <a:effectLst/>
                        </a:rPr>
                        <a:t>27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ts val="1465"/>
                        </a:lnSpc>
                        <a:spcAft>
                          <a:spcPts val="0"/>
                        </a:spcAft>
                      </a:pPr>
                      <a:r>
                        <a:rPr lang="en-AU" sz="1000">
                          <a:effectLst/>
                        </a:rPr>
                        <a:t>0.9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79369603"/>
                  </a:ext>
                </a:extLst>
              </a:tr>
              <a:tr h="189223">
                <a:tc>
                  <a:txBody>
                    <a:bodyPr/>
                    <a:lstStyle/>
                    <a:p>
                      <a:pPr algn="just">
                        <a:lnSpc>
                          <a:spcPts val="1465"/>
                        </a:lnSpc>
                        <a:spcAft>
                          <a:spcPts val="0"/>
                        </a:spcAft>
                      </a:pPr>
                      <a:r>
                        <a:rPr lang="en-AU" sz="1000">
                          <a:effectLst/>
                        </a:rPr>
                        <a:t>All cancers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ts val="1465"/>
                        </a:lnSpc>
                        <a:spcAft>
                          <a:spcPts val="0"/>
                        </a:spcAft>
                      </a:pPr>
                      <a:r>
                        <a:rPr lang="en-AU" sz="1000">
                          <a:effectLst/>
                        </a:rPr>
                        <a:t>230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ts val="1465"/>
                        </a:lnSpc>
                        <a:spcAft>
                          <a:spcPts val="0"/>
                        </a:spcAft>
                      </a:pPr>
                      <a:r>
                        <a:rPr lang="en-AU" sz="1000">
                          <a:effectLst/>
                        </a:rPr>
                        <a:t>166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ts val="1465"/>
                        </a:lnSpc>
                        <a:spcAft>
                          <a:spcPts val="0"/>
                        </a:spcAft>
                      </a:pPr>
                      <a:r>
                        <a:rPr lang="en-AU" sz="1000" dirty="0">
                          <a:effectLst/>
                        </a:rPr>
                        <a:t>1.4</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141402831"/>
                  </a:ext>
                </a:extLst>
              </a:tr>
            </a:tbl>
          </a:graphicData>
        </a:graphic>
      </p:graphicFrame>
    </p:spTree>
    <p:extLst>
      <p:ext uri="{BB962C8B-B14F-4D97-AF65-F5344CB8AC3E}">
        <p14:creationId xmlns:p14="http://schemas.microsoft.com/office/powerpoint/2010/main" val="202866174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z="2900" b="1" dirty="0" smtClean="0">
                <a:solidFill>
                  <a:srgbClr val="087876"/>
                </a:solidFill>
              </a:rPr>
              <a:t>Diabetes</a:t>
            </a:r>
            <a:endParaRPr lang="en-AU" sz="2900" b="1" dirty="0">
              <a:solidFill>
                <a:srgbClr val="087876"/>
              </a:solidFill>
            </a:endParaRPr>
          </a:p>
        </p:txBody>
      </p:sp>
      <p:sp>
        <p:nvSpPr>
          <p:cNvPr id="3" name="Content Placeholder 2"/>
          <p:cNvSpPr>
            <a:spLocks noGrp="1"/>
          </p:cNvSpPr>
          <p:nvPr>
            <p:ph idx="1"/>
          </p:nvPr>
        </p:nvSpPr>
        <p:spPr>
          <a:xfrm>
            <a:off x="609600" y="2060848"/>
            <a:ext cx="10972800" cy="4339952"/>
          </a:xfrm>
        </p:spPr>
        <p:txBody>
          <a:bodyPr/>
          <a:lstStyle/>
          <a:p>
            <a:r>
              <a:rPr lang="en-AU" dirty="0"/>
              <a:t>In 2012-2013, 13% of Aboriginal and Torres Strait Islander people reported having diabetes; after age-adjustment, Aboriginal and Torres Strait Islander people were 3.5 times more likely to report having some form of diabetes than non-Indigenous people.</a:t>
            </a:r>
          </a:p>
          <a:p>
            <a:r>
              <a:rPr lang="en-AU" dirty="0"/>
              <a:t>In 2015-16, Aboriginal and Torres Strait Islander people were more likely to have diabetes recorded as the principal cause of hospital admission compared with non-Indigenous people. </a:t>
            </a:r>
          </a:p>
          <a:p>
            <a:r>
              <a:rPr lang="en-AU" dirty="0"/>
              <a:t>Diabetes was the second leading cause of death for Aboriginal and Torres Strait Islander people in 2017.</a:t>
            </a:r>
          </a:p>
          <a:p>
            <a:r>
              <a:rPr lang="en-AU" dirty="0"/>
              <a:t>In 2011, diabetes accounted for 4% of the burden of disease among Aboriginal and Torres Strait Islander people.</a:t>
            </a:r>
          </a:p>
          <a:p>
            <a:endParaRPr lang="en-AU" dirty="0"/>
          </a:p>
        </p:txBody>
      </p:sp>
    </p:spTree>
    <p:extLst>
      <p:ext uri="{BB962C8B-B14F-4D97-AF65-F5344CB8AC3E}">
        <p14:creationId xmlns:p14="http://schemas.microsoft.com/office/powerpoint/2010/main" val="408126471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sz="2900" b="1" dirty="0" smtClean="0">
                <a:solidFill>
                  <a:srgbClr val="087876"/>
                </a:solidFill>
              </a:rPr>
              <a:t>Social and emotional </a:t>
            </a:r>
            <a:r>
              <a:rPr lang="en-AU" sz="2900" b="1" dirty="0">
                <a:solidFill>
                  <a:srgbClr val="087876"/>
                </a:solidFill>
              </a:rPr>
              <a:t>w</a:t>
            </a:r>
            <a:r>
              <a:rPr lang="en-AU" sz="2900" b="1" dirty="0" smtClean="0">
                <a:solidFill>
                  <a:srgbClr val="087876"/>
                </a:solidFill>
              </a:rPr>
              <a:t>ellbeing</a:t>
            </a:r>
            <a:endParaRPr lang="en-AU" sz="2900" b="1" dirty="0">
              <a:solidFill>
                <a:srgbClr val="087876"/>
              </a:solidFill>
            </a:endParaRPr>
          </a:p>
        </p:txBody>
      </p:sp>
      <p:sp>
        <p:nvSpPr>
          <p:cNvPr id="3" name="Content Placeholder 2"/>
          <p:cNvSpPr>
            <a:spLocks noGrp="1"/>
          </p:cNvSpPr>
          <p:nvPr>
            <p:ph idx="1"/>
          </p:nvPr>
        </p:nvSpPr>
        <p:spPr/>
        <p:txBody>
          <a:bodyPr/>
          <a:lstStyle/>
          <a:p>
            <a:r>
              <a:rPr lang="en-AU" dirty="0"/>
              <a:t>In 2012-2013, after age-adjustment, Aboriginal and Torres Strait Islander people were 2.7 times as likely as non-Indigenous people to feel high or very high levels of psychological distress.</a:t>
            </a:r>
          </a:p>
          <a:p>
            <a:r>
              <a:rPr lang="en-AU" dirty="0"/>
              <a:t>In 2014-2015, 68% of Aboriginal and Torres Strait Islander people aged 15 years and over and 67% of children aged 4-14 years experienced at least one significant stressor in the previous 12 months.</a:t>
            </a:r>
          </a:p>
          <a:p>
            <a:r>
              <a:rPr lang="en-AU" dirty="0"/>
              <a:t>In 2012-2013, 91% of Aboriginal and Torres Strait Islander people reported on feelings of calmness and peacefulness, happiness, fullness of life and energy either some, most, or all of the time.</a:t>
            </a:r>
          </a:p>
          <a:p>
            <a:endParaRPr lang="en-AU" dirty="0"/>
          </a:p>
        </p:txBody>
      </p:sp>
    </p:spTree>
    <p:extLst>
      <p:ext uri="{BB962C8B-B14F-4D97-AF65-F5344CB8AC3E}">
        <p14:creationId xmlns:p14="http://schemas.microsoft.com/office/powerpoint/2010/main" val="285931307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sz="2900" b="1" dirty="0" smtClean="0">
                <a:solidFill>
                  <a:srgbClr val="087876"/>
                </a:solidFill>
              </a:rPr>
              <a:t>Social and emotional </a:t>
            </a:r>
            <a:r>
              <a:rPr lang="en-AU" sz="2900" b="1" dirty="0">
                <a:solidFill>
                  <a:srgbClr val="087876"/>
                </a:solidFill>
              </a:rPr>
              <a:t>w</a:t>
            </a:r>
            <a:r>
              <a:rPr lang="en-AU" sz="2900" b="1" dirty="0" smtClean="0">
                <a:solidFill>
                  <a:srgbClr val="087876"/>
                </a:solidFill>
              </a:rPr>
              <a:t>ellbeing</a:t>
            </a:r>
            <a:endParaRPr lang="en-AU" sz="2900" b="1" dirty="0">
              <a:solidFill>
                <a:srgbClr val="087876"/>
              </a:solidFill>
            </a:endParaRPr>
          </a:p>
        </p:txBody>
      </p:sp>
      <p:sp>
        <p:nvSpPr>
          <p:cNvPr id="3" name="Content Placeholder 2"/>
          <p:cNvSpPr>
            <a:spLocks noGrp="1"/>
          </p:cNvSpPr>
          <p:nvPr>
            <p:ph idx="1"/>
          </p:nvPr>
        </p:nvSpPr>
        <p:spPr/>
        <p:txBody>
          <a:bodyPr/>
          <a:lstStyle/>
          <a:p>
            <a:r>
              <a:rPr lang="en-AU" dirty="0"/>
              <a:t>In 2014-2015, more than half of Aboriginal and Torres Strait Islander people aged 15 years and over reported an overall life satisfaction rating of at least 8 out of 10.</a:t>
            </a:r>
          </a:p>
          <a:p>
            <a:r>
              <a:rPr lang="en-AU" dirty="0"/>
              <a:t>In 2016-17, there were 21,167 hospital separations with a principal diagnosis of ICD ‘mental and behavioural disorders’ identified as Aboriginal and/or Torres Strait Islander.</a:t>
            </a:r>
          </a:p>
          <a:p>
            <a:r>
              <a:rPr lang="en-AU" dirty="0"/>
              <a:t>In 2017, the death rate for ICD 'intentional self-harm’ for Aboriginal and Torres Strait Islander people living in NSW, Qld, WA, SA and the NT was twice the rate reported for non-Indigenous people.</a:t>
            </a:r>
          </a:p>
          <a:p>
            <a:pPr marL="119062" indent="0">
              <a:buNone/>
            </a:pPr>
            <a:endParaRPr lang="en-AU" dirty="0"/>
          </a:p>
        </p:txBody>
      </p:sp>
    </p:spTree>
    <p:extLst>
      <p:ext uri="{BB962C8B-B14F-4D97-AF65-F5344CB8AC3E}">
        <p14:creationId xmlns:p14="http://schemas.microsoft.com/office/powerpoint/2010/main" val="3939303441"/>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5360" y="1524000"/>
            <a:ext cx="11247040" cy="762000"/>
          </a:xfrm>
        </p:spPr>
        <p:txBody>
          <a:bodyPr>
            <a:normAutofit/>
          </a:bodyPr>
          <a:lstStyle/>
          <a:p>
            <a:r>
              <a:rPr lang="en-US" sz="1800" b="1" dirty="0">
                <a:solidFill>
                  <a:srgbClr val="087876"/>
                </a:solidFill>
              </a:rPr>
              <a:t>Numbers and rates of deaths from mental health related conditions (excluding intentional self-harm), by sex and cause of death, and Aboriginal and Torres Strait </a:t>
            </a:r>
            <a:r>
              <a:rPr lang="en-US" sz="1800" b="1" dirty="0" smtClean="0">
                <a:solidFill>
                  <a:srgbClr val="087876"/>
                </a:solidFill>
              </a:rPr>
              <a:t>Islander: non-Indigenous </a:t>
            </a:r>
            <a:r>
              <a:rPr lang="en-US" sz="1800" b="1" dirty="0">
                <a:solidFill>
                  <a:srgbClr val="087876"/>
                </a:solidFill>
              </a:rPr>
              <a:t>rate ratios, NSW, Qld, WA, SA, and the NT, 2011-2015</a:t>
            </a:r>
            <a:endParaRPr lang="en-AU" sz="1800" b="1" dirty="0">
              <a:solidFill>
                <a:srgbClr val="087876"/>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943394014"/>
              </p:ext>
            </p:extLst>
          </p:nvPr>
        </p:nvGraphicFramePr>
        <p:xfrm>
          <a:off x="335362" y="2204863"/>
          <a:ext cx="11521279" cy="3384376"/>
        </p:xfrm>
        <a:graphic>
          <a:graphicData uri="http://schemas.openxmlformats.org/drawingml/2006/table">
            <a:tbl>
              <a:tblPr firstRow="1" bandRow="1">
                <a:tableStyleId>{5202B0CA-FC54-4496-8BCA-5EF66A818D29}</a:tableStyleId>
              </a:tblPr>
              <a:tblGrid>
                <a:gridCol w="2880318">
                  <a:extLst>
                    <a:ext uri="{9D8B030D-6E8A-4147-A177-3AD203B41FA5}">
                      <a16:colId xmlns:a16="http://schemas.microsoft.com/office/drawing/2014/main" val="20000"/>
                    </a:ext>
                  </a:extLst>
                </a:gridCol>
                <a:gridCol w="1440160">
                  <a:extLst>
                    <a:ext uri="{9D8B030D-6E8A-4147-A177-3AD203B41FA5}">
                      <a16:colId xmlns:a16="http://schemas.microsoft.com/office/drawing/2014/main" val="20001"/>
                    </a:ext>
                  </a:extLst>
                </a:gridCol>
                <a:gridCol w="1440160">
                  <a:extLst>
                    <a:ext uri="{9D8B030D-6E8A-4147-A177-3AD203B41FA5}">
                      <a16:colId xmlns:a16="http://schemas.microsoft.com/office/drawing/2014/main" val="20002"/>
                    </a:ext>
                  </a:extLst>
                </a:gridCol>
                <a:gridCol w="1440160">
                  <a:extLst>
                    <a:ext uri="{9D8B030D-6E8A-4147-A177-3AD203B41FA5}">
                      <a16:colId xmlns:a16="http://schemas.microsoft.com/office/drawing/2014/main" val="20003"/>
                    </a:ext>
                  </a:extLst>
                </a:gridCol>
                <a:gridCol w="1440160">
                  <a:extLst>
                    <a:ext uri="{9D8B030D-6E8A-4147-A177-3AD203B41FA5}">
                      <a16:colId xmlns:a16="http://schemas.microsoft.com/office/drawing/2014/main" val="20004"/>
                    </a:ext>
                  </a:extLst>
                </a:gridCol>
                <a:gridCol w="1440160">
                  <a:extLst>
                    <a:ext uri="{9D8B030D-6E8A-4147-A177-3AD203B41FA5}">
                      <a16:colId xmlns:a16="http://schemas.microsoft.com/office/drawing/2014/main" val="20005"/>
                    </a:ext>
                  </a:extLst>
                </a:gridCol>
                <a:gridCol w="1440161">
                  <a:extLst>
                    <a:ext uri="{9D8B030D-6E8A-4147-A177-3AD203B41FA5}">
                      <a16:colId xmlns:a16="http://schemas.microsoft.com/office/drawing/2014/main" val="20006"/>
                    </a:ext>
                  </a:extLst>
                </a:gridCol>
              </a:tblGrid>
              <a:tr h="384041">
                <a:tc>
                  <a:txBody>
                    <a:bodyPr/>
                    <a:lstStyle/>
                    <a:p>
                      <a:pPr algn="l">
                        <a:spcAft>
                          <a:spcPts val="500"/>
                        </a:spcAft>
                      </a:pPr>
                      <a:r>
                        <a:rPr lang="en-AU" sz="1200" dirty="0">
                          <a:solidFill>
                            <a:schemeClr val="bg1"/>
                          </a:solidFill>
                          <a:effectLst/>
                        </a:rPr>
                        <a:t>Cause of death</a:t>
                      </a:r>
                      <a:endParaRPr lang="en-AU" sz="12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tc gridSpan="3">
                  <a:txBody>
                    <a:bodyPr/>
                    <a:lstStyle/>
                    <a:p>
                      <a:pPr algn="ctr">
                        <a:spcAft>
                          <a:spcPts val="500"/>
                        </a:spcAft>
                      </a:pPr>
                      <a:r>
                        <a:rPr lang="en-AU" sz="1200" dirty="0">
                          <a:solidFill>
                            <a:schemeClr val="bg1"/>
                          </a:solidFill>
                          <a:effectLst/>
                        </a:rPr>
                        <a:t>Males</a:t>
                      </a:r>
                      <a:endParaRPr lang="en-AU" sz="12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tc hMerge="1">
                  <a:txBody>
                    <a:bodyPr/>
                    <a:lstStyle/>
                    <a:p>
                      <a:endParaRPr lang="en-AU"/>
                    </a:p>
                  </a:txBody>
                  <a:tcPr/>
                </a:tc>
                <a:tc hMerge="1">
                  <a:txBody>
                    <a:bodyPr/>
                    <a:lstStyle/>
                    <a:p>
                      <a:endParaRPr lang="en-AU"/>
                    </a:p>
                  </a:txBody>
                  <a:tcPr/>
                </a:tc>
                <a:tc gridSpan="3">
                  <a:txBody>
                    <a:bodyPr/>
                    <a:lstStyle/>
                    <a:p>
                      <a:pPr algn="ctr">
                        <a:spcAft>
                          <a:spcPts val="500"/>
                        </a:spcAft>
                      </a:pPr>
                      <a:r>
                        <a:rPr lang="en-AU" sz="1200" dirty="0">
                          <a:solidFill>
                            <a:schemeClr val="bg1"/>
                          </a:solidFill>
                          <a:effectLst/>
                        </a:rPr>
                        <a:t>Females</a:t>
                      </a:r>
                      <a:endParaRPr lang="en-AU" sz="12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tc hMerge="1">
                  <a:txBody>
                    <a:bodyPr/>
                    <a:lstStyle/>
                    <a:p>
                      <a:endParaRPr lang="en-AU"/>
                    </a:p>
                  </a:txBody>
                  <a:tcPr/>
                </a:tc>
                <a:tc hMerge="1">
                  <a:txBody>
                    <a:bodyPr/>
                    <a:lstStyle/>
                    <a:p>
                      <a:endParaRPr lang="en-AU"/>
                    </a:p>
                  </a:txBody>
                  <a:tcPr/>
                </a:tc>
                <a:extLst>
                  <a:ext uri="{0D108BD9-81ED-4DB2-BD59-A6C34878D82A}">
                    <a16:rowId xmlns:a16="http://schemas.microsoft.com/office/drawing/2014/main" val="10000"/>
                  </a:ext>
                </a:extLst>
              </a:tr>
              <a:tr h="600067">
                <a:tc>
                  <a:txBody>
                    <a:bodyPr/>
                    <a:lstStyle/>
                    <a:p>
                      <a:pPr algn="l">
                        <a:spcAft>
                          <a:spcPts val="500"/>
                        </a:spcAft>
                      </a:pPr>
                      <a:r>
                        <a:rPr lang="en-AU" sz="1200" dirty="0">
                          <a:solidFill>
                            <a:schemeClr val="bg1"/>
                          </a:solidFill>
                          <a:effectLst/>
                        </a:rPr>
                        <a:t> </a:t>
                      </a:r>
                      <a:endParaRPr lang="en-AU" sz="12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tc>
                  <a:txBody>
                    <a:bodyPr/>
                    <a:lstStyle/>
                    <a:p>
                      <a:pPr algn="ctr">
                        <a:spcAft>
                          <a:spcPts val="500"/>
                        </a:spcAft>
                      </a:pPr>
                      <a:r>
                        <a:rPr lang="en-AU" sz="1200" dirty="0">
                          <a:solidFill>
                            <a:schemeClr val="bg1"/>
                          </a:solidFill>
                          <a:effectLst/>
                        </a:rPr>
                        <a:t>Number</a:t>
                      </a:r>
                      <a:endParaRPr lang="en-AU" sz="12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tc>
                  <a:txBody>
                    <a:bodyPr/>
                    <a:lstStyle/>
                    <a:p>
                      <a:pPr algn="ctr">
                        <a:spcAft>
                          <a:spcPts val="500"/>
                        </a:spcAft>
                      </a:pPr>
                      <a:r>
                        <a:rPr lang="en-AU" sz="1200" dirty="0">
                          <a:solidFill>
                            <a:schemeClr val="bg1"/>
                          </a:solidFill>
                          <a:effectLst/>
                        </a:rPr>
                        <a:t>Rate</a:t>
                      </a:r>
                      <a:endParaRPr lang="en-AU" sz="12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tc>
                  <a:txBody>
                    <a:bodyPr/>
                    <a:lstStyle/>
                    <a:p>
                      <a:pPr algn="ctr">
                        <a:spcAft>
                          <a:spcPts val="500"/>
                        </a:spcAft>
                      </a:pPr>
                      <a:r>
                        <a:rPr lang="en-AU" sz="1200" dirty="0">
                          <a:solidFill>
                            <a:schemeClr val="bg1"/>
                          </a:solidFill>
                          <a:effectLst/>
                        </a:rPr>
                        <a:t>Rate ratio</a:t>
                      </a:r>
                      <a:endParaRPr lang="en-AU" sz="12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tc>
                  <a:txBody>
                    <a:bodyPr/>
                    <a:lstStyle/>
                    <a:p>
                      <a:pPr algn="ctr">
                        <a:spcAft>
                          <a:spcPts val="500"/>
                        </a:spcAft>
                      </a:pPr>
                      <a:r>
                        <a:rPr lang="en-AU" sz="1200" dirty="0">
                          <a:solidFill>
                            <a:schemeClr val="bg1"/>
                          </a:solidFill>
                          <a:effectLst/>
                        </a:rPr>
                        <a:t>Number</a:t>
                      </a:r>
                      <a:endParaRPr lang="en-AU" sz="12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tc>
                  <a:txBody>
                    <a:bodyPr/>
                    <a:lstStyle/>
                    <a:p>
                      <a:pPr algn="ctr">
                        <a:spcAft>
                          <a:spcPts val="500"/>
                        </a:spcAft>
                      </a:pPr>
                      <a:r>
                        <a:rPr lang="en-AU" sz="1200" dirty="0">
                          <a:solidFill>
                            <a:schemeClr val="bg1"/>
                          </a:solidFill>
                          <a:effectLst/>
                        </a:rPr>
                        <a:t>Rate</a:t>
                      </a:r>
                      <a:endParaRPr lang="en-AU" sz="12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tc>
                  <a:txBody>
                    <a:bodyPr/>
                    <a:lstStyle/>
                    <a:p>
                      <a:pPr algn="ctr">
                        <a:spcAft>
                          <a:spcPts val="500"/>
                        </a:spcAft>
                      </a:pPr>
                      <a:r>
                        <a:rPr lang="en-AU" sz="1200" dirty="0">
                          <a:solidFill>
                            <a:schemeClr val="bg1"/>
                          </a:solidFill>
                          <a:effectLst/>
                        </a:rPr>
                        <a:t>Rate ratio</a:t>
                      </a:r>
                      <a:endParaRPr lang="en-AU" sz="12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extLst>
                  <a:ext uri="{0D108BD9-81ED-4DB2-BD59-A6C34878D82A}">
                    <a16:rowId xmlns:a16="http://schemas.microsoft.com/office/drawing/2014/main" val="10001"/>
                  </a:ext>
                </a:extLst>
              </a:tr>
              <a:tr h="600067">
                <a:tc>
                  <a:txBody>
                    <a:bodyPr/>
                    <a:lstStyle/>
                    <a:p>
                      <a:pPr algn="l">
                        <a:spcAft>
                          <a:spcPts val="500"/>
                        </a:spcAft>
                      </a:pPr>
                      <a:r>
                        <a:rPr lang="en-AU" sz="1200" dirty="0">
                          <a:effectLst/>
                        </a:rPr>
                        <a:t>Mental disorders due to substance use</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70</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9.4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5.0</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n.p.</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n.p.</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2"/>
                  </a:ext>
                </a:extLst>
              </a:tr>
              <a:tr h="600067">
                <a:tc>
                  <a:txBody>
                    <a:bodyPr/>
                    <a:lstStyle/>
                    <a:p>
                      <a:pPr algn="l">
                        <a:spcAft>
                          <a:spcPts val="500"/>
                        </a:spcAft>
                      </a:pPr>
                      <a:r>
                        <a:rPr lang="en-AU" sz="1200">
                          <a:effectLst/>
                        </a:rPr>
                        <a:t>Organic mental disorders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86</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160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44</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1.2</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3"/>
                  </a:ext>
                </a:extLst>
              </a:tr>
              <a:tr h="600067">
                <a:tc>
                  <a:txBody>
                    <a:bodyPr/>
                    <a:lstStyle/>
                    <a:p>
                      <a:pPr algn="l">
                        <a:spcAft>
                          <a:spcPts val="500"/>
                        </a:spcAft>
                      </a:pPr>
                      <a:r>
                        <a:rPr lang="en-AU" sz="1200">
                          <a:effectLst/>
                        </a:rPr>
                        <a:t>Other mental disorders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n.p.</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n.p.</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0.6</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4"/>
                  </a:ext>
                </a:extLst>
              </a:tr>
              <a:tr h="600067">
                <a:tc>
                  <a:txBody>
                    <a:bodyPr/>
                    <a:lstStyle/>
                    <a:p>
                      <a:pPr algn="l">
                        <a:spcAft>
                          <a:spcPts val="500"/>
                        </a:spcAft>
                      </a:pPr>
                      <a:r>
                        <a:rPr lang="en-AU" sz="1200">
                          <a:effectLst/>
                        </a:rPr>
                        <a:t>All mental disorders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167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44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218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56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1.1</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5"/>
                  </a:ext>
                </a:extLst>
              </a:tr>
            </a:tbl>
          </a:graphicData>
        </a:graphic>
      </p:graphicFrame>
      <p:sp>
        <p:nvSpPr>
          <p:cNvPr id="5" name="Rectangle 4"/>
          <p:cNvSpPr/>
          <p:nvPr/>
        </p:nvSpPr>
        <p:spPr>
          <a:xfrm>
            <a:off x="335360" y="5613957"/>
            <a:ext cx="11521280" cy="839379"/>
          </a:xfrm>
          <a:prstGeom prst="rect">
            <a:avLst/>
          </a:prstGeom>
        </p:spPr>
        <p:txBody>
          <a:bodyPr numCol="2">
            <a:noAutofit/>
          </a:bodyPr>
          <a:lstStyle/>
          <a:p>
            <a:pPr marL="594360" indent="-594360">
              <a:spcAft>
                <a:spcPts val="300"/>
              </a:spcAft>
              <a:tabLst>
                <a:tab pos="457200" algn="l"/>
                <a:tab pos="594360" algn="l"/>
              </a:tabLst>
            </a:pPr>
            <a:r>
              <a:rPr lang="en-AU" sz="800" dirty="0">
                <a:latin typeface="+mj-lt"/>
                <a:ea typeface="Times New Roman" panose="02020603050405020304" pitchFamily="18" charset="0"/>
                <a:cs typeface="Times New Roman" panose="02020603050405020304" pitchFamily="18" charset="0"/>
              </a:rPr>
              <a:t>Notes:</a:t>
            </a:r>
          </a:p>
          <a:p>
            <a:pPr lvl="0">
              <a:spcAft>
                <a:spcPts val="300"/>
              </a:spcAft>
              <a:tabLst>
                <a:tab pos="457200" algn="l"/>
                <a:tab pos="594360" algn="l"/>
              </a:tabLst>
            </a:pPr>
            <a:r>
              <a:rPr lang="en-AU" sz="800" dirty="0" smtClean="0">
                <a:latin typeface="+mj-lt"/>
                <a:ea typeface="Times New Roman" panose="02020603050405020304" pitchFamily="18" charset="0"/>
                <a:cs typeface="Times New Roman" panose="02020603050405020304" pitchFamily="18" charset="0"/>
              </a:rPr>
              <a:t>1. Rates </a:t>
            </a:r>
            <a:r>
              <a:rPr lang="en-AU" sz="800" dirty="0">
                <a:latin typeface="+mj-lt"/>
                <a:ea typeface="Times New Roman" panose="02020603050405020304" pitchFamily="18" charset="0"/>
                <a:cs typeface="Times New Roman" panose="02020603050405020304" pitchFamily="18" charset="0"/>
              </a:rPr>
              <a:t>are deaths per 100,000, rounded to the nearest whole number, standardised using the Australian 2001 ERP. </a:t>
            </a:r>
          </a:p>
          <a:p>
            <a:pPr lvl="0">
              <a:spcAft>
                <a:spcPts val="300"/>
              </a:spcAft>
              <a:tabLst>
                <a:tab pos="457200" algn="l"/>
                <a:tab pos="594360" algn="l"/>
              </a:tabLst>
            </a:pPr>
            <a:r>
              <a:rPr lang="en-AU" sz="800" dirty="0" smtClean="0">
                <a:latin typeface="+mj-lt"/>
                <a:ea typeface="Times New Roman" panose="02020603050405020304" pitchFamily="18" charset="0"/>
                <a:cs typeface="Times New Roman" panose="02020603050405020304" pitchFamily="18" charset="0"/>
              </a:rPr>
              <a:t>2. Details </a:t>
            </a:r>
            <a:r>
              <a:rPr lang="en-AU" sz="800" dirty="0">
                <a:latin typeface="+mj-lt"/>
                <a:ea typeface="Times New Roman" panose="02020603050405020304" pitchFamily="18" charset="0"/>
                <a:cs typeface="Times New Roman" panose="02020603050405020304" pitchFamily="18" charset="0"/>
              </a:rPr>
              <a:t>of death from intentional self-harm are not included in this table; see Tables </a:t>
            </a:r>
            <a:r>
              <a:rPr lang="en-AU" sz="800" dirty="0" smtClean="0">
                <a:latin typeface="+mj-lt"/>
                <a:ea typeface="Times New Roman" panose="02020603050405020304" pitchFamily="18" charset="0"/>
                <a:cs typeface="Times New Roman" panose="02020603050405020304" pitchFamily="18" charset="0"/>
              </a:rPr>
              <a:t>below.</a:t>
            </a:r>
            <a:endParaRPr lang="en-AU" sz="800" dirty="0">
              <a:latin typeface="+mj-lt"/>
              <a:ea typeface="Times New Roman" panose="02020603050405020304" pitchFamily="18" charset="0"/>
              <a:cs typeface="Times New Roman" panose="02020603050405020304" pitchFamily="18" charset="0"/>
            </a:endParaRPr>
          </a:p>
          <a:p>
            <a:pPr lvl="0">
              <a:spcAft>
                <a:spcPts val="300"/>
              </a:spcAft>
              <a:tabLst>
                <a:tab pos="457200" algn="l"/>
                <a:tab pos="594360" algn="l"/>
              </a:tabLst>
            </a:pPr>
            <a:r>
              <a:rPr lang="en-AU" sz="800" dirty="0" smtClean="0">
                <a:latin typeface="+mj-lt"/>
                <a:ea typeface="Times New Roman" panose="02020603050405020304" pitchFamily="18" charset="0"/>
                <a:cs typeface="Times New Roman" panose="02020603050405020304" pitchFamily="18" charset="0"/>
              </a:rPr>
              <a:t>3. ‘Mental </a:t>
            </a:r>
            <a:r>
              <a:rPr lang="en-AU" sz="800" dirty="0">
                <a:latin typeface="+mj-lt"/>
                <a:ea typeface="Times New Roman" panose="02020603050405020304" pitchFamily="18" charset="0"/>
                <a:cs typeface="Times New Roman" panose="02020603050405020304" pitchFamily="18" charset="0"/>
              </a:rPr>
              <a:t>disorders due to substance use’ comprises ICD codes F10-F19, ‘Organic mental disorders’ ICD codes F00-F09, and ‘Other mental disorders’ ICD codes F20–F99, G30, G47.0, G47.1, G47.2, G47.8, G47.9, O99.3, R44, R45.0, R45.1, R45.4, R48.</a:t>
            </a:r>
          </a:p>
          <a:p>
            <a:pPr lvl="0">
              <a:spcAft>
                <a:spcPts val="300"/>
              </a:spcAft>
              <a:tabLst>
                <a:tab pos="457200" algn="l"/>
                <a:tab pos="594360" algn="l"/>
              </a:tabLst>
            </a:pPr>
            <a:r>
              <a:rPr lang="en-AU" sz="800" dirty="0" smtClean="0">
                <a:latin typeface="+mj-lt"/>
                <a:ea typeface="Times New Roman" panose="02020603050405020304" pitchFamily="18" charset="0"/>
                <a:cs typeface="Times New Roman" panose="02020603050405020304" pitchFamily="18" charset="0"/>
              </a:rPr>
              <a:t>4. n.p</a:t>
            </a:r>
            <a:r>
              <a:rPr lang="en-AU" sz="800" dirty="0">
                <a:latin typeface="+mj-lt"/>
                <a:ea typeface="Times New Roman" panose="02020603050405020304" pitchFamily="18" charset="0"/>
                <a:cs typeface="Times New Roman" panose="02020603050405020304" pitchFamily="18" charset="0"/>
              </a:rPr>
              <a:t>.: not published</a:t>
            </a:r>
          </a:p>
          <a:p>
            <a:r>
              <a:rPr lang="en-AU" sz="800" dirty="0">
                <a:latin typeface="+mj-lt"/>
                <a:ea typeface="Times New Roman" panose="02020603050405020304" pitchFamily="18" charset="0"/>
                <a:cs typeface="Times New Roman" panose="02020603050405020304" pitchFamily="18" charset="0"/>
              </a:rPr>
              <a:t>Source: AIHW, 2017 </a:t>
            </a:r>
            <a:endParaRPr lang="en-AU" sz="800" dirty="0">
              <a:latin typeface="+mj-lt"/>
            </a:endParaRPr>
          </a:p>
        </p:txBody>
      </p:sp>
    </p:spTree>
    <p:extLst>
      <p:ext uri="{BB962C8B-B14F-4D97-AF65-F5344CB8AC3E}">
        <p14:creationId xmlns:p14="http://schemas.microsoft.com/office/powerpoint/2010/main" val="27277122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5360" y="1487843"/>
            <a:ext cx="11521280" cy="762000"/>
          </a:xfrm>
        </p:spPr>
        <p:txBody>
          <a:bodyPr>
            <a:normAutofit/>
          </a:bodyPr>
          <a:lstStyle/>
          <a:p>
            <a:r>
              <a:rPr lang="en-AU" sz="2000" b="1" dirty="0" smtClean="0">
                <a:solidFill>
                  <a:srgbClr val="087876"/>
                </a:solidFill>
                <a:latin typeface="Calibri Light" panose="020F0302020204030204" pitchFamily="34" charset="0"/>
                <a:cs typeface="Calibri Light" panose="020F0302020204030204" pitchFamily="34" charset="0"/>
              </a:rPr>
              <a:t>Estimated Aboriginal and Torres Strait Islander (Indigenous) population, by jurisdiction, Australia, 2018</a:t>
            </a:r>
            <a:endParaRPr lang="en-AU" sz="2000" b="1" dirty="0">
              <a:solidFill>
                <a:srgbClr val="087876"/>
              </a:solidFill>
              <a:latin typeface="Calibri Light" panose="020F0302020204030204" pitchFamily="34" charset="0"/>
              <a:cs typeface="Calibri Light" panose="020F0302020204030204" pitchFamily="34" charset="0"/>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743782051"/>
              </p:ext>
            </p:extLst>
          </p:nvPr>
        </p:nvGraphicFramePr>
        <p:xfrm>
          <a:off x="609600" y="2420889"/>
          <a:ext cx="10972800" cy="3096345"/>
        </p:xfrm>
        <a:graphic>
          <a:graphicData uri="http://schemas.openxmlformats.org/drawingml/2006/table">
            <a:tbl>
              <a:tblPr firstRow="1" bandRow="1">
                <a:tableStyleId>{073A0DAA-6AF3-43AB-8588-CEC1D06C72B9}</a:tableStyleId>
              </a:tblPr>
              <a:tblGrid>
                <a:gridCol w="3236976">
                  <a:extLst>
                    <a:ext uri="{9D8B030D-6E8A-4147-A177-3AD203B41FA5}">
                      <a16:colId xmlns:a16="http://schemas.microsoft.com/office/drawing/2014/main" val="193884293"/>
                    </a:ext>
                  </a:extLst>
                </a:gridCol>
                <a:gridCol w="2339401">
                  <a:extLst>
                    <a:ext uri="{9D8B030D-6E8A-4147-A177-3AD203B41FA5}">
                      <a16:colId xmlns:a16="http://schemas.microsoft.com/office/drawing/2014/main" val="2044359936"/>
                    </a:ext>
                  </a:extLst>
                </a:gridCol>
                <a:gridCol w="3057022">
                  <a:extLst>
                    <a:ext uri="{9D8B030D-6E8A-4147-A177-3AD203B41FA5}">
                      <a16:colId xmlns:a16="http://schemas.microsoft.com/office/drawing/2014/main" val="4203280284"/>
                    </a:ext>
                  </a:extLst>
                </a:gridCol>
                <a:gridCol w="2339401">
                  <a:extLst>
                    <a:ext uri="{9D8B030D-6E8A-4147-A177-3AD203B41FA5}">
                      <a16:colId xmlns:a16="http://schemas.microsoft.com/office/drawing/2014/main" val="2429669634"/>
                    </a:ext>
                  </a:extLst>
                </a:gridCol>
              </a:tblGrid>
              <a:tr h="562971">
                <a:tc>
                  <a:txBody>
                    <a:bodyPr/>
                    <a:lstStyle/>
                    <a:p>
                      <a:pPr algn="l">
                        <a:spcAft>
                          <a:spcPts val="500"/>
                        </a:spcAft>
                      </a:pPr>
                      <a:r>
                        <a:rPr lang="en-AU" sz="1200" dirty="0">
                          <a:effectLst/>
                        </a:rPr>
                        <a:t>Jurisdiction</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rgbClr val="087876"/>
                    </a:solidFill>
                  </a:tcPr>
                </a:tc>
                <a:tc>
                  <a:txBody>
                    <a:bodyPr/>
                    <a:lstStyle/>
                    <a:p>
                      <a:pPr algn="just">
                        <a:spcAft>
                          <a:spcPts val="500"/>
                        </a:spcAft>
                      </a:pPr>
                      <a:r>
                        <a:rPr lang="en-AU" sz="1200">
                          <a:effectLst/>
                        </a:rPr>
                        <a:t>Indigenous population (number)</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rgbClr val="087876"/>
                    </a:solidFill>
                  </a:tcPr>
                </a:tc>
                <a:tc>
                  <a:txBody>
                    <a:bodyPr/>
                    <a:lstStyle/>
                    <a:p>
                      <a:pPr algn="ctr">
                        <a:spcAft>
                          <a:spcPts val="500"/>
                        </a:spcAft>
                      </a:pPr>
                      <a:r>
                        <a:rPr lang="en-AU" sz="1200" dirty="0">
                          <a:effectLst/>
                        </a:rPr>
                        <a:t>Proportion of Australian Indigenous population (%)</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rgbClr val="087876"/>
                    </a:solidFill>
                  </a:tcPr>
                </a:tc>
                <a:tc>
                  <a:txBody>
                    <a:bodyPr/>
                    <a:lstStyle/>
                    <a:p>
                      <a:pPr algn="ctr">
                        <a:spcAft>
                          <a:spcPts val="500"/>
                        </a:spcAft>
                      </a:pPr>
                      <a:r>
                        <a:rPr lang="en-AU" sz="1200" dirty="0">
                          <a:effectLst/>
                        </a:rPr>
                        <a:t>Proportion of jurisdiction population (%)</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rgbClr val="087876"/>
                    </a:solidFill>
                  </a:tcPr>
                </a:tc>
                <a:extLst>
                  <a:ext uri="{0D108BD9-81ED-4DB2-BD59-A6C34878D82A}">
                    <a16:rowId xmlns:a16="http://schemas.microsoft.com/office/drawing/2014/main" val="655963612"/>
                  </a:ext>
                </a:extLst>
              </a:tr>
              <a:tr h="281486">
                <a:tc>
                  <a:txBody>
                    <a:bodyPr/>
                    <a:lstStyle/>
                    <a:p>
                      <a:pPr algn="l">
                        <a:spcAft>
                          <a:spcPts val="500"/>
                        </a:spcAft>
                      </a:pPr>
                      <a:r>
                        <a:rPr lang="en-AU" sz="1200">
                          <a:effectLst/>
                        </a:rPr>
                        <a:t>NSW</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500"/>
                        </a:spcAft>
                      </a:pPr>
                      <a:r>
                        <a:rPr lang="en-AU" sz="1200">
                          <a:effectLst/>
                        </a:rPr>
                        <a:t>239,587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ctr">
                        <a:spcAft>
                          <a:spcPts val="500"/>
                        </a:spcAft>
                      </a:pPr>
                      <a:r>
                        <a:rPr lang="en-AU" sz="1200">
                          <a:effectLst/>
                        </a:rPr>
                        <a:t>31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ctr">
                        <a:spcAft>
                          <a:spcPts val="500"/>
                        </a:spcAft>
                      </a:pPr>
                      <a:r>
                        <a:rPr lang="en-AU" sz="1200">
                          <a:effectLst/>
                        </a:rPr>
                        <a:t>3.0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2223539783"/>
                  </a:ext>
                </a:extLst>
              </a:tr>
              <a:tr h="281486">
                <a:tc>
                  <a:txBody>
                    <a:bodyPr/>
                    <a:lstStyle/>
                    <a:p>
                      <a:pPr algn="l">
                        <a:spcAft>
                          <a:spcPts val="500"/>
                        </a:spcAft>
                      </a:pPr>
                      <a:r>
                        <a:rPr lang="en-AU" sz="1200">
                          <a:effectLst/>
                        </a:rPr>
                        <a:t>Vic</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500"/>
                        </a:spcAft>
                      </a:pPr>
                      <a:r>
                        <a:rPr lang="en-AU" sz="1200">
                          <a:effectLst/>
                        </a:rPr>
                        <a:t>56,528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ctr">
                        <a:spcAft>
                          <a:spcPts val="500"/>
                        </a:spcAft>
                      </a:pPr>
                      <a:r>
                        <a:rPr lang="en-AU" sz="1200">
                          <a:effectLst/>
                        </a:rPr>
                        <a:t>7.3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ctr">
                        <a:spcAft>
                          <a:spcPts val="500"/>
                        </a:spcAft>
                      </a:pPr>
                      <a:r>
                        <a:rPr lang="en-AU" sz="1200">
                          <a:effectLst/>
                        </a:rPr>
                        <a:t>0.9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1468891964"/>
                  </a:ext>
                </a:extLst>
              </a:tr>
              <a:tr h="281486">
                <a:tc>
                  <a:txBody>
                    <a:bodyPr/>
                    <a:lstStyle/>
                    <a:p>
                      <a:pPr algn="l">
                        <a:spcAft>
                          <a:spcPts val="500"/>
                        </a:spcAft>
                      </a:pPr>
                      <a:r>
                        <a:rPr lang="en-AU" sz="1200" dirty="0">
                          <a:effectLst/>
                        </a:rPr>
                        <a:t>Qld</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500"/>
                        </a:spcAft>
                      </a:pPr>
                      <a:r>
                        <a:rPr lang="en-AU" sz="1200">
                          <a:effectLst/>
                        </a:rPr>
                        <a:t>223,883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ctr">
                        <a:spcAft>
                          <a:spcPts val="500"/>
                        </a:spcAft>
                      </a:pPr>
                      <a:r>
                        <a:rPr lang="en-AU" sz="1200">
                          <a:effectLst/>
                        </a:rPr>
                        <a:t>29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ctr">
                        <a:spcAft>
                          <a:spcPts val="500"/>
                        </a:spcAft>
                      </a:pPr>
                      <a:r>
                        <a:rPr lang="en-AU" sz="1200">
                          <a:effectLst/>
                        </a:rPr>
                        <a:t>4.5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3006449594"/>
                  </a:ext>
                </a:extLst>
              </a:tr>
              <a:tr h="281486">
                <a:tc>
                  <a:txBody>
                    <a:bodyPr/>
                    <a:lstStyle/>
                    <a:p>
                      <a:pPr algn="l">
                        <a:spcAft>
                          <a:spcPts val="500"/>
                        </a:spcAft>
                      </a:pPr>
                      <a:r>
                        <a:rPr lang="en-AU" sz="1200" dirty="0">
                          <a:effectLst/>
                        </a:rPr>
                        <a:t>WA</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500"/>
                        </a:spcAft>
                      </a:pPr>
                      <a:r>
                        <a:rPr lang="en-AU" sz="1200" dirty="0">
                          <a:effectLst/>
                        </a:rPr>
                        <a:t>101,753</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ctr">
                        <a:spcAft>
                          <a:spcPts val="500"/>
                        </a:spcAft>
                      </a:pPr>
                      <a:r>
                        <a:rPr lang="en-AU" sz="1200">
                          <a:effectLst/>
                        </a:rPr>
                        <a:t>13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ctr">
                        <a:spcAft>
                          <a:spcPts val="500"/>
                        </a:spcAft>
                      </a:pPr>
                      <a:r>
                        <a:rPr lang="en-AU" sz="1200">
                          <a:effectLst/>
                        </a:rPr>
                        <a:t>3.9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2213605597"/>
                  </a:ext>
                </a:extLst>
              </a:tr>
              <a:tr h="281486">
                <a:tc>
                  <a:txBody>
                    <a:bodyPr/>
                    <a:lstStyle/>
                    <a:p>
                      <a:pPr algn="l">
                        <a:spcAft>
                          <a:spcPts val="500"/>
                        </a:spcAft>
                      </a:pPr>
                      <a:r>
                        <a:rPr lang="en-AU" sz="1200" dirty="0">
                          <a:effectLst/>
                        </a:rPr>
                        <a:t>SA</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500"/>
                        </a:spcAft>
                      </a:pPr>
                      <a:r>
                        <a:rPr lang="en-AU" sz="1200">
                          <a:effectLst/>
                        </a:rPr>
                        <a:t>43,317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ctr">
                        <a:spcAft>
                          <a:spcPts val="500"/>
                        </a:spcAft>
                      </a:pPr>
                      <a:r>
                        <a:rPr lang="en-AU" sz="1200">
                          <a:effectLst/>
                        </a:rPr>
                        <a:t>5.6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ctr">
                        <a:spcAft>
                          <a:spcPts val="500"/>
                        </a:spcAft>
                      </a:pPr>
                      <a:r>
                        <a:rPr lang="en-AU" sz="1200">
                          <a:effectLst/>
                        </a:rPr>
                        <a:t>2.5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1436940590"/>
                  </a:ext>
                </a:extLst>
              </a:tr>
              <a:tr h="281486">
                <a:tc>
                  <a:txBody>
                    <a:bodyPr/>
                    <a:lstStyle/>
                    <a:p>
                      <a:pPr algn="l">
                        <a:spcAft>
                          <a:spcPts val="500"/>
                        </a:spcAft>
                      </a:pPr>
                      <a:r>
                        <a:rPr lang="en-AU" sz="1200">
                          <a:effectLst/>
                        </a:rPr>
                        <a:t>Tas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500"/>
                        </a:spcAft>
                      </a:pPr>
                      <a:r>
                        <a:rPr lang="en-AU" sz="1200">
                          <a:effectLst/>
                        </a:rPr>
                        <a:t>28,328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ctr">
                        <a:spcAft>
                          <a:spcPts val="500"/>
                        </a:spcAft>
                      </a:pPr>
                      <a:r>
                        <a:rPr lang="en-AU" sz="1200">
                          <a:effectLst/>
                        </a:rPr>
                        <a:t>3.6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ctr">
                        <a:spcAft>
                          <a:spcPts val="500"/>
                        </a:spcAft>
                      </a:pPr>
                      <a:r>
                        <a:rPr lang="en-AU" sz="1200">
                          <a:effectLst/>
                        </a:rPr>
                        <a:t>5.4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1198036904"/>
                  </a:ext>
                </a:extLst>
              </a:tr>
              <a:tr h="281486">
                <a:tc>
                  <a:txBody>
                    <a:bodyPr/>
                    <a:lstStyle/>
                    <a:p>
                      <a:pPr algn="l">
                        <a:spcAft>
                          <a:spcPts val="500"/>
                        </a:spcAft>
                      </a:pPr>
                      <a:r>
                        <a:rPr lang="en-AU" sz="1200">
                          <a:effectLst/>
                        </a:rPr>
                        <a:t>ACT</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500"/>
                        </a:spcAft>
                      </a:pPr>
                      <a:r>
                        <a:rPr lang="en-AU" sz="1200">
                          <a:effectLst/>
                        </a:rPr>
                        <a:t>7,525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ctr">
                        <a:spcAft>
                          <a:spcPts val="500"/>
                        </a:spcAft>
                      </a:pPr>
                      <a:r>
                        <a:rPr lang="en-AU" sz="1200">
                          <a:effectLst/>
                        </a:rPr>
                        <a:t>1.0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ctr">
                        <a:spcAft>
                          <a:spcPts val="500"/>
                        </a:spcAft>
                      </a:pPr>
                      <a:r>
                        <a:rPr lang="en-AU" sz="1200">
                          <a:effectLst/>
                        </a:rPr>
                        <a:t>1.8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1461457995"/>
                  </a:ext>
                </a:extLst>
              </a:tr>
              <a:tr h="281486">
                <a:tc>
                  <a:txBody>
                    <a:bodyPr/>
                    <a:lstStyle/>
                    <a:p>
                      <a:pPr algn="l">
                        <a:spcAft>
                          <a:spcPts val="500"/>
                        </a:spcAft>
                      </a:pPr>
                      <a:r>
                        <a:rPr lang="en-AU" sz="1200">
                          <a:effectLst/>
                        </a:rPr>
                        <a:t>NT</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500"/>
                        </a:spcAft>
                      </a:pPr>
                      <a:r>
                        <a:rPr lang="en-AU" sz="1200">
                          <a:effectLst/>
                        </a:rPr>
                        <a:t>76,845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ctr">
                        <a:spcAft>
                          <a:spcPts val="500"/>
                        </a:spcAft>
                      </a:pPr>
                      <a:r>
                        <a:rPr lang="en-AU" sz="1200">
                          <a:effectLst/>
                        </a:rPr>
                        <a:t>9.9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ctr">
                        <a:spcAft>
                          <a:spcPts val="500"/>
                        </a:spcAft>
                      </a:pPr>
                      <a:r>
                        <a:rPr lang="en-AU" sz="1200">
                          <a:effectLst/>
                        </a:rPr>
                        <a:t>31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95233411"/>
                  </a:ext>
                </a:extLst>
              </a:tr>
              <a:tr h="281486">
                <a:tc>
                  <a:txBody>
                    <a:bodyPr/>
                    <a:lstStyle/>
                    <a:p>
                      <a:pPr algn="l">
                        <a:spcAft>
                          <a:spcPts val="500"/>
                        </a:spcAft>
                      </a:pPr>
                      <a:r>
                        <a:rPr lang="en-AU" sz="1200">
                          <a:effectLst/>
                        </a:rPr>
                        <a:t>Australia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500"/>
                        </a:spcAft>
                      </a:pPr>
                      <a:r>
                        <a:rPr lang="en-AU" sz="1200">
                          <a:effectLst/>
                        </a:rPr>
                        <a:t>778,064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ctr">
                        <a:spcAft>
                          <a:spcPts val="500"/>
                        </a:spcAft>
                      </a:pPr>
                      <a:r>
                        <a:rPr lang="en-AU" sz="1200" dirty="0">
                          <a:effectLst/>
                        </a:rPr>
                        <a:t>100</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ctr">
                        <a:spcAft>
                          <a:spcPts val="500"/>
                        </a:spcAft>
                      </a:pPr>
                      <a:r>
                        <a:rPr lang="en-AU" sz="1200" dirty="0">
                          <a:effectLst/>
                        </a:rPr>
                        <a:t>3.1</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1463100592"/>
                  </a:ext>
                </a:extLst>
              </a:tr>
            </a:tbl>
          </a:graphicData>
        </a:graphic>
      </p:graphicFrame>
      <p:sp>
        <p:nvSpPr>
          <p:cNvPr id="8" name="Rectangle 2"/>
          <p:cNvSpPr>
            <a:spLocks noChangeArrowheads="1"/>
          </p:cNvSpPr>
          <p:nvPr/>
        </p:nvSpPr>
        <p:spPr bwMode="auto">
          <a:xfrm>
            <a:off x="591180" y="5664304"/>
            <a:ext cx="11521280" cy="6480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noAutofit/>
          </a:bodyPr>
          <a:lstStyle>
            <a:lvl1pPr eaLnBrk="0" hangingPunct="0">
              <a:tabLst>
                <a:tab pos="457200" algn="l"/>
                <a:tab pos="593725" algn="l"/>
              </a:tabLst>
              <a:defRPr>
                <a:solidFill>
                  <a:schemeClr val="tx1"/>
                </a:solidFill>
                <a:latin typeface="Arial" panose="020B0604020202020204" pitchFamily="34" charset="0"/>
              </a:defRPr>
            </a:lvl1pPr>
            <a:lvl2pPr eaLnBrk="0" hangingPunct="0">
              <a:tabLst>
                <a:tab pos="457200" algn="l"/>
                <a:tab pos="593725" algn="l"/>
              </a:tabLst>
              <a:defRPr>
                <a:solidFill>
                  <a:schemeClr val="tx1"/>
                </a:solidFill>
                <a:latin typeface="Arial" panose="020B0604020202020204" pitchFamily="34" charset="0"/>
              </a:defRPr>
            </a:lvl2pPr>
            <a:lvl3pPr eaLnBrk="0" hangingPunct="0">
              <a:tabLst>
                <a:tab pos="457200" algn="l"/>
                <a:tab pos="593725" algn="l"/>
              </a:tabLst>
              <a:defRPr>
                <a:solidFill>
                  <a:schemeClr val="tx1"/>
                </a:solidFill>
                <a:latin typeface="Arial" panose="020B0604020202020204" pitchFamily="34" charset="0"/>
              </a:defRPr>
            </a:lvl3pPr>
            <a:lvl4pPr eaLnBrk="0" hangingPunct="0">
              <a:tabLst>
                <a:tab pos="457200" algn="l"/>
                <a:tab pos="593725" algn="l"/>
              </a:tabLst>
              <a:defRPr>
                <a:solidFill>
                  <a:schemeClr val="tx1"/>
                </a:solidFill>
                <a:latin typeface="Arial" panose="020B0604020202020204" pitchFamily="34" charset="0"/>
              </a:defRPr>
            </a:lvl4pPr>
            <a:lvl5pPr eaLnBrk="0" hangingPunct="0">
              <a:tabLst>
                <a:tab pos="457200" algn="l"/>
                <a:tab pos="593725"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 pos="593725"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 pos="593725"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 pos="593725"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 pos="593725" algn="l"/>
              </a:tabLst>
              <a:defRPr>
                <a:solidFill>
                  <a:schemeClr val="tx1"/>
                </a:solidFill>
                <a:latin typeface="Arial" panose="020B0604020202020204" pitchFamily="34" charset="0"/>
              </a:defRPr>
            </a:lvl9pPr>
          </a:lstStyle>
          <a:p>
            <a:pPr marL="457200" indent="-457200">
              <a:spcAft>
                <a:spcPts val="300"/>
              </a:spcAft>
              <a:tabLst>
                <a:tab pos="457200" algn="l"/>
              </a:tabLst>
            </a:pPr>
            <a:r>
              <a:rPr lang="en-AU" sz="900" dirty="0">
                <a:latin typeface="Calibri" panose="020F0502020204030204" pitchFamily="34" charset="0"/>
                <a:ea typeface="Times New Roman" panose="02020603050405020304" pitchFamily="18" charset="0"/>
                <a:cs typeface="Times New Roman" panose="02020603050405020304" pitchFamily="18" charset="0"/>
              </a:rPr>
              <a:t>Note:	The Australian population includes Jervis Bay Territory, the Cocos (Keeling) Islands, Christmas Island and Norfolk.</a:t>
            </a:r>
          </a:p>
          <a:p>
            <a:pPr algn="just">
              <a:spcAft>
                <a:spcPts val="500"/>
              </a:spcAft>
              <a:tabLst>
                <a:tab pos="612140" algn="l"/>
              </a:tabLst>
            </a:pPr>
            <a:r>
              <a:rPr lang="en-AU" sz="900" dirty="0">
                <a:latin typeface="Calibri" panose="020F0502020204030204" pitchFamily="34" charset="0"/>
                <a:ea typeface="Times New Roman" panose="02020603050405020304" pitchFamily="18" charset="0"/>
                <a:cs typeface="Times New Roman" panose="02020603050405020304" pitchFamily="18" charset="0"/>
              </a:rPr>
              <a:t>Source: Derived from ABS, 2014 </a:t>
            </a:r>
            <a:r>
              <a:rPr lang="en-AU" sz="900" dirty="0" smtClean="0">
                <a:latin typeface="Calibri" panose="020F0502020204030204" pitchFamily="34" charset="0"/>
                <a:ea typeface="Times New Roman" panose="02020603050405020304" pitchFamily="18" charset="0"/>
                <a:cs typeface="Times New Roman" panose="02020603050405020304" pitchFamily="18" charset="0"/>
              </a:rPr>
              <a:t>,ABS</a:t>
            </a:r>
            <a:r>
              <a:rPr lang="en-AU" sz="900" dirty="0">
                <a:latin typeface="Calibri" panose="020F0502020204030204" pitchFamily="34" charset="0"/>
                <a:ea typeface="Times New Roman" panose="02020603050405020304" pitchFamily="18" charset="0"/>
                <a:cs typeface="Times New Roman" panose="02020603050405020304" pitchFamily="18" charset="0"/>
              </a:rPr>
              <a:t>, </a:t>
            </a:r>
            <a:r>
              <a:rPr lang="en-AU" sz="900" dirty="0" smtClean="0">
                <a:latin typeface="Calibri" panose="020F0502020204030204" pitchFamily="34" charset="0"/>
                <a:ea typeface="Times New Roman" panose="02020603050405020304" pitchFamily="18" charset="0"/>
                <a:cs typeface="Times New Roman" panose="02020603050405020304" pitchFamily="18" charset="0"/>
              </a:rPr>
              <a:t>2018</a:t>
            </a:r>
            <a:endParaRPr lang="en-AU" sz="9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4343781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3394" y="1524000"/>
            <a:ext cx="10959006" cy="762000"/>
          </a:xfrm>
        </p:spPr>
        <p:txBody>
          <a:bodyPr>
            <a:noAutofit/>
          </a:bodyPr>
          <a:lstStyle/>
          <a:p>
            <a:r>
              <a:rPr lang="en-AU" sz="1700" b="1" dirty="0">
                <a:solidFill>
                  <a:srgbClr val="087876"/>
                </a:solidFill>
              </a:rPr>
              <a:t>Age-standardised death rates for intentional self-harm among Aboriginal and Torres Strait Islander people, by sex and jurisdiction, and Aboriginal and Torres Strait Islander</a:t>
            </a:r>
            <a:r>
              <a:rPr lang="en-AU" sz="1700" b="1" dirty="0" smtClean="0">
                <a:solidFill>
                  <a:srgbClr val="087876"/>
                </a:solidFill>
              </a:rPr>
              <a:t>: non-Indigenous </a:t>
            </a:r>
            <a:r>
              <a:rPr lang="en-AU" sz="1700" b="1" dirty="0">
                <a:solidFill>
                  <a:srgbClr val="087876"/>
                </a:solidFill>
              </a:rPr>
              <a:t>rate ratios, NSW, Qld, WA, SA and the NT, </a:t>
            </a:r>
            <a:r>
              <a:rPr lang="en-AU" sz="1700" b="1" dirty="0" smtClean="0">
                <a:solidFill>
                  <a:srgbClr val="087876"/>
                </a:solidFill>
              </a:rPr>
              <a:t>2013-2017</a:t>
            </a:r>
            <a:endParaRPr lang="en-AU" sz="1700" b="1" dirty="0">
              <a:solidFill>
                <a:srgbClr val="087876"/>
              </a:solidFill>
            </a:endParaRPr>
          </a:p>
        </p:txBody>
      </p:sp>
      <p:sp>
        <p:nvSpPr>
          <p:cNvPr id="5" name="Rectangle 4"/>
          <p:cNvSpPr/>
          <p:nvPr/>
        </p:nvSpPr>
        <p:spPr>
          <a:xfrm>
            <a:off x="623394" y="5589241"/>
            <a:ext cx="11233244" cy="761747"/>
          </a:xfrm>
          <a:prstGeom prst="rect">
            <a:avLst/>
          </a:prstGeom>
        </p:spPr>
        <p:txBody>
          <a:bodyPr wrap="square" numCol="2">
            <a:spAutoFit/>
          </a:bodyPr>
          <a:lstStyle/>
          <a:p>
            <a:pPr marL="594360" indent="-594360">
              <a:spcAft>
                <a:spcPts val="300"/>
              </a:spcAft>
              <a:tabLst>
                <a:tab pos="457200" algn="l"/>
                <a:tab pos="594360" algn="l"/>
              </a:tabLst>
            </a:pPr>
            <a:r>
              <a:rPr lang="en-AU" sz="900" dirty="0">
                <a:latin typeface="Calibri Light" panose="020F0302020204030204" pitchFamily="34" charset="0"/>
                <a:ea typeface="Times New Roman" panose="02020603050405020304" pitchFamily="18" charset="0"/>
                <a:cs typeface="Calibri Light" panose="020F0302020204030204" pitchFamily="34" charset="0"/>
              </a:rPr>
              <a:t>Notes:	1	Rate per 100,000 population, rounded to the nearest whole number, standardised to the 2011 Census based population estimates and 2011 ERP.</a:t>
            </a:r>
          </a:p>
          <a:p>
            <a:pPr marL="594360" indent="-594360">
              <a:spcAft>
                <a:spcPts val="300"/>
              </a:spcAft>
              <a:tabLst>
                <a:tab pos="457200" algn="l"/>
                <a:tab pos="594360" algn="l"/>
              </a:tabLst>
            </a:pPr>
            <a:r>
              <a:rPr lang="en-AU" sz="900" dirty="0">
                <a:latin typeface="Calibri Light" panose="020F0302020204030204" pitchFamily="34" charset="0"/>
                <a:ea typeface="Times New Roman" panose="02020603050405020304" pitchFamily="18" charset="0"/>
                <a:cs typeface="Calibri Light" panose="020F0302020204030204" pitchFamily="34" charset="0"/>
              </a:rPr>
              <a:t>	2	Rate ratio is the Aboriginal and Torres Strait Islander rate divided by the non-Indigenous rate.</a:t>
            </a:r>
          </a:p>
          <a:p>
            <a:pPr marL="594360" indent="-594360">
              <a:spcAft>
                <a:spcPts val="300"/>
              </a:spcAft>
              <a:tabLst>
                <a:tab pos="457200" algn="l"/>
                <a:tab pos="594360" algn="l"/>
              </a:tabLst>
            </a:pPr>
            <a:r>
              <a:rPr lang="en-AU" sz="900" dirty="0">
                <a:latin typeface="Calibri Light" panose="020F0302020204030204" pitchFamily="34" charset="0"/>
                <a:ea typeface="Times New Roman" panose="02020603050405020304" pitchFamily="18" charset="0"/>
                <a:cs typeface="Calibri Light" panose="020F0302020204030204" pitchFamily="34" charset="0"/>
              </a:rPr>
              <a:t>	3	n.p.: not published.</a:t>
            </a:r>
          </a:p>
          <a:p>
            <a:pPr marL="594360" indent="-594360">
              <a:spcAft>
                <a:spcPts val="300"/>
              </a:spcAft>
              <a:tabLst>
                <a:tab pos="457200" algn="l"/>
                <a:tab pos="594360" algn="l"/>
              </a:tabLst>
            </a:pPr>
            <a:r>
              <a:rPr lang="en-AU" sz="900" dirty="0">
                <a:latin typeface="Calibri Light" panose="020F0302020204030204" pitchFamily="34" charset="0"/>
                <a:ea typeface="Times New Roman" panose="02020603050405020304" pitchFamily="18" charset="0"/>
                <a:cs typeface="Calibri Light" panose="020F0302020204030204" pitchFamily="34" charset="0"/>
              </a:rPr>
              <a:t>	4	These figures probably underestimate the differences between Aboriginal and Torres Strait Islander and non-Indigenous people due to the incomplete identification of Indigenous status.</a:t>
            </a:r>
          </a:p>
          <a:p>
            <a:pPr marL="594360" indent="-594360">
              <a:spcAft>
                <a:spcPts val="300"/>
              </a:spcAft>
              <a:tabLst>
                <a:tab pos="457200" algn="l"/>
                <a:tab pos="594360" algn="l"/>
              </a:tabLst>
            </a:pPr>
            <a:r>
              <a:rPr lang="en-AU" sz="900" dirty="0">
                <a:latin typeface="Calibri Light" panose="020F0302020204030204" pitchFamily="34" charset="0"/>
                <a:ea typeface="Times New Roman" panose="02020603050405020304" pitchFamily="18" charset="0"/>
                <a:cs typeface="Calibri Light" panose="020F0302020204030204" pitchFamily="34" charset="0"/>
              </a:rPr>
              <a:t>	5	Rounding may result in inconsistencies in calculated ratios</a:t>
            </a:r>
            <a:r>
              <a:rPr lang="en-AU" sz="900" dirty="0" smtClean="0">
                <a:latin typeface="Calibri Light" panose="020F0302020204030204" pitchFamily="34" charset="0"/>
                <a:ea typeface="Times New Roman" panose="02020603050405020304" pitchFamily="18" charset="0"/>
                <a:cs typeface="Calibri Light" panose="020F0302020204030204" pitchFamily="34" charset="0"/>
              </a:rPr>
              <a:t>.</a:t>
            </a:r>
          </a:p>
          <a:p>
            <a:r>
              <a:rPr lang="en-AU" sz="900" dirty="0">
                <a:latin typeface="Calibri Light" panose="020F0302020204030204" pitchFamily="34" charset="0"/>
                <a:ea typeface="Times New Roman" panose="02020603050405020304" pitchFamily="18" charset="0"/>
                <a:cs typeface="Calibri Light" panose="020F0302020204030204" pitchFamily="34" charset="0"/>
              </a:rPr>
              <a:t> </a:t>
            </a:r>
            <a:r>
              <a:rPr lang="en-AU" sz="900" dirty="0" smtClean="0">
                <a:latin typeface="Calibri Light" panose="020F0302020204030204" pitchFamily="34" charset="0"/>
                <a:ea typeface="Times New Roman" panose="02020603050405020304" pitchFamily="18" charset="0"/>
                <a:cs typeface="Calibri Light" panose="020F0302020204030204" pitchFamily="34" charset="0"/>
              </a:rPr>
              <a:t>                 Source: ABS, 2018 </a:t>
            </a:r>
            <a:endParaRPr lang="en-AU" sz="900" dirty="0">
              <a:latin typeface="Calibri Light" panose="020F0302020204030204" pitchFamily="34" charset="0"/>
              <a:cs typeface="Calibri Light" panose="020F0302020204030204" pitchFamily="34" charset="0"/>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870966364"/>
              </p:ext>
            </p:extLst>
          </p:nvPr>
        </p:nvGraphicFramePr>
        <p:xfrm>
          <a:off x="632096" y="2325679"/>
          <a:ext cx="10926669" cy="3231235"/>
        </p:xfrm>
        <a:graphic>
          <a:graphicData uri="http://schemas.openxmlformats.org/drawingml/2006/table">
            <a:tbl>
              <a:tblPr firstRow="1" bandRow="1">
                <a:tableStyleId>{073A0DAA-6AF3-43AB-8588-CEC1D06C72B9}</a:tableStyleId>
              </a:tblPr>
              <a:tblGrid>
                <a:gridCol w="1663384">
                  <a:extLst>
                    <a:ext uri="{9D8B030D-6E8A-4147-A177-3AD203B41FA5}">
                      <a16:colId xmlns:a16="http://schemas.microsoft.com/office/drawing/2014/main" val="1646064948"/>
                    </a:ext>
                  </a:extLst>
                </a:gridCol>
                <a:gridCol w="1541402">
                  <a:extLst>
                    <a:ext uri="{9D8B030D-6E8A-4147-A177-3AD203B41FA5}">
                      <a16:colId xmlns:a16="http://schemas.microsoft.com/office/drawing/2014/main" val="4005004338"/>
                    </a:ext>
                  </a:extLst>
                </a:gridCol>
                <a:gridCol w="1534749">
                  <a:extLst>
                    <a:ext uri="{9D8B030D-6E8A-4147-A177-3AD203B41FA5}">
                      <a16:colId xmlns:a16="http://schemas.microsoft.com/office/drawing/2014/main" val="1959401789"/>
                    </a:ext>
                  </a:extLst>
                </a:gridCol>
                <a:gridCol w="1650631">
                  <a:extLst>
                    <a:ext uri="{9D8B030D-6E8A-4147-A177-3AD203B41FA5}">
                      <a16:colId xmlns:a16="http://schemas.microsoft.com/office/drawing/2014/main" val="2299929759"/>
                    </a:ext>
                  </a:extLst>
                </a:gridCol>
                <a:gridCol w="1624471">
                  <a:extLst>
                    <a:ext uri="{9D8B030D-6E8A-4147-A177-3AD203B41FA5}">
                      <a16:colId xmlns:a16="http://schemas.microsoft.com/office/drawing/2014/main" val="2255245163"/>
                    </a:ext>
                  </a:extLst>
                </a:gridCol>
                <a:gridCol w="1534749">
                  <a:extLst>
                    <a:ext uri="{9D8B030D-6E8A-4147-A177-3AD203B41FA5}">
                      <a16:colId xmlns:a16="http://schemas.microsoft.com/office/drawing/2014/main" val="2540460082"/>
                    </a:ext>
                  </a:extLst>
                </a:gridCol>
                <a:gridCol w="1377283">
                  <a:extLst>
                    <a:ext uri="{9D8B030D-6E8A-4147-A177-3AD203B41FA5}">
                      <a16:colId xmlns:a16="http://schemas.microsoft.com/office/drawing/2014/main" val="683881892"/>
                    </a:ext>
                  </a:extLst>
                </a:gridCol>
              </a:tblGrid>
              <a:tr h="461605">
                <a:tc>
                  <a:txBody>
                    <a:bodyPr/>
                    <a:lstStyle/>
                    <a:p>
                      <a:pPr algn="l">
                        <a:spcAft>
                          <a:spcPts val="500"/>
                        </a:spcAft>
                      </a:pPr>
                      <a:r>
                        <a:rPr lang="en-AU" sz="1200" dirty="0">
                          <a:solidFill>
                            <a:schemeClr val="bg1"/>
                          </a:solidFill>
                          <a:effectLst/>
                        </a:rPr>
                        <a:t>Jurisdiction</a:t>
                      </a:r>
                      <a:endParaRPr lang="en-AU" sz="12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087876"/>
                    </a:solidFill>
                  </a:tcPr>
                </a:tc>
                <a:tc gridSpan="3">
                  <a:txBody>
                    <a:bodyPr/>
                    <a:lstStyle/>
                    <a:p>
                      <a:pPr algn="ctr">
                        <a:spcAft>
                          <a:spcPts val="500"/>
                        </a:spcAft>
                      </a:pPr>
                      <a:r>
                        <a:rPr lang="en-AU" sz="1200">
                          <a:solidFill>
                            <a:schemeClr val="bg1"/>
                          </a:solidFill>
                          <a:effectLst/>
                        </a:rPr>
                        <a:t>Aboriginal and Torres Strait Islander people</a:t>
                      </a:r>
                      <a:endParaRPr lang="en-AU" sz="12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087876"/>
                    </a:solidFill>
                  </a:tcPr>
                </a:tc>
                <a:tc hMerge="1">
                  <a:txBody>
                    <a:bodyPr/>
                    <a:lstStyle/>
                    <a:p>
                      <a:endParaRPr lang="en-AU"/>
                    </a:p>
                  </a:txBody>
                  <a:tcPr/>
                </a:tc>
                <a:tc hMerge="1">
                  <a:txBody>
                    <a:bodyPr/>
                    <a:lstStyle/>
                    <a:p>
                      <a:endParaRPr lang="en-AU"/>
                    </a:p>
                  </a:txBody>
                  <a:tcPr/>
                </a:tc>
                <a:tc gridSpan="3">
                  <a:txBody>
                    <a:bodyPr/>
                    <a:lstStyle/>
                    <a:p>
                      <a:pPr algn="ctr">
                        <a:spcAft>
                          <a:spcPts val="500"/>
                        </a:spcAft>
                      </a:pPr>
                      <a:r>
                        <a:rPr lang="en-AU" sz="1200" dirty="0">
                          <a:solidFill>
                            <a:schemeClr val="bg1"/>
                          </a:solidFill>
                          <a:effectLst/>
                        </a:rPr>
                        <a:t>Rate ratios</a:t>
                      </a:r>
                      <a:endParaRPr lang="en-AU" sz="12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087876"/>
                    </a:solidFill>
                  </a:tcPr>
                </a:tc>
                <a:tc hMerge="1">
                  <a:txBody>
                    <a:bodyPr/>
                    <a:lstStyle/>
                    <a:p>
                      <a:endParaRPr lang="en-AU"/>
                    </a:p>
                  </a:txBody>
                  <a:tcPr/>
                </a:tc>
                <a:tc hMerge="1">
                  <a:txBody>
                    <a:bodyPr/>
                    <a:lstStyle/>
                    <a:p>
                      <a:endParaRPr lang="en-AU"/>
                    </a:p>
                  </a:txBody>
                  <a:tcPr/>
                </a:tc>
                <a:extLst>
                  <a:ext uri="{0D108BD9-81ED-4DB2-BD59-A6C34878D82A}">
                    <a16:rowId xmlns:a16="http://schemas.microsoft.com/office/drawing/2014/main" val="2455235856"/>
                  </a:ext>
                </a:extLst>
              </a:tr>
              <a:tr h="461605">
                <a:tc>
                  <a:txBody>
                    <a:bodyPr/>
                    <a:lstStyle/>
                    <a:p>
                      <a:pPr algn="just">
                        <a:spcAft>
                          <a:spcPts val="500"/>
                        </a:spcAft>
                      </a:pPr>
                      <a:r>
                        <a:rPr lang="en-AU" sz="1200">
                          <a:solidFill>
                            <a:schemeClr val="bg1"/>
                          </a:solidFill>
                          <a:effectLst/>
                        </a:rPr>
                        <a:t> </a:t>
                      </a:r>
                      <a:endParaRPr lang="en-AU" sz="12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087876"/>
                    </a:solidFill>
                  </a:tcPr>
                </a:tc>
                <a:tc>
                  <a:txBody>
                    <a:bodyPr/>
                    <a:lstStyle/>
                    <a:p>
                      <a:pPr algn="ctr">
                        <a:spcAft>
                          <a:spcPts val="500"/>
                        </a:spcAft>
                      </a:pPr>
                      <a:r>
                        <a:rPr lang="en-AU" sz="1200">
                          <a:solidFill>
                            <a:schemeClr val="bg1"/>
                          </a:solidFill>
                          <a:effectLst/>
                        </a:rPr>
                        <a:t>Persons</a:t>
                      </a:r>
                      <a:endParaRPr lang="en-AU" sz="12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087876"/>
                    </a:solidFill>
                  </a:tcPr>
                </a:tc>
                <a:tc>
                  <a:txBody>
                    <a:bodyPr/>
                    <a:lstStyle/>
                    <a:p>
                      <a:pPr algn="ctr">
                        <a:spcAft>
                          <a:spcPts val="500"/>
                        </a:spcAft>
                      </a:pPr>
                      <a:r>
                        <a:rPr lang="en-AU" sz="1200">
                          <a:solidFill>
                            <a:schemeClr val="bg1"/>
                          </a:solidFill>
                          <a:effectLst/>
                        </a:rPr>
                        <a:t>Males</a:t>
                      </a:r>
                      <a:endParaRPr lang="en-AU" sz="12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087876"/>
                    </a:solidFill>
                  </a:tcPr>
                </a:tc>
                <a:tc>
                  <a:txBody>
                    <a:bodyPr/>
                    <a:lstStyle/>
                    <a:p>
                      <a:pPr algn="ctr">
                        <a:spcAft>
                          <a:spcPts val="500"/>
                        </a:spcAft>
                      </a:pPr>
                      <a:r>
                        <a:rPr lang="en-AU" sz="1200">
                          <a:solidFill>
                            <a:schemeClr val="bg1"/>
                          </a:solidFill>
                          <a:effectLst/>
                        </a:rPr>
                        <a:t>Females</a:t>
                      </a:r>
                      <a:endParaRPr lang="en-AU" sz="12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087876"/>
                    </a:solidFill>
                  </a:tcPr>
                </a:tc>
                <a:tc>
                  <a:txBody>
                    <a:bodyPr/>
                    <a:lstStyle/>
                    <a:p>
                      <a:pPr algn="ctr">
                        <a:spcAft>
                          <a:spcPts val="500"/>
                        </a:spcAft>
                      </a:pPr>
                      <a:r>
                        <a:rPr lang="en-AU" sz="1200">
                          <a:solidFill>
                            <a:schemeClr val="bg1"/>
                          </a:solidFill>
                          <a:effectLst/>
                        </a:rPr>
                        <a:t>Persons</a:t>
                      </a:r>
                      <a:endParaRPr lang="en-AU" sz="12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087876"/>
                    </a:solidFill>
                  </a:tcPr>
                </a:tc>
                <a:tc>
                  <a:txBody>
                    <a:bodyPr/>
                    <a:lstStyle/>
                    <a:p>
                      <a:pPr algn="ctr">
                        <a:spcAft>
                          <a:spcPts val="500"/>
                        </a:spcAft>
                      </a:pPr>
                      <a:r>
                        <a:rPr lang="en-AU" sz="1200">
                          <a:solidFill>
                            <a:schemeClr val="bg1"/>
                          </a:solidFill>
                          <a:effectLst/>
                        </a:rPr>
                        <a:t>Males</a:t>
                      </a:r>
                      <a:endParaRPr lang="en-AU" sz="12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087876"/>
                    </a:solidFill>
                  </a:tcPr>
                </a:tc>
                <a:tc>
                  <a:txBody>
                    <a:bodyPr/>
                    <a:lstStyle/>
                    <a:p>
                      <a:pPr algn="ctr">
                        <a:spcAft>
                          <a:spcPts val="500"/>
                        </a:spcAft>
                      </a:pPr>
                      <a:r>
                        <a:rPr lang="en-AU" sz="1200" dirty="0">
                          <a:solidFill>
                            <a:schemeClr val="bg1"/>
                          </a:solidFill>
                          <a:effectLst/>
                        </a:rPr>
                        <a:t>Females</a:t>
                      </a:r>
                      <a:endParaRPr lang="en-AU" sz="12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087876"/>
                    </a:solidFill>
                  </a:tcPr>
                </a:tc>
                <a:extLst>
                  <a:ext uri="{0D108BD9-81ED-4DB2-BD59-A6C34878D82A}">
                    <a16:rowId xmlns:a16="http://schemas.microsoft.com/office/drawing/2014/main" val="2963817740"/>
                  </a:ext>
                </a:extLst>
              </a:tr>
              <a:tr h="461605">
                <a:tc>
                  <a:txBody>
                    <a:bodyPr/>
                    <a:lstStyle/>
                    <a:p>
                      <a:pPr algn="l">
                        <a:spcAft>
                          <a:spcPts val="500"/>
                        </a:spcAft>
                      </a:pPr>
                      <a:r>
                        <a:rPr lang="en-AU" sz="1200" dirty="0">
                          <a:effectLst/>
                        </a:rPr>
                        <a:t>NSW</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T w="12700" cmpd="sng">
                      <a:noFill/>
                    </a:lnT>
                  </a:tcPr>
                </a:tc>
                <a:tc>
                  <a:txBody>
                    <a:bodyPr/>
                    <a:lstStyle/>
                    <a:p>
                      <a:pPr marR="144145" algn="ctr">
                        <a:spcAft>
                          <a:spcPts val="500"/>
                        </a:spcAft>
                      </a:pPr>
                      <a:r>
                        <a:rPr lang="en-AU" sz="1200">
                          <a:effectLst/>
                        </a:rPr>
                        <a:t>18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T w="12700" cmpd="sng">
                      <a:noFill/>
                    </a:lnT>
                  </a:tcPr>
                </a:tc>
                <a:tc>
                  <a:txBody>
                    <a:bodyPr/>
                    <a:lstStyle/>
                    <a:p>
                      <a:pPr marR="144145" algn="ctr">
                        <a:spcAft>
                          <a:spcPts val="500"/>
                        </a:spcAft>
                      </a:pPr>
                      <a:r>
                        <a:rPr lang="en-AU" sz="1200">
                          <a:effectLst/>
                        </a:rPr>
                        <a:t>30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T w="12700" cmpd="sng">
                      <a:noFill/>
                    </a:lnT>
                  </a:tcPr>
                </a:tc>
                <a:tc>
                  <a:txBody>
                    <a:bodyPr/>
                    <a:lstStyle/>
                    <a:p>
                      <a:pPr marR="144145" algn="ctr">
                        <a:spcAft>
                          <a:spcPts val="500"/>
                        </a:spcAft>
                      </a:pPr>
                      <a:r>
                        <a:rPr lang="en-AU" sz="1200">
                          <a:effectLst/>
                        </a:rPr>
                        <a:t>n.p.</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T w="12700" cmpd="sng">
                      <a:noFill/>
                    </a:lnT>
                  </a:tcPr>
                </a:tc>
                <a:tc>
                  <a:txBody>
                    <a:bodyPr/>
                    <a:lstStyle/>
                    <a:p>
                      <a:pPr marR="144145" algn="ctr">
                        <a:spcAft>
                          <a:spcPts val="500"/>
                        </a:spcAft>
                      </a:pPr>
                      <a:r>
                        <a:rPr lang="en-AU" sz="1200" dirty="0">
                          <a:effectLst/>
                        </a:rPr>
                        <a:t>1.8</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T w="12700" cmpd="sng">
                      <a:noFill/>
                    </a:lnT>
                  </a:tcPr>
                </a:tc>
                <a:tc>
                  <a:txBody>
                    <a:bodyPr/>
                    <a:lstStyle/>
                    <a:p>
                      <a:pPr marR="144145" algn="ctr">
                        <a:spcAft>
                          <a:spcPts val="500"/>
                        </a:spcAft>
                      </a:pPr>
                      <a:r>
                        <a:rPr lang="en-AU" sz="1200">
                          <a:effectLst/>
                        </a:rPr>
                        <a:t>1.9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T w="12700" cmpd="sng">
                      <a:noFill/>
                    </a:lnT>
                  </a:tcPr>
                </a:tc>
                <a:tc>
                  <a:txBody>
                    <a:bodyPr/>
                    <a:lstStyle/>
                    <a:p>
                      <a:pPr marR="144145" algn="ctr">
                        <a:spcAft>
                          <a:spcPts val="500"/>
                        </a:spcAft>
                      </a:pPr>
                      <a:r>
                        <a:rPr lang="en-AU" sz="1200">
                          <a:effectLst/>
                        </a:rPr>
                        <a:t>n.p.</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T w="12700" cmpd="sng">
                      <a:noFill/>
                    </a:lnT>
                  </a:tcPr>
                </a:tc>
                <a:extLst>
                  <a:ext uri="{0D108BD9-81ED-4DB2-BD59-A6C34878D82A}">
                    <a16:rowId xmlns:a16="http://schemas.microsoft.com/office/drawing/2014/main" val="2012191727"/>
                  </a:ext>
                </a:extLst>
              </a:tr>
              <a:tr h="461605">
                <a:tc>
                  <a:txBody>
                    <a:bodyPr/>
                    <a:lstStyle/>
                    <a:p>
                      <a:pPr algn="l">
                        <a:spcAft>
                          <a:spcPts val="500"/>
                        </a:spcAft>
                      </a:pPr>
                      <a:r>
                        <a:rPr lang="en-AU" sz="1200">
                          <a:effectLst/>
                        </a:rPr>
                        <a:t>Qld</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R="144145" algn="ctr">
                        <a:spcAft>
                          <a:spcPts val="500"/>
                        </a:spcAft>
                      </a:pPr>
                      <a:r>
                        <a:rPr lang="en-AU" sz="1200">
                          <a:effectLst/>
                        </a:rPr>
                        <a:t>25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R="144145" algn="ctr">
                        <a:spcAft>
                          <a:spcPts val="500"/>
                        </a:spcAft>
                      </a:pPr>
                      <a:r>
                        <a:rPr lang="en-AU" sz="1200">
                          <a:effectLst/>
                        </a:rPr>
                        <a:t>42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R="144145" algn="ctr">
                        <a:spcAft>
                          <a:spcPts val="500"/>
                        </a:spcAft>
                      </a:pPr>
                      <a:r>
                        <a:rPr lang="en-AU" sz="1200">
                          <a:effectLst/>
                        </a:rPr>
                        <a:t>9.3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R="144145" algn="ctr">
                        <a:spcAft>
                          <a:spcPts val="500"/>
                        </a:spcAft>
                      </a:pPr>
                      <a:r>
                        <a:rPr lang="en-AU" sz="1200">
                          <a:effectLst/>
                        </a:rPr>
                        <a:t>1.8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R="144145" algn="ctr">
                        <a:spcAft>
                          <a:spcPts val="500"/>
                        </a:spcAft>
                      </a:pPr>
                      <a:r>
                        <a:rPr lang="en-AU" sz="1200">
                          <a:effectLst/>
                        </a:rPr>
                        <a:t>1.9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R="144145" algn="ctr">
                        <a:spcAft>
                          <a:spcPts val="500"/>
                        </a:spcAft>
                      </a:pPr>
                      <a:r>
                        <a:rPr lang="en-AU" sz="1200">
                          <a:effectLst/>
                        </a:rPr>
                        <a:t>1.4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384814907"/>
                  </a:ext>
                </a:extLst>
              </a:tr>
              <a:tr h="461605">
                <a:tc>
                  <a:txBody>
                    <a:bodyPr/>
                    <a:lstStyle/>
                    <a:p>
                      <a:pPr algn="l">
                        <a:spcAft>
                          <a:spcPts val="500"/>
                        </a:spcAft>
                      </a:pPr>
                      <a:r>
                        <a:rPr lang="en-AU" sz="1200">
                          <a:effectLst/>
                        </a:rPr>
                        <a:t>WA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R="144145" algn="ctr">
                        <a:spcAft>
                          <a:spcPts val="500"/>
                        </a:spcAft>
                      </a:pPr>
                      <a:r>
                        <a:rPr lang="en-AU" sz="1200">
                          <a:effectLst/>
                        </a:rPr>
                        <a:t>39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R="144145" algn="ctr">
                        <a:spcAft>
                          <a:spcPts val="500"/>
                        </a:spcAft>
                      </a:pPr>
                      <a:r>
                        <a:rPr lang="en-AU" sz="1200">
                          <a:effectLst/>
                        </a:rPr>
                        <a:t>54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R="144145" algn="ctr">
                        <a:spcAft>
                          <a:spcPts val="500"/>
                        </a:spcAft>
                      </a:pPr>
                      <a:r>
                        <a:rPr lang="en-AU" sz="1200">
                          <a:effectLst/>
                        </a:rPr>
                        <a:t>23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R="144145" algn="ctr">
                        <a:spcAft>
                          <a:spcPts val="500"/>
                        </a:spcAft>
                      </a:pPr>
                      <a:r>
                        <a:rPr lang="en-AU" sz="1200">
                          <a:effectLst/>
                        </a:rPr>
                        <a:t>3.0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R="144145" algn="ctr">
                        <a:spcAft>
                          <a:spcPts val="500"/>
                        </a:spcAft>
                      </a:pPr>
                      <a:r>
                        <a:rPr lang="en-AU" sz="1200">
                          <a:effectLst/>
                        </a:rPr>
                        <a:t>2.8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R="144145" algn="ctr">
                        <a:spcAft>
                          <a:spcPts val="500"/>
                        </a:spcAft>
                      </a:pPr>
                      <a:r>
                        <a:rPr lang="en-AU" sz="1200">
                          <a:effectLst/>
                        </a:rPr>
                        <a:t>3.4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495556217"/>
                  </a:ext>
                </a:extLst>
              </a:tr>
              <a:tr h="461605">
                <a:tc>
                  <a:txBody>
                    <a:bodyPr/>
                    <a:lstStyle/>
                    <a:p>
                      <a:pPr algn="l">
                        <a:spcAft>
                          <a:spcPts val="500"/>
                        </a:spcAft>
                      </a:pPr>
                      <a:r>
                        <a:rPr lang="en-AU" sz="1200">
                          <a:effectLst/>
                        </a:rPr>
                        <a:t>SA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R="144145" algn="ctr">
                        <a:spcAft>
                          <a:spcPts val="500"/>
                        </a:spcAft>
                      </a:pPr>
                      <a:r>
                        <a:rPr lang="en-AU" sz="1200">
                          <a:effectLst/>
                        </a:rPr>
                        <a:t>25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R="144145" algn="ctr">
                        <a:spcAft>
                          <a:spcPts val="500"/>
                        </a:spcAft>
                      </a:pPr>
                      <a:r>
                        <a:rPr lang="en-AU" sz="1200">
                          <a:effectLst/>
                        </a:rPr>
                        <a:t>29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R="144145" algn="ctr">
                        <a:spcAft>
                          <a:spcPts val="500"/>
                        </a:spcAft>
                      </a:pPr>
                      <a:r>
                        <a:rPr lang="en-AU" sz="1200">
                          <a:effectLst/>
                        </a:rPr>
                        <a:t>21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R="144145" algn="ctr">
                        <a:spcAft>
                          <a:spcPts val="500"/>
                        </a:spcAft>
                      </a:pPr>
                      <a:r>
                        <a:rPr lang="en-AU" sz="1200">
                          <a:effectLst/>
                        </a:rPr>
                        <a:t>2.0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R="144145" algn="ctr">
                        <a:spcAft>
                          <a:spcPts val="500"/>
                        </a:spcAft>
                      </a:pPr>
                      <a:r>
                        <a:rPr lang="en-AU" sz="1200">
                          <a:effectLst/>
                        </a:rPr>
                        <a:t>1.5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R="144145" algn="ctr">
                        <a:spcAft>
                          <a:spcPts val="500"/>
                        </a:spcAft>
                      </a:pPr>
                      <a:r>
                        <a:rPr lang="en-AU" sz="1200">
                          <a:effectLst/>
                        </a:rPr>
                        <a:t>3.3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181272822"/>
                  </a:ext>
                </a:extLst>
              </a:tr>
              <a:tr h="461605">
                <a:tc>
                  <a:txBody>
                    <a:bodyPr/>
                    <a:lstStyle/>
                    <a:p>
                      <a:pPr algn="l">
                        <a:spcAft>
                          <a:spcPts val="500"/>
                        </a:spcAft>
                      </a:pPr>
                      <a:r>
                        <a:rPr lang="en-AU" sz="1200" dirty="0">
                          <a:effectLst/>
                        </a:rPr>
                        <a:t>NT</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R="144145" algn="ctr">
                        <a:spcAft>
                          <a:spcPts val="500"/>
                        </a:spcAft>
                      </a:pPr>
                      <a:r>
                        <a:rPr lang="en-AU" sz="1200">
                          <a:effectLst/>
                        </a:rPr>
                        <a:t>26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R="144145" algn="ctr">
                        <a:spcAft>
                          <a:spcPts val="500"/>
                        </a:spcAft>
                      </a:pPr>
                      <a:r>
                        <a:rPr lang="en-AU" sz="1200">
                          <a:effectLst/>
                        </a:rPr>
                        <a:t>32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R="144145" algn="ctr">
                        <a:spcAft>
                          <a:spcPts val="500"/>
                        </a:spcAft>
                      </a:pPr>
                      <a:r>
                        <a:rPr lang="en-AU" sz="1200">
                          <a:effectLst/>
                        </a:rPr>
                        <a:t>21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R="144145" algn="ctr">
                        <a:spcAft>
                          <a:spcPts val="500"/>
                        </a:spcAft>
                      </a:pPr>
                      <a:r>
                        <a:rPr lang="en-AU" sz="1200">
                          <a:effectLst/>
                        </a:rPr>
                        <a:t>1.8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R="144145" algn="ctr">
                        <a:spcAft>
                          <a:spcPts val="500"/>
                        </a:spcAft>
                      </a:pPr>
                      <a:r>
                        <a:rPr lang="en-AU" sz="1200">
                          <a:effectLst/>
                        </a:rPr>
                        <a:t>1.4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R="144145" algn="ctr">
                        <a:spcAft>
                          <a:spcPts val="500"/>
                        </a:spcAft>
                      </a:pPr>
                      <a:r>
                        <a:rPr lang="en-AU" sz="1200" dirty="0">
                          <a:effectLst/>
                        </a:rPr>
                        <a:t>2.9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411510813"/>
                  </a:ext>
                </a:extLst>
              </a:tr>
            </a:tbl>
          </a:graphicData>
        </a:graphic>
      </p:graphicFrame>
    </p:spTree>
    <p:extLst>
      <p:ext uri="{BB962C8B-B14F-4D97-AF65-F5344CB8AC3E}">
        <p14:creationId xmlns:p14="http://schemas.microsoft.com/office/powerpoint/2010/main" val="3451387113"/>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5360" y="1524000"/>
            <a:ext cx="11247040" cy="762000"/>
          </a:xfrm>
        </p:spPr>
        <p:txBody>
          <a:bodyPr>
            <a:noAutofit/>
          </a:bodyPr>
          <a:lstStyle/>
          <a:p>
            <a:r>
              <a:rPr lang="en-US" sz="1750" b="1" dirty="0">
                <a:solidFill>
                  <a:srgbClr val="087876"/>
                </a:solidFill>
              </a:rPr>
              <a:t>Age-standardised death rates for intentional self-harm among Aboriginal and Torres Strait Islander people, by sex and age-group, and Aboriginal and Torres Strait </a:t>
            </a:r>
            <a:r>
              <a:rPr lang="en-US" sz="1750" b="1" dirty="0" smtClean="0">
                <a:solidFill>
                  <a:srgbClr val="087876"/>
                </a:solidFill>
              </a:rPr>
              <a:t>Islander: non-Indigenous </a:t>
            </a:r>
            <a:r>
              <a:rPr lang="en-US" sz="1750" b="1" dirty="0">
                <a:solidFill>
                  <a:srgbClr val="087876"/>
                </a:solidFill>
              </a:rPr>
              <a:t>rate ratios, NSW, Qld, WA, SA and the NT, </a:t>
            </a:r>
            <a:r>
              <a:rPr lang="en-US" sz="1750" b="1" dirty="0" smtClean="0">
                <a:solidFill>
                  <a:srgbClr val="087876"/>
                </a:solidFill>
              </a:rPr>
              <a:t>2013-2017</a:t>
            </a:r>
            <a:endParaRPr lang="en-AU" sz="1750" b="1" dirty="0">
              <a:solidFill>
                <a:srgbClr val="087876"/>
              </a:solidFill>
            </a:endParaRPr>
          </a:p>
        </p:txBody>
      </p:sp>
      <p:sp>
        <p:nvSpPr>
          <p:cNvPr id="7" name="Rectangle 6"/>
          <p:cNvSpPr/>
          <p:nvPr/>
        </p:nvSpPr>
        <p:spPr>
          <a:xfrm>
            <a:off x="335360" y="5582177"/>
            <a:ext cx="11521280" cy="727143"/>
          </a:xfrm>
          <a:prstGeom prst="rect">
            <a:avLst/>
          </a:prstGeom>
        </p:spPr>
        <p:txBody>
          <a:bodyPr wrap="square" numCol="2">
            <a:noAutofit/>
          </a:bodyPr>
          <a:lstStyle/>
          <a:p>
            <a:pPr marL="594360" indent="-594360">
              <a:spcAft>
                <a:spcPts val="300"/>
              </a:spcAft>
              <a:tabLst>
                <a:tab pos="457200" algn="l"/>
                <a:tab pos="594360" algn="l"/>
              </a:tabLst>
            </a:pPr>
            <a:r>
              <a:rPr lang="en-AU" sz="800" dirty="0">
                <a:latin typeface="+mj-lt"/>
                <a:ea typeface="Times New Roman" panose="02020603050405020304" pitchFamily="18" charset="0"/>
                <a:cs typeface="Times New Roman" panose="02020603050405020304" pitchFamily="18" charset="0"/>
              </a:rPr>
              <a:t>Notes:	</a:t>
            </a:r>
            <a:endParaRPr lang="en-AU" sz="800" dirty="0" smtClean="0">
              <a:latin typeface="+mj-lt"/>
              <a:ea typeface="Times New Roman" panose="02020603050405020304" pitchFamily="18" charset="0"/>
              <a:cs typeface="Times New Roman" panose="02020603050405020304" pitchFamily="18" charset="0"/>
            </a:endParaRPr>
          </a:p>
          <a:p>
            <a:pPr marL="594360" indent="-594360">
              <a:spcAft>
                <a:spcPts val="300"/>
              </a:spcAft>
              <a:tabLst>
                <a:tab pos="457200" algn="l"/>
                <a:tab pos="594360" algn="l"/>
              </a:tabLst>
            </a:pPr>
            <a:r>
              <a:rPr lang="en-AU" sz="800" dirty="0" smtClean="0">
                <a:latin typeface="+mj-lt"/>
                <a:ea typeface="Times New Roman" panose="02020603050405020304" pitchFamily="18" charset="0"/>
                <a:cs typeface="Times New Roman" panose="02020603050405020304" pitchFamily="18" charset="0"/>
              </a:rPr>
              <a:t>1. Rate </a:t>
            </a:r>
            <a:r>
              <a:rPr lang="en-AU" sz="800" dirty="0">
                <a:latin typeface="+mj-lt"/>
                <a:ea typeface="Times New Roman" panose="02020603050405020304" pitchFamily="18" charset="0"/>
                <a:cs typeface="Times New Roman" panose="02020603050405020304" pitchFamily="18" charset="0"/>
              </a:rPr>
              <a:t>per 100,000 population, rounded to the nearest whole number, standardised to the Australian 2011 and 2016 ERP.</a:t>
            </a:r>
          </a:p>
          <a:p>
            <a:pPr marL="594360" indent="-594360">
              <a:spcAft>
                <a:spcPts val="300"/>
              </a:spcAft>
              <a:tabLst>
                <a:tab pos="457200" algn="l"/>
                <a:tab pos="594360" algn="l"/>
              </a:tabLst>
            </a:pPr>
            <a:r>
              <a:rPr lang="en-AU" sz="800" dirty="0" smtClean="0">
                <a:latin typeface="+mj-lt"/>
                <a:ea typeface="Times New Roman" panose="02020603050405020304" pitchFamily="18" charset="0"/>
                <a:cs typeface="Times New Roman" panose="02020603050405020304" pitchFamily="18" charset="0"/>
              </a:rPr>
              <a:t>2. Rate </a:t>
            </a:r>
            <a:r>
              <a:rPr lang="en-AU" sz="800" dirty="0">
                <a:latin typeface="+mj-lt"/>
                <a:ea typeface="Times New Roman" panose="02020603050405020304" pitchFamily="18" charset="0"/>
                <a:cs typeface="Times New Roman" panose="02020603050405020304" pitchFamily="18" charset="0"/>
              </a:rPr>
              <a:t>ratio is the Aboriginal and Torres Strait Islander rate divided by the non-Indigenous rate.</a:t>
            </a:r>
          </a:p>
          <a:p>
            <a:pPr marL="594360" indent="-594360">
              <a:spcAft>
                <a:spcPts val="300"/>
              </a:spcAft>
              <a:tabLst>
                <a:tab pos="457200" algn="l"/>
                <a:tab pos="594360" algn="l"/>
              </a:tabLst>
            </a:pPr>
            <a:r>
              <a:rPr lang="en-AU" sz="800" dirty="0" smtClean="0">
                <a:latin typeface="+mj-lt"/>
                <a:ea typeface="Times New Roman" panose="02020603050405020304" pitchFamily="18" charset="0"/>
                <a:cs typeface="Times New Roman" panose="02020603050405020304" pitchFamily="18" charset="0"/>
              </a:rPr>
              <a:t>3. n.p</a:t>
            </a:r>
            <a:r>
              <a:rPr lang="en-AU" sz="800" dirty="0">
                <a:latin typeface="+mj-lt"/>
                <a:ea typeface="Times New Roman" panose="02020603050405020304" pitchFamily="18" charset="0"/>
                <a:cs typeface="Times New Roman" panose="02020603050405020304" pitchFamily="18" charset="0"/>
              </a:rPr>
              <a:t>.: not published.</a:t>
            </a:r>
          </a:p>
          <a:p>
            <a:pPr marL="90488" indent="-90488">
              <a:spcAft>
                <a:spcPts val="300"/>
              </a:spcAft>
              <a:tabLst>
                <a:tab pos="90488" algn="l"/>
                <a:tab pos="457200" algn="l"/>
              </a:tabLst>
            </a:pPr>
            <a:r>
              <a:rPr lang="en-AU" sz="800" dirty="0" smtClean="0">
                <a:latin typeface="+mj-lt"/>
                <a:ea typeface="Times New Roman" panose="02020603050405020304" pitchFamily="18" charset="0"/>
                <a:cs typeface="Times New Roman" panose="02020603050405020304" pitchFamily="18" charset="0"/>
              </a:rPr>
              <a:t>4. Due </a:t>
            </a:r>
            <a:r>
              <a:rPr lang="en-AU" sz="800" dirty="0">
                <a:latin typeface="+mj-lt"/>
                <a:ea typeface="Times New Roman" panose="02020603050405020304" pitchFamily="18" charset="0"/>
                <a:cs typeface="Times New Roman" panose="02020603050405020304" pitchFamily="18" charset="0"/>
              </a:rPr>
              <a:t>to the incomplete identification of Aboriginal and Torres Strait Islander status, these figures probably underestimate the true differences between Aboriginal and Torres Strait Islander and non-Indigenous people</a:t>
            </a:r>
            <a:r>
              <a:rPr lang="en-AU" sz="800" dirty="0" smtClean="0">
                <a:latin typeface="+mj-lt"/>
                <a:ea typeface="Times New Roman" panose="02020603050405020304" pitchFamily="18" charset="0"/>
                <a:cs typeface="Times New Roman" panose="02020603050405020304" pitchFamily="18" charset="0"/>
              </a:rPr>
              <a:t>.</a:t>
            </a:r>
          </a:p>
          <a:p>
            <a:pPr marL="90488" indent="-90488">
              <a:spcAft>
                <a:spcPts val="300"/>
              </a:spcAft>
              <a:tabLst>
                <a:tab pos="90488" algn="l"/>
                <a:tab pos="457200" algn="l"/>
              </a:tabLst>
            </a:pPr>
            <a:r>
              <a:rPr lang="en-AU" sz="800" dirty="0" smtClean="0">
                <a:latin typeface="+mj-lt"/>
                <a:ea typeface="Times New Roman" panose="02020603050405020304" pitchFamily="18" charset="0"/>
                <a:cs typeface="Times New Roman" panose="02020603050405020304" pitchFamily="18" charset="0"/>
              </a:rPr>
              <a:t>5. Rounding may result in inconsistencies in calculated ratios.</a:t>
            </a:r>
            <a:endParaRPr lang="en-AU" sz="800" dirty="0">
              <a:latin typeface="+mj-lt"/>
              <a:ea typeface="Times New Roman" panose="02020603050405020304" pitchFamily="18" charset="0"/>
              <a:cs typeface="Times New Roman" panose="02020603050405020304" pitchFamily="18" charset="0"/>
            </a:endParaRPr>
          </a:p>
          <a:p>
            <a:r>
              <a:rPr lang="en-AU" sz="800" dirty="0">
                <a:latin typeface="+mj-lt"/>
                <a:ea typeface="Times New Roman" panose="02020603050405020304" pitchFamily="18" charset="0"/>
                <a:cs typeface="Times New Roman" panose="02020603050405020304" pitchFamily="18" charset="0"/>
              </a:rPr>
              <a:t>Source: ABS, </a:t>
            </a:r>
            <a:r>
              <a:rPr lang="en-AU" sz="800" dirty="0" smtClean="0">
                <a:latin typeface="+mj-lt"/>
                <a:ea typeface="Times New Roman" panose="02020603050405020304" pitchFamily="18" charset="0"/>
                <a:cs typeface="Times New Roman" panose="02020603050405020304" pitchFamily="18" charset="0"/>
              </a:rPr>
              <a:t>2018 </a:t>
            </a:r>
            <a:endParaRPr lang="en-AU" sz="800" dirty="0">
              <a:latin typeface="+mj-lt"/>
            </a:endParaRPr>
          </a:p>
        </p:txBody>
      </p:sp>
      <p:graphicFrame>
        <p:nvGraphicFramePr>
          <p:cNvPr id="4" name="Table 3"/>
          <p:cNvGraphicFramePr>
            <a:graphicFrameLocks noGrp="1"/>
          </p:cNvGraphicFramePr>
          <p:nvPr>
            <p:extLst>
              <p:ext uri="{D42A27DB-BD31-4B8C-83A1-F6EECF244321}">
                <p14:modId xmlns:p14="http://schemas.microsoft.com/office/powerpoint/2010/main" val="1743020668"/>
              </p:ext>
            </p:extLst>
          </p:nvPr>
        </p:nvGraphicFramePr>
        <p:xfrm>
          <a:off x="335360" y="2420888"/>
          <a:ext cx="11521279" cy="2952328"/>
        </p:xfrm>
        <a:graphic>
          <a:graphicData uri="http://schemas.openxmlformats.org/drawingml/2006/table">
            <a:tbl>
              <a:tblPr firstRow="1" bandRow="1">
                <a:tableStyleId>{5202B0CA-FC54-4496-8BCA-5EF66A818D29}</a:tableStyleId>
              </a:tblPr>
              <a:tblGrid>
                <a:gridCol w="1645897">
                  <a:extLst>
                    <a:ext uri="{9D8B030D-6E8A-4147-A177-3AD203B41FA5}">
                      <a16:colId xmlns:a16="http://schemas.microsoft.com/office/drawing/2014/main" val="20000"/>
                    </a:ext>
                  </a:extLst>
                </a:gridCol>
                <a:gridCol w="1645897">
                  <a:extLst>
                    <a:ext uri="{9D8B030D-6E8A-4147-A177-3AD203B41FA5}">
                      <a16:colId xmlns:a16="http://schemas.microsoft.com/office/drawing/2014/main" val="20001"/>
                    </a:ext>
                  </a:extLst>
                </a:gridCol>
                <a:gridCol w="1645897">
                  <a:extLst>
                    <a:ext uri="{9D8B030D-6E8A-4147-A177-3AD203B41FA5}">
                      <a16:colId xmlns:a16="http://schemas.microsoft.com/office/drawing/2014/main" val="20002"/>
                    </a:ext>
                  </a:extLst>
                </a:gridCol>
                <a:gridCol w="1645897">
                  <a:extLst>
                    <a:ext uri="{9D8B030D-6E8A-4147-A177-3AD203B41FA5}">
                      <a16:colId xmlns:a16="http://schemas.microsoft.com/office/drawing/2014/main" val="20003"/>
                    </a:ext>
                  </a:extLst>
                </a:gridCol>
                <a:gridCol w="1645897">
                  <a:extLst>
                    <a:ext uri="{9D8B030D-6E8A-4147-A177-3AD203B41FA5}">
                      <a16:colId xmlns:a16="http://schemas.microsoft.com/office/drawing/2014/main" val="20004"/>
                    </a:ext>
                  </a:extLst>
                </a:gridCol>
                <a:gridCol w="1645897">
                  <a:extLst>
                    <a:ext uri="{9D8B030D-6E8A-4147-A177-3AD203B41FA5}">
                      <a16:colId xmlns:a16="http://schemas.microsoft.com/office/drawing/2014/main" val="20005"/>
                    </a:ext>
                  </a:extLst>
                </a:gridCol>
                <a:gridCol w="1645897">
                  <a:extLst>
                    <a:ext uri="{9D8B030D-6E8A-4147-A177-3AD203B41FA5}">
                      <a16:colId xmlns:a16="http://schemas.microsoft.com/office/drawing/2014/main" val="20006"/>
                    </a:ext>
                  </a:extLst>
                </a:gridCol>
              </a:tblGrid>
              <a:tr h="369041">
                <a:tc>
                  <a:txBody>
                    <a:bodyPr/>
                    <a:lstStyle/>
                    <a:p>
                      <a:pPr algn="l">
                        <a:spcAft>
                          <a:spcPts val="500"/>
                        </a:spcAft>
                      </a:pPr>
                      <a:r>
                        <a:rPr lang="en-AU" sz="1200" dirty="0">
                          <a:solidFill>
                            <a:schemeClr val="bg1"/>
                          </a:solidFill>
                          <a:effectLst/>
                        </a:rPr>
                        <a:t>Age-group (years)</a:t>
                      </a:r>
                      <a:endParaRPr lang="en-AU" sz="1200" b="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8277" marR="58277" marT="0" marB="0" anchor="ctr">
                    <a:solidFill>
                      <a:srgbClr val="087876"/>
                    </a:solidFill>
                  </a:tcPr>
                </a:tc>
                <a:tc gridSpan="3">
                  <a:txBody>
                    <a:bodyPr/>
                    <a:lstStyle/>
                    <a:p>
                      <a:pPr algn="ctr">
                        <a:spcAft>
                          <a:spcPts val="500"/>
                        </a:spcAft>
                      </a:pPr>
                      <a:r>
                        <a:rPr lang="en-AU" sz="1200" dirty="0">
                          <a:solidFill>
                            <a:schemeClr val="bg1"/>
                          </a:solidFill>
                          <a:effectLst/>
                        </a:rPr>
                        <a:t>Aboriginal and Torres Strait Islander people</a:t>
                      </a:r>
                      <a:endParaRPr lang="en-AU" sz="1200" b="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8277" marR="58277" marT="0" marB="0" anchor="ctr">
                    <a:solidFill>
                      <a:srgbClr val="087876"/>
                    </a:solidFill>
                  </a:tcPr>
                </a:tc>
                <a:tc hMerge="1">
                  <a:txBody>
                    <a:bodyPr/>
                    <a:lstStyle/>
                    <a:p>
                      <a:endParaRPr lang="en-AU"/>
                    </a:p>
                  </a:txBody>
                  <a:tcPr/>
                </a:tc>
                <a:tc hMerge="1">
                  <a:txBody>
                    <a:bodyPr/>
                    <a:lstStyle/>
                    <a:p>
                      <a:endParaRPr lang="en-AU"/>
                    </a:p>
                  </a:txBody>
                  <a:tcPr/>
                </a:tc>
                <a:tc gridSpan="3">
                  <a:txBody>
                    <a:bodyPr/>
                    <a:lstStyle/>
                    <a:p>
                      <a:pPr algn="ctr">
                        <a:spcAft>
                          <a:spcPts val="500"/>
                        </a:spcAft>
                      </a:pPr>
                      <a:r>
                        <a:rPr lang="en-AU" sz="1200" dirty="0">
                          <a:solidFill>
                            <a:schemeClr val="bg1"/>
                          </a:solidFill>
                          <a:effectLst/>
                        </a:rPr>
                        <a:t>Rate ratios</a:t>
                      </a:r>
                      <a:endParaRPr lang="en-AU" sz="1200" b="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8277" marR="58277" marT="0" marB="0" anchor="ctr">
                    <a:solidFill>
                      <a:srgbClr val="087876"/>
                    </a:solidFill>
                  </a:tcPr>
                </a:tc>
                <a:tc hMerge="1">
                  <a:txBody>
                    <a:bodyPr/>
                    <a:lstStyle/>
                    <a:p>
                      <a:endParaRPr lang="en-AU"/>
                    </a:p>
                  </a:txBody>
                  <a:tcPr/>
                </a:tc>
                <a:tc hMerge="1">
                  <a:txBody>
                    <a:bodyPr/>
                    <a:lstStyle/>
                    <a:p>
                      <a:endParaRPr lang="en-AU"/>
                    </a:p>
                  </a:txBody>
                  <a:tcPr/>
                </a:tc>
                <a:extLst>
                  <a:ext uri="{0D108BD9-81ED-4DB2-BD59-A6C34878D82A}">
                    <a16:rowId xmlns:a16="http://schemas.microsoft.com/office/drawing/2014/main" val="10000"/>
                  </a:ext>
                </a:extLst>
              </a:tr>
              <a:tr h="369041">
                <a:tc>
                  <a:txBody>
                    <a:bodyPr/>
                    <a:lstStyle/>
                    <a:p>
                      <a:pPr algn="l"/>
                      <a:endParaRPr lang="en-AU" sz="1200" b="0" dirty="0">
                        <a:solidFill>
                          <a:schemeClr val="bg1"/>
                        </a:solidFill>
                      </a:endParaRPr>
                    </a:p>
                  </a:txBody>
                  <a:tcPr marL="58277" marR="58277" marT="0" marB="0" anchor="ctr">
                    <a:solidFill>
                      <a:srgbClr val="087876"/>
                    </a:solidFill>
                  </a:tcPr>
                </a:tc>
                <a:tc>
                  <a:txBody>
                    <a:bodyPr/>
                    <a:lstStyle/>
                    <a:p>
                      <a:pPr algn="ctr">
                        <a:spcAft>
                          <a:spcPts val="500"/>
                        </a:spcAft>
                      </a:pPr>
                      <a:r>
                        <a:rPr lang="en-AU" sz="1200" dirty="0">
                          <a:solidFill>
                            <a:schemeClr val="bg1"/>
                          </a:solidFill>
                          <a:effectLst/>
                        </a:rPr>
                        <a:t>Persons</a:t>
                      </a:r>
                      <a:endParaRPr lang="en-AU" sz="12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8277" marR="58277" marT="0" marB="0" anchor="ctr">
                    <a:solidFill>
                      <a:srgbClr val="087876"/>
                    </a:solidFill>
                  </a:tcPr>
                </a:tc>
                <a:tc>
                  <a:txBody>
                    <a:bodyPr/>
                    <a:lstStyle/>
                    <a:p>
                      <a:pPr algn="ctr">
                        <a:spcAft>
                          <a:spcPts val="500"/>
                        </a:spcAft>
                      </a:pPr>
                      <a:r>
                        <a:rPr lang="en-AU" sz="1200" dirty="0">
                          <a:solidFill>
                            <a:schemeClr val="bg1"/>
                          </a:solidFill>
                          <a:effectLst/>
                        </a:rPr>
                        <a:t>Males</a:t>
                      </a:r>
                      <a:endParaRPr lang="en-AU" sz="12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8277" marR="58277" marT="0" marB="0" anchor="ctr">
                    <a:solidFill>
                      <a:srgbClr val="087876"/>
                    </a:solidFill>
                  </a:tcPr>
                </a:tc>
                <a:tc>
                  <a:txBody>
                    <a:bodyPr/>
                    <a:lstStyle/>
                    <a:p>
                      <a:pPr algn="ctr">
                        <a:spcAft>
                          <a:spcPts val="500"/>
                        </a:spcAft>
                      </a:pPr>
                      <a:r>
                        <a:rPr lang="en-AU" sz="1200" dirty="0">
                          <a:solidFill>
                            <a:schemeClr val="bg1"/>
                          </a:solidFill>
                          <a:effectLst/>
                        </a:rPr>
                        <a:t>Females</a:t>
                      </a:r>
                      <a:endParaRPr lang="en-AU" sz="12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8277" marR="58277" marT="0" marB="0" anchor="ctr">
                    <a:solidFill>
                      <a:srgbClr val="087876"/>
                    </a:solidFill>
                  </a:tcPr>
                </a:tc>
                <a:tc>
                  <a:txBody>
                    <a:bodyPr/>
                    <a:lstStyle/>
                    <a:p>
                      <a:pPr algn="ctr">
                        <a:spcAft>
                          <a:spcPts val="500"/>
                        </a:spcAft>
                      </a:pPr>
                      <a:r>
                        <a:rPr lang="en-AU" sz="1200" dirty="0">
                          <a:solidFill>
                            <a:schemeClr val="bg1"/>
                          </a:solidFill>
                          <a:effectLst/>
                        </a:rPr>
                        <a:t>Persons</a:t>
                      </a:r>
                      <a:endParaRPr lang="en-AU" sz="12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8277" marR="58277" marT="0" marB="0" anchor="ctr">
                    <a:solidFill>
                      <a:srgbClr val="087876"/>
                    </a:solidFill>
                  </a:tcPr>
                </a:tc>
                <a:tc>
                  <a:txBody>
                    <a:bodyPr/>
                    <a:lstStyle/>
                    <a:p>
                      <a:pPr algn="ctr">
                        <a:spcAft>
                          <a:spcPts val="500"/>
                        </a:spcAft>
                      </a:pPr>
                      <a:r>
                        <a:rPr lang="en-AU" sz="1200" dirty="0">
                          <a:solidFill>
                            <a:schemeClr val="bg1"/>
                          </a:solidFill>
                          <a:effectLst/>
                        </a:rPr>
                        <a:t>Males</a:t>
                      </a:r>
                      <a:endParaRPr lang="en-AU" sz="12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8277" marR="58277" marT="0" marB="0" anchor="ctr">
                    <a:solidFill>
                      <a:srgbClr val="087876"/>
                    </a:solidFill>
                  </a:tcPr>
                </a:tc>
                <a:tc>
                  <a:txBody>
                    <a:bodyPr/>
                    <a:lstStyle/>
                    <a:p>
                      <a:pPr algn="ctr">
                        <a:spcAft>
                          <a:spcPts val="500"/>
                        </a:spcAft>
                      </a:pPr>
                      <a:r>
                        <a:rPr lang="en-AU" sz="1200" dirty="0">
                          <a:solidFill>
                            <a:schemeClr val="bg1"/>
                          </a:solidFill>
                          <a:effectLst/>
                        </a:rPr>
                        <a:t>Females</a:t>
                      </a:r>
                      <a:endParaRPr lang="en-AU" sz="12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8277" marR="58277" marT="0" marB="0" anchor="ctr">
                    <a:solidFill>
                      <a:srgbClr val="087876"/>
                    </a:solidFill>
                  </a:tcPr>
                </a:tc>
                <a:extLst>
                  <a:ext uri="{0D108BD9-81ED-4DB2-BD59-A6C34878D82A}">
                    <a16:rowId xmlns:a16="http://schemas.microsoft.com/office/drawing/2014/main" val="10001"/>
                  </a:ext>
                </a:extLst>
              </a:tr>
              <a:tr h="369041">
                <a:tc>
                  <a:txBody>
                    <a:bodyPr/>
                    <a:lstStyle/>
                    <a:p>
                      <a:pPr algn="l">
                        <a:spcAft>
                          <a:spcPts val="500"/>
                        </a:spcAft>
                      </a:pPr>
                      <a:r>
                        <a:rPr lang="en-AU" sz="1200">
                          <a:effectLst/>
                        </a:rPr>
                        <a:t>1-14</a:t>
                      </a:r>
                      <a:endParaRPr lang="en-AU" sz="12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8277" marR="58277" marT="0" marB="0" anchor="ctr"/>
                </a:tc>
                <a:tc>
                  <a:txBody>
                    <a:bodyPr/>
                    <a:lstStyle/>
                    <a:p>
                      <a:pPr algn="ctr">
                        <a:spcAft>
                          <a:spcPts val="500"/>
                        </a:spcAft>
                      </a:pPr>
                      <a:r>
                        <a:rPr lang="en-AU" sz="1200" dirty="0" smtClean="0">
                          <a:effectLst/>
                        </a:rPr>
                        <a:t>2.3</a:t>
                      </a:r>
                      <a:endParaRPr lang="en-A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8277" marR="58277" marT="0" marB="0" anchor="ctr"/>
                </a:tc>
                <a:tc>
                  <a:txBody>
                    <a:bodyPr/>
                    <a:lstStyle/>
                    <a:p>
                      <a:pPr algn="ctr">
                        <a:spcAft>
                          <a:spcPts val="500"/>
                        </a:spcAft>
                      </a:pPr>
                      <a:r>
                        <a:rPr lang="en-AU" sz="1200" dirty="0" smtClean="0">
                          <a:effectLst/>
                        </a:rPr>
                        <a:t>2.7</a:t>
                      </a:r>
                      <a:endParaRPr lang="en-A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8277" marR="58277" marT="0" marB="0" anchor="ctr"/>
                </a:tc>
                <a:tc>
                  <a:txBody>
                    <a:bodyPr/>
                    <a:lstStyle/>
                    <a:p>
                      <a:pPr algn="ctr">
                        <a:spcAft>
                          <a:spcPts val="500"/>
                        </a:spcAft>
                      </a:pPr>
                      <a:r>
                        <a:rPr lang="en-AU" sz="1200" dirty="0" smtClean="0">
                          <a:effectLst/>
                        </a:rPr>
                        <a:t>1.8</a:t>
                      </a:r>
                      <a:endParaRPr lang="en-A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8277" marR="58277" marT="0" marB="0" anchor="ctr"/>
                </a:tc>
                <a:tc>
                  <a:txBody>
                    <a:bodyPr/>
                    <a:lstStyle/>
                    <a:p>
                      <a:pPr algn="ctr">
                        <a:spcAft>
                          <a:spcPts val="500"/>
                        </a:spcAft>
                      </a:pPr>
                      <a:r>
                        <a:rPr lang="en-AU" sz="1200" dirty="0" smtClean="0">
                          <a:effectLst/>
                        </a:rPr>
                        <a:t>5.7</a:t>
                      </a:r>
                      <a:endParaRPr lang="en-A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8277" marR="58277" marT="0" marB="0" anchor="ctr"/>
                </a:tc>
                <a:tc>
                  <a:txBody>
                    <a:bodyPr/>
                    <a:lstStyle/>
                    <a:p>
                      <a:pPr algn="ctr">
                        <a:spcAft>
                          <a:spcPts val="500"/>
                        </a:spcAft>
                      </a:pPr>
                      <a:r>
                        <a:rPr lang="en-AU" sz="1200" dirty="0" smtClean="0">
                          <a:effectLst/>
                        </a:rPr>
                        <a:t>6.7</a:t>
                      </a:r>
                      <a:endParaRPr lang="en-A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8277" marR="58277" marT="0" marB="0" anchor="ctr"/>
                </a:tc>
                <a:tc>
                  <a:txBody>
                    <a:bodyPr/>
                    <a:lstStyle/>
                    <a:p>
                      <a:pPr algn="ctr">
                        <a:spcAft>
                          <a:spcPts val="500"/>
                        </a:spcAft>
                      </a:pPr>
                      <a:r>
                        <a:rPr lang="en-AU" sz="1200" dirty="0" smtClean="0">
                          <a:effectLst/>
                        </a:rPr>
                        <a:t>4.6</a:t>
                      </a:r>
                      <a:endParaRPr lang="en-A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8277" marR="58277" marT="0" marB="0" anchor="ctr"/>
                </a:tc>
                <a:extLst>
                  <a:ext uri="{0D108BD9-81ED-4DB2-BD59-A6C34878D82A}">
                    <a16:rowId xmlns:a16="http://schemas.microsoft.com/office/drawing/2014/main" val="10002"/>
                  </a:ext>
                </a:extLst>
              </a:tr>
              <a:tr h="369041">
                <a:tc>
                  <a:txBody>
                    <a:bodyPr/>
                    <a:lstStyle/>
                    <a:p>
                      <a:pPr algn="l">
                        <a:spcAft>
                          <a:spcPts val="500"/>
                        </a:spcAft>
                      </a:pPr>
                      <a:r>
                        <a:rPr lang="en-AU" sz="1200" dirty="0">
                          <a:effectLst/>
                        </a:rPr>
                        <a:t>15-24</a:t>
                      </a:r>
                      <a:endParaRPr lang="en-A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8277" marR="58277" marT="0" marB="0" anchor="ctr"/>
                </a:tc>
                <a:tc>
                  <a:txBody>
                    <a:bodyPr/>
                    <a:lstStyle/>
                    <a:p>
                      <a:pPr algn="ctr">
                        <a:spcAft>
                          <a:spcPts val="500"/>
                        </a:spcAft>
                      </a:pPr>
                      <a:r>
                        <a:rPr lang="en-AU" sz="1200" dirty="0" smtClean="0">
                          <a:effectLst/>
                        </a:rPr>
                        <a:t>41</a:t>
                      </a:r>
                      <a:endParaRPr lang="en-A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8277" marR="58277" marT="0" marB="0" anchor="ctr"/>
                </a:tc>
                <a:tc>
                  <a:txBody>
                    <a:bodyPr/>
                    <a:lstStyle/>
                    <a:p>
                      <a:pPr algn="ctr">
                        <a:spcAft>
                          <a:spcPts val="500"/>
                        </a:spcAft>
                      </a:pPr>
                      <a:r>
                        <a:rPr lang="en-AU" sz="1200" dirty="0" smtClean="0">
                          <a:effectLst/>
                        </a:rPr>
                        <a:t>54</a:t>
                      </a:r>
                      <a:endParaRPr lang="en-A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8277" marR="58277" marT="0" marB="0" anchor="ctr"/>
                </a:tc>
                <a:tc>
                  <a:txBody>
                    <a:bodyPr/>
                    <a:lstStyle/>
                    <a:p>
                      <a:pPr algn="ctr">
                        <a:spcAft>
                          <a:spcPts val="500"/>
                        </a:spcAft>
                      </a:pPr>
                      <a:r>
                        <a:rPr lang="en-AU" sz="1200" dirty="0" smtClean="0">
                          <a:effectLst/>
                        </a:rPr>
                        <a:t>28</a:t>
                      </a:r>
                      <a:endParaRPr lang="en-A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8277" marR="58277" marT="0" marB="0" anchor="ctr"/>
                </a:tc>
                <a:tc>
                  <a:txBody>
                    <a:bodyPr/>
                    <a:lstStyle/>
                    <a:p>
                      <a:pPr algn="ctr">
                        <a:spcAft>
                          <a:spcPts val="500"/>
                        </a:spcAft>
                      </a:pPr>
                      <a:r>
                        <a:rPr lang="en-AU" sz="1200">
                          <a:effectLst/>
                        </a:rPr>
                        <a:t>3.7</a:t>
                      </a:r>
                      <a:endParaRPr lang="en-AU" sz="12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8277" marR="58277" marT="0" marB="0" anchor="ctr"/>
                </a:tc>
                <a:tc>
                  <a:txBody>
                    <a:bodyPr/>
                    <a:lstStyle/>
                    <a:p>
                      <a:pPr algn="ctr">
                        <a:spcAft>
                          <a:spcPts val="500"/>
                        </a:spcAft>
                      </a:pPr>
                      <a:r>
                        <a:rPr lang="en-AU" sz="1200">
                          <a:effectLst/>
                        </a:rPr>
                        <a:t>3.3</a:t>
                      </a:r>
                      <a:endParaRPr lang="en-AU" sz="12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8277" marR="58277" marT="0" marB="0" anchor="ctr"/>
                </a:tc>
                <a:tc>
                  <a:txBody>
                    <a:bodyPr/>
                    <a:lstStyle/>
                    <a:p>
                      <a:pPr algn="ctr">
                        <a:spcAft>
                          <a:spcPts val="500"/>
                        </a:spcAft>
                      </a:pPr>
                      <a:r>
                        <a:rPr lang="en-AU" sz="1200" dirty="0" smtClean="0">
                          <a:effectLst/>
                        </a:rPr>
                        <a:t>4.7</a:t>
                      </a:r>
                      <a:endParaRPr lang="en-A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8277" marR="58277" marT="0" marB="0" anchor="ctr"/>
                </a:tc>
                <a:extLst>
                  <a:ext uri="{0D108BD9-81ED-4DB2-BD59-A6C34878D82A}">
                    <a16:rowId xmlns:a16="http://schemas.microsoft.com/office/drawing/2014/main" val="10003"/>
                  </a:ext>
                </a:extLst>
              </a:tr>
              <a:tr h="369041">
                <a:tc>
                  <a:txBody>
                    <a:bodyPr/>
                    <a:lstStyle/>
                    <a:p>
                      <a:pPr algn="l">
                        <a:spcAft>
                          <a:spcPts val="500"/>
                        </a:spcAft>
                      </a:pPr>
                      <a:r>
                        <a:rPr lang="en-AU" sz="1200">
                          <a:effectLst/>
                        </a:rPr>
                        <a:t>25-34</a:t>
                      </a:r>
                      <a:endParaRPr lang="en-AU" sz="12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8277" marR="58277" marT="0" marB="0" anchor="ctr"/>
                </a:tc>
                <a:tc>
                  <a:txBody>
                    <a:bodyPr/>
                    <a:lstStyle/>
                    <a:p>
                      <a:pPr algn="ctr">
                        <a:spcAft>
                          <a:spcPts val="500"/>
                        </a:spcAft>
                      </a:pPr>
                      <a:r>
                        <a:rPr lang="en-AU" sz="1200" dirty="0" smtClean="0">
                          <a:effectLst/>
                        </a:rPr>
                        <a:t>49</a:t>
                      </a:r>
                      <a:endParaRPr lang="en-A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8277" marR="58277" marT="0" marB="0" anchor="ctr"/>
                </a:tc>
                <a:tc>
                  <a:txBody>
                    <a:bodyPr/>
                    <a:lstStyle/>
                    <a:p>
                      <a:pPr algn="ctr">
                        <a:spcAft>
                          <a:spcPts val="500"/>
                        </a:spcAft>
                      </a:pPr>
                      <a:r>
                        <a:rPr lang="en-AU" sz="1200" dirty="0" smtClean="0">
                          <a:effectLst/>
                        </a:rPr>
                        <a:t>75</a:t>
                      </a:r>
                      <a:endParaRPr lang="en-A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8277" marR="58277" marT="0" marB="0" anchor="ctr"/>
                </a:tc>
                <a:tc>
                  <a:txBody>
                    <a:bodyPr/>
                    <a:lstStyle/>
                    <a:p>
                      <a:pPr algn="ctr">
                        <a:spcAft>
                          <a:spcPts val="500"/>
                        </a:spcAft>
                      </a:pPr>
                      <a:r>
                        <a:rPr lang="en-AU" sz="1200" dirty="0" smtClean="0">
                          <a:effectLst/>
                        </a:rPr>
                        <a:t>22</a:t>
                      </a:r>
                      <a:endParaRPr lang="en-A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8277" marR="58277" marT="0" marB="0" anchor="ctr"/>
                </a:tc>
                <a:tc>
                  <a:txBody>
                    <a:bodyPr/>
                    <a:lstStyle/>
                    <a:p>
                      <a:pPr algn="ctr">
                        <a:spcAft>
                          <a:spcPts val="500"/>
                        </a:spcAft>
                      </a:pPr>
                      <a:r>
                        <a:rPr lang="en-AU" sz="1200">
                          <a:effectLst/>
                        </a:rPr>
                        <a:t>3.3</a:t>
                      </a:r>
                      <a:endParaRPr lang="en-AU" sz="12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8277" marR="58277" marT="0" marB="0" anchor="ctr"/>
                </a:tc>
                <a:tc>
                  <a:txBody>
                    <a:bodyPr/>
                    <a:lstStyle/>
                    <a:p>
                      <a:pPr algn="ctr">
                        <a:spcAft>
                          <a:spcPts val="500"/>
                        </a:spcAft>
                      </a:pPr>
                      <a:r>
                        <a:rPr lang="en-AU" sz="1200" dirty="0" smtClean="0">
                          <a:effectLst/>
                        </a:rPr>
                        <a:t>3.4</a:t>
                      </a:r>
                      <a:endParaRPr lang="en-A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8277" marR="58277" marT="0" marB="0" anchor="ctr"/>
                </a:tc>
                <a:tc>
                  <a:txBody>
                    <a:bodyPr/>
                    <a:lstStyle/>
                    <a:p>
                      <a:pPr algn="ctr">
                        <a:spcAft>
                          <a:spcPts val="500"/>
                        </a:spcAft>
                      </a:pPr>
                      <a:r>
                        <a:rPr lang="en-AU" sz="1200" dirty="0" smtClean="0">
                          <a:effectLst/>
                        </a:rPr>
                        <a:t>3.2</a:t>
                      </a:r>
                      <a:endParaRPr lang="en-A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8277" marR="58277" marT="0" marB="0" anchor="ctr"/>
                </a:tc>
                <a:extLst>
                  <a:ext uri="{0D108BD9-81ED-4DB2-BD59-A6C34878D82A}">
                    <a16:rowId xmlns:a16="http://schemas.microsoft.com/office/drawing/2014/main" val="10004"/>
                  </a:ext>
                </a:extLst>
              </a:tr>
              <a:tr h="369041">
                <a:tc>
                  <a:txBody>
                    <a:bodyPr/>
                    <a:lstStyle/>
                    <a:p>
                      <a:pPr algn="l">
                        <a:spcAft>
                          <a:spcPts val="500"/>
                        </a:spcAft>
                      </a:pPr>
                      <a:r>
                        <a:rPr lang="en-AU" sz="1200">
                          <a:effectLst/>
                        </a:rPr>
                        <a:t>35-44</a:t>
                      </a:r>
                      <a:endParaRPr lang="en-AU" sz="12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8277" marR="58277" marT="0" marB="0" anchor="ctr"/>
                </a:tc>
                <a:tc>
                  <a:txBody>
                    <a:bodyPr/>
                    <a:lstStyle/>
                    <a:p>
                      <a:pPr algn="ctr">
                        <a:spcAft>
                          <a:spcPts val="500"/>
                        </a:spcAft>
                      </a:pPr>
                      <a:r>
                        <a:rPr lang="en-AU" sz="1200" dirty="0" smtClean="0">
                          <a:effectLst/>
                        </a:rPr>
                        <a:t>42</a:t>
                      </a:r>
                      <a:endParaRPr lang="en-A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8277" marR="58277" marT="0" marB="0" anchor="ctr"/>
                </a:tc>
                <a:tc>
                  <a:txBody>
                    <a:bodyPr/>
                    <a:lstStyle/>
                    <a:p>
                      <a:pPr algn="ctr">
                        <a:spcAft>
                          <a:spcPts val="500"/>
                        </a:spcAft>
                      </a:pPr>
                      <a:r>
                        <a:rPr lang="en-AU" sz="1200" dirty="0" smtClean="0">
                          <a:effectLst/>
                        </a:rPr>
                        <a:t>65</a:t>
                      </a:r>
                      <a:endParaRPr lang="en-A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8277" marR="58277" marT="0" marB="0" anchor="ctr"/>
                </a:tc>
                <a:tc>
                  <a:txBody>
                    <a:bodyPr/>
                    <a:lstStyle/>
                    <a:p>
                      <a:pPr algn="ctr">
                        <a:spcAft>
                          <a:spcPts val="500"/>
                        </a:spcAft>
                      </a:pPr>
                      <a:r>
                        <a:rPr lang="en-AU" sz="1200" dirty="0" smtClean="0">
                          <a:effectLst/>
                        </a:rPr>
                        <a:t>19</a:t>
                      </a:r>
                      <a:endParaRPr lang="en-A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8277" marR="58277" marT="0" marB="0" anchor="ctr"/>
                </a:tc>
                <a:tc>
                  <a:txBody>
                    <a:bodyPr/>
                    <a:lstStyle/>
                    <a:p>
                      <a:pPr algn="ctr">
                        <a:spcAft>
                          <a:spcPts val="500"/>
                        </a:spcAft>
                      </a:pPr>
                      <a:r>
                        <a:rPr lang="en-AU" sz="1200">
                          <a:effectLst/>
                        </a:rPr>
                        <a:t>2.3</a:t>
                      </a:r>
                      <a:endParaRPr lang="en-AU" sz="12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8277" marR="58277" marT="0" marB="0" anchor="ctr"/>
                </a:tc>
                <a:tc>
                  <a:txBody>
                    <a:bodyPr/>
                    <a:lstStyle/>
                    <a:p>
                      <a:pPr algn="ctr">
                        <a:spcAft>
                          <a:spcPts val="500"/>
                        </a:spcAft>
                      </a:pPr>
                      <a:r>
                        <a:rPr lang="en-AU" sz="1200" dirty="0" smtClean="0">
                          <a:effectLst/>
                        </a:rPr>
                        <a:t>2.4</a:t>
                      </a:r>
                      <a:endParaRPr lang="en-A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8277" marR="58277" marT="0" marB="0" anchor="ctr"/>
                </a:tc>
                <a:tc>
                  <a:txBody>
                    <a:bodyPr/>
                    <a:lstStyle/>
                    <a:p>
                      <a:pPr algn="ctr">
                        <a:spcAft>
                          <a:spcPts val="500"/>
                        </a:spcAft>
                      </a:pPr>
                      <a:r>
                        <a:rPr lang="en-AU" sz="1200">
                          <a:effectLst/>
                        </a:rPr>
                        <a:t>2.4</a:t>
                      </a:r>
                      <a:endParaRPr lang="en-AU" sz="12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8277" marR="58277" marT="0" marB="0" anchor="ctr"/>
                </a:tc>
                <a:extLst>
                  <a:ext uri="{0D108BD9-81ED-4DB2-BD59-A6C34878D82A}">
                    <a16:rowId xmlns:a16="http://schemas.microsoft.com/office/drawing/2014/main" val="10005"/>
                  </a:ext>
                </a:extLst>
              </a:tr>
              <a:tr h="369041">
                <a:tc>
                  <a:txBody>
                    <a:bodyPr/>
                    <a:lstStyle/>
                    <a:p>
                      <a:pPr algn="l">
                        <a:spcAft>
                          <a:spcPts val="500"/>
                        </a:spcAft>
                      </a:pPr>
                      <a:r>
                        <a:rPr lang="en-AU" sz="1200">
                          <a:effectLst/>
                        </a:rPr>
                        <a:t>45+</a:t>
                      </a:r>
                      <a:endParaRPr lang="en-AU" sz="12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8277" marR="58277" marT="0" marB="0" anchor="ctr"/>
                </a:tc>
                <a:tc>
                  <a:txBody>
                    <a:bodyPr/>
                    <a:lstStyle/>
                    <a:p>
                      <a:pPr algn="ctr">
                        <a:spcAft>
                          <a:spcPts val="500"/>
                        </a:spcAft>
                      </a:pPr>
                      <a:r>
                        <a:rPr lang="en-AU" sz="1200" dirty="0">
                          <a:effectLst/>
                        </a:rPr>
                        <a:t>n.p.</a:t>
                      </a:r>
                      <a:endParaRPr lang="en-A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8277" marR="58277" marT="0" marB="0" anchor="ctr"/>
                </a:tc>
                <a:tc>
                  <a:txBody>
                    <a:bodyPr/>
                    <a:lstStyle/>
                    <a:p>
                      <a:pPr algn="ctr">
                        <a:spcAft>
                          <a:spcPts val="500"/>
                        </a:spcAft>
                      </a:pPr>
                      <a:r>
                        <a:rPr lang="en-AU" sz="1200" dirty="0">
                          <a:effectLst/>
                        </a:rPr>
                        <a:t>n.p.</a:t>
                      </a:r>
                      <a:endParaRPr lang="en-A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8277" marR="58277" marT="0" marB="0" anchor="ctr"/>
                </a:tc>
                <a:tc>
                  <a:txBody>
                    <a:bodyPr/>
                    <a:lstStyle/>
                    <a:p>
                      <a:pPr algn="ctr">
                        <a:spcAft>
                          <a:spcPts val="500"/>
                        </a:spcAft>
                      </a:pPr>
                      <a:r>
                        <a:rPr lang="en-AU" sz="1200" dirty="0">
                          <a:effectLst/>
                        </a:rPr>
                        <a:t>n.p.</a:t>
                      </a:r>
                      <a:endParaRPr lang="en-A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8277" marR="58277" marT="0" marB="0" anchor="ctr"/>
                </a:tc>
                <a:tc>
                  <a:txBody>
                    <a:bodyPr/>
                    <a:lstStyle/>
                    <a:p>
                      <a:pPr algn="ctr">
                        <a:spcAft>
                          <a:spcPts val="500"/>
                        </a:spcAft>
                      </a:pPr>
                      <a:r>
                        <a:rPr lang="en-AU" sz="1200" dirty="0">
                          <a:effectLst/>
                        </a:rPr>
                        <a:t>n.p.</a:t>
                      </a:r>
                      <a:endParaRPr lang="en-A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8277" marR="58277" marT="0" marB="0" anchor="ctr"/>
                </a:tc>
                <a:tc>
                  <a:txBody>
                    <a:bodyPr/>
                    <a:lstStyle/>
                    <a:p>
                      <a:pPr algn="ctr">
                        <a:spcAft>
                          <a:spcPts val="500"/>
                        </a:spcAft>
                      </a:pPr>
                      <a:r>
                        <a:rPr lang="en-AU" sz="1200" dirty="0">
                          <a:effectLst/>
                        </a:rPr>
                        <a:t>n.p.</a:t>
                      </a:r>
                      <a:endParaRPr lang="en-A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8277" marR="58277" marT="0" marB="0" anchor="ctr"/>
                </a:tc>
                <a:tc>
                  <a:txBody>
                    <a:bodyPr/>
                    <a:lstStyle/>
                    <a:p>
                      <a:pPr algn="ctr">
                        <a:spcAft>
                          <a:spcPts val="500"/>
                        </a:spcAft>
                      </a:pPr>
                      <a:r>
                        <a:rPr lang="en-AU" sz="1200" dirty="0">
                          <a:effectLst/>
                        </a:rPr>
                        <a:t>n.p.</a:t>
                      </a:r>
                      <a:endParaRPr lang="en-A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8277" marR="58277" marT="0" marB="0" anchor="ctr"/>
                </a:tc>
                <a:extLst>
                  <a:ext uri="{0D108BD9-81ED-4DB2-BD59-A6C34878D82A}">
                    <a16:rowId xmlns:a16="http://schemas.microsoft.com/office/drawing/2014/main" val="10006"/>
                  </a:ext>
                </a:extLst>
              </a:tr>
              <a:tr h="369041">
                <a:tc>
                  <a:txBody>
                    <a:bodyPr/>
                    <a:lstStyle/>
                    <a:p>
                      <a:pPr algn="l">
                        <a:spcAft>
                          <a:spcPts val="500"/>
                        </a:spcAft>
                      </a:pPr>
                      <a:r>
                        <a:rPr lang="en-AU" sz="1200">
                          <a:effectLst/>
                        </a:rPr>
                        <a:t>All ages</a:t>
                      </a:r>
                      <a:endParaRPr lang="en-AU" sz="12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8277" marR="58277" marT="0" marB="0" anchor="ctr"/>
                </a:tc>
                <a:tc>
                  <a:txBody>
                    <a:bodyPr/>
                    <a:lstStyle/>
                    <a:p>
                      <a:pPr algn="ctr">
                        <a:spcAft>
                          <a:spcPts val="500"/>
                        </a:spcAft>
                      </a:pPr>
                      <a:r>
                        <a:rPr lang="en-AU" sz="1200" dirty="0" smtClean="0">
                          <a:effectLst/>
                        </a:rPr>
                        <a:t>25</a:t>
                      </a:r>
                      <a:endParaRPr lang="en-A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8277" marR="58277" marT="0" marB="0" anchor="ctr"/>
                </a:tc>
                <a:tc>
                  <a:txBody>
                    <a:bodyPr/>
                    <a:lstStyle/>
                    <a:p>
                      <a:pPr algn="ctr">
                        <a:spcAft>
                          <a:spcPts val="500"/>
                        </a:spcAft>
                      </a:pPr>
                      <a:r>
                        <a:rPr lang="en-AU" sz="1200" dirty="0" smtClean="0">
                          <a:effectLst/>
                        </a:rPr>
                        <a:t>35</a:t>
                      </a:r>
                      <a:endParaRPr lang="en-A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8277" marR="58277" marT="0" marB="0" anchor="ctr"/>
                </a:tc>
                <a:tc>
                  <a:txBody>
                    <a:bodyPr/>
                    <a:lstStyle/>
                    <a:p>
                      <a:pPr algn="ctr">
                        <a:spcAft>
                          <a:spcPts val="500"/>
                        </a:spcAft>
                      </a:pPr>
                      <a:r>
                        <a:rPr lang="en-AU" sz="1200" dirty="0">
                          <a:effectLst/>
                        </a:rPr>
                        <a:t>n.p.</a:t>
                      </a:r>
                      <a:endParaRPr lang="en-A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8277" marR="58277" marT="0" marB="0" anchor="ctr"/>
                </a:tc>
                <a:tc>
                  <a:txBody>
                    <a:bodyPr/>
                    <a:lstStyle/>
                    <a:p>
                      <a:pPr algn="ctr">
                        <a:spcAft>
                          <a:spcPts val="500"/>
                        </a:spcAft>
                      </a:pPr>
                      <a:r>
                        <a:rPr lang="en-AU" sz="1200" dirty="0" smtClean="0">
                          <a:effectLst/>
                        </a:rPr>
                        <a:t>2.0</a:t>
                      </a:r>
                      <a:endParaRPr lang="en-A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8277" marR="58277" marT="0" marB="0" anchor="ctr"/>
                </a:tc>
                <a:tc>
                  <a:txBody>
                    <a:bodyPr/>
                    <a:lstStyle/>
                    <a:p>
                      <a:pPr algn="ctr">
                        <a:spcAft>
                          <a:spcPts val="500"/>
                        </a:spcAft>
                      </a:pPr>
                      <a:r>
                        <a:rPr lang="en-AU" sz="1200" dirty="0" smtClean="0">
                          <a:effectLst/>
                        </a:rPr>
                        <a:t>1.9</a:t>
                      </a:r>
                      <a:endParaRPr lang="en-A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8277" marR="58277" marT="0" marB="0" anchor="ctr"/>
                </a:tc>
                <a:tc>
                  <a:txBody>
                    <a:bodyPr/>
                    <a:lstStyle/>
                    <a:p>
                      <a:pPr algn="ctr">
                        <a:spcAft>
                          <a:spcPts val="500"/>
                        </a:spcAft>
                      </a:pPr>
                      <a:r>
                        <a:rPr lang="en-AU" sz="1200" dirty="0">
                          <a:effectLst/>
                        </a:rPr>
                        <a:t>n.p.</a:t>
                      </a:r>
                      <a:endParaRPr lang="en-AU" sz="12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8277" marR="58277" marT="0" marB="0" anchor="ct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2936962424"/>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sz="2900" b="1" dirty="0" smtClean="0">
                <a:solidFill>
                  <a:srgbClr val="087876"/>
                </a:solidFill>
              </a:rPr>
              <a:t>Kidney health</a:t>
            </a:r>
            <a:endParaRPr lang="en-AU" sz="2900" b="1" dirty="0">
              <a:solidFill>
                <a:srgbClr val="087876"/>
              </a:solidFill>
            </a:endParaRPr>
          </a:p>
        </p:txBody>
      </p:sp>
      <p:sp>
        <p:nvSpPr>
          <p:cNvPr id="3" name="Content Placeholder 2"/>
          <p:cNvSpPr>
            <a:spLocks noGrp="1"/>
          </p:cNvSpPr>
          <p:nvPr>
            <p:ph idx="1"/>
          </p:nvPr>
        </p:nvSpPr>
        <p:spPr>
          <a:xfrm>
            <a:off x="609600" y="2132856"/>
            <a:ext cx="10972800" cy="4267944"/>
          </a:xfrm>
        </p:spPr>
        <p:txBody>
          <a:bodyPr>
            <a:normAutofit lnSpcReduction="10000"/>
          </a:bodyPr>
          <a:lstStyle/>
          <a:p>
            <a:r>
              <a:rPr lang="en-AU" dirty="0"/>
              <a:t>For 2011-2015, after age-adjustment, the notification rate of end-stage renal disease was 6.8 times higher for Aboriginal and Torres Strait Islander people than for non-Indigenous people.</a:t>
            </a:r>
          </a:p>
          <a:p>
            <a:r>
              <a:rPr lang="en-AU" dirty="0"/>
              <a:t>In 2015-16, ‘care involving dialysis’ was the most common reason for hospitalisation among Aboriginal and Torres Strait Islander people.</a:t>
            </a:r>
          </a:p>
          <a:p>
            <a:r>
              <a:rPr lang="en-AU" dirty="0"/>
              <a:t>For 2012-2016, the age-adjusted death rate from kidney disease was 2.6 times higher for Aboriginal and Torres Strait Islander people living in NSW, Qld, WA, SA and NT than for non-Indigenous people.</a:t>
            </a:r>
          </a:p>
          <a:p>
            <a:r>
              <a:rPr lang="en-AU" dirty="0"/>
              <a:t>In 2011, kidney and urinary diseases accounted for 2.5% of the total burden of disease among Aboriginal and Torres Strait Islander people.</a:t>
            </a:r>
          </a:p>
          <a:p>
            <a:endParaRPr lang="en-AU" dirty="0"/>
          </a:p>
        </p:txBody>
      </p:sp>
    </p:spTree>
    <p:extLst>
      <p:ext uri="{BB962C8B-B14F-4D97-AF65-F5344CB8AC3E}">
        <p14:creationId xmlns:p14="http://schemas.microsoft.com/office/powerpoint/2010/main" val="1935203220"/>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5360" y="1524000"/>
            <a:ext cx="11247040" cy="762000"/>
          </a:xfrm>
        </p:spPr>
        <p:txBody>
          <a:bodyPr>
            <a:noAutofit/>
          </a:bodyPr>
          <a:lstStyle/>
          <a:p>
            <a:r>
              <a:rPr lang="en-US" sz="1900" b="1" dirty="0">
                <a:solidFill>
                  <a:srgbClr val="087876"/>
                </a:solidFill>
              </a:rPr>
              <a:t>Numbers of notifications and age-standardised notification rates for ESRD, by Indigenous status, and Aboriginal and Torres Strait </a:t>
            </a:r>
            <a:r>
              <a:rPr lang="en-US" sz="1900" b="1" dirty="0" smtClean="0">
                <a:solidFill>
                  <a:srgbClr val="087876"/>
                </a:solidFill>
              </a:rPr>
              <a:t>Islander: non-Indigenous </a:t>
            </a:r>
            <a:r>
              <a:rPr lang="en-US" sz="1900" b="1" dirty="0">
                <a:solidFill>
                  <a:srgbClr val="087876"/>
                </a:solidFill>
              </a:rPr>
              <a:t>rate ratios, selected jurisdictions, Australia, 2011-2015</a:t>
            </a:r>
            <a:endParaRPr lang="en-AU" sz="1900" b="1" dirty="0">
              <a:solidFill>
                <a:srgbClr val="087876"/>
              </a:solidFill>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093266566"/>
              </p:ext>
            </p:extLst>
          </p:nvPr>
        </p:nvGraphicFramePr>
        <p:xfrm>
          <a:off x="335360" y="2261843"/>
          <a:ext cx="11521278" cy="3270751"/>
        </p:xfrm>
        <a:graphic>
          <a:graphicData uri="http://schemas.openxmlformats.org/drawingml/2006/table">
            <a:tbl>
              <a:tblPr firstRow="1" bandRow="1">
                <a:tableStyleId>{5202B0CA-FC54-4496-8BCA-5EF66A818D29}</a:tableStyleId>
              </a:tblPr>
              <a:tblGrid>
                <a:gridCol w="1920213">
                  <a:extLst>
                    <a:ext uri="{9D8B030D-6E8A-4147-A177-3AD203B41FA5}">
                      <a16:colId xmlns:a16="http://schemas.microsoft.com/office/drawing/2014/main" val="20000"/>
                    </a:ext>
                  </a:extLst>
                </a:gridCol>
                <a:gridCol w="1920213">
                  <a:extLst>
                    <a:ext uri="{9D8B030D-6E8A-4147-A177-3AD203B41FA5}">
                      <a16:colId xmlns:a16="http://schemas.microsoft.com/office/drawing/2014/main" val="20001"/>
                    </a:ext>
                  </a:extLst>
                </a:gridCol>
                <a:gridCol w="1920213">
                  <a:extLst>
                    <a:ext uri="{9D8B030D-6E8A-4147-A177-3AD203B41FA5}">
                      <a16:colId xmlns:a16="http://schemas.microsoft.com/office/drawing/2014/main" val="20002"/>
                    </a:ext>
                  </a:extLst>
                </a:gridCol>
                <a:gridCol w="1920213">
                  <a:extLst>
                    <a:ext uri="{9D8B030D-6E8A-4147-A177-3AD203B41FA5}">
                      <a16:colId xmlns:a16="http://schemas.microsoft.com/office/drawing/2014/main" val="20003"/>
                    </a:ext>
                  </a:extLst>
                </a:gridCol>
                <a:gridCol w="1920213">
                  <a:extLst>
                    <a:ext uri="{9D8B030D-6E8A-4147-A177-3AD203B41FA5}">
                      <a16:colId xmlns:a16="http://schemas.microsoft.com/office/drawing/2014/main" val="20004"/>
                    </a:ext>
                  </a:extLst>
                </a:gridCol>
                <a:gridCol w="1920213">
                  <a:extLst>
                    <a:ext uri="{9D8B030D-6E8A-4147-A177-3AD203B41FA5}">
                      <a16:colId xmlns:a16="http://schemas.microsoft.com/office/drawing/2014/main" val="20005"/>
                    </a:ext>
                  </a:extLst>
                </a:gridCol>
              </a:tblGrid>
              <a:tr h="223167">
                <a:tc>
                  <a:txBody>
                    <a:bodyPr/>
                    <a:lstStyle/>
                    <a:p>
                      <a:pPr algn="l">
                        <a:spcAft>
                          <a:spcPts val="700"/>
                        </a:spcAft>
                      </a:pPr>
                      <a:r>
                        <a:rPr lang="en-AU" sz="1200" dirty="0">
                          <a:solidFill>
                            <a:schemeClr val="bg1"/>
                          </a:solidFill>
                          <a:effectLst/>
                        </a:rPr>
                        <a:t>Jurisdiction</a:t>
                      </a:r>
                      <a:endParaRPr lang="en-AU" sz="12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tc gridSpan="2">
                  <a:txBody>
                    <a:bodyPr/>
                    <a:lstStyle/>
                    <a:p>
                      <a:pPr algn="ctr">
                        <a:spcAft>
                          <a:spcPts val="700"/>
                        </a:spcAft>
                      </a:pPr>
                      <a:r>
                        <a:rPr lang="en-AU" sz="1200" dirty="0">
                          <a:solidFill>
                            <a:schemeClr val="bg1"/>
                          </a:solidFill>
                          <a:effectLst/>
                        </a:rPr>
                        <a:t>Aboriginal and Torres Strait Islander</a:t>
                      </a:r>
                      <a:endParaRPr lang="en-AU" sz="12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tc hMerge="1">
                  <a:txBody>
                    <a:bodyPr/>
                    <a:lstStyle/>
                    <a:p>
                      <a:endParaRPr lang="en-AU"/>
                    </a:p>
                  </a:txBody>
                  <a:tcPr/>
                </a:tc>
                <a:tc gridSpan="2">
                  <a:txBody>
                    <a:bodyPr/>
                    <a:lstStyle/>
                    <a:p>
                      <a:pPr algn="ctr">
                        <a:spcAft>
                          <a:spcPts val="700"/>
                        </a:spcAft>
                      </a:pPr>
                      <a:r>
                        <a:rPr lang="en-AU" sz="1200" dirty="0">
                          <a:solidFill>
                            <a:schemeClr val="bg1"/>
                          </a:solidFill>
                          <a:effectLst/>
                        </a:rPr>
                        <a:t>Non-Indigenous</a:t>
                      </a:r>
                      <a:endParaRPr lang="en-AU" sz="12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tc hMerge="1">
                  <a:txBody>
                    <a:bodyPr/>
                    <a:lstStyle/>
                    <a:p>
                      <a:endParaRPr lang="en-AU"/>
                    </a:p>
                  </a:txBody>
                  <a:tcPr/>
                </a:tc>
                <a:tc>
                  <a:txBody>
                    <a:bodyPr/>
                    <a:lstStyle/>
                    <a:p>
                      <a:pPr algn="ctr">
                        <a:spcAft>
                          <a:spcPts val="700"/>
                        </a:spcAft>
                      </a:pPr>
                      <a:endParaRPr lang="en-AU" sz="12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extLst>
                  <a:ext uri="{0D108BD9-81ED-4DB2-BD59-A6C34878D82A}">
                    <a16:rowId xmlns:a16="http://schemas.microsoft.com/office/drawing/2014/main" val="10000"/>
                  </a:ext>
                </a:extLst>
              </a:tr>
              <a:tr h="533281">
                <a:tc>
                  <a:txBody>
                    <a:bodyPr/>
                    <a:lstStyle/>
                    <a:p>
                      <a:pPr algn="l">
                        <a:spcAft>
                          <a:spcPts val="700"/>
                        </a:spcAft>
                      </a:pPr>
                      <a:r>
                        <a:rPr lang="en-AU" sz="1200">
                          <a:solidFill>
                            <a:schemeClr val="bg1"/>
                          </a:solidFill>
                          <a:effectLst/>
                        </a:rPr>
                        <a:t> </a:t>
                      </a:r>
                      <a:endParaRPr lang="en-AU" sz="1200" b="1">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tc>
                  <a:txBody>
                    <a:bodyPr/>
                    <a:lstStyle/>
                    <a:p>
                      <a:pPr algn="ctr">
                        <a:spcAft>
                          <a:spcPts val="500"/>
                        </a:spcAft>
                      </a:pPr>
                      <a:r>
                        <a:rPr lang="en-AU" sz="1200" dirty="0">
                          <a:solidFill>
                            <a:schemeClr val="bg1"/>
                          </a:solidFill>
                          <a:effectLst/>
                        </a:rPr>
                        <a:t>Number</a:t>
                      </a:r>
                      <a:endParaRPr lang="en-AU" sz="12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tc>
                  <a:txBody>
                    <a:bodyPr/>
                    <a:lstStyle/>
                    <a:p>
                      <a:pPr algn="ctr">
                        <a:spcAft>
                          <a:spcPts val="500"/>
                        </a:spcAft>
                      </a:pPr>
                      <a:r>
                        <a:rPr lang="en-AU" sz="1200" dirty="0">
                          <a:solidFill>
                            <a:schemeClr val="bg1"/>
                          </a:solidFill>
                          <a:effectLst/>
                        </a:rPr>
                        <a:t>Rate</a:t>
                      </a:r>
                      <a:endParaRPr lang="en-AU" sz="12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tc>
                  <a:txBody>
                    <a:bodyPr/>
                    <a:lstStyle/>
                    <a:p>
                      <a:pPr algn="ctr">
                        <a:spcAft>
                          <a:spcPts val="500"/>
                        </a:spcAft>
                      </a:pPr>
                      <a:r>
                        <a:rPr lang="en-AU" sz="1200" dirty="0">
                          <a:solidFill>
                            <a:schemeClr val="bg1"/>
                          </a:solidFill>
                          <a:effectLst/>
                        </a:rPr>
                        <a:t>Number</a:t>
                      </a:r>
                      <a:endParaRPr lang="en-AU" sz="12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tc>
                  <a:txBody>
                    <a:bodyPr/>
                    <a:lstStyle/>
                    <a:p>
                      <a:pPr algn="ctr">
                        <a:spcAft>
                          <a:spcPts val="500"/>
                        </a:spcAft>
                      </a:pPr>
                      <a:r>
                        <a:rPr lang="en-AU" sz="1200" dirty="0">
                          <a:solidFill>
                            <a:schemeClr val="bg1"/>
                          </a:solidFill>
                          <a:effectLst/>
                        </a:rPr>
                        <a:t>Rate</a:t>
                      </a:r>
                      <a:endParaRPr lang="en-AU" sz="12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AU" sz="1200" dirty="0" smtClean="0">
                        <a:solidFill>
                          <a:schemeClr val="bg1"/>
                        </a:solidFill>
                        <a:effectLst/>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AU" sz="1200" dirty="0" smtClean="0">
                          <a:solidFill>
                            <a:schemeClr val="bg1"/>
                          </a:solidFill>
                          <a:effectLst/>
                        </a:rPr>
                        <a:t>Rate ratio</a:t>
                      </a:r>
                    </a:p>
                    <a:p>
                      <a:pPr algn="ctr"/>
                      <a:endParaRPr lang="en-AU" sz="1200" b="1" dirty="0">
                        <a:solidFill>
                          <a:schemeClr val="bg1"/>
                        </a:solidFill>
                      </a:endParaRPr>
                    </a:p>
                  </a:txBody>
                  <a:tcPr marL="68580" marR="68580" marT="0" marB="0" anchor="ctr">
                    <a:solidFill>
                      <a:srgbClr val="087876"/>
                    </a:solidFill>
                  </a:tcPr>
                </a:tc>
                <a:extLst>
                  <a:ext uri="{0D108BD9-81ED-4DB2-BD59-A6C34878D82A}">
                    <a16:rowId xmlns:a16="http://schemas.microsoft.com/office/drawing/2014/main" val="10001"/>
                  </a:ext>
                </a:extLst>
              </a:tr>
              <a:tr h="356992">
                <a:tc>
                  <a:txBody>
                    <a:bodyPr/>
                    <a:lstStyle/>
                    <a:p>
                      <a:pPr algn="l">
                        <a:spcAft>
                          <a:spcPts val="500"/>
                        </a:spcAft>
                      </a:pPr>
                      <a:r>
                        <a:rPr lang="en-AU" sz="1200" dirty="0">
                          <a:effectLst/>
                        </a:rPr>
                        <a:t>NSW</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186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293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3,755</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92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3.2</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2"/>
                  </a:ext>
                </a:extLst>
              </a:tr>
              <a:tr h="356992">
                <a:tc>
                  <a:txBody>
                    <a:bodyPr/>
                    <a:lstStyle/>
                    <a:p>
                      <a:pPr algn="l">
                        <a:spcAft>
                          <a:spcPts val="500"/>
                        </a:spcAft>
                      </a:pPr>
                      <a:r>
                        <a:rPr lang="en-AU" sz="1200">
                          <a:effectLst/>
                        </a:rPr>
                        <a:t>Vic</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51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368</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3,139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100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3.7</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3"/>
                  </a:ext>
                </a:extLst>
              </a:tr>
              <a:tr h="356992">
                <a:tc>
                  <a:txBody>
                    <a:bodyPr/>
                    <a:lstStyle/>
                    <a:p>
                      <a:pPr algn="l">
                        <a:spcAft>
                          <a:spcPts val="500"/>
                        </a:spcAft>
                      </a:pPr>
                      <a:r>
                        <a:rPr lang="en-AU" sz="1200">
                          <a:effectLst/>
                        </a:rPr>
                        <a:t>Qld</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293</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503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2,112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88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5.7</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4"/>
                  </a:ext>
                </a:extLst>
              </a:tr>
              <a:tr h="356992">
                <a:tc>
                  <a:txBody>
                    <a:bodyPr/>
                    <a:lstStyle/>
                    <a:p>
                      <a:pPr algn="l">
                        <a:spcAft>
                          <a:spcPts val="500"/>
                        </a:spcAft>
                      </a:pPr>
                      <a:r>
                        <a:rPr lang="en-AU" sz="1200">
                          <a:effectLst/>
                        </a:rPr>
                        <a:t>WA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311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1,090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1,075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86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12.7</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5"/>
                  </a:ext>
                </a:extLst>
              </a:tr>
              <a:tr h="356992">
                <a:tc>
                  <a:txBody>
                    <a:bodyPr/>
                    <a:lstStyle/>
                    <a:p>
                      <a:pPr algn="l">
                        <a:spcAft>
                          <a:spcPts val="500"/>
                        </a:spcAft>
                      </a:pPr>
                      <a:r>
                        <a:rPr lang="en-AU" sz="1200">
                          <a:effectLst/>
                        </a:rPr>
                        <a:t>SA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70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588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834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87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6.8</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6"/>
                  </a:ext>
                </a:extLst>
              </a:tr>
              <a:tr h="356992">
                <a:tc>
                  <a:txBody>
                    <a:bodyPr/>
                    <a:lstStyle/>
                    <a:p>
                      <a:pPr algn="l">
                        <a:spcAft>
                          <a:spcPts val="500"/>
                        </a:spcAft>
                      </a:pPr>
                      <a:r>
                        <a:rPr lang="en-AU" sz="1200">
                          <a:effectLst/>
                        </a:rPr>
                        <a:t>NT</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433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1,828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75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98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18.6</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7"/>
                  </a:ext>
                </a:extLst>
              </a:tr>
              <a:tr h="356992">
                <a:tc>
                  <a:txBody>
                    <a:bodyPr/>
                    <a:lstStyle/>
                    <a:p>
                      <a:pPr algn="l">
                        <a:spcAft>
                          <a:spcPts val="500"/>
                        </a:spcAft>
                      </a:pPr>
                      <a:r>
                        <a:rPr lang="en-AU" sz="1200" dirty="0">
                          <a:effectLst/>
                        </a:rPr>
                        <a:t>Australia</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1,354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629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11,512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93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6.8</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8"/>
                  </a:ext>
                </a:extLst>
              </a:tr>
            </a:tbl>
          </a:graphicData>
        </a:graphic>
      </p:graphicFrame>
      <p:sp>
        <p:nvSpPr>
          <p:cNvPr id="8" name="Rectangle 7"/>
          <p:cNvSpPr/>
          <p:nvPr/>
        </p:nvSpPr>
        <p:spPr>
          <a:xfrm>
            <a:off x="335360" y="5589241"/>
            <a:ext cx="11521278" cy="864095"/>
          </a:xfrm>
          <a:prstGeom prst="rect">
            <a:avLst/>
          </a:prstGeom>
        </p:spPr>
        <p:txBody>
          <a:bodyPr numCol="2">
            <a:noAutofit/>
          </a:bodyPr>
          <a:lstStyle/>
          <a:p>
            <a:pPr marL="228600" indent="-594360">
              <a:spcAft>
                <a:spcPts val="300"/>
              </a:spcAft>
              <a:tabLst>
                <a:tab pos="457200" algn="l"/>
                <a:tab pos="594360" algn="l"/>
              </a:tabLst>
            </a:pPr>
            <a:r>
              <a:rPr lang="en-AU" sz="800" dirty="0">
                <a:latin typeface="+mj-lt"/>
                <a:ea typeface="Times New Roman" panose="02020603050405020304" pitchFamily="18" charset="0"/>
                <a:cs typeface="Times New Roman" panose="02020603050405020304" pitchFamily="18" charset="0"/>
              </a:rPr>
              <a:t>Notes:	</a:t>
            </a:r>
          </a:p>
          <a:p>
            <a:pPr marL="90488" lvl="0" indent="-90488">
              <a:spcAft>
                <a:spcPts val="300"/>
              </a:spcAft>
              <a:buFont typeface="+mj-lt"/>
              <a:buAutoNum type="arabicPeriod"/>
              <a:tabLst>
                <a:tab pos="457200" algn="l"/>
                <a:tab pos="594360" algn="l"/>
              </a:tabLst>
            </a:pPr>
            <a:r>
              <a:rPr lang="en-AU" sz="800" dirty="0">
                <a:latin typeface="+mj-lt"/>
                <a:ea typeface="Times New Roman" panose="02020603050405020304" pitchFamily="18" charset="0"/>
                <a:cs typeface="Times New Roman" panose="02020603050405020304" pitchFamily="18" charset="0"/>
              </a:rPr>
              <a:t>Rates per 1,000,000 population have been standardised using the ERP from 30 June 2001.</a:t>
            </a:r>
          </a:p>
          <a:p>
            <a:pPr marL="90488" lvl="0" indent="-90488">
              <a:spcAft>
                <a:spcPts val="300"/>
              </a:spcAft>
              <a:buFont typeface="+mj-lt"/>
              <a:buAutoNum type="arabicPeriod"/>
              <a:tabLst>
                <a:tab pos="457200" algn="l"/>
                <a:tab pos="594360" algn="l"/>
              </a:tabLst>
            </a:pPr>
            <a:r>
              <a:rPr lang="en-AU" sz="800" dirty="0">
                <a:latin typeface="+mj-lt"/>
                <a:ea typeface="Times New Roman" panose="02020603050405020304" pitchFamily="18" charset="0"/>
                <a:cs typeface="Times New Roman" panose="02020603050405020304" pitchFamily="18" charset="0"/>
              </a:rPr>
              <a:t>Rate ratio is the Aboriginal and Torres Strait Islander rate divided by the non-Indigenous rate.</a:t>
            </a:r>
          </a:p>
          <a:p>
            <a:pPr marL="90488" lvl="0" indent="-90488">
              <a:spcAft>
                <a:spcPts val="300"/>
              </a:spcAft>
              <a:buFont typeface="+mj-lt"/>
              <a:buAutoNum type="arabicPeriod"/>
              <a:tabLst>
                <a:tab pos="457200" algn="l"/>
                <a:tab pos="594360" algn="l"/>
              </a:tabLst>
            </a:pPr>
            <a:r>
              <a:rPr lang="en-AU" sz="800" dirty="0">
                <a:latin typeface="+mj-lt"/>
                <a:ea typeface="Times New Roman" panose="02020603050405020304" pitchFamily="18" charset="0"/>
                <a:cs typeface="Times New Roman" panose="02020603050405020304" pitchFamily="18" charset="0"/>
              </a:rPr>
              <a:t>Notification rates for Tas, ACT and the NT have not been shown separately because of the small numbers of notifications, but are included in the figures for Australia. </a:t>
            </a:r>
          </a:p>
          <a:p>
            <a:pPr marL="90488" lvl="0" indent="-90488">
              <a:spcAft>
                <a:spcPts val="300"/>
              </a:spcAft>
              <a:buFont typeface="+mj-lt"/>
              <a:buAutoNum type="arabicPeriod"/>
              <a:tabLst>
                <a:tab pos="457200" algn="l"/>
                <a:tab pos="594360" algn="l"/>
              </a:tabLst>
            </a:pPr>
            <a:r>
              <a:rPr lang="en-AU" sz="800" dirty="0">
                <a:latin typeface="+mj-lt"/>
                <a:ea typeface="Times New Roman" panose="02020603050405020304" pitchFamily="18" charset="0"/>
                <a:cs typeface="Times New Roman" panose="02020603050405020304" pitchFamily="18" charset="0"/>
              </a:rPr>
              <a:t>Rounding may result in inconsistencies in calculated ratios.</a:t>
            </a:r>
          </a:p>
          <a:p>
            <a:pPr algn="just">
              <a:spcAft>
                <a:spcPts val="500"/>
              </a:spcAft>
              <a:tabLst>
                <a:tab pos="612140" algn="l"/>
              </a:tabLst>
            </a:pPr>
            <a:r>
              <a:rPr lang="en-AU" sz="800" dirty="0">
                <a:latin typeface="+mj-lt"/>
                <a:ea typeface="Times New Roman" panose="02020603050405020304" pitchFamily="18" charset="0"/>
                <a:cs typeface="Times New Roman" panose="02020603050405020304" pitchFamily="18" charset="0"/>
              </a:rPr>
              <a:t>Source: Derived from ABS, </a:t>
            </a:r>
            <a:r>
              <a:rPr lang="en-AU" sz="800" dirty="0" smtClean="0">
                <a:latin typeface="+mj-lt"/>
                <a:ea typeface="Times New Roman" panose="02020603050405020304" pitchFamily="18" charset="0"/>
                <a:cs typeface="Times New Roman" panose="02020603050405020304" pitchFamily="18" charset="0"/>
              </a:rPr>
              <a:t>2014, </a:t>
            </a:r>
            <a:r>
              <a:rPr lang="en-AU" sz="800" dirty="0">
                <a:latin typeface="+mj-lt"/>
                <a:ea typeface="Times New Roman" panose="02020603050405020304" pitchFamily="18" charset="0"/>
                <a:cs typeface="Times New Roman" panose="02020603050405020304" pitchFamily="18" charset="0"/>
              </a:rPr>
              <a:t>ABS, </a:t>
            </a:r>
            <a:r>
              <a:rPr lang="en-AU" sz="800" dirty="0" smtClean="0">
                <a:latin typeface="+mj-lt"/>
                <a:ea typeface="Times New Roman" panose="02020603050405020304" pitchFamily="18" charset="0"/>
                <a:cs typeface="Times New Roman" panose="02020603050405020304" pitchFamily="18" charset="0"/>
              </a:rPr>
              <a:t>2003, </a:t>
            </a:r>
            <a:r>
              <a:rPr lang="en-AU" sz="800" dirty="0">
                <a:latin typeface="+mj-lt"/>
                <a:ea typeface="Times New Roman" panose="02020603050405020304" pitchFamily="18" charset="0"/>
                <a:cs typeface="Times New Roman" panose="02020603050405020304" pitchFamily="18" charset="0"/>
              </a:rPr>
              <a:t>ABS, </a:t>
            </a:r>
            <a:r>
              <a:rPr lang="en-AU" sz="800" dirty="0" smtClean="0">
                <a:latin typeface="+mj-lt"/>
                <a:ea typeface="Times New Roman" panose="02020603050405020304" pitchFamily="18" charset="0"/>
                <a:cs typeface="Times New Roman" panose="02020603050405020304" pitchFamily="18" charset="0"/>
              </a:rPr>
              <a:t>2014, </a:t>
            </a:r>
            <a:r>
              <a:rPr lang="en-AU" sz="800" dirty="0">
                <a:latin typeface="+mj-lt"/>
                <a:ea typeface="Times New Roman" panose="02020603050405020304" pitchFamily="18" charset="0"/>
                <a:cs typeface="Times New Roman" panose="02020603050405020304" pitchFamily="18" charset="0"/>
              </a:rPr>
              <a:t>ANZDATA, </a:t>
            </a:r>
            <a:r>
              <a:rPr lang="en-AU" sz="800" dirty="0" smtClean="0">
                <a:latin typeface="+mj-lt"/>
                <a:ea typeface="Times New Roman" panose="02020603050405020304" pitchFamily="18" charset="0"/>
                <a:cs typeface="Times New Roman" panose="02020603050405020304" pitchFamily="18" charset="0"/>
              </a:rPr>
              <a:t>2017  </a:t>
            </a:r>
            <a:endParaRPr lang="en-AU" sz="800" dirty="0">
              <a:effectLst/>
              <a:latin typeface="+mj-lt"/>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49704338"/>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000" b="1" dirty="0">
                <a:solidFill>
                  <a:srgbClr val="087876"/>
                </a:solidFill>
              </a:rPr>
              <a:t>Numbers of notifications and notification rates of ESRD, by Indigenous status and age-group, and Aboriginal and Torres Strait </a:t>
            </a:r>
            <a:r>
              <a:rPr lang="en-US" sz="2000" b="1" dirty="0" smtClean="0">
                <a:solidFill>
                  <a:srgbClr val="087876"/>
                </a:solidFill>
              </a:rPr>
              <a:t>Islander: non-Indigenous </a:t>
            </a:r>
            <a:r>
              <a:rPr lang="en-US" sz="2000" b="1" dirty="0">
                <a:solidFill>
                  <a:srgbClr val="087876"/>
                </a:solidFill>
              </a:rPr>
              <a:t>rate ratios, Australia, 2011-2015</a:t>
            </a:r>
            <a:endParaRPr lang="en-AU" sz="2000" b="1" dirty="0">
              <a:solidFill>
                <a:srgbClr val="087876"/>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656636670"/>
              </p:ext>
            </p:extLst>
          </p:nvPr>
        </p:nvGraphicFramePr>
        <p:xfrm>
          <a:off x="335360" y="2268260"/>
          <a:ext cx="11521284" cy="3320980"/>
        </p:xfrm>
        <a:graphic>
          <a:graphicData uri="http://schemas.openxmlformats.org/drawingml/2006/table">
            <a:tbl>
              <a:tblPr firstRow="1" bandRow="1">
                <a:tableStyleId>{5202B0CA-FC54-4496-8BCA-5EF66A818D29}</a:tableStyleId>
              </a:tblPr>
              <a:tblGrid>
                <a:gridCol w="1920214">
                  <a:extLst>
                    <a:ext uri="{9D8B030D-6E8A-4147-A177-3AD203B41FA5}">
                      <a16:colId xmlns:a16="http://schemas.microsoft.com/office/drawing/2014/main" val="20000"/>
                    </a:ext>
                  </a:extLst>
                </a:gridCol>
                <a:gridCol w="1920214">
                  <a:extLst>
                    <a:ext uri="{9D8B030D-6E8A-4147-A177-3AD203B41FA5}">
                      <a16:colId xmlns:a16="http://schemas.microsoft.com/office/drawing/2014/main" val="20001"/>
                    </a:ext>
                  </a:extLst>
                </a:gridCol>
                <a:gridCol w="1920214">
                  <a:extLst>
                    <a:ext uri="{9D8B030D-6E8A-4147-A177-3AD203B41FA5}">
                      <a16:colId xmlns:a16="http://schemas.microsoft.com/office/drawing/2014/main" val="20002"/>
                    </a:ext>
                  </a:extLst>
                </a:gridCol>
                <a:gridCol w="1920214">
                  <a:extLst>
                    <a:ext uri="{9D8B030D-6E8A-4147-A177-3AD203B41FA5}">
                      <a16:colId xmlns:a16="http://schemas.microsoft.com/office/drawing/2014/main" val="20003"/>
                    </a:ext>
                  </a:extLst>
                </a:gridCol>
                <a:gridCol w="1920214">
                  <a:extLst>
                    <a:ext uri="{9D8B030D-6E8A-4147-A177-3AD203B41FA5}">
                      <a16:colId xmlns:a16="http://schemas.microsoft.com/office/drawing/2014/main" val="20004"/>
                    </a:ext>
                  </a:extLst>
                </a:gridCol>
                <a:gridCol w="1920214">
                  <a:extLst>
                    <a:ext uri="{9D8B030D-6E8A-4147-A177-3AD203B41FA5}">
                      <a16:colId xmlns:a16="http://schemas.microsoft.com/office/drawing/2014/main" val="20005"/>
                    </a:ext>
                  </a:extLst>
                </a:gridCol>
              </a:tblGrid>
              <a:tr h="264534">
                <a:tc>
                  <a:txBody>
                    <a:bodyPr/>
                    <a:lstStyle/>
                    <a:p>
                      <a:pPr algn="l">
                        <a:spcAft>
                          <a:spcPts val="500"/>
                        </a:spcAft>
                      </a:pPr>
                      <a:r>
                        <a:rPr lang="en-AU" sz="1200" dirty="0">
                          <a:solidFill>
                            <a:schemeClr val="bg1"/>
                          </a:solidFill>
                          <a:effectLst/>
                        </a:rPr>
                        <a:t>Age-group (years)</a:t>
                      </a:r>
                      <a:endParaRPr lang="en-AU" sz="1200" dirty="0">
                        <a:solidFill>
                          <a:schemeClr val="bg1"/>
                        </a:solidFill>
                        <a:effectLst/>
                        <a:latin typeface="+mn-lt"/>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tc gridSpan="2">
                  <a:txBody>
                    <a:bodyPr/>
                    <a:lstStyle/>
                    <a:p>
                      <a:pPr algn="ctr">
                        <a:spcAft>
                          <a:spcPts val="500"/>
                        </a:spcAft>
                      </a:pPr>
                      <a:r>
                        <a:rPr lang="en-AU" sz="1200" dirty="0">
                          <a:solidFill>
                            <a:schemeClr val="bg1"/>
                          </a:solidFill>
                          <a:effectLst/>
                        </a:rPr>
                        <a:t>Aboriginal and Torres Strait Islander</a:t>
                      </a:r>
                      <a:endParaRPr lang="en-AU" sz="1200" dirty="0">
                        <a:solidFill>
                          <a:schemeClr val="bg1"/>
                        </a:solidFill>
                        <a:effectLst/>
                        <a:latin typeface="+mn-lt"/>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tc hMerge="1">
                  <a:txBody>
                    <a:bodyPr/>
                    <a:lstStyle/>
                    <a:p>
                      <a:endParaRPr lang="en-AU"/>
                    </a:p>
                  </a:txBody>
                  <a:tcPr/>
                </a:tc>
                <a:tc gridSpan="2">
                  <a:txBody>
                    <a:bodyPr/>
                    <a:lstStyle/>
                    <a:p>
                      <a:pPr algn="ctr">
                        <a:spcAft>
                          <a:spcPts val="500"/>
                        </a:spcAft>
                      </a:pPr>
                      <a:r>
                        <a:rPr lang="en-AU" sz="1200" dirty="0">
                          <a:solidFill>
                            <a:schemeClr val="bg1"/>
                          </a:solidFill>
                          <a:effectLst/>
                        </a:rPr>
                        <a:t>Non-Indigenous</a:t>
                      </a:r>
                      <a:endParaRPr lang="en-AU" sz="1200" dirty="0">
                        <a:solidFill>
                          <a:schemeClr val="bg1"/>
                        </a:solidFill>
                        <a:effectLst/>
                        <a:latin typeface="+mn-lt"/>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tc hMerge="1">
                  <a:txBody>
                    <a:bodyPr/>
                    <a:lstStyle/>
                    <a:p>
                      <a:endParaRPr lang="en-AU"/>
                    </a:p>
                  </a:txBody>
                  <a:tcPr/>
                </a:tc>
                <a:tc>
                  <a:txBody>
                    <a:bodyPr/>
                    <a:lstStyle/>
                    <a:p>
                      <a:pPr algn="ctr">
                        <a:spcAft>
                          <a:spcPts val="500"/>
                        </a:spcAft>
                      </a:pPr>
                      <a:endParaRPr lang="en-AU" sz="1200" dirty="0">
                        <a:solidFill>
                          <a:schemeClr val="bg1"/>
                        </a:solidFill>
                        <a:effectLst/>
                        <a:latin typeface="+mn-lt"/>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extLst>
                  <a:ext uri="{0D108BD9-81ED-4DB2-BD59-A6C34878D82A}">
                    <a16:rowId xmlns:a16="http://schemas.microsoft.com/office/drawing/2014/main" val="10000"/>
                  </a:ext>
                </a:extLst>
              </a:tr>
              <a:tr h="657904">
                <a:tc>
                  <a:txBody>
                    <a:bodyPr/>
                    <a:lstStyle/>
                    <a:p>
                      <a:pPr algn="l">
                        <a:spcAft>
                          <a:spcPts val="500"/>
                        </a:spcAft>
                      </a:pPr>
                      <a:endParaRPr lang="en-AU" sz="1200" dirty="0">
                        <a:solidFill>
                          <a:schemeClr val="bg1"/>
                        </a:solidFill>
                        <a:effectLst/>
                        <a:latin typeface="+mn-lt"/>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tc>
                  <a:txBody>
                    <a:bodyPr/>
                    <a:lstStyle/>
                    <a:p>
                      <a:pPr algn="ctr">
                        <a:spcAft>
                          <a:spcPts val="500"/>
                        </a:spcAft>
                      </a:pPr>
                      <a:r>
                        <a:rPr lang="en-AU" sz="1200" dirty="0">
                          <a:solidFill>
                            <a:schemeClr val="bg1"/>
                          </a:solidFill>
                          <a:effectLst/>
                        </a:rPr>
                        <a:t>Number</a:t>
                      </a:r>
                      <a:endParaRPr lang="en-AU" sz="1200" b="1" dirty="0">
                        <a:solidFill>
                          <a:schemeClr val="bg1"/>
                        </a:solidFill>
                        <a:effectLst/>
                        <a:latin typeface="+mn-lt"/>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tc>
                  <a:txBody>
                    <a:bodyPr/>
                    <a:lstStyle/>
                    <a:p>
                      <a:pPr algn="ctr">
                        <a:spcAft>
                          <a:spcPts val="500"/>
                        </a:spcAft>
                      </a:pPr>
                      <a:r>
                        <a:rPr lang="en-AU" sz="1200" dirty="0">
                          <a:solidFill>
                            <a:schemeClr val="bg1"/>
                          </a:solidFill>
                          <a:effectLst/>
                        </a:rPr>
                        <a:t>Rate</a:t>
                      </a:r>
                      <a:endParaRPr lang="en-AU" sz="1200" b="1" dirty="0">
                        <a:solidFill>
                          <a:schemeClr val="bg1"/>
                        </a:solidFill>
                        <a:effectLst/>
                        <a:latin typeface="+mn-lt"/>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tc>
                  <a:txBody>
                    <a:bodyPr/>
                    <a:lstStyle/>
                    <a:p>
                      <a:pPr algn="ctr">
                        <a:spcAft>
                          <a:spcPts val="500"/>
                        </a:spcAft>
                      </a:pPr>
                      <a:r>
                        <a:rPr lang="en-AU" sz="1200" dirty="0">
                          <a:solidFill>
                            <a:schemeClr val="bg1"/>
                          </a:solidFill>
                          <a:effectLst/>
                        </a:rPr>
                        <a:t>Number</a:t>
                      </a:r>
                      <a:endParaRPr lang="en-AU" sz="1200" b="1" dirty="0">
                        <a:solidFill>
                          <a:schemeClr val="bg1"/>
                        </a:solidFill>
                        <a:effectLst/>
                        <a:latin typeface="+mn-lt"/>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tc>
                  <a:txBody>
                    <a:bodyPr/>
                    <a:lstStyle/>
                    <a:p>
                      <a:pPr algn="ctr">
                        <a:spcAft>
                          <a:spcPts val="500"/>
                        </a:spcAft>
                      </a:pPr>
                      <a:r>
                        <a:rPr lang="en-AU" sz="1200" dirty="0">
                          <a:solidFill>
                            <a:schemeClr val="bg1"/>
                          </a:solidFill>
                          <a:effectLst/>
                        </a:rPr>
                        <a:t>Rate</a:t>
                      </a:r>
                      <a:endParaRPr lang="en-AU" sz="1200" b="1" dirty="0">
                        <a:solidFill>
                          <a:schemeClr val="bg1"/>
                        </a:solidFill>
                        <a:effectLst/>
                        <a:latin typeface="+mn-lt"/>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tc>
                  <a:txBody>
                    <a:bodyPr/>
                    <a:lstStyle/>
                    <a:p>
                      <a:pPr marL="0" marR="0" lvl="0" indent="0" algn="ctr" defTabSz="914400" rtl="0" eaLnBrk="1" fontAlgn="auto" latinLnBrk="0" hangingPunct="1">
                        <a:lnSpc>
                          <a:spcPct val="100000"/>
                        </a:lnSpc>
                        <a:spcBef>
                          <a:spcPts val="0"/>
                        </a:spcBef>
                        <a:spcAft>
                          <a:spcPts val="500"/>
                        </a:spcAft>
                        <a:buClrTx/>
                        <a:buSzTx/>
                        <a:buFontTx/>
                        <a:buNone/>
                        <a:tabLst/>
                        <a:defRPr/>
                      </a:pPr>
                      <a:endParaRPr lang="en-AU" sz="1200" dirty="0" smtClean="0">
                        <a:solidFill>
                          <a:schemeClr val="bg1"/>
                        </a:solidFill>
                        <a:effectLst/>
                      </a:endParaRPr>
                    </a:p>
                    <a:p>
                      <a:pPr marL="0" marR="0" lvl="0" indent="0" algn="ctr" defTabSz="914400" rtl="0" eaLnBrk="1" fontAlgn="auto" latinLnBrk="0" hangingPunct="1">
                        <a:lnSpc>
                          <a:spcPct val="100000"/>
                        </a:lnSpc>
                        <a:spcBef>
                          <a:spcPts val="0"/>
                        </a:spcBef>
                        <a:spcAft>
                          <a:spcPts val="500"/>
                        </a:spcAft>
                        <a:buClrTx/>
                        <a:buSzTx/>
                        <a:buFontTx/>
                        <a:buNone/>
                        <a:tabLst/>
                        <a:defRPr/>
                      </a:pPr>
                      <a:r>
                        <a:rPr lang="en-AU" sz="1200" dirty="0" smtClean="0">
                          <a:solidFill>
                            <a:schemeClr val="bg1"/>
                          </a:solidFill>
                          <a:effectLst/>
                        </a:rPr>
                        <a:t>Rate ratio</a:t>
                      </a:r>
                    </a:p>
                    <a:p>
                      <a:pPr algn="ctr">
                        <a:spcAft>
                          <a:spcPts val="500"/>
                        </a:spcAft>
                      </a:pPr>
                      <a:r>
                        <a:rPr lang="en-AU" sz="1200" dirty="0">
                          <a:solidFill>
                            <a:schemeClr val="bg1"/>
                          </a:solidFill>
                          <a:effectLst/>
                        </a:rPr>
                        <a:t> </a:t>
                      </a:r>
                      <a:endParaRPr lang="en-AU" sz="1200" dirty="0">
                        <a:solidFill>
                          <a:schemeClr val="bg1"/>
                        </a:solidFill>
                        <a:effectLst/>
                        <a:latin typeface="+mn-lt"/>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extLst>
                  <a:ext uri="{0D108BD9-81ED-4DB2-BD59-A6C34878D82A}">
                    <a16:rowId xmlns:a16="http://schemas.microsoft.com/office/drawing/2014/main" val="10001"/>
                  </a:ext>
                </a:extLst>
              </a:tr>
              <a:tr h="264534">
                <a:tc>
                  <a:txBody>
                    <a:bodyPr/>
                    <a:lstStyle/>
                    <a:p>
                      <a:pPr algn="l">
                        <a:spcAft>
                          <a:spcPts val="500"/>
                        </a:spcAft>
                      </a:pPr>
                      <a:r>
                        <a:rPr lang="en-AU" sz="1200" dirty="0">
                          <a:effectLst/>
                        </a:rPr>
                        <a:t>0-14</a:t>
                      </a:r>
                      <a:endParaRPr lang="en-AU" sz="120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6</a:t>
                      </a:r>
                      <a:endParaRPr lang="en-AU" sz="120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4.9</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168</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8.1</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0.6</a:t>
                      </a:r>
                      <a:endParaRPr lang="en-AU" sz="1200" dirty="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2"/>
                  </a:ext>
                </a:extLst>
              </a:tr>
              <a:tr h="264534">
                <a:tc>
                  <a:txBody>
                    <a:bodyPr/>
                    <a:lstStyle/>
                    <a:p>
                      <a:pPr algn="l">
                        <a:spcAft>
                          <a:spcPts val="500"/>
                        </a:spcAft>
                      </a:pPr>
                      <a:r>
                        <a:rPr lang="en-AU" sz="1200">
                          <a:effectLst/>
                        </a:rPr>
                        <a:t>15-24</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27</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38</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259</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18</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2.2</a:t>
                      </a:r>
                      <a:endParaRPr lang="en-AU" sz="1200" dirty="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3"/>
                  </a:ext>
                </a:extLst>
              </a:tr>
              <a:tr h="264534">
                <a:tc>
                  <a:txBody>
                    <a:bodyPr/>
                    <a:lstStyle/>
                    <a:p>
                      <a:pPr algn="l">
                        <a:spcAft>
                          <a:spcPts val="500"/>
                        </a:spcAft>
                      </a:pPr>
                      <a:r>
                        <a:rPr lang="en-AU" sz="1200">
                          <a:effectLst/>
                        </a:rPr>
                        <a:t>25-34</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88</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180</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532</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32</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5.6</a:t>
                      </a:r>
                      <a:endParaRPr lang="en-AU" sz="1200" dirty="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4"/>
                  </a:ext>
                </a:extLst>
              </a:tr>
              <a:tr h="264534">
                <a:tc>
                  <a:txBody>
                    <a:bodyPr/>
                    <a:lstStyle/>
                    <a:p>
                      <a:pPr algn="l">
                        <a:spcAft>
                          <a:spcPts val="500"/>
                        </a:spcAft>
                      </a:pPr>
                      <a:r>
                        <a:rPr lang="en-AU" sz="1200">
                          <a:effectLst/>
                        </a:rPr>
                        <a:t>35-44</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231</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566</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905</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58</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9.8</a:t>
                      </a:r>
                      <a:endParaRPr lang="en-AU" sz="1200" dirty="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5"/>
                  </a:ext>
                </a:extLst>
              </a:tr>
              <a:tr h="264534">
                <a:tc>
                  <a:txBody>
                    <a:bodyPr/>
                    <a:lstStyle/>
                    <a:p>
                      <a:pPr algn="l">
                        <a:spcAft>
                          <a:spcPts val="500"/>
                        </a:spcAft>
                      </a:pPr>
                      <a:r>
                        <a:rPr lang="en-AU" sz="1200">
                          <a:effectLst/>
                        </a:rPr>
                        <a:t>45-54</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437</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1,310</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1,612</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107</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12.2</a:t>
                      </a:r>
                      <a:endParaRPr lang="en-AU" sz="1200" dirty="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6"/>
                  </a:ext>
                </a:extLst>
              </a:tr>
              <a:tr h="264534">
                <a:tc>
                  <a:txBody>
                    <a:bodyPr/>
                    <a:lstStyle/>
                    <a:p>
                      <a:pPr algn="l">
                        <a:spcAft>
                          <a:spcPts val="500"/>
                        </a:spcAft>
                      </a:pPr>
                      <a:r>
                        <a:rPr lang="en-AU" sz="1200">
                          <a:effectLst/>
                        </a:rPr>
                        <a:t>55-64</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393</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1,912</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2,506</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193</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9.9</a:t>
                      </a:r>
                      <a:endParaRPr lang="en-AU" sz="1200" dirty="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7"/>
                  </a:ext>
                </a:extLst>
              </a:tr>
              <a:tr h="264534">
                <a:tc>
                  <a:txBody>
                    <a:bodyPr/>
                    <a:lstStyle/>
                    <a:p>
                      <a:pPr algn="l">
                        <a:spcAft>
                          <a:spcPts val="500"/>
                        </a:spcAft>
                      </a:pPr>
                      <a:r>
                        <a:rPr lang="en-AU" sz="1200">
                          <a:effectLst/>
                        </a:rPr>
                        <a:t>65-74</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147</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1,604</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2,965</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321</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5.0</a:t>
                      </a:r>
                      <a:endParaRPr lang="en-AU" sz="1200" dirty="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8"/>
                  </a:ext>
                </a:extLst>
              </a:tr>
              <a:tr h="264534">
                <a:tc>
                  <a:txBody>
                    <a:bodyPr/>
                    <a:lstStyle/>
                    <a:p>
                      <a:pPr algn="l">
                        <a:spcAft>
                          <a:spcPts val="500"/>
                        </a:spcAft>
                      </a:pPr>
                      <a:r>
                        <a:rPr lang="en-AU" sz="1200">
                          <a:effectLst/>
                        </a:rPr>
                        <a:t>75+</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25</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700</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2,565</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350</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2.0</a:t>
                      </a:r>
                      <a:endParaRPr lang="en-AU" sz="1200" dirty="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9"/>
                  </a:ext>
                </a:extLst>
              </a:tr>
              <a:tr h="264534">
                <a:tc>
                  <a:txBody>
                    <a:bodyPr/>
                    <a:lstStyle/>
                    <a:p>
                      <a:pPr algn="l">
                        <a:spcAft>
                          <a:spcPts val="500"/>
                        </a:spcAft>
                      </a:pPr>
                      <a:r>
                        <a:rPr lang="en-AU" sz="1200">
                          <a:effectLst/>
                        </a:rPr>
                        <a:t>All ages</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1,354</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629</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11,512</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93</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6.8</a:t>
                      </a:r>
                      <a:endParaRPr lang="en-AU" sz="1200" dirty="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10"/>
                  </a:ext>
                </a:extLst>
              </a:tr>
            </a:tbl>
          </a:graphicData>
        </a:graphic>
      </p:graphicFrame>
      <p:sp>
        <p:nvSpPr>
          <p:cNvPr id="5" name="Rectangle 4"/>
          <p:cNvSpPr/>
          <p:nvPr/>
        </p:nvSpPr>
        <p:spPr>
          <a:xfrm>
            <a:off x="335360" y="5661248"/>
            <a:ext cx="11521280" cy="720080"/>
          </a:xfrm>
          <a:prstGeom prst="rect">
            <a:avLst/>
          </a:prstGeom>
        </p:spPr>
        <p:txBody>
          <a:bodyPr numCol="2">
            <a:noAutofit/>
          </a:bodyPr>
          <a:lstStyle/>
          <a:p>
            <a:pPr marL="594360" indent="-594360">
              <a:spcAft>
                <a:spcPts val="300"/>
              </a:spcAft>
              <a:tabLst>
                <a:tab pos="90488" algn="l"/>
                <a:tab pos="457200" algn="l"/>
              </a:tabLst>
            </a:pPr>
            <a:r>
              <a:rPr lang="en-AU" sz="800" dirty="0">
                <a:latin typeface="Calibri Light" panose="020F0302020204030204" pitchFamily="34" charset="0"/>
                <a:ea typeface="Times New Roman" panose="02020603050405020304" pitchFamily="18" charset="0"/>
                <a:cs typeface="Calibri Light" panose="020F0302020204030204" pitchFamily="34" charset="0"/>
              </a:rPr>
              <a:t>Notes:	</a:t>
            </a:r>
            <a:endParaRPr lang="en-AU" sz="800" dirty="0" smtClean="0">
              <a:latin typeface="Calibri Light" panose="020F0302020204030204" pitchFamily="34" charset="0"/>
              <a:ea typeface="Times New Roman" panose="02020603050405020304" pitchFamily="18" charset="0"/>
              <a:cs typeface="Calibri Light" panose="020F0302020204030204" pitchFamily="34" charset="0"/>
            </a:endParaRPr>
          </a:p>
          <a:p>
            <a:pPr marL="594360" indent="-594360">
              <a:spcAft>
                <a:spcPts val="300"/>
              </a:spcAft>
              <a:tabLst>
                <a:tab pos="90488" algn="l"/>
                <a:tab pos="457200" algn="l"/>
              </a:tabLst>
            </a:pPr>
            <a:r>
              <a:rPr lang="en-AU" sz="800" dirty="0" smtClean="0">
                <a:latin typeface="Calibri Light" panose="020F0302020204030204" pitchFamily="34" charset="0"/>
                <a:ea typeface="Times New Roman" panose="02020603050405020304" pitchFamily="18" charset="0"/>
                <a:cs typeface="Calibri Light" panose="020F0302020204030204" pitchFamily="34" charset="0"/>
              </a:rPr>
              <a:t>1.</a:t>
            </a:r>
            <a:r>
              <a:rPr lang="en-AU" sz="800" dirty="0">
                <a:latin typeface="Calibri Light" panose="020F0302020204030204" pitchFamily="34" charset="0"/>
                <a:ea typeface="Times New Roman" panose="02020603050405020304" pitchFamily="18" charset="0"/>
                <a:cs typeface="Calibri Light" panose="020F0302020204030204" pitchFamily="34" charset="0"/>
              </a:rPr>
              <a:t>	Rates per 1,000,000 population</a:t>
            </a:r>
          </a:p>
          <a:p>
            <a:pPr marL="594360" indent="-594360">
              <a:spcAft>
                <a:spcPts val="300"/>
              </a:spcAft>
              <a:tabLst>
                <a:tab pos="90488" algn="l"/>
                <a:tab pos="457200" algn="l"/>
              </a:tabLst>
            </a:pPr>
            <a:r>
              <a:rPr lang="en-AU" sz="800" dirty="0" smtClean="0">
                <a:latin typeface="Calibri Light" panose="020F0302020204030204" pitchFamily="34" charset="0"/>
                <a:ea typeface="Times New Roman" panose="02020603050405020304" pitchFamily="18" charset="0"/>
                <a:cs typeface="Calibri Light" panose="020F0302020204030204" pitchFamily="34" charset="0"/>
              </a:rPr>
              <a:t>2.</a:t>
            </a:r>
            <a:r>
              <a:rPr lang="en-AU" sz="800" dirty="0">
                <a:latin typeface="Calibri Light" panose="020F0302020204030204" pitchFamily="34" charset="0"/>
                <a:ea typeface="Times New Roman" panose="02020603050405020304" pitchFamily="18" charset="0"/>
                <a:cs typeface="Calibri Light" panose="020F0302020204030204" pitchFamily="34" charset="0"/>
              </a:rPr>
              <a:t>	Rate ratio is the Aboriginal and Torres Strait Islander rate divided by the non-Indigenous rate</a:t>
            </a:r>
          </a:p>
          <a:p>
            <a:pPr marL="594360" indent="-594360">
              <a:spcAft>
                <a:spcPts val="300"/>
              </a:spcAft>
              <a:tabLst>
                <a:tab pos="90488" algn="l"/>
                <a:tab pos="457200" algn="l"/>
              </a:tabLst>
            </a:pPr>
            <a:r>
              <a:rPr lang="en-AU" sz="800" dirty="0" smtClean="0">
                <a:latin typeface="Calibri Light" panose="020F0302020204030204" pitchFamily="34" charset="0"/>
                <a:ea typeface="Times New Roman" panose="02020603050405020304" pitchFamily="18" charset="0"/>
                <a:cs typeface="Calibri Light" panose="020F0302020204030204" pitchFamily="34" charset="0"/>
              </a:rPr>
              <a:t>3.</a:t>
            </a:r>
            <a:r>
              <a:rPr lang="en-AU" sz="800" dirty="0">
                <a:latin typeface="Calibri Light" panose="020F0302020204030204" pitchFamily="34" charset="0"/>
                <a:ea typeface="Times New Roman" panose="02020603050405020304" pitchFamily="18" charset="0"/>
                <a:cs typeface="Calibri Light" panose="020F0302020204030204" pitchFamily="34" charset="0"/>
              </a:rPr>
              <a:t>	Rates for ‘All ages’ are age-standardised</a:t>
            </a:r>
          </a:p>
          <a:p>
            <a:pPr marL="594360" indent="-594360">
              <a:spcAft>
                <a:spcPts val="300"/>
              </a:spcAft>
              <a:tabLst>
                <a:tab pos="90488" algn="l"/>
                <a:tab pos="457200" algn="l"/>
              </a:tabLst>
            </a:pPr>
            <a:r>
              <a:rPr lang="en-AU" sz="800" dirty="0" smtClean="0">
                <a:latin typeface="Calibri Light" panose="020F0302020204030204" pitchFamily="34" charset="0"/>
                <a:ea typeface="Times New Roman" panose="02020603050405020304" pitchFamily="18" charset="0"/>
                <a:cs typeface="Calibri Light" panose="020F0302020204030204" pitchFamily="34" charset="0"/>
              </a:rPr>
              <a:t>4.</a:t>
            </a:r>
            <a:r>
              <a:rPr lang="en-AU" sz="800" dirty="0">
                <a:latin typeface="Calibri Light" panose="020F0302020204030204" pitchFamily="34" charset="0"/>
                <a:ea typeface="Times New Roman" panose="02020603050405020304" pitchFamily="18" charset="0"/>
                <a:cs typeface="Calibri Light" panose="020F0302020204030204" pitchFamily="34" charset="0"/>
              </a:rPr>
              <a:t>	Rounding may result in inconsistencies in calculated ratios</a:t>
            </a:r>
          </a:p>
          <a:p>
            <a:pPr algn="just">
              <a:spcAft>
                <a:spcPts val="500"/>
              </a:spcAft>
              <a:tabLst>
                <a:tab pos="612140" algn="l"/>
              </a:tabLst>
            </a:pPr>
            <a:r>
              <a:rPr lang="en-AU" sz="800" dirty="0" smtClean="0">
                <a:latin typeface="Calibri Light" panose="020F0302020204030204" pitchFamily="34" charset="0"/>
                <a:ea typeface="Times New Roman" panose="02020603050405020304" pitchFamily="18" charset="0"/>
                <a:cs typeface="Calibri Light" panose="020F0302020204030204" pitchFamily="34" charset="0"/>
              </a:rPr>
              <a:t>Source</a:t>
            </a:r>
            <a:r>
              <a:rPr lang="en-AU" sz="800" dirty="0">
                <a:latin typeface="Calibri Light" panose="020F0302020204030204" pitchFamily="34" charset="0"/>
                <a:ea typeface="Times New Roman" panose="02020603050405020304" pitchFamily="18" charset="0"/>
                <a:cs typeface="Calibri Light" panose="020F0302020204030204" pitchFamily="34" charset="0"/>
              </a:rPr>
              <a:t>: Derived from ABS, </a:t>
            </a:r>
            <a:r>
              <a:rPr lang="en-AU" sz="800" dirty="0" smtClean="0">
                <a:latin typeface="Calibri Light" panose="020F0302020204030204" pitchFamily="34" charset="0"/>
                <a:ea typeface="Times New Roman" panose="02020603050405020304" pitchFamily="18" charset="0"/>
                <a:cs typeface="Calibri Light" panose="020F0302020204030204" pitchFamily="34" charset="0"/>
              </a:rPr>
              <a:t>2014, </a:t>
            </a:r>
            <a:r>
              <a:rPr lang="en-AU" sz="800" dirty="0">
                <a:latin typeface="Calibri Light" panose="020F0302020204030204" pitchFamily="34" charset="0"/>
                <a:ea typeface="Times New Roman" panose="02020603050405020304" pitchFamily="18" charset="0"/>
                <a:cs typeface="Calibri Light" panose="020F0302020204030204" pitchFamily="34" charset="0"/>
              </a:rPr>
              <a:t>ABS, </a:t>
            </a:r>
            <a:r>
              <a:rPr lang="en-AU" sz="800" dirty="0" smtClean="0">
                <a:latin typeface="Calibri Light" panose="020F0302020204030204" pitchFamily="34" charset="0"/>
                <a:ea typeface="Times New Roman" panose="02020603050405020304" pitchFamily="18" charset="0"/>
                <a:cs typeface="Calibri Light" panose="020F0302020204030204" pitchFamily="34" charset="0"/>
              </a:rPr>
              <a:t>2003, </a:t>
            </a:r>
            <a:r>
              <a:rPr lang="en-AU" sz="800" dirty="0">
                <a:latin typeface="Calibri Light" panose="020F0302020204030204" pitchFamily="34" charset="0"/>
                <a:ea typeface="Times New Roman" panose="02020603050405020304" pitchFamily="18" charset="0"/>
                <a:cs typeface="Calibri Light" panose="020F0302020204030204" pitchFamily="34" charset="0"/>
              </a:rPr>
              <a:t>ABS, </a:t>
            </a:r>
            <a:r>
              <a:rPr lang="en-AU" sz="800" dirty="0" smtClean="0">
                <a:latin typeface="Calibri Light" panose="020F0302020204030204" pitchFamily="34" charset="0"/>
                <a:ea typeface="Times New Roman" panose="02020603050405020304" pitchFamily="18" charset="0"/>
                <a:cs typeface="Calibri Light" panose="020F0302020204030204" pitchFamily="34" charset="0"/>
              </a:rPr>
              <a:t>2014, </a:t>
            </a:r>
            <a:r>
              <a:rPr lang="en-AU" sz="800" dirty="0">
                <a:latin typeface="Calibri Light" panose="020F0302020204030204" pitchFamily="34" charset="0"/>
                <a:ea typeface="Times New Roman" panose="02020603050405020304" pitchFamily="18" charset="0"/>
                <a:cs typeface="Calibri Light" panose="020F0302020204030204" pitchFamily="34" charset="0"/>
              </a:rPr>
              <a:t>ANZDATA, 2017 </a:t>
            </a:r>
            <a:r>
              <a:rPr lang="en-AU" sz="800" dirty="0" smtClean="0">
                <a:latin typeface="Calibri Light" panose="020F0302020204030204" pitchFamily="34" charset="0"/>
                <a:ea typeface="Times New Roman" panose="02020603050405020304" pitchFamily="18" charset="0"/>
                <a:cs typeface="Calibri Light" panose="020F0302020204030204" pitchFamily="34" charset="0"/>
              </a:rPr>
              <a:t> </a:t>
            </a:r>
            <a:endParaRPr lang="en-AU" sz="800" dirty="0">
              <a:effectLst/>
              <a:latin typeface="Calibri Light" panose="020F0302020204030204" pitchFamily="34" charset="0"/>
              <a:ea typeface="Times New Roman" panose="02020603050405020304" pitchFamily="18" charset="0"/>
              <a:cs typeface="Calibri Light" panose="020F0302020204030204" pitchFamily="34" charset="0"/>
            </a:endParaRPr>
          </a:p>
        </p:txBody>
      </p:sp>
    </p:spTree>
    <p:extLst>
      <p:ext uri="{BB962C8B-B14F-4D97-AF65-F5344CB8AC3E}">
        <p14:creationId xmlns:p14="http://schemas.microsoft.com/office/powerpoint/2010/main" val="53314226"/>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sz="2900" b="1" dirty="0" smtClean="0">
                <a:solidFill>
                  <a:srgbClr val="087876"/>
                </a:solidFill>
              </a:rPr>
              <a:t>Injury, including family </a:t>
            </a:r>
            <a:r>
              <a:rPr lang="en-AU" sz="2900" b="1" dirty="0">
                <a:solidFill>
                  <a:srgbClr val="087876"/>
                </a:solidFill>
              </a:rPr>
              <a:t>v</a:t>
            </a:r>
            <a:r>
              <a:rPr lang="en-AU" sz="2900" b="1" dirty="0" smtClean="0">
                <a:solidFill>
                  <a:srgbClr val="087876"/>
                </a:solidFill>
              </a:rPr>
              <a:t>iolence</a:t>
            </a:r>
            <a:endParaRPr lang="en-AU" sz="2900" b="1" dirty="0">
              <a:solidFill>
                <a:srgbClr val="087876"/>
              </a:solidFill>
            </a:endParaRPr>
          </a:p>
        </p:txBody>
      </p:sp>
      <p:sp>
        <p:nvSpPr>
          <p:cNvPr id="3" name="Content Placeholder 2"/>
          <p:cNvSpPr>
            <a:spLocks noGrp="1"/>
          </p:cNvSpPr>
          <p:nvPr>
            <p:ph idx="1"/>
          </p:nvPr>
        </p:nvSpPr>
        <p:spPr/>
        <p:txBody>
          <a:bodyPr/>
          <a:lstStyle/>
          <a:p>
            <a:r>
              <a:rPr lang="en-AU" dirty="0"/>
              <a:t>In 2012-2013, 2.5% of Aboriginal and Torres Strait Islander people reported having a long-term condition caused by injury; after age-adjustment the level of injury was 1.2 times higher for Aboriginal and Torres Strait Islander people than for non-Indigenous people.</a:t>
            </a:r>
          </a:p>
          <a:p>
            <a:r>
              <a:rPr lang="en-AU" dirty="0"/>
              <a:t>In 2016-17, after age-adjustment, Aboriginal and Torres Strait Islander people were hospitalised for injury at almost twice the rate for non-Indigenous people.</a:t>
            </a:r>
          </a:p>
          <a:p>
            <a:r>
              <a:rPr lang="en-AU" dirty="0"/>
              <a:t>In 2016-17, 21% of injury-related hospitalisations among Aboriginal and Torres Strait Islander people were for falls and 19% for assaults.</a:t>
            </a:r>
          </a:p>
          <a:p>
            <a:pPr marL="119062" indent="0">
              <a:buNone/>
            </a:pPr>
            <a:endParaRPr lang="en-AU" dirty="0"/>
          </a:p>
        </p:txBody>
      </p:sp>
    </p:spTree>
    <p:extLst>
      <p:ext uri="{BB962C8B-B14F-4D97-AF65-F5344CB8AC3E}">
        <p14:creationId xmlns:p14="http://schemas.microsoft.com/office/powerpoint/2010/main" val="2925608411"/>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sz="2900" b="1" dirty="0">
                <a:solidFill>
                  <a:srgbClr val="087876"/>
                </a:solidFill>
              </a:rPr>
              <a:t>Injury, including </a:t>
            </a:r>
            <a:r>
              <a:rPr lang="en-AU" sz="2900" b="1" dirty="0" smtClean="0">
                <a:solidFill>
                  <a:srgbClr val="087876"/>
                </a:solidFill>
              </a:rPr>
              <a:t>family violence</a:t>
            </a:r>
            <a:endParaRPr lang="en-AU" sz="2900" b="1" dirty="0">
              <a:solidFill>
                <a:srgbClr val="087876"/>
              </a:solidFill>
            </a:endParaRPr>
          </a:p>
        </p:txBody>
      </p:sp>
      <p:sp>
        <p:nvSpPr>
          <p:cNvPr id="3" name="Content Placeholder 2"/>
          <p:cNvSpPr>
            <a:spLocks noGrp="1"/>
          </p:cNvSpPr>
          <p:nvPr>
            <p:ph idx="1"/>
          </p:nvPr>
        </p:nvSpPr>
        <p:spPr/>
        <p:txBody>
          <a:bodyPr/>
          <a:lstStyle/>
          <a:p>
            <a:r>
              <a:rPr lang="en-AU" dirty="0"/>
              <a:t>In 2017, age-adjusted death rates from intentional self-harm were twice as high for Aboriginal and Torres Strait Islander people living in NSW, Qld, WA, SA and the NT than for non-Indigenous people, land transport accidents 2.4 times higher and accidental poisoning 2.8 times higher.</a:t>
            </a:r>
          </a:p>
          <a:p>
            <a:r>
              <a:rPr lang="en-AU" dirty="0"/>
              <a:t>In 2011, injury was responsible for 15% of the total burden of disease among Aboriginal and Torres Strait Islander people. </a:t>
            </a:r>
          </a:p>
          <a:p>
            <a:pPr marL="119062" indent="0">
              <a:buNone/>
            </a:pPr>
            <a:endParaRPr lang="en-AU" dirty="0"/>
          </a:p>
        </p:txBody>
      </p:sp>
    </p:spTree>
    <p:extLst>
      <p:ext uri="{BB962C8B-B14F-4D97-AF65-F5344CB8AC3E}">
        <p14:creationId xmlns:p14="http://schemas.microsoft.com/office/powerpoint/2010/main" val="1405399476"/>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sz="2900" b="1" dirty="0" smtClean="0">
                <a:solidFill>
                  <a:srgbClr val="087876"/>
                </a:solidFill>
              </a:rPr>
              <a:t>Respiratory health</a:t>
            </a:r>
            <a:endParaRPr lang="en-AU" sz="2900" b="1" dirty="0">
              <a:solidFill>
                <a:srgbClr val="087876"/>
              </a:solidFill>
            </a:endParaRPr>
          </a:p>
        </p:txBody>
      </p:sp>
      <p:sp>
        <p:nvSpPr>
          <p:cNvPr id="3" name="Content Placeholder 2"/>
          <p:cNvSpPr>
            <a:spLocks noGrp="1"/>
          </p:cNvSpPr>
          <p:nvPr>
            <p:ph idx="1"/>
          </p:nvPr>
        </p:nvSpPr>
        <p:spPr/>
        <p:txBody>
          <a:bodyPr/>
          <a:lstStyle/>
          <a:p>
            <a:r>
              <a:rPr lang="en-AU" dirty="0"/>
              <a:t>In 2012-2013, 31% of Aboriginal and Torres Strait Islander people reported having a long-term respiratory condition. After age-adjustment, the level of respiratory disease was 1.2 times higher for Aboriginal and Torres Strait Islander than for non-Indigenous people.</a:t>
            </a:r>
          </a:p>
          <a:p>
            <a:r>
              <a:rPr lang="en-AU" dirty="0"/>
              <a:t>In 2012-2013, 18% of Aboriginal and Torres Strait Islander people reported having asthma.</a:t>
            </a:r>
          </a:p>
          <a:p>
            <a:r>
              <a:rPr lang="en-AU" dirty="0"/>
              <a:t>In 2014-15, age-adjusted hospitalisation rates for Aboriginal and Torres Strait Islander people were 5.0 times higher for chronic obstructive pulmonary disease, 3.1 times higher for influenza and pneumonia, 2.1 times higher for whooping cough and 1.8 times higher for asthma and acute upper respiratory infections, than for non-Indigenous people.</a:t>
            </a:r>
          </a:p>
          <a:p>
            <a:endParaRPr lang="en-AU" dirty="0"/>
          </a:p>
        </p:txBody>
      </p:sp>
    </p:spTree>
    <p:extLst>
      <p:ext uri="{BB962C8B-B14F-4D97-AF65-F5344CB8AC3E}">
        <p14:creationId xmlns:p14="http://schemas.microsoft.com/office/powerpoint/2010/main" val="2439668271"/>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sz="2900" b="1" dirty="0" smtClean="0">
                <a:solidFill>
                  <a:srgbClr val="087876"/>
                </a:solidFill>
              </a:rPr>
              <a:t>Respiratory health</a:t>
            </a:r>
            <a:endParaRPr lang="en-AU" sz="2900" b="1" dirty="0">
              <a:solidFill>
                <a:srgbClr val="087876"/>
              </a:solidFill>
            </a:endParaRPr>
          </a:p>
        </p:txBody>
      </p:sp>
      <p:sp>
        <p:nvSpPr>
          <p:cNvPr id="3" name="Content Placeholder 2"/>
          <p:cNvSpPr>
            <a:spLocks noGrp="1"/>
          </p:cNvSpPr>
          <p:nvPr>
            <p:ph idx="1"/>
          </p:nvPr>
        </p:nvSpPr>
        <p:spPr/>
        <p:txBody>
          <a:bodyPr/>
          <a:lstStyle/>
          <a:p>
            <a:r>
              <a:rPr lang="en-AU" dirty="0"/>
              <a:t>In 2017, chronic lower respiratory disease was the third highest cause of death overall for Aboriginal and Torres Strait Islander people living in NSW, Qld, WA, SA and the NT.</a:t>
            </a:r>
          </a:p>
          <a:p>
            <a:r>
              <a:rPr lang="en-AU" dirty="0"/>
              <a:t>For 1998 to 2015, age-adjusted death rates for respiratory disease in NSW, Qld, WA, SA and NT significantly declined for Aboriginal and Torres Strait Islander people.</a:t>
            </a:r>
          </a:p>
          <a:p>
            <a:r>
              <a:rPr lang="en-AU" dirty="0"/>
              <a:t>In 2011, respiratory diseases were responsible for 7.9% of the total burden of disease among Aboriginal and Torres Strait Islander people.</a:t>
            </a:r>
          </a:p>
          <a:p>
            <a:pPr marL="119062" indent="0">
              <a:buNone/>
            </a:pPr>
            <a:endParaRPr lang="en-AU" dirty="0"/>
          </a:p>
        </p:txBody>
      </p:sp>
    </p:spTree>
    <p:extLst>
      <p:ext uri="{BB962C8B-B14F-4D97-AF65-F5344CB8AC3E}">
        <p14:creationId xmlns:p14="http://schemas.microsoft.com/office/powerpoint/2010/main" val="916933200"/>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5362" y="1524000"/>
            <a:ext cx="11247038" cy="762000"/>
          </a:xfrm>
        </p:spPr>
        <p:txBody>
          <a:bodyPr>
            <a:normAutofit/>
          </a:bodyPr>
          <a:lstStyle/>
          <a:p>
            <a:r>
              <a:rPr lang="en-US" sz="2000" b="1" dirty="0" smtClean="0">
                <a:solidFill>
                  <a:srgbClr val="087876"/>
                </a:solidFill>
              </a:rPr>
              <a:t>Indigenous: non-Indigenous </a:t>
            </a:r>
            <a:r>
              <a:rPr lang="en-US" sz="2000" b="1" dirty="0">
                <a:solidFill>
                  <a:srgbClr val="087876"/>
                </a:solidFill>
              </a:rPr>
              <a:t>hospitalisation rate ratios, by selected </a:t>
            </a:r>
            <a:r>
              <a:rPr lang="en-US" sz="2000" b="1" dirty="0" smtClean="0">
                <a:solidFill>
                  <a:srgbClr val="087876"/>
                </a:solidFill>
              </a:rPr>
              <a:t>respiratory condition </a:t>
            </a:r>
            <a:r>
              <a:rPr lang="en-US" sz="2000" b="1" dirty="0">
                <a:solidFill>
                  <a:srgbClr val="087876"/>
                </a:solidFill>
              </a:rPr>
              <a:t>and age-group, all jurisdictions, 2014-15 </a:t>
            </a:r>
            <a:endParaRPr lang="en-AU" sz="2000" b="1" dirty="0">
              <a:solidFill>
                <a:srgbClr val="087876"/>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974904088"/>
              </p:ext>
            </p:extLst>
          </p:nvPr>
        </p:nvGraphicFramePr>
        <p:xfrm>
          <a:off x="335362" y="2204867"/>
          <a:ext cx="11521279" cy="3384374"/>
        </p:xfrm>
        <a:graphic>
          <a:graphicData uri="http://schemas.openxmlformats.org/drawingml/2006/table">
            <a:tbl>
              <a:tblPr firstRow="1" bandRow="1">
                <a:tableStyleId>{5202B0CA-FC54-4496-8BCA-5EF66A818D29}</a:tableStyleId>
              </a:tblPr>
              <a:tblGrid>
                <a:gridCol w="1645897">
                  <a:extLst>
                    <a:ext uri="{9D8B030D-6E8A-4147-A177-3AD203B41FA5}">
                      <a16:colId xmlns:a16="http://schemas.microsoft.com/office/drawing/2014/main" val="20000"/>
                    </a:ext>
                  </a:extLst>
                </a:gridCol>
                <a:gridCol w="1645897">
                  <a:extLst>
                    <a:ext uri="{9D8B030D-6E8A-4147-A177-3AD203B41FA5}">
                      <a16:colId xmlns:a16="http://schemas.microsoft.com/office/drawing/2014/main" val="20001"/>
                    </a:ext>
                  </a:extLst>
                </a:gridCol>
                <a:gridCol w="1645897">
                  <a:extLst>
                    <a:ext uri="{9D8B030D-6E8A-4147-A177-3AD203B41FA5}">
                      <a16:colId xmlns:a16="http://schemas.microsoft.com/office/drawing/2014/main" val="20002"/>
                    </a:ext>
                  </a:extLst>
                </a:gridCol>
                <a:gridCol w="1645897">
                  <a:extLst>
                    <a:ext uri="{9D8B030D-6E8A-4147-A177-3AD203B41FA5}">
                      <a16:colId xmlns:a16="http://schemas.microsoft.com/office/drawing/2014/main" val="20003"/>
                    </a:ext>
                  </a:extLst>
                </a:gridCol>
                <a:gridCol w="1645897">
                  <a:extLst>
                    <a:ext uri="{9D8B030D-6E8A-4147-A177-3AD203B41FA5}">
                      <a16:colId xmlns:a16="http://schemas.microsoft.com/office/drawing/2014/main" val="20004"/>
                    </a:ext>
                  </a:extLst>
                </a:gridCol>
                <a:gridCol w="1645897">
                  <a:extLst>
                    <a:ext uri="{9D8B030D-6E8A-4147-A177-3AD203B41FA5}">
                      <a16:colId xmlns:a16="http://schemas.microsoft.com/office/drawing/2014/main" val="20005"/>
                    </a:ext>
                  </a:extLst>
                </a:gridCol>
                <a:gridCol w="1645897">
                  <a:extLst>
                    <a:ext uri="{9D8B030D-6E8A-4147-A177-3AD203B41FA5}">
                      <a16:colId xmlns:a16="http://schemas.microsoft.com/office/drawing/2014/main" val="20006"/>
                    </a:ext>
                  </a:extLst>
                </a:gridCol>
              </a:tblGrid>
              <a:tr h="483482">
                <a:tc>
                  <a:txBody>
                    <a:bodyPr/>
                    <a:lstStyle/>
                    <a:p>
                      <a:pPr algn="l">
                        <a:spcAft>
                          <a:spcPts val="500"/>
                        </a:spcAft>
                      </a:pPr>
                      <a:r>
                        <a:rPr lang="en-AU" sz="1200" dirty="0">
                          <a:solidFill>
                            <a:schemeClr val="bg1"/>
                          </a:solidFill>
                          <a:effectLst/>
                        </a:rPr>
                        <a:t> </a:t>
                      </a:r>
                      <a:endParaRPr lang="en-AU" sz="1200" dirty="0">
                        <a:solidFill>
                          <a:schemeClr val="bg1"/>
                        </a:solidFill>
                        <a:effectLst/>
                        <a:latin typeface="+mn-lt"/>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tc gridSpan="6">
                  <a:txBody>
                    <a:bodyPr/>
                    <a:lstStyle/>
                    <a:p>
                      <a:pPr algn="ctr">
                        <a:spcAft>
                          <a:spcPts val="500"/>
                        </a:spcAft>
                      </a:pPr>
                      <a:r>
                        <a:rPr lang="en-AU" sz="1200" dirty="0">
                          <a:solidFill>
                            <a:schemeClr val="bg1"/>
                          </a:solidFill>
                          <a:effectLst/>
                        </a:rPr>
                        <a:t>Age-group (years)</a:t>
                      </a:r>
                      <a:endParaRPr lang="en-AU" sz="1200" dirty="0">
                        <a:solidFill>
                          <a:schemeClr val="bg1"/>
                        </a:solidFill>
                        <a:effectLst/>
                        <a:latin typeface="+mn-lt"/>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extLst>
                  <a:ext uri="{0D108BD9-81ED-4DB2-BD59-A6C34878D82A}">
                    <a16:rowId xmlns:a16="http://schemas.microsoft.com/office/drawing/2014/main" val="10000"/>
                  </a:ext>
                </a:extLst>
              </a:tr>
              <a:tr h="483482">
                <a:tc>
                  <a:txBody>
                    <a:bodyPr/>
                    <a:lstStyle/>
                    <a:p>
                      <a:pPr algn="l">
                        <a:spcAft>
                          <a:spcPts val="500"/>
                        </a:spcAft>
                      </a:pPr>
                      <a:endParaRPr lang="en-AU" sz="1200" dirty="0">
                        <a:solidFill>
                          <a:schemeClr val="bg1"/>
                        </a:solidFill>
                        <a:effectLst/>
                        <a:latin typeface="+mn-lt"/>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tc>
                  <a:txBody>
                    <a:bodyPr/>
                    <a:lstStyle/>
                    <a:p>
                      <a:pPr algn="l">
                        <a:spcAft>
                          <a:spcPts val="500"/>
                        </a:spcAft>
                      </a:pPr>
                      <a:r>
                        <a:rPr lang="en-AU" sz="1200" dirty="0">
                          <a:solidFill>
                            <a:schemeClr val="bg1"/>
                          </a:solidFill>
                          <a:effectLst/>
                        </a:rPr>
                        <a:t>0-14</a:t>
                      </a:r>
                      <a:endParaRPr lang="en-AU" sz="1200" b="1" dirty="0">
                        <a:solidFill>
                          <a:schemeClr val="bg1"/>
                        </a:solidFill>
                        <a:effectLst/>
                        <a:latin typeface="+mn-lt"/>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tc>
                  <a:txBody>
                    <a:bodyPr/>
                    <a:lstStyle/>
                    <a:p>
                      <a:pPr algn="l">
                        <a:spcAft>
                          <a:spcPts val="500"/>
                        </a:spcAft>
                      </a:pPr>
                      <a:r>
                        <a:rPr lang="en-AU" sz="1200">
                          <a:solidFill>
                            <a:schemeClr val="bg1"/>
                          </a:solidFill>
                          <a:effectLst/>
                        </a:rPr>
                        <a:t>15-24</a:t>
                      </a:r>
                      <a:endParaRPr lang="en-AU" sz="1200" b="1">
                        <a:solidFill>
                          <a:schemeClr val="bg1"/>
                        </a:solidFill>
                        <a:effectLst/>
                        <a:latin typeface="+mn-lt"/>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tc>
                  <a:txBody>
                    <a:bodyPr/>
                    <a:lstStyle/>
                    <a:p>
                      <a:pPr algn="l">
                        <a:spcAft>
                          <a:spcPts val="500"/>
                        </a:spcAft>
                      </a:pPr>
                      <a:r>
                        <a:rPr lang="en-AU" sz="1200" dirty="0">
                          <a:solidFill>
                            <a:schemeClr val="bg1"/>
                          </a:solidFill>
                          <a:effectLst/>
                        </a:rPr>
                        <a:t>25-44</a:t>
                      </a:r>
                      <a:endParaRPr lang="en-AU" sz="1200" b="1" dirty="0">
                        <a:solidFill>
                          <a:schemeClr val="bg1"/>
                        </a:solidFill>
                        <a:effectLst/>
                        <a:latin typeface="+mn-lt"/>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tc>
                  <a:txBody>
                    <a:bodyPr/>
                    <a:lstStyle/>
                    <a:p>
                      <a:pPr algn="l">
                        <a:spcAft>
                          <a:spcPts val="500"/>
                        </a:spcAft>
                      </a:pPr>
                      <a:r>
                        <a:rPr lang="en-AU" sz="1200" dirty="0">
                          <a:solidFill>
                            <a:schemeClr val="bg1"/>
                          </a:solidFill>
                          <a:effectLst/>
                        </a:rPr>
                        <a:t>45-64</a:t>
                      </a:r>
                      <a:endParaRPr lang="en-AU" sz="1200" b="1" dirty="0">
                        <a:solidFill>
                          <a:schemeClr val="bg1"/>
                        </a:solidFill>
                        <a:effectLst/>
                        <a:latin typeface="+mn-lt"/>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tc>
                  <a:txBody>
                    <a:bodyPr/>
                    <a:lstStyle/>
                    <a:p>
                      <a:pPr algn="l">
                        <a:spcAft>
                          <a:spcPts val="500"/>
                        </a:spcAft>
                      </a:pPr>
                      <a:r>
                        <a:rPr lang="en-AU" sz="1200" dirty="0">
                          <a:solidFill>
                            <a:schemeClr val="bg1"/>
                          </a:solidFill>
                          <a:effectLst/>
                        </a:rPr>
                        <a:t>65+</a:t>
                      </a:r>
                      <a:endParaRPr lang="en-AU" sz="1200" b="1" dirty="0">
                        <a:solidFill>
                          <a:schemeClr val="bg1"/>
                        </a:solidFill>
                        <a:effectLst/>
                        <a:latin typeface="+mn-lt"/>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tc>
                  <a:txBody>
                    <a:bodyPr/>
                    <a:lstStyle/>
                    <a:p>
                      <a:pPr algn="l">
                        <a:spcAft>
                          <a:spcPts val="500"/>
                        </a:spcAft>
                      </a:pPr>
                      <a:r>
                        <a:rPr lang="en-AU" sz="1200" dirty="0">
                          <a:solidFill>
                            <a:schemeClr val="bg1"/>
                          </a:solidFill>
                          <a:effectLst/>
                        </a:rPr>
                        <a:t>All ages</a:t>
                      </a:r>
                      <a:endParaRPr lang="en-AU" sz="1200" b="1" dirty="0">
                        <a:solidFill>
                          <a:schemeClr val="bg1"/>
                        </a:solidFill>
                        <a:effectLst/>
                        <a:latin typeface="+mn-lt"/>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extLst>
                  <a:ext uri="{0D108BD9-81ED-4DB2-BD59-A6C34878D82A}">
                    <a16:rowId xmlns:a16="http://schemas.microsoft.com/office/drawing/2014/main" val="10001"/>
                  </a:ext>
                </a:extLst>
              </a:tr>
              <a:tr h="483482">
                <a:tc>
                  <a:txBody>
                    <a:bodyPr/>
                    <a:lstStyle/>
                    <a:p>
                      <a:pPr algn="l">
                        <a:spcAft>
                          <a:spcPts val="500"/>
                        </a:spcAft>
                      </a:pPr>
                      <a:r>
                        <a:rPr lang="en-AU" sz="1200" dirty="0">
                          <a:effectLst/>
                        </a:rPr>
                        <a:t>COPD</a:t>
                      </a:r>
                      <a:endParaRPr lang="en-AU" sz="120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n/a</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n/a</a:t>
                      </a:r>
                      <a:endParaRPr lang="en-AU" sz="120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n/a</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n/a</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n/a</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5.0</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2"/>
                  </a:ext>
                </a:extLst>
              </a:tr>
              <a:tr h="483482">
                <a:tc>
                  <a:txBody>
                    <a:bodyPr/>
                    <a:lstStyle/>
                    <a:p>
                      <a:pPr algn="l">
                        <a:spcAft>
                          <a:spcPts val="500"/>
                        </a:spcAft>
                      </a:pPr>
                      <a:r>
                        <a:rPr lang="en-AU" sz="1200">
                          <a:effectLst/>
                        </a:rPr>
                        <a:t>Influenza and pneumonia</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1.9</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2.7</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5.4</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5.7</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2.0</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3.1</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3"/>
                  </a:ext>
                </a:extLst>
              </a:tr>
              <a:tr h="483482">
                <a:tc>
                  <a:txBody>
                    <a:bodyPr/>
                    <a:lstStyle/>
                    <a:p>
                      <a:pPr algn="l">
                        <a:spcAft>
                          <a:spcPts val="500"/>
                        </a:spcAft>
                      </a:pPr>
                      <a:r>
                        <a:rPr lang="en-AU" sz="1200">
                          <a:effectLst/>
                        </a:rPr>
                        <a:t>Whooping cough</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1.3</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n/a</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n/a</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n/a</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3.8</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2.1</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4"/>
                  </a:ext>
                </a:extLst>
              </a:tr>
              <a:tr h="483482">
                <a:tc>
                  <a:txBody>
                    <a:bodyPr/>
                    <a:lstStyle/>
                    <a:p>
                      <a:pPr algn="l">
                        <a:spcAft>
                          <a:spcPts val="500"/>
                        </a:spcAft>
                      </a:pPr>
                      <a:r>
                        <a:rPr lang="en-AU" sz="1200">
                          <a:effectLst/>
                        </a:rPr>
                        <a:t>Asthma</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1.0</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1.6</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3.2</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3.4</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2.9</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1.8</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5"/>
                  </a:ext>
                </a:extLst>
              </a:tr>
              <a:tr h="483482">
                <a:tc>
                  <a:txBody>
                    <a:bodyPr/>
                    <a:lstStyle/>
                    <a:p>
                      <a:pPr algn="l">
                        <a:spcAft>
                          <a:spcPts val="500"/>
                        </a:spcAft>
                      </a:pPr>
                      <a:r>
                        <a:rPr lang="en-AU" sz="1200">
                          <a:effectLst/>
                        </a:rPr>
                        <a:t>Acute upper respiratory infections</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1.6</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1.3</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2.4</a:t>
                      </a:r>
                      <a:endParaRPr lang="en-AU" sz="120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3.1</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1.8</a:t>
                      </a:r>
                      <a:endParaRPr lang="en-AU"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1.8</a:t>
                      </a:r>
                      <a:endParaRPr lang="en-AU" sz="1200" dirty="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6"/>
                  </a:ext>
                </a:extLst>
              </a:tr>
            </a:tbl>
          </a:graphicData>
        </a:graphic>
      </p:graphicFrame>
      <p:sp>
        <p:nvSpPr>
          <p:cNvPr id="5" name="Rectangle 4"/>
          <p:cNvSpPr/>
          <p:nvPr/>
        </p:nvSpPr>
        <p:spPr>
          <a:xfrm>
            <a:off x="335362" y="5661248"/>
            <a:ext cx="6096000" cy="215444"/>
          </a:xfrm>
          <a:prstGeom prst="rect">
            <a:avLst/>
          </a:prstGeom>
        </p:spPr>
        <p:txBody>
          <a:bodyPr>
            <a:spAutoFit/>
          </a:bodyPr>
          <a:lstStyle/>
          <a:p>
            <a:r>
              <a:rPr lang="en-AU" sz="800" dirty="0">
                <a:latin typeface="+mj-lt"/>
                <a:ea typeface="Times New Roman" panose="02020603050405020304" pitchFamily="18" charset="0"/>
                <a:cs typeface="Times New Roman" panose="02020603050405020304" pitchFamily="18" charset="0"/>
              </a:rPr>
              <a:t>Source: Derived from </a:t>
            </a:r>
            <a:r>
              <a:rPr lang="en-AU" sz="800" dirty="0">
                <a:latin typeface="+mj-lt"/>
                <a:ea typeface="Times New Roman" panose="02020603050405020304" pitchFamily="18" charset="0"/>
                <a:cs typeface="Calibri Light" panose="020F0302020204030204" pitchFamily="34" charset="0"/>
              </a:rPr>
              <a:t>Steering</a:t>
            </a:r>
            <a:r>
              <a:rPr lang="en-AU" sz="800" dirty="0">
                <a:latin typeface="+mj-lt"/>
                <a:ea typeface="Times New Roman" panose="02020603050405020304" pitchFamily="18" charset="0"/>
                <a:cs typeface="Times New Roman" panose="02020603050405020304" pitchFamily="18" charset="0"/>
              </a:rPr>
              <a:t> Committee for the Review of Government Service Provision, 2016 </a:t>
            </a:r>
            <a:endParaRPr lang="en-AU" sz="800" dirty="0">
              <a:latin typeface="+mj-lt"/>
            </a:endParaRPr>
          </a:p>
        </p:txBody>
      </p:sp>
    </p:spTree>
    <p:extLst>
      <p:ext uri="{BB962C8B-B14F-4D97-AF65-F5344CB8AC3E}">
        <p14:creationId xmlns:p14="http://schemas.microsoft.com/office/powerpoint/2010/main" val="262140343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5360" y="1468036"/>
            <a:ext cx="11528176" cy="762000"/>
          </a:xfrm>
        </p:spPr>
        <p:txBody>
          <a:bodyPr/>
          <a:lstStyle/>
          <a:p>
            <a:r>
              <a:rPr lang="en-AU" sz="2000" b="1" dirty="0" smtClean="0">
                <a:solidFill>
                  <a:srgbClr val="087876"/>
                </a:solidFill>
                <a:latin typeface="Calibri Light" panose="020F0302020204030204" pitchFamily="34" charset="0"/>
                <a:cs typeface="Calibri Light" panose="020F0302020204030204" pitchFamily="34" charset="0"/>
              </a:rPr>
              <a:t>Population pyramid of Aboriginal and Torres Strait Islander and non-Indigenous populations, 30 June 2018</a:t>
            </a:r>
            <a:endParaRPr lang="en-AU" sz="2000" b="1" dirty="0">
              <a:solidFill>
                <a:srgbClr val="087876"/>
              </a:solidFill>
              <a:latin typeface="Calibri Light" panose="020F0302020204030204" pitchFamily="34" charset="0"/>
              <a:cs typeface="Calibri Light" panose="020F0302020204030204" pitchFamily="34" charset="0"/>
            </a:endParaRPr>
          </a:p>
        </p:txBody>
      </p:sp>
      <p:sp>
        <p:nvSpPr>
          <p:cNvPr id="8" name="Rectangle 2"/>
          <p:cNvSpPr>
            <a:spLocks noChangeArrowheads="1"/>
          </p:cNvSpPr>
          <p:nvPr/>
        </p:nvSpPr>
        <p:spPr bwMode="auto">
          <a:xfrm>
            <a:off x="767408" y="5661248"/>
            <a:ext cx="11096128" cy="7349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noAutofit/>
          </a:bodyPr>
          <a:lstStyle>
            <a:lvl1pPr eaLnBrk="0" hangingPunct="0">
              <a:tabLst>
                <a:tab pos="457200" algn="l"/>
                <a:tab pos="593725" algn="l"/>
              </a:tabLst>
              <a:defRPr>
                <a:solidFill>
                  <a:schemeClr val="tx1"/>
                </a:solidFill>
                <a:latin typeface="Arial" panose="020B0604020202020204" pitchFamily="34" charset="0"/>
              </a:defRPr>
            </a:lvl1pPr>
            <a:lvl2pPr eaLnBrk="0" hangingPunct="0">
              <a:tabLst>
                <a:tab pos="457200" algn="l"/>
                <a:tab pos="593725" algn="l"/>
              </a:tabLst>
              <a:defRPr>
                <a:solidFill>
                  <a:schemeClr val="tx1"/>
                </a:solidFill>
                <a:latin typeface="Arial" panose="020B0604020202020204" pitchFamily="34" charset="0"/>
              </a:defRPr>
            </a:lvl2pPr>
            <a:lvl3pPr eaLnBrk="0" hangingPunct="0">
              <a:tabLst>
                <a:tab pos="457200" algn="l"/>
                <a:tab pos="593725" algn="l"/>
              </a:tabLst>
              <a:defRPr>
                <a:solidFill>
                  <a:schemeClr val="tx1"/>
                </a:solidFill>
                <a:latin typeface="Arial" panose="020B0604020202020204" pitchFamily="34" charset="0"/>
              </a:defRPr>
            </a:lvl3pPr>
            <a:lvl4pPr eaLnBrk="0" hangingPunct="0">
              <a:tabLst>
                <a:tab pos="457200" algn="l"/>
                <a:tab pos="593725" algn="l"/>
              </a:tabLst>
              <a:defRPr>
                <a:solidFill>
                  <a:schemeClr val="tx1"/>
                </a:solidFill>
                <a:latin typeface="Arial" panose="020B0604020202020204" pitchFamily="34" charset="0"/>
              </a:defRPr>
            </a:lvl4pPr>
            <a:lvl5pPr eaLnBrk="0" hangingPunct="0">
              <a:tabLst>
                <a:tab pos="457200" algn="l"/>
                <a:tab pos="593725"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 pos="593725"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 pos="593725"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 pos="593725"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 pos="593725" algn="l"/>
              </a:tabLst>
              <a:defRPr>
                <a:solidFill>
                  <a:schemeClr val="tx1"/>
                </a:solidFill>
                <a:latin typeface="Arial" panose="020B0604020202020204" pitchFamily="34" charset="0"/>
              </a:defRPr>
            </a:lvl9pPr>
          </a:lstStyle>
          <a:p>
            <a:pPr marL="594360" indent="-594360">
              <a:spcAft>
                <a:spcPts val="300"/>
              </a:spcAft>
              <a:tabLst>
                <a:tab pos="457200" algn="l"/>
                <a:tab pos="594360" algn="l"/>
              </a:tabLst>
            </a:pPr>
            <a:r>
              <a:rPr lang="en-AU" sz="900" dirty="0">
                <a:latin typeface="Calibri" panose="020F0502020204030204" pitchFamily="34" charset="0"/>
                <a:ea typeface="Times New Roman" panose="02020603050405020304" pitchFamily="18" charset="0"/>
                <a:cs typeface="Times New Roman" panose="02020603050405020304" pitchFamily="18" charset="0"/>
              </a:rPr>
              <a:t>Note:	Excludes 90 years and older age-group.</a:t>
            </a:r>
          </a:p>
          <a:p>
            <a:pPr algn="just">
              <a:spcAft>
                <a:spcPts val="500"/>
              </a:spcAft>
              <a:tabLst>
                <a:tab pos="612140" algn="l"/>
              </a:tabLst>
            </a:pPr>
            <a:r>
              <a:rPr lang="en-AU" sz="900" dirty="0">
                <a:latin typeface="Calibri" panose="020F0502020204030204" pitchFamily="34" charset="0"/>
                <a:ea typeface="Times New Roman" panose="02020603050405020304" pitchFamily="18" charset="0"/>
                <a:cs typeface="Times New Roman" panose="02020603050405020304" pitchFamily="18" charset="0"/>
              </a:rPr>
              <a:t>Sources: Derived from ABS, </a:t>
            </a:r>
            <a:r>
              <a:rPr lang="en-AU" sz="900" dirty="0" smtClean="0">
                <a:latin typeface="Calibri" panose="020F0502020204030204" pitchFamily="34" charset="0"/>
                <a:ea typeface="Times New Roman" panose="02020603050405020304" pitchFamily="18" charset="0"/>
                <a:cs typeface="Times New Roman" panose="02020603050405020304" pitchFamily="18" charset="0"/>
              </a:rPr>
              <a:t>2018, </a:t>
            </a:r>
            <a:r>
              <a:rPr lang="en-AU" sz="900" dirty="0">
                <a:latin typeface="Calibri" panose="020F0502020204030204" pitchFamily="34" charset="0"/>
                <a:ea typeface="Times New Roman" panose="02020603050405020304" pitchFamily="18" charset="0"/>
                <a:cs typeface="Times New Roman" panose="02020603050405020304" pitchFamily="18" charset="0"/>
              </a:rPr>
              <a:t>ABS, </a:t>
            </a:r>
            <a:r>
              <a:rPr lang="en-AU" sz="900" dirty="0" smtClean="0">
                <a:latin typeface="Calibri" panose="020F0502020204030204" pitchFamily="34" charset="0"/>
                <a:ea typeface="Times New Roman" panose="02020603050405020304" pitchFamily="18" charset="0"/>
                <a:cs typeface="Times New Roman" panose="02020603050405020304" pitchFamily="18" charset="0"/>
              </a:rPr>
              <a:t>2014</a:t>
            </a:r>
            <a:endParaRPr lang="en-AU" sz="900" dirty="0">
              <a:effectLst/>
              <a:latin typeface="Calibri" panose="020F0502020204030204" pitchFamily="34" charset="0"/>
              <a:ea typeface="Times New Roman" panose="02020603050405020304" pitchFamily="18" charset="0"/>
              <a:cs typeface="Times New Roman" panose="02020603050405020304" pitchFamily="18" charset="0"/>
            </a:endParaRPr>
          </a:p>
        </p:txBody>
      </p:sp>
      <p:graphicFrame>
        <p:nvGraphicFramePr>
          <p:cNvPr id="18" name="Chart 17"/>
          <p:cNvGraphicFramePr>
            <a:graphicFrameLocks/>
          </p:cNvGraphicFramePr>
          <p:nvPr>
            <p:extLst>
              <p:ext uri="{D42A27DB-BD31-4B8C-83A1-F6EECF244321}">
                <p14:modId xmlns:p14="http://schemas.microsoft.com/office/powerpoint/2010/main" val="2309320305"/>
              </p:ext>
            </p:extLst>
          </p:nvPr>
        </p:nvGraphicFramePr>
        <p:xfrm>
          <a:off x="1991544" y="764704"/>
          <a:ext cx="9387954" cy="552574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930004932"/>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5359" y="1484784"/>
            <a:ext cx="11247041" cy="576065"/>
          </a:xfrm>
        </p:spPr>
        <p:txBody>
          <a:bodyPr>
            <a:normAutofit/>
          </a:bodyPr>
          <a:lstStyle/>
          <a:p>
            <a:r>
              <a:rPr lang="en-US" sz="1900" b="1" dirty="0">
                <a:solidFill>
                  <a:srgbClr val="087876"/>
                </a:solidFill>
              </a:rPr>
              <a:t>Underlying causes of death, by Indigenous status, respiratory diseases, NSW, Qld, WA, SA and NT, 2011-2015</a:t>
            </a:r>
            <a:endParaRPr lang="en-AU" sz="1900" b="1" dirty="0">
              <a:solidFill>
                <a:srgbClr val="087876"/>
              </a:solidFill>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151231071"/>
              </p:ext>
            </p:extLst>
          </p:nvPr>
        </p:nvGraphicFramePr>
        <p:xfrm>
          <a:off x="335359" y="2060849"/>
          <a:ext cx="11521280" cy="3633534"/>
        </p:xfrm>
        <a:graphic>
          <a:graphicData uri="http://schemas.openxmlformats.org/drawingml/2006/table">
            <a:tbl>
              <a:tblPr firstRow="1" bandRow="1">
                <a:tableStyleId>{5202B0CA-FC54-4496-8BCA-5EF66A818D29}</a:tableStyleId>
              </a:tblPr>
              <a:tblGrid>
                <a:gridCol w="2304256">
                  <a:extLst>
                    <a:ext uri="{9D8B030D-6E8A-4147-A177-3AD203B41FA5}">
                      <a16:colId xmlns:a16="http://schemas.microsoft.com/office/drawing/2014/main" val="20000"/>
                    </a:ext>
                  </a:extLst>
                </a:gridCol>
                <a:gridCol w="2304256">
                  <a:extLst>
                    <a:ext uri="{9D8B030D-6E8A-4147-A177-3AD203B41FA5}">
                      <a16:colId xmlns:a16="http://schemas.microsoft.com/office/drawing/2014/main" val="20001"/>
                    </a:ext>
                  </a:extLst>
                </a:gridCol>
                <a:gridCol w="2304256">
                  <a:extLst>
                    <a:ext uri="{9D8B030D-6E8A-4147-A177-3AD203B41FA5}">
                      <a16:colId xmlns:a16="http://schemas.microsoft.com/office/drawing/2014/main" val="20002"/>
                    </a:ext>
                  </a:extLst>
                </a:gridCol>
                <a:gridCol w="2304256">
                  <a:extLst>
                    <a:ext uri="{9D8B030D-6E8A-4147-A177-3AD203B41FA5}">
                      <a16:colId xmlns:a16="http://schemas.microsoft.com/office/drawing/2014/main" val="20003"/>
                    </a:ext>
                  </a:extLst>
                </a:gridCol>
                <a:gridCol w="2304256">
                  <a:extLst>
                    <a:ext uri="{9D8B030D-6E8A-4147-A177-3AD203B41FA5}">
                      <a16:colId xmlns:a16="http://schemas.microsoft.com/office/drawing/2014/main" val="20004"/>
                    </a:ext>
                  </a:extLst>
                </a:gridCol>
              </a:tblGrid>
              <a:tr h="288031">
                <a:tc>
                  <a:txBody>
                    <a:bodyPr/>
                    <a:lstStyle/>
                    <a:p>
                      <a:pPr algn="l" fontAlgn="base">
                        <a:spcAft>
                          <a:spcPts val="0"/>
                        </a:spcAft>
                      </a:pPr>
                      <a:r>
                        <a:rPr lang="en-AU" sz="1200" dirty="0">
                          <a:solidFill>
                            <a:schemeClr val="bg1"/>
                          </a:solidFill>
                          <a:effectLst/>
                        </a:rPr>
                        <a:t>Respiratory disease type</a:t>
                      </a:r>
                      <a:endParaRPr lang="en-AU" sz="12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solidFill>
                      <a:srgbClr val="087876"/>
                    </a:solidFill>
                  </a:tcPr>
                </a:tc>
                <a:tc gridSpan="2">
                  <a:txBody>
                    <a:bodyPr/>
                    <a:lstStyle/>
                    <a:p>
                      <a:pPr algn="ctr" fontAlgn="base">
                        <a:spcAft>
                          <a:spcPts val="0"/>
                        </a:spcAft>
                      </a:pPr>
                      <a:r>
                        <a:rPr lang="en-AU" sz="1200" dirty="0">
                          <a:solidFill>
                            <a:schemeClr val="bg1"/>
                          </a:solidFill>
                          <a:effectLst/>
                        </a:rPr>
                        <a:t>Indigenous</a:t>
                      </a:r>
                      <a:endParaRPr lang="en-AU" sz="12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solidFill>
                      <a:srgbClr val="087876"/>
                    </a:solidFill>
                  </a:tcPr>
                </a:tc>
                <a:tc hMerge="1">
                  <a:txBody>
                    <a:bodyPr/>
                    <a:lstStyle/>
                    <a:p>
                      <a:endParaRPr lang="en-AU"/>
                    </a:p>
                  </a:txBody>
                  <a:tcPr/>
                </a:tc>
                <a:tc gridSpan="2">
                  <a:txBody>
                    <a:bodyPr/>
                    <a:lstStyle/>
                    <a:p>
                      <a:pPr algn="ctr" fontAlgn="base">
                        <a:spcAft>
                          <a:spcPts val="0"/>
                        </a:spcAft>
                      </a:pPr>
                      <a:r>
                        <a:rPr lang="en-AU" sz="1200" dirty="0">
                          <a:solidFill>
                            <a:schemeClr val="bg1"/>
                          </a:solidFill>
                          <a:effectLst/>
                        </a:rPr>
                        <a:t>Non-Indigenous</a:t>
                      </a:r>
                      <a:endParaRPr lang="en-AU" sz="12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solidFill>
                      <a:srgbClr val="087876"/>
                    </a:solidFill>
                  </a:tcPr>
                </a:tc>
                <a:tc hMerge="1">
                  <a:txBody>
                    <a:bodyPr/>
                    <a:lstStyle/>
                    <a:p>
                      <a:endParaRPr lang="en-AU"/>
                    </a:p>
                  </a:txBody>
                  <a:tcPr/>
                </a:tc>
                <a:extLst>
                  <a:ext uri="{0D108BD9-81ED-4DB2-BD59-A6C34878D82A}">
                    <a16:rowId xmlns:a16="http://schemas.microsoft.com/office/drawing/2014/main" val="10000"/>
                  </a:ext>
                </a:extLst>
              </a:tr>
              <a:tr h="477929">
                <a:tc>
                  <a:txBody>
                    <a:bodyPr/>
                    <a:lstStyle/>
                    <a:p>
                      <a:pPr algn="l"/>
                      <a:endParaRPr lang="en-AU" sz="1200" dirty="0">
                        <a:solidFill>
                          <a:schemeClr val="bg1"/>
                        </a:solidFill>
                      </a:endParaRPr>
                    </a:p>
                  </a:txBody>
                  <a:tcPr marL="76200" marR="76200" marT="28575" marB="28575" anchor="ctr">
                    <a:solidFill>
                      <a:srgbClr val="087876"/>
                    </a:solidFill>
                  </a:tcPr>
                </a:tc>
                <a:tc>
                  <a:txBody>
                    <a:bodyPr/>
                    <a:lstStyle/>
                    <a:p>
                      <a:pPr algn="ctr" fontAlgn="base">
                        <a:spcAft>
                          <a:spcPts val="0"/>
                        </a:spcAft>
                      </a:pPr>
                      <a:r>
                        <a:rPr lang="en-AU" sz="1200" dirty="0">
                          <a:solidFill>
                            <a:schemeClr val="bg1"/>
                          </a:solidFill>
                          <a:effectLst/>
                        </a:rPr>
                        <a:t>Deaths</a:t>
                      </a:r>
                      <a:endParaRPr lang="en-AU" sz="12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solidFill>
                      <a:srgbClr val="087876"/>
                    </a:solidFill>
                  </a:tcPr>
                </a:tc>
                <a:tc>
                  <a:txBody>
                    <a:bodyPr/>
                    <a:lstStyle/>
                    <a:p>
                      <a:pPr algn="ctr" fontAlgn="base">
                        <a:spcAft>
                          <a:spcPts val="0"/>
                        </a:spcAft>
                      </a:pPr>
                      <a:r>
                        <a:rPr lang="en-AU" sz="1200" dirty="0">
                          <a:solidFill>
                            <a:schemeClr val="bg1"/>
                          </a:solidFill>
                          <a:effectLst/>
                        </a:rPr>
                        <a:t>Age-standardised % of total deaths</a:t>
                      </a:r>
                      <a:endParaRPr lang="en-AU" sz="12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solidFill>
                      <a:srgbClr val="087876"/>
                    </a:solidFill>
                  </a:tcPr>
                </a:tc>
                <a:tc>
                  <a:txBody>
                    <a:bodyPr/>
                    <a:lstStyle/>
                    <a:p>
                      <a:pPr algn="ctr" fontAlgn="base">
                        <a:spcAft>
                          <a:spcPts val="0"/>
                        </a:spcAft>
                      </a:pPr>
                      <a:r>
                        <a:rPr lang="en-AU" sz="1200" dirty="0">
                          <a:solidFill>
                            <a:schemeClr val="bg1"/>
                          </a:solidFill>
                          <a:effectLst/>
                        </a:rPr>
                        <a:t>Deaths</a:t>
                      </a:r>
                      <a:endParaRPr lang="en-AU" sz="12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solidFill>
                      <a:srgbClr val="087876"/>
                    </a:solidFill>
                  </a:tcPr>
                </a:tc>
                <a:tc>
                  <a:txBody>
                    <a:bodyPr/>
                    <a:lstStyle/>
                    <a:p>
                      <a:pPr algn="ctr" fontAlgn="base">
                        <a:spcAft>
                          <a:spcPts val="0"/>
                        </a:spcAft>
                      </a:pPr>
                      <a:r>
                        <a:rPr lang="en-AU" sz="1200" dirty="0">
                          <a:solidFill>
                            <a:schemeClr val="bg1"/>
                          </a:solidFill>
                          <a:effectLst/>
                        </a:rPr>
                        <a:t>Age-standardised % of total deaths</a:t>
                      </a:r>
                      <a:endParaRPr lang="en-AU" sz="12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solidFill>
                      <a:srgbClr val="087876"/>
                    </a:solidFill>
                  </a:tcPr>
                </a:tc>
                <a:extLst>
                  <a:ext uri="{0D108BD9-81ED-4DB2-BD59-A6C34878D82A}">
                    <a16:rowId xmlns:a16="http://schemas.microsoft.com/office/drawing/2014/main" val="10001"/>
                  </a:ext>
                </a:extLst>
              </a:tr>
              <a:tr h="477929">
                <a:tc>
                  <a:txBody>
                    <a:bodyPr/>
                    <a:lstStyle/>
                    <a:p>
                      <a:pPr algn="l">
                        <a:spcAft>
                          <a:spcPts val="0"/>
                        </a:spcAft>
                      </a:pPr>
                      <a:r>
                        <a:rPr lang="en-AU" sz="1200">
                          <a:effectLst/>
                        </a:rPr>
                        <a:t>Chronic lower respiratory diseases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tc>
                  <a:txBody>
                    <a:bodyPr/>
                    <a:lstStyle/>
                    <a:p>
                      <a:pPr algn="ctr" fontAlgn="base">
                        <a:spcAft>
                          <a:spcPts val="0"/>
                        </a:spcAft>
                      </a:pPr>
                      <a:r>
                        <a:rPr lang="en-AU" sz="1200" dirty="0">
                          <a:effectLst/>
                        </a:rPr>
                        <a:t>757</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tc>
                <a:tc>
                  <a:txBody>
                    <a:bodyPr/>
                    <a:lstStyle/>
                    <a:p>
                      <a:pPr algn="ctr" fontAlgn="base">
                        <a:spcAft>
                          <a:spcPts val="0"/>
                        </a:spcAft>
                      </a:pPr>
                      <a:r>
                        <a:rPr lang="en-AU" sz="1200">
                          <a:effectLst/>
                        </a:rPr>
                        <a:t>7.2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tc>
                <a:tc>
                  <a:txBody>
                    <a:bodyPr/>
                    <a:lstStyle/>
                    <a:p>
                      <a:pPr algn="ctr" fontAlgn="base">
                        <a:spcAft>
                          <a:spcPts val="0"/>
                        </a:spcAft>
                      </a:pPr>
                      <a:r>
                        <a:rPr lang="en-AU" sz="1200" dirty="0">
                          <a:effectLst/>
                        </a:rPr>
                        <a:t>24,531</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tc>
                <a:tc>
                  <a:txBody>
                    <a:bodyPr/>
                    <a:lstStyle/>
                    <a:p>
                      <a:pPr algn="ctr" fontAlgn="base">
                        <a:spcAft>
                          <a:spcPts val="0"/>
                        </a:spcAft>
                      </a:pPr>
                      <a:r>
                        <a:rPr lang="en-AU" sz="1200">
                          <a:effectLst/>
                        </a:rPr>
                        <a:t>4.7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tc>
                <a:extLst>
                  <a:ext uri="{0D108BD9-81ED-4DB2-BD59-A6C34878D82A}">
                    <a16:rowId xmlns:a16="http://schemas.microsoft.com/office/drawing/2014/main" val="10002"/>
                  </a:ext>
                </a:extLst>
              </a:tr>
              <a:tr h="477929">
                <a:tc>
                  <a:txBody>
                    <a:bodyPr/>
                    <a:lstStyle/>
                    <a:p>
                      <a:pPr lvl="1" algn="l">
                        <a:spcAft>
                          <a:spcPts val="0"/>
                        </a:spcAft>
                      </a:pPr>
                      <a:r>
                        <a:rPr lang="en-AU" sz="1200" i="1" dirty="0">
                          <a:effectLst/>
                        </a:rPr>
                        <a:t>  COPD</a:t>
                      </a:r>
                      <a:endParaRPr lang="en-AU" sz="1200" i="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tc>
                  <a:txBody>
                    <a:bodyPr/>
                    <a:lstStyle/>
                    <a:p>
                      <a:pPr algn="ctr" fontAlgn="base">
                        <a:spcAft>
                          <a:spcPts val="0"/>
                        </a:spcAft>
                      </a:pPr>
                      <a:r>
                        <a:rPr lang="en-AU" sz="1200" i="1" dirty="0">
                          <a:effectLst/>
                        </a:rPr>
                        <a:t>648</a:t>
                      </a:r>
                      <a:endParaRPr lang="en-AU" sz="1200" i="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tc>
                <a:tc>
                  <a:txBody>
                    <a:bodyPr/>
                    <a:lstStyle/>
                    <a:p>
                      <a:pPr algn="ctr" fontAlgn="base">
                        <a:spcAft>
                          <a:spcPts val="0"/>
                        </a:spcAft>
                      </a:pPr>
                      <a:r>
                        <a:rPr lang="en-AU" sz="1200" i="1" dirty="0">
                          <a:effectLst/>
                        </a:rPr>
                        <a:t>6.5</a:t>
                      </a:r>
                      <a:endParaRPr lang="en-AU" sz="1200" i="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tc>
                <a:tc>
                  <a:txBody>
                    <a:bodyPr/>
                    <a:lstStyle/>
                    <a:p>
                      <a:pPr algn="ctr" fontAlgn="base">
                        <a:spcAft>
                          <a:spcPts val="0"/>
                        </a:spcAft>
                      </a:pPr>
                      <a:r>
                        <a:rPr lang="en-AU" sz="1200" i="1" dirty="0">
                          <a:effectLst/>
                        </a:rPr>
                        <a:t>21,993</a:t>
                      </a:r>
                      <a:endParaRPr lang="en-AU" sz="1200" i="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tc>
                <a:tc>
                  <a:txBody>
                    <a:bodyPr/>
                    <a:lstStyle/>
                    <a:p>
                      <a:pPr algn="ctr" fontAlgn="base">
                        <a:spcAft>
                          <a:spcPts val="0"/>
                        </a:spcAft>
                      </a:pPr>
                      <a:r>
                        <a:rPr lang="en-AU" sz="1200" i="1" dirty="0">
                          <a:effectLst/>
                        </a:rPr>
                        <a:t>4.2  </a:t>
                      </a:r>
                      <a:endParaRPr lang="en-AU" sz="1200" i="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tc>
                <a:extLst>
                  <a:ext uri="{0D108BD9-81ED-4DB2-BD59-A6C34878D82A}">
                    <a16:rowId xmlns:a16="http://schemas.microsoft.com/office/drawing/2014/main" val="10003"/>
                  </a:ext>
                </a:extLst>
              </a:tr>
              <a:tr h="477929">
                <a:tc>
                  <a:txBody>
                    <a:bodyPr/>
                    <a:lstStyle/>
                    <a:p>
                      <a:pPr lvl="1" algn="l">
                        <a:spcAft>
                          <a:spcPts val="0"/>
                        </a:spcAft>
                      </a:pPr>
                      <a:r>
                        <a:rPr lang="en-AU" sz="1200" i="1" dirty="0">
                          <a:effectLst/>
                        </a:rPr>
                        <a:t>  Asthma</a:t>
                      </a:r>
                      <a:endParaRPr lang="en-AU" sz="1200" i="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tc>
                  <a:txBody>
                    <a:bodyPr/>
                    <a:lstStyle/>
                    <a:p>
                      <a:pPr algn="ctr" fontAlgn="base">
                        <a:spcAft>
                          <a:spcPts val="0"/>
                        </a:spcAft>
                      </a:pPr>
                      <a:r>
                        <a:rPr lang="en-AU" sz="1200" i="1">
                          <a:effectLst/>
                        </a:rPr>
                        <a:t>42</a:t>
                      </a:r>
                      <a:endParaRPr lang="en-AU" sz="1200" i="1">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tc>
                <a:tc>
                  <a:txBody>
                    <a:bodyPr/>
                    <a:lstStyle/>
                    <a:p>
                      <a:pPr algn="ctr" fontAlgn="base">
                        <a:spcAft>
                          <a:spcPts val="0"/>
                        </a:spcAft>
                      </a:pPr>
                      <a:r>
                        <a:rPr lang="en-AU" sz="1200" i="1">
                          <a:effectLst/>
                        </a:rPr>
                        <a:t>0.3</a:t>
                      </a:r>
                      <a:endParaRPr lang="en-AU" sz="1200" i="1">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tc>
                <a:tc>
                  <a:txBody>
                    <a:bodyPr/>
                    <a:lstStyle/>
                    <a:p>
                      <a:pPr algn="ctr" fontAlgn="base">
                        <a:spcAft>
                          <a:spcPts val="0"/>
                        </a:spcAft>
                      </a:pPr>
                      <a:r>
                        <a:rPr lang="en-AU" sz="1200" i="1" dirty="0">
                          <a:effectLst/>
                        </a:rPr>
                        <a:t>1,341</a:t>
                      </a:r>
                      <a:endParaRPr lang="en-AU" sz="1200" i="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tc>
                <a:tc>
                  <a:txBody>
                    <a:bodyPr/>
                    <a:lstStyle/>
                    <a:p>
                      <a:pPr algn="ctr" fontAlgn="base">
                        <a:spcAft>
                          <a:spcPts val="0"/>
                        </a:spcAft>
                      </a:pPr>
                      <a:r>
                        <a:rPr lang="en-AU" sz="1200" i="1" dirty="0">
                          <a:effectLst/>
                        </a:rPr>
                        <a:t>0.3</a:t>
                      </a:r>
                      <a:endParaRPr lang="en-AU" sz="1200" i="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tc>
                <a:extLst>
                  <a:ext uri="{0D108BD9-81ED-4DB2-BD59-A6C34878D82A}">
                    <a16:rowId xmlns:a16="http://schemas.microsoft.com/office/drawing/2014/main" val="10004"/>
                  </a:ext>
                </a:extLst>
              </a:tr>
              <a:tr h="477929">
                <a:tc>
                  <a:txBody>
                    <a:bodyPr/>
                    <a:lstStyle/>
                    <a:p>
                      <a:pPr algn="l">
                        <a:spcAft>
                          <a:spcPts val="0"/>
                        </a:spcAft>
                      </a:pPr>
                      <a:r>
                        <a:rPr lang="en-AU" sz="1200" dirty="0">
                          <a:effectLst/>
                        </a:rPr>
                        <a:t>Pneumonia and influenza</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tc>
                  <a:txBody>
                    <a:bodyPr/>
                    <a:lstStyle/>
                    <a:p>
                      <a:pPr algn="ctr" fontAlgn="base">
                        <a:spcAft>
                          <a:spcPts val="0"/>
                        </a:spcAft>
                      </a:pPr>
                      <a:r>
                        <a:rPr lang="en-AU" sz="1200">
                          <a:effectLst/>
                        </a:rPr>
                        <a:t>187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tc>
                <a:tc>
                  <a:txBody>
                    <a:bodyPr/>
                    <a:lstStyle/>
                    <a:p>
                      <a:pPr algn="ctr" fontAlgn="base">
                        <a:spcAft>
                          <a:spcPts val="0"/>
                        </a:spcAft>
                      </a:pPr>
                      <a:r>
                        <a:rPr lang="en-AU" sz="1200">
                          <a:effectLst/>
                        </a:rPr>
                        <a:t>1.5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tc>
                <a:tc>
                  <a:txBody>
                    <a:bodyPr/>
                    <a:lstStyle/>
                    <a:p>
                      <a:pPr algn="ctr" fontAlgn="base">
                        <a:spcAft>
                          <a:spcPts val="0"/>
                        </a:spcAft>
                      </a:pPr>
                      <a:r>
                        <a:rPr lang="en-AU" sz="1200" dirty="0">
                          <a:effectLst/>
                        </a:rPr>
                        <a:t>8,796</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tc>
                <a:tc>
                  <a:txBody>
                    <a:bodyPr/>
                    <a:lstStyle/>
                    <a:p>
                      <a:pPr algn="ctr" fontAlgn="base">
                        <a:spcAft>
                          <a:spcPts val="0"/>
                        </a:spcAft>
                      </a:pPr>
                      <a:r>
                        <a:rPr lang="en-AU" sz="1200" dirty="0">
                          <a:effectLst/>
                        </a:rPr>
                        <a:t>1.7</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tc>
                <a:extLst>
                  <a:ext uri="{0D108BD9-81ED-4DB2-BD59-A6C34878D82A}">
                    <a16:rowId xmlns:a16="http://schemas.microsoft.com/office/drawing/2014/main" val="10005"/>
                  </a:ext>
                </a:extLst>
              </a:tr>
              <a:tr h="477929">
                <a:tc>
                  <a:txBody>
                    <a:bodyPr/>
                    <a:lstStyle/>
                    <a:p>
                      <a:pPr algn="l">
                        <a:spcAft>
                          <a:spcPts val="0"/>
                        </a:spcAft>
                      </a:pPr>
                      <a:r>
                        <a:rPr lang="en-AU" sz="1200">
                          <a:effectLst/>
                        </a:rPr>
                        <a:t>Other respiratory diseases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tc>
                  <a:txBody>
                    <a:bodyPr/>
                    <a:lstStyle/>
                    <a:p>
                      <a:pPr algn="ctr" fontAlgn="base">
                        <a:spcAft>
                          <a:spcPts val="0"/>
                        </a:spcAft>
                      </a:pPr>
                      <a:r>
                        <a:rPr lang="en-AU" sz="1200">
                          <a:effectLst/>
                        </a:rPr>
                        <a:t>148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tc>
                <a:tc>
                  <a:txBody>
                    <a:bodyPr/>
                    <a:lstStyle/>
                    <a:p>
                      <a:pPr algn="ctr" fontAlgn="base">
                        <a:spcAft>
                          <a:spcPts val="0"/>
                        </a:spcAft>
                      </a:pPr>
                      <a:r>
                        <a:rPr lang="en-AU" sz="1200">
                          <a:effectLst/>
                        </a:rPr>
                        <a:t>1.4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tc>
                <a:tc>
                  <a:txBody>
                    <a:bodyPr/>
                    <a:lstStyle/>
                    <a:p>
                      <a:pPr algn="ctr" fontAlgn="base">
                        <a:spcAft>
                          <a:spcPts val="0"/>
                        </a:spcAft>
                      </a:pPr>
                      <a:r>
                        <a:rPr lang="en-AU" sz="1200" dirty="0">
                          <a:effectLst/>
                        </a:rPr>
                        <a:t>12,060</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tc>
                <a:tc>
                  <a:txBody>
                    <a:bodyPr/>
                    <a:lstStyle/>
                    <a:p>
                      <a:pPr algn="ctr" fontAlgn="base">
                        <a:spcAft>
                          <a:spcPts val="0"/>
                        </a:spcAft>
                      </a:pPr>
                      <a:r>
                        <a:rPr lang="en-AU" sz="1200" dirty="0">
                          <a:effectLst/>
                        </a:rPr>
                        <a:t>2.3</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tc>
                <a:extLst>
                  <a:ext uri="{0D108BD9-81ED-4DB2-BD59-A6C34878D82A}">
                    <a16:rowId xmlns:a16="http://schemas.microsoft.com/office/drawing/2014/main" val="10006"/>
                  </a:ext>
                </a:extLst>
              </a:tr>
              <a:tr h="477929">
                <a:tc>
                  <a:txBody>
                    <a:bodyPr/>
                    <a:lstStyle/>
                    <a:p>
                      <a:pPr algn="l">
                        <a:spcAft>
                          <a:spcPts val="0"/>
                        </a:spcAft>
                      </a:pPr>
                      <a:r>
                        <a:rPr lang="en-AU" sz="1200" dirty="0">
                          <a:effectLst/>
                        </a:rPr>
                        <a:t>Total respiratory diseases</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tc>
                  <a:txBody>
                    <a:bodyPr/>
                    <a:lstStyle/>
                    <a:p>
                      <a:pPr algn="ctr" fontAlgn="base">
                        <a:spcAft>
                          <a:spcPts val="0"/>
                        </a:spcAft>
                      </a:pPr>
                      <a:r>
                        <a:rPr lang="en-AU" sz="1200" dirty="0">
                          <a:effectLst/>
                        </a:rPr>
                        <a:t>1,092</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tc>
                <a:tc>
                  <a:txBody>
                    <a:bodyPr/>
                    <a:lstStyle/>
                    <a:p>
                      <a:pPr algn="ctr" fontAlgn="base">
                        <a:spcAft>
                          <a:spcPts val="0"/>
                        </a:spcAft>
                      </a:pPr>
                      <a:r>
                        <a:rPr lang="en-AU" sz="1200">
                          <a:effectLst/>
                        </a:rPr>
                        <a:t>10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tc>
                <a:tc>
                  <a:txBody>
                    <a:bodyPr/>
                    <a:lstStyle/>
                    <a:p>
                      <a:pPr algn="ctr" fontAlgn="base">
                        <a:spcAft>
                          <a:spcPts val="0"/>
                        </a:spcAft>
                      </a:pPr>
                      <a:r>
                        <a:rPr lang="en-AU" sz="1200" dirty="0">
                          <a:effectLst/>
                        </a:rPr>
                        <a:t>45,387</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tc>
                <a:tc>
                  <a:txBody>
                    <a:bodyPr/>
                    <a:lstStyle/>
                    <a:p>
                      <a:pPr algn="ctr" fontAlgn="base">
                        <a:spcAft>
                          <a:spcPts val="0"/>
                        </a:spcAft>
                      </a:pPr>
                      <a:r>
                        <a:rPr lang="en-AU" sz="1200" dirty="0">
                          <a:effectLst/>
                        </a:rPr>
                        <a:t>8.7</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6200" marR="76200" marT="28575" marB="28575" anchor="ctr"/>
                </a:tc>
                <a:extLst>
                  <a:ext uri="{0D108BD9-81ED-4DB2-BD59-A6C34878D82A}">
                    <a16:rowId xmlns:a16="http://schemas.microsoft.com/office/drawing/2014/main" val="10007"/>
                  </a:ext>
                </a:extLst>
              </a:tr>
            </a:tbl>
          </a:graphicData>
        </a:graphic>
      </p:graphicFrame>
      <p:sp>
        <p:nvSpPr>
          <p:cNvPr id="6" name="Rectangle 5"/>
          <p:cNvSpPr/>
          <p:nvPr/>
        </p:nvSpPr>
        <p:spPr>
          <a:xfrm>
            <a:off x="335359" y="5661248"/>
            <a:ext cx="6096000" cy="700192"/>
          </a:xfrm>
          <a:prstGeom prst="rect">
            <a:avLst/>
          </a:prstGeom>
        </p:spPr>
        <p:txBody>
          <a:bodyPr wrap="square">
            <a:spAutoFit/>
          </a:bodyPr>
          <a:lstStyle/>
          <a:p>
            <a:pPr marL="594360" indent="-594360">
              <a:spcAft>
                <a:spcPts val="300"/>
              </a:spcAft>
              <a:tabLst>
                <a:tab pos="457200" algn="l"/>
                <a:tab pos="594360" algn="l"/>
              </a:tabLst>
            </a:pPr>
            <a:r>
              <a:rPr lang="en-AU" sz="800" dirty="0">
                <a:latin typeface="Calibri Light" panose="020F0302020204030204" pitchFamily="34" charset="0"/>
                <a:ea typeface="Times New Roman" panose="02020603050405020304" pitchFamily="18" charset="0"/>
                <a:cs typeface="Calibri Light" panose="020F0302020204030204" pitchFamily="34" charset="0"/>
              </a:rPr>
              <a:t>Notes: 		</a:t>
            </a:r>
            <a:endParaRPr lang="en-AU" sz="800" dirty="0" smtClean="0">
              <a:latin typeface="Calibri Light" panose="020F0302020204030204" pitchFamily="34" charset="0"/>
              <a:ea typeface="Times New Roman" panose="02020603050405020304" pitchFamily="18" charset="0"/>
              <a:cs typeface="Calibri Light" panose="020F0302020204030204" pitchFamily="34" charset="0"/>
            </a:endParaRPr>
          </a:p>
          <a:p>
            <a:pPr marL="594360" indent="-594360">
              <a:spcAft>
                <a:spcPts val="300"/>
              </a:spcAft>
              <a:tabLst>
                <a:tab pos="457200" algn="l"/>
                <a:tab pos="594360" algn="l"/>
              </a:tabLst>
            </a:pPr>
            <a:r>
              <a:rPr lang="en-AU" sz="800" dirty="0" smtClean="0">
                <a:latin typeface="Calibri Light" panose="020F0302020204030204" pitchFamily="34" charset="0"/>
                <a:ea typeface="Times New Roman" panose="02020603050405020304" pitchFamily="18" charset="0"/>
                <a:cs typeface="Calibri Light" panose="020F0302020204030204" pitchFamily="34" charset="0"/>
              </a:rPr>
              <a:t>1</a:t>
            </a:r>
            <a:r>
              <a:rPr lang="en-AU" sz="800" dirty="0">
                <a:latin typeface="Calibri Light" panose="020F0302020204030204" pitchFamily="34" charset="0"/>
                <a:ea typeface="Times New Roman" panose="02020603050405020304" pitchFamily="18" charset="0"/>
                <a:cs typeface="Calibri Light" panose="020F0302020204030204" pitchFamily="34" charset="0"/>
              </a:rPr>
              <a:t>. Directly age-standardised using the 2001 standard population.</a:t>
            </a:r>
          </a:p>
          <a:p>
            <a:pPr marL="594360" indent="-594360">
              <a:spcAft>
                <a:spcPts val="300"/>
              </a:spcAft>
              <a:tabLst>
                <a:tab pos="457200" algn="l"/>
                <a:tab pos="594360" algn="l"/>
              </a:tabLst>
            </a:pPr>
            <a:r>
              <a:rPr lang="en-AU" sz="800" dirty="0" smtClean="0">
                <a:latin typeface="Calibri Light" panose="020F0302020204030204" pitchFamily="34" charset="0"/>
                <a:ea typeface="Times New Roman" panose="02020603050405020304" pitchFamily="18" charset="0"/>
                <a:cs typeface="Calibri Light" panose="020F0302020204030204" pitchFamily="34" charset="0"/>
              </a:rPr>
              <a:t>2</a:t>
            </a:r>
            <a:r>
              <a:rPr lang="en-AU" sz="800" dirty="0">
                <a:latin typeface="Calibri Light" panose="020F0302020204030204" pitchFamily="34" charset="0"/>
                <a:ea typeface="Times New Roman" panose="02020603050405020304" pitchFamily="18" charset="0"/>
                <a:cs typeface="Calibri Light" panose="020F0302020204030204" pitchFamily="34" charset="0"/>
              </a:rPr>
              <a:t>. Data presented for COPD and asthma are a subset of data presented for all chronic lower respiratory diseases.</a:t>
            </a:r>
          </a:p>
          <a:p>
            <a:r>
              <a:rPr lang="en-AU" sz="800" dirty="0">
                <a:latin typeface="Calibri Light" panose="020F0302020204030204" pitchFamily="34" charset="0"/>
                <a:ea typeface="Times New Roman" panose="02020603050405020304" pitchFamily="18" charset="0"/>
                <a:cs typeface="Calibri Light" panose="020F0302020204030204" pitchFamily="34" charset="0"/>
              </a:rPr>
              <a:t>Source: AIHW, 2017 </a:t>
            </a:r>
            <a:endParaRPr lang="en-AU" sz="800" dirty="0">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949581829"/>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sz="2900" b="1" dirty="0" smtClean="0">
                <a:solidFill>
                  <a:srgbClr val="087876"/>
                </a:solidFill>
              </a:rPr>
              <a:t>Eye health</a:t>
            </a:r>
            <a:endParaRPr lang="en-AU" sz="2900" b="1" dirty="0">
              <a:solidFill>
                <a:srgbClr val="087876"/>
              </a:solidFill>
            </a:endParaRPr>
          </a:p>
        </p:txBody>
      </p:sp>
      <p:sp>
        <p:nvSpPr>
          <p:cNvPr id="3" name="Content Placeholder 2"/>
          <p:cNvSpPr>
            <a:spLocks noGrp="1"/>
          </p:cNvSpPr>
          <p:nvPr>
            <p:ph idx="1"/>
          </p:nvPr>
        </p:nvSpPr>
        <p:spPr>
          <a:xfrm>
            <a:off x="609600" y="2636912"/>
            <a:ext cx="10972800" cy="3763888"/>
          </a:xfrm>
        </p:spPr>
        <p:txBody>
          <a:bodyPr/>
          <a:lstStyle/>
          <a:p>
            <a:r>
              <a:rPr lang="en-AU" dirty="0"/>
              <a:t>In 2015-2016, after age-adjustment, vision impairment and blindness among Indigenous adults were both three times higher than in non-Indigenous adults.</a:t>
            </a:r>
          </a:p>
          <a:p>
            <a:r>
              <a:rPr lang="en-AU" dirty="0"/>
              <a:t>In 2014-2015, 13% of Aboriginal and Torres Strait Islander children, aged 4-14 years, were reported to have eye or sight problems.</a:t>
            </a:r>
          </a:p>
          <a:p>
            <a:r>
              <a:rPr lang="en-AU" dirty="0"/>
              <a:t>In 2012-2013, eye and sight problems were reported by 33% of Aboriginal people and 34% of Torres Strait Islander people.</a:t>
            </a:r>
          </a:p>
          <a:p>
            <a:pPr marL="119062" indent="0">
              <a:buNone/>
            </a:pPr>
            <a:endParaRPr lang="en-AU" dirty="0"/>
          </a:p>
        </p:txBody>
      </p:sp>
    </p:spTree>
    <p:extLst>
      <p:ext uri="{BB962C8B-B14F-4D97-AF65-F5344CB8AC3E}">
        <p14:creationId xmlns:p14="http://schemas.microsoft.com/office/powerpoint/2010/main" val="2291742234"/>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sz="2900" b="1" dirty="0" smtClean="0">
                <a:solidFill>
                  <a:srgbClr val="087876"/>
                </a:solidFill>
              </a:rPr>
              <a:t>Eye health</a:t>
            </a:r>
            <a:endParaRPr lang="en-AU" sz="2900" b="1" dirty="0">
              <a:solidFill>
                <a:srgbClr val="087876"/>
              </a:solidFill>
            </a:endParaRPr>
          </a:p>
        </p:txBody>
      </p:sp>
      <p:sp>
        <p:nvSpPr>
          <p:cNvPr id="3" name="Content Placeholder 2"/>
          <p:cNvSpPr>
            <a:spLocks noGrp="1"/>
          </p:cNvSpPr>
          <p:nvPr>
            <p:ph idx="1"/>
          </p:nvPr>
        </p:nvSpPr>
        <p:spPr/>
        <p:txBody>
          <a:bodyPr/>
          <a:lstStyle/>
          <a:p>
            <a:r>
              <a:rPr lang="en-AU" dirty="0"/>
              <a:t>In 2012-2013, myopia, hyperopia, cataracts and blindness for Aboriginal and Torres Strait Islander people were reported at 0.8, 1.1, 1.4 and 7.4 times the proportions for non-Indigenous people.</a:t>
            </a:r>
          </a:p>
          <a:p>
            <a:r>
              <a:rPr lang="en-AU" dirty="0"/>
              <a:t>In 2017, 91 cases of trachoma were detected among Aboriginal and Torres Strait Islander children aged 5-9 years living in at-risk communities in WA (47), SA (15) and the NT (29).</a:t>
            </a:r>
          </a:p>
          <a:p>
            <a:r>
              <a:rPr lang="en-AU" dirty="0"/>
              <a:t>For 2014-2016, 61% of hospitalisations for diseases of the eye among Aboriginal and Torres Strait Islander people were for disorders of the lens (mainly cataracts).</a:t>
            </a:r>
          </a:p>
          <a:p>
            <a:pPr marL="119062" indent="0">
              <a:buNone/>
            </a:pPr>
            <a:endParaRPr lang="en-AU" dirty="0"/>
          </a:p>
        </p:txBody>
      </p:sp>
    </p:spTree>
    <p:extLst>
      <p:ext uri="{BB962C8B-B14F-4D97-AF65-F5344CB8AC3E}">
        <p14:creationId xmlns:p14="http://schemas.microsoft.com/office/powerpoint/2010/main" val="1701389871"/>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sz="2900" b="1" dirty="0" smtClean="0">
                <a:solidFill>
                  <a:srgbClr val="087876"/>
                </a:solidFill>
              </a:rPr>
              <a:t>Ear health and hearing</a:t>
            </a:r>
            <a:endParaRPr lang="en-AU" sz="2900" b="1" dirty="0">
              <a:solidFill>
                <a:srgbClr val="087876"/>
              </a:solidFill>
            </a:endParaRPr>
          </a:p>
        </p:txBody>
      </p:sp>
      <p:sp>
        <p:nvSpPr>
          <p:cNvPr id="3" name="Content Placeholder 2"/>
          <p:cNvSpPr>
            <a:spLocks noGrp="1"/>
          </p:cNvSpPr>
          <p:nvPr>
            <p:ph idx="1"/>
          </p:nvPr>
        </p:nvSpPr>
        <p:spPr>
          <a:xfrm>
            <a:off x="609600" y="2132856"/>
            <a:ext cx="10972800" cy="4267944"/>
          </a:xfrm>
        </p:spPr>
        <p:txBody>
          <a:bodyPr/>
          <a:lstStyle/>
          <a:p>
            <a:r>
              <a:rPr lang="en-AU" dirty="0"/>
              <a:t>In 2014-2015, ear and hearing problems were reported for 8.4% of Aboriginal and Torres Strait Islander children aged 0-14 years.</a:t>
            </a:r>
          </a:p>
          <a:p>
            <a:r>
              <a:rPr lang="en-AU" dirty="0"/>
              <a:t>In 2012-2013, ear and hearing problems were reported by 12% of Aboriginal and Torres Strait Islander people.</a:t>
            </a:r>
          </a:p>
          <a:p>
            <a:r>
              <a:rPr lang="en-AU" dirty="0"/>
              <a:t>In 2016-17, the hospitalisation rate for middle ear and mastoid conditions for Aboriginal and Torres Strait Islander people was 1.4 times higher than the rate for non-Indigenous people.</a:t>
            </a:r>
          </a:p>
          <a:p>
            <a:r>
              <a:rPr lang="en-AU" dirty="0"/>
              <a:t>In 2011, hearing and vision disorders were responsible for 1.2% of the total burden of disease among Aboriginal and Torres Strait Islander people, with hearing disorders comprising 79% of this burden.</a:t>
            </a:r>
          </a:p>
          <a:p>
            <a:endParaRPr lang="en-AU" dirty="0"/>
          </a:p>
        </p:txBody>
      </p:sp>
    </p:spTree>
    <p:extLst>
      <p:ext uri="{BB962C8B-B14F-4D97-AF65-F5344CB8AC3E}">
        <p14:creationId xmlns:p14="http://schemas.microsoft.com/office/powerpoint/2010/main" val="2062850407"/>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sz="2900" b="1" dirty="0" smtClean="0">
                <a:solidFill>
                  <a:srgbClr val="087876"/>
                </a:solidFill>
              </a:rPr>
              <a:t>Oral health</a:t>
            </a:r>
            <a:endParaRPr lang="en-AU" sz="2900" b="1" dirty="0">
              <a:solidFill>
                <a:srgbClr val="087876"/>
              </a:solidFill>
            </a:endParaRPr>
          </a:p>
        </p:txBody>
      </p:sp>
      <p:sp>
        <p:nvSpPr>
          <p:cNvPr id="3" name="Content Placeholder 2"/>
          <p:cNvSpPr>
            <a:spLocks noGrp="1"/>
          </p:cNvSpPr>
          <p:nvPr>
            <p:ph idx="1"/>
          </p:nvPr>
        </p:nvSpPr>
        <p:spPr>
          <a:xfrm>
            <a:off x="609600" y="2286000"/>
            <a:ext cx="10972800" cy="4114800"/>
          </a:xfrm>
        </p:spPr>
        <p:txBody>
          <a:bodyPr/>
          <a:lstStyle/>
          <a:p>
            <a:r>
              <a:rPr lang="en-AU" dirty="0"/>
              <a:t>In </a:t>
            </a:r>
            <a:r>
              <a:rPr lang="en-AU" dirty="0" smtClean="0"/>
              <a:t>2014-2015</a:t>
            </a:r>
            <a:r>
              <a:rPr lang="en-AU" dirty="0"/>
              <a:t>, the proportion of Aboriginal and Torres Strait Islander children aged 4-14 years with reported tooth or gum problems was 34%, a decrease from 39% in 2008. </a:t>
            </a:r>
          </a:p>
          <a:p>
            <a:r>
              <a:rPr lang="en-AU" dirty="0"/>
              <a:t>In 2012-2014, 61% of Aboriginal and Torres Strait Islander children aged 5-10 years had experienced tooth decay in their baby teeth compared with 41% of non-Indigenous children, and 36% of Aboriginal and Torres Strait Islander children aged 6-14 years had experienced tooth decay in their permanent teeth compared with 23% of non-Indigenous children.</a:t>
            </a:r>
          </a:p>
          <a:p>
            <a:r>
              <a:rPr lang="en-AU" dirty="0"/>
              <a:t>In 2012-2013, around 49% of adults reported no tooth loss; around 47% had lost one or more teeth; and around 5% reported complete tooth loss. </a:t>
            </a:r>
          </a:p>
          <a:p>
            <a:pPr marL="119062" indent="0">
              <a:buNone/>
            </a:pPr>
            <a:endParaRPr lang="en-AU" dirty="0"/>
          </a:p>
        </p:txBody>
      </p:sp>
    </p:spTree>
    <p:extLst>
      <p:ext uri="{BB962C8B-B14F-4D97-AF65-F5344CB8AC3E}">
        <p14:creationId xmlns:p14="http://schemas.microsoft.com/office/powerpoint/2010/main" val="2893537207"/>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sz="2900" b="1" dirty="0" smtClean="0">
                <a:solidFill>
                  <a:srgbClr val="087876"/>
                </a:solidFill>
              </a:rPr>
              <a:t>Oral Health</a:t>
            </a:r>
            <a:endParaRPr lang="en-AU" sz="2900" b="1" dirty="0">
              <a:solidFill>
                <a:srgbClr val="087876"/>
              </a:solidFill>
            </a:endParaRPr>
          </a:p>
        </p:txBody>
      </p:sp>
      <p:sp>
        <p:nvSpPr>
          <p:cNvPr id="3" name="Content Placeholder 2"/>
          <p:cNvSpPr>
            <a:spLocks noGrp="1"/>
          </p:cNvSpPr>
          <p:nvPr>
            <p:ph idx="1"/>
          </p:nvPr>
        </p:nvSpPr>
        <p:spPr/>
        <p:txBody>
          <a:bodyPr/>
          <a:lstStyle/>
          <a:p>
            <a:r>
              <a:rPr lang="en-AU" dirty="0"/>
              <a:t>In </a:t>
            </a:r>
            <a:r>
              <a:rPr lang="en-AU" dirty="0" smtClean="0"/>
              <a:t>2014-15</a:t>
            </a:r>
            <a:r>
              <a:rPr lang="en-AU" dirty="0"/>
              <a:t>, age-adjusted national potentially preventable hospitalisation rates for dental conditions were 1.3 times higher for Aboriginal and Torres Strait Islander people than for non-Indigenous people.  </a:t>
            </a:r>
          </a:p>
          <a:p>
            <a:pPr marL="119062" indent="0">
              <a:buNone/>
            </a:pPr>
            <a:endParaRPr lang="en-AU" dirty="0"/>
          </a:p>
        </p:txBody>
      </p:sp>
    </p:spTree>
    <p:extLst>
      <p:ext uri="{BB962C8B-B14F-4D97-AF65-F5344CB8AC3E}">
        <p14:creationId xmlns:p14="http://schemas.microsoft.com/office/powerpoint/2010/main" val="1629909838"/>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5360" y="1524000"/>
            <a:ext cx="11247040" cy="762000"/>
          </a:xfrm>
        </p:spPr>
        <p:txBody>
          <a:bodyPr>
            <a:normAutofit/>
          </a:bodyPr>
          <a:lstStyle/>
          <a:p>
            <a:r>
              <a:rPr lang="en-US" sz="2000" b="1" dirty="0">
                <a:solidFill>
                  <a:srgbClr val="087876"/>
                </a:solidFill>
              </a:rPr>
              <a:t>Age-specific hospital separation rates for potentially preventable dental conditions among children aged 0-14 years, by Indigenous status, and </a:t>
            </a:r>
            <a:r>
              <a:rPr lang="en-US" sz="2000" b="1" dirty="0" smtClean="0">
                <a:solidFill>
                  <a:srgbClr val="087876"/>
                </a:solidFill>
              </a:rPr>
              <a:t>Indigenous: non-Indigenous </a:t>
            </a:r>
            <a:r>
              <a:rPr lang="en-US" sz="2000" b="1" dirty="0">
                <a:solidFill>
                  <a:srgbClr val="087876"/>
                </a:solidFill>
              </a:rPr>
              <a:t>rate ratios, Australia, 2014-15</a:t>
            </a:r>
            <a:endParaRPr lang="en-AU" sz="2000" b="1" dirty="0">
              <a:solidFill>
                <a:srgbClr val="087876"/>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043123092"/>
              </p:ext>
            </p:extLst>
          </p:nvPr>
        </p:nvGraphicFramePr>
        <p:xfrm>
          <a:off x="335360" y="2286000"/>
          <a:ext cx="11521280" cy="3375249"/>
        </p:xfrm>
        <a:graphic>
          <a:graphicData uri="http://schemas.openxmlformats.org/drawingml/2006/table">
            <a:tbl>
              <a:tblPr firstRow="1" bandRow="1">
                <a:tableStyleId>{5202B0CA-FC54-4496-8BCA-5EF66A818D29}</a:tableStyleId>
              </a:tblPr>
              <a:tblGrid>
                <a:gridCol w="2566942">
                  <a:extLst>
                    <a:ext uri="{9D8B030D-6E8A-4147-A177-3AD203B41FA5}">
                      <a16:colId xmlns:a16="http://schemas.microsoft.com/office/drawing/2014/main" val="20000"/>
                    </a:ext>
                  </a:extLst>
                </a:gridCol>
                <a:gridCol w="3193698">
                  <a:extLst>
                    <a:ext uri="{9D8B030D-6E8A-4147-A177-3AD203B41FA5}">
                      <a16:colId xmlns:a16="http://schemas.microsoft.com/office/drawing/2014/main" val="20001"/>
                    </a:ext>
                  </a:extLst>
                </a:gridCol>
                <a:gridCol w="3193698">
                  <a:extLst>
                    <a:ext uri="{9D8B030D-6E8A-4147-A177-3AD203B41FA5}">
                      <a16:colId xmlns:a16="http://schemas.microsoft.com/office/drawing/2014/main" val="20002"/>
                    </a:ext>
                  </a:extLst>
                </a:gridCol>
                <a:gridCol w="2566942">
                  <a:extLst>
                    <a:ext uri="{9D8B030D-6E8A-4147-A177-3AD203B41FA5}">
                      <a16:colId xmlns:a16="http://schemas.microsoft.com/office/drawing/2014/main" val="20003"/>
                    </a:ext>
                  </a:extLst>
                </a:gridCol>
              </a:tblGrid>
              <a:tr h="502697">
                <a:tc>
                  <a:txBody>
                    <a:bodyPr/>
                    <a:lstStyle/>
                    <a:p>
                      <a:pPr algn="l">
                        <a:spcAft>
                          <a:spcPts val="500"/>
                        </a:spcAft>
                      </a:pPr>
                      <a:r>
                        <a:rPr lang="en-AU" sz="1200" dirty="0">
                          <a:effectLst/>
                        </a:rPr>
                        <a:t>Age-group (years)</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tc>
                  <a:txBody>
                    <a:bodyPr/>
                    <a:lstStyle/>
                    <a:p>
                      <a:pPr algn="ctr">
                        <a:spcAft>
                          <a:spcPts val="500"/>
                        </a:spcAft>
                      </a:pPr>
                      <a:r>
                        <a:rPr lang="en-AU" sz="1200" dirty="0">
                          <a:effectLst/>
                        </a:rPr>
                        <a:t>Indigenous</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tc>
                  <a:txBody>
                    <a:bodyPr/>
                    <a:lstStyle/>
                    <a:p>
                      <a:pPr algn="ctr">
                        <a:spcAft>
                          <a:spcPts val="500"/>
                        </a:spcAft>
                      </a:pPr>
                      <a:r>
                        <a:rPr lang="en-AU" sz="1200" dirty="0">
                          <a:effectLst/>
                        </a:rPr>
                        <a:t>Non-Indigenous</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tc>
                  <a:txBody>
                    <a:bodyPr/>
                    <a:lstStyle/>
                    <a:p>
                      <a:pPr algn="ctr">
                        <a:spcAft>
                          <a:spcPts val="500"/>
                        </a:spcAft>
                      </a:pPr>
                      <a:r>
                        <a:rPr lang="en-AU" sz="1200" dirty="0">
                          <a:effectLst/>
                        </a:rPr>
                        <a:t>Rate ratio</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extLst>
                  <a:ext uri="{0D108BD9-81ED-4DB2-BD59-A6C34878D82A}">
                    <a16:rowId xmlns:a16="http://schemas.microsoft.com/office/drawing/2014/main" val="10000"/>
                  </a:ext>
                </a:extLst>
              </a:tr>
              <a:tr h="718138">
                <a:tc>
                  <a:txBody>
                    <a:bodyPr/>
                    <a:lstStyle/>
                    <a:p>
                      <a:pPr algn="l">
                        <a:spcAft>
                          <a:spcPts val="500"/>
                        </a:spcAft>
                      </a:pPr>
                      <a:r>
                        <a:rPr lang="en-AU" sz="1200">
                          <a:effectLst/>
                        </a:rPr>
                        <a:t>0-4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8.0</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5.0</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1.6</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1"/>
                  </a:ext>
                </a:extLst>
              </a:tr>
              <a:tr h="718138">
                <a:tc>
                  <a:txBody>
                    <a:bodyPr/>
                    <a:lstStyle/>
                    <a:p>
                      <a:pPr algn="l">
                        <a:spcAft>
                          <a:spcPts val="500"/>
                        </a:spcAft>
                      </a:pPr>
                      <a:r>
                        <a:rPr lang="en-AU" sz="1200">
                          <a:effectLst/>
                        </a:rPr>
                        <a:t>5-9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12</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9.9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1.2</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2"/>
                  </a:ext>
                </a:extLst>
              </a:tr>
              <a:tr h="718138">
                <a:tc>
                  <a:txBody>
                    <a:bodyPr/>
                    <a:lstStyle/>
                    <a:p>
                      <a:pPr algn="l">
                        <a:spcAft>
                          <a:spcPts val="500"/>
                        </a:spcAft>
                      </a:pPr>
                      <a:r>
                        <a:rPr lang="en-AU" sz="1200" dirty="0">
                          <a:effectLst/>
                        </a:rPr>
                        <a:t>10-14</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6.0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0.5</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3"/>
                  </a:ext>
                </a:extLst>
              </a:tr>
              <a:tr h="718138">
                <a:tc>
                  <a:txBody>
                    <a:bodyPr/>
                    <a:lstStyle/>
                    <a:p>
                      <a:pPr algn="l">
                        <a:spcAft>
                          <a:spcPts val="500"/>
                        </a:spcAft>
                      </a:pPr>
                      <a:r>
                        <a:rPr lang="en-AU" sz="1200">
                          <a:effectLst/>
                        </a:rPr>
                        <a:t>Total 0-14 years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7.9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7.0</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1.1</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4"/>
                  </a:ext>
                </a:extLst>
              </a:tr>
            </a:tbl>
          </a:graphicData>
        </a:graphic>
      </p:graphicFrame>
      <p:sp>
        <p:nvSpPr>
          <p:cNvPr id="6" name="Rectangle 5"/>
          <p:cNvSpPr/>
          <p:nvPr/>
        </p:nvSpPr>
        <p:spPr>
          <a:xfrm>
            <a:off x="314188" y="5661248"/>
            <a:ext cx="6096000" cy="700192"/>
          </a:xfrm>
          <a:prstGeom prst="rect">
            <a:avLst/>
          </a:prstGeom>
        </p:spPr>
        <p:txBody>
          <a:bodyPr>
            <a:spAutoFit/>
          </a:bodyPr>
          <a:lstStyle/>
          <a:p>
            <a:pPr marL="594360" indent="-594360">
              <a:spcAft>
                <a:spcPts val="300"/>
              </a:spcAft>
              <a:tabLst>
                <a:tab pos="457200" algn="l"/>
                <a:tab pos="594360" algn="l"/>
              </a:tabLst>
            </a:pPr>
            <a:r>
              <a:rPr lang="en-AU" sz="800" dirty="0">
                <a:latin typeface="Calibri Light" panose="020F0302020204030204" pitchFamily="34" charset="0"/>
                <a:ea typeface="Times New Roman" panose="02020603050405020304" pitchFamily="18" charset="0"/>
                <a:cs typeface="Calibri Light" panose="020F0302020204030204" pitchFamily="34" charset="0"/>
              </a:rPr>
              <a:t>Notes:	</a:t>
            </a:r>
            <a:endParaRPr lang="en-AU" sz="800" dirty="0" smtClean="0">
              <a:latin typeface="Calibri Light" panose="020F0302020204030204" pitchFamily="34" charset="0"/>
              <a:ea typeface="Times New Roman" panose="02020603050405020304" pitchFamily="18" charset="0"/>
              <a:cs typeface="Calibri Light" panose="020F0302020204030204" pitchFamily="34" charset="0"/>
            </a:endParaRPr>
          </a:p>
          <a:p>
            <a:pPr marL="594360" indent="-594360">
              <a:spcAft>
                <a:spcPts val="300"/>
              </a:spcAft>
              <a:tabLst>
                <a:tab pos="457200" algn="l"/>
                <a:tab pos="594360" algn="l"/>
              </a:tabLst>
            </a:pPr>
            <a:r>
              <a:rPr lang="en-AU" sz="800" dirty="0" smtClean="0">
                <a:latin typeface="Calibri Light" panose="020F0302020204030204" pitchFamily="34" charset="0"/>
                <a:ea typeface="Times New Roman" panose="02020603050405020304" pitchFamily="18" charset="0"/>
                <a:cs typeface="Calibri Light" panose="020F0302020204030204" pitchFamily="34" charset="0"/>
              </a:rPr>
              <a:t>1. Rates </a:t>
            </a:r>
            <a:r>
              <a:rPr lang="en-AU" sz="800" dirty="0">
                <a:latin typeface="Calibri Light" panose="020F0302020204030204" pitchFamily="34" charset="0"/>
                <a:ea typeface="Times New Roman" panose="02020603050405020304" pitchFamily="18" charset="0"/>
                <a:cs typeface="Calibri Light" panose="020F0302020204030204" pitchFamily="34" charset="0"/>
              </a:rPr>
              <a:t>per 1,000 population.</a:t>
            </a:r>
          </a:p>
          <a:p>
            <a:pPr marL="594360" indent="-594360">
              <a:spcAft>
                <a:spcPts val="300"/>
              </a:spcAft>
              <a:tabLst>
                <a:tab pos="457200" algn="l"/>
                <a:tab pos="594360" algn="l"/>
              </a:tabLst>
            </a:pPr>
            <a:r>
              <a:rPr lang="en-AU" sz="800" dirty="0" smtClean="0">
                <a:latin typeface="Calibri Light" panose="020F0302020204030204" pitchFamily="34" charset="0"/>
                <a:ea typeface="Times New Roman" panose="02020603050405020304" pitchFamily="18" charset="0"/>
                <a:cs typeface="Calibri Light" panose="020F0302020204030204" pitchFamily="34" charset="0"/>
              </a:rPr>
              <a:t>2. Rate </a:t>
            </a:r>
            <a:r>
              <a:rPr lang="en-AU" sz="800" dirty="0">
                <a:latin typeface="Calibri Light" panose="020F0302020204030204" pitchFamily="34" charset="0"/>
                <a:ea typeface="Times New Roman" panose="02020603050405020304" pitchFamily="18" charset="0"/>
                <a:cs typeface="Calibri Light" panose="020F0302020204030204" pitchFamily="34" charset="0"/>
              </a:rPr>
              <a:t>ratio is the Indigenous rate divided by the non-Indigenous rate.</a:t>
            </a:r>
          </a:p>
          <a:p>
            <a:r>
              <a:rPr lang="en-AU" sz="800" dirty="0">
                <a:latin typeface="Calibri Light" panose="020F0302020204030204" pitchFamily="34" charset="0"/>
                <a:ea typeface="Times New Roman" panose="02020603050405020304" pitchFamily="18" charset="0"/>
                <a:cs typeface="Calibri Light" panose="020F0302020204030204" pitchFamily="34" charset="0"/>
              </a:rPr>
              <a:t>Source: Steering Committee for the Review of Government Service Provision, 2016 </a:t>
            </a:r>
            <a:endParaRPr lang="en-AU" sz="800" dirty="0">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3831936380"/>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sz="2900" b="1" dirty="0" smtClean="0">
                <a:solidFill>
                  <a:srgbClr val="087876"/>
                </a:solidFill>
              </a:rPr>
              <a:t>Disability</a:t>
            </a:r>
            <a:endParaRPr lang="en-AU" sz="2900" b="1" dirty="0">
              <a:solidFill>
                <a:srgbClr val="087876"/>
              </a:solidFill>
            </a:endParaRPr>
          </a:p>
        </p:txBody>
      </p:sp>
      <p:sp>
        <p:nvSpPr>
          <p:cNvPr id="3" name="Content Placeholder 2"/>
          <p:cNvSpPr>
            <a:spLocks noGrp="1"/>
          </p:cNvSpPr>
          <p:nvPr>
            <p:ph idx="1"/>
          </p:nvPr>
        </p:nvSpPr>
        <p:spPr>
          <a:xfrm>
            <a:off x="609600" y="2132856"/>
            <a:ext cx="10972800" cy="4267944"/>
          </a:xfrm>
        </p:spPr>
        <p:txBody>
          <a:bodyPr>
            <a:normAutofit lnSpcReduction="10000"/>
          </a:bodyPr>
          <a:lstStyle/>
          <a:p>
            <a:r>
              <a:rPr lang="en-AU" dirty="0"/>
              <a:t>In 2016, 6.7% of Aboriginal and Torres Strait Islander people with a profound or severe disability reported a need for assistance.</a:t>
            </a:r>
          </a:p>
          <a:p>
            <a:r>
              <a:rPr lang="en-AU" dirty="0"/>
              <a:t>In 2015, 24% of Aboriginal and Torres Strait Islander people living in non-remote areas reported living with a disability, compared with 18% of non-Indigenous people; after age-adjustment, the rate of disability for Aboriginal and Torres Strait Islander was 1.8 times the rate for non-Indigenous people.</a:t>
            </a:r>
          </a:p>
          <a:p>
            <a:r>
              <a:rPr lang="en-AU" dirty="0"/>
              <a:t>In 2016-17, 6.1% of disability service users were Aboriginal and Torres Strait Islander people, with most aged under 50 years (85%).</a:t>
            </a:r>
          </a:p>
          <a:p>
            <a:r>
              <a:rPr lang="en-AU" dirty="0"/>
              <a:t>In 2016-17, 1,583 Aboriginal and Torres Strait Islander National Disability Agreement service users transitioned to the National Disability Insurance Scheme.</a:t>
            </a:r>
          </a:p>
          <a:p>
            <a:endParaRPr lang="en-AU" dirty="0"/>
          </a:p>
        </p:txBody>
      </p:sp>
    </p:spTree>
    <p:extLst>
      <p:ext uri="{BB962C8B-B14F-4D97-AF65-F5344CB8AC3E}">
        <p14:creationId xmlns:p14="http://schemas.microsoft.com/office/powerpoint/2010/main" val="1876592360"/>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9414" y="1524000"/>
            <a:ext cx="11252986" cy="536849"/>
          </a:xfrm>
        </p:spPr>
        <p:txBody>
          <a:bodyPr>
            <a:noAutofit/>
          </a:bodyPr>
          <a:lstStyle/>
          <a:p>
            <a:r>
              <a:rPr lang="en-US" sz="1900" b="1" dirty="0">
                <a:solidFill>
                  <a:srgbClr val="087876"/>
                </a:solidFill>
              </a:rPr>
              <a:t>Numbers and proportions (%) of disability services users, by Indigenous status, Australia, </a:t>
            </a:r>
            <a:r>
              <a:rPr lang="en-US" sz="1900" b="1" dirty="0" smtClean="0">
                <a:solidFill>
                  <a:srgbClr val="087876"/>
                </a:solidFill>
              </a:rPr>
              <a:t>2012-13 to 2016-17</a:t>
            </a:r>
            <a:endParaRPr lang="en-AU" sz="1900" b="1" dirty="0">
              <a:solidFill>
                <a:srgbClr val="087876"/>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61752909"/>
              </p:ext>
            </p:extLst>
          </p:nvPr>
        </p:nvGraphicFramePr>
        <p:xfrm>
          <a:off x="335360" y="2132857"/>
          <a:ext cx="11521280" cy="3456383"/>
        </p:xfrm>
        <a:graphic>
          <a:graphicData uri="http://schemas.openxmlformats.org/drawingml/2006/table">
            <a:tbl>
              <a:tblPr firstRow="1" bandRow="1">
                <a:tableStyleId>{5202B0CA-FC54-4496-8BCA-5EF66A818D29}</a:tableStyleId>
              </a:tblPr>
              <a:tblGrid>
                <a:gridCol w="1440160">
                  <a:extLst>
                    <a:ext uri="{9D8B030D-6E8A-4147-A177-3AD203B41FA5}">
                      <a16:colId xmlns:a16="http://schemas.microsoft.com/office/drawing/2014/main" val="20000"/>
                    </a:ext>
                  </a:extLst>
                </a:gridCol>
                <a:gridCol w="1440160">
                  <a:extLst>
                    <a:ext uri="{9D8B030D-6E8A-4147-A177-3AD203B41FA5}">
                      <a16:colId xmlns:a16="http://schemas.microsoft.com/office/drawing/2014/main" val="20001"/>
                    </a:ext>
                  </a:extLst>
                </a:gridCol>
                <a:gridCol w="1440160">
                  <a:extLst>
                    <a:ext uri="{9D8B030D-6E8A-4147-A177-3AD203B41FA5}">
                      <a16:colId xmlns:a16="http://schemas.microsoft.com/office/drawing/2014/main" val="20002"/>
                    </a:ext>
                  </a:extLst>
                </a:gridCol>
                <a:gridCol w="1440160">
                  <a:extLst>
                    <a:ext uri="{9D8B030D-6E8A-4147-A177-3AD203B41FA5}">
                      <a16:colId xmlns:a16="http://schemas.microsoft.com/office/drawing/2014/main" val="20003"/>
                    </a:ext>
                  </a:extLst>
                </a:gridCol>
                <a:gridCol w="1440160">
                  <a:extLst>
                    <a:ext uri="{9D8B030D-6E8A-4147-A177-3AD203B41FA5}">
                      <a16:colId xmlns:a16="http://schemas.microsoft.com/office/drawing/2014/main" val="20004"/>
                    </a:ext>
                  </a:extLst>
                </a:gridCol>
                <a:gridCol w="1440160">
                  <a:extLst>
                    <a:ext uri="{9D8B030D-6E8A-4147-A177-3AD203B41FA5}">
                      <a16:colId xmlns:a16="http://schemas.microsoft.com/office/drawing/2014/main" val="20005"/>
                    </a:ext>
                  </a:extLst>
                </a:gridCol>
                <a:gridCol w="1440160">
                  <a:extLst>
                    <a:ext uri="{9D8B030D-6E8A-4147-A177-3AD203B41FA5}">
                      <a16:colId xmlns:a16="http://schemas.microsoft.com/office/drawing/2014/main" val="20006"/>
                    </a:ext>
                  </a:extLst>
                </a:gridCol>
                <a:gridCol w="1440160">
                  <a:extLst>
                    <a:ext uri="{9D8B030D-6E8A-4147-A177-3AD203B41FA5}">
                      <a16:colId xmlns:a16="http://schemas.microsoft.com/office/drawing/2014/main" val="20007"/>
                    </a:ext>
                  </a:extLst>
                </a:gridCol>
              </a:tblGrid>
              <a:tr h="493769">
                <a:tc>
                  <a:txBody>
                    <a:bodyPr/>
                    <a:lstStyle/>
                    <a:p>
                      <a:pPr algn="l">
                        <a:spcAft>
                          <a:spcPts val="700"/>
                        </a:spcAft>
                      </a:pPr>
                      <a:r>
                        <a:rPr lang="en-AU" sz="1100" dirty="0">
                          <a:solidFill>
                            <a:schemeClr val="bg1"/>
                          </a:solidFill>
                          <a:effectLst/>
                        </a:rPr>
                        <a:t> </a:t>
                      </a:r>
                      <a:endParaRPr lang="en-AU" sz="11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tc gridSpan="2">
                  <a:txBody>
                    <a:bodyPr/>
                    <a:lstStyle/>
                    <a:p>
                      <a:pPr algn="ctr">
                        <a:spcAft>
                          <a:spcPts val="700"/>
                        </a:spcAft>
                      </a:pPr>
                      <a:r>
                        <a:rPr lang="en-AU" sz="1100" dirty="0">
                          <a:solidFill>
                            <a:schemeClr val="bg1"/>
                          </a:solidFill>
                          <a:effectLst/>
                        </a:rPr>
                        <a:t>Indigenous</a:t>
                      </a:r>
                      <a:endParaRPr lang="en-AU" sz="11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tc hMerge="1">
                  <a:txBody>
                    <a:bodyPr/>
                    <a:lstStyle/>
                    <a:p>
                      <a:endParaRPr lang="en-AU"/>
                    </a:p>
                  </a:txBody>
                  <a:tcPr/>
                </a:tc>
                <a:tc gridSpan="2">
                  <a:txBody>
                    <a:bodyPr/>
                    <a:lstStyle/>
                    <a:p>
                      <a:pPr algn="ctr">
                        <a:spcAft>
                          <a:spcPts val="700"/>
                        </a:spcAft>
                      </a:pPr>
                      <a:r>
                        <a:rPr lang="en-AU" sz="1100" dirty="0">
                          <a:solidFill>
                            <a:schemeClr val="bg1"/>
                          </a:solidFill>
                          <a:effectLst/>
                        </a:rPr>
                        <a:t>Non-Indigenous</a:t>
                      </a:r>
                      <a:endParaRPr lang="en-AU" sz="11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tc hMerge="1">
                  <a:txBody>
                    <a:bodyPr/>
                    <a:lstStyle/>
                    <a:p>
                      <a:endParaRPr lang="en-AU"/>
                    </a:p>
                  </a:txBody>
                  <a:tcPr/>
                </a:tc>
                <a:tc>
                  <a:txBody>
                    <a:bodyPr/>
                    <a:lstStyle/>
                    <a:p>
                      <a:pPr algn="ctr">
                        <a:spcAft>
                          <a:spcPts val="700"/>
                        </a:spcAft>
                      </a:pPr>
                      <a:r>
                        <a:rPr lang="en-AU" sz="1100" dirty="0" smtClean="0">
                          <a:solidFill>
                            <a:schemeClr val="bg1"/>
                          </a:solidFill>
                          <a:effectLst/>
                        </a:rPr>
                        <a:t>Not stated</a:t>
                      </a:r>
                      <a:r>
                        <a:rPr lang="en-AU" sz="1100" baseline="30000" dirty="0" smtClean="0">
                          <a:solidFill>
                            <a:schemeClr val="bg1"/>
                          </a:solidFill>
                          <a:effectLst/>
                        </a:rPr>
                        <a:t>3</a:t>
                      </a:r>
                      <a:endParaRPr lang="en-AU" sz="11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tc gridSpan="2">
                  <a:txBody>
                    <a:bodyPr/>
                    <a:lstStyle/>
                    <a:p>
                      <a:pPr algn="ctr">
                        <a:spcAft>
                          <a:spcPts val="700"/>
                        </a:spcAft>
                      </a:pPr>
                      <a:r>
                        <a:rPr lang="en-AU" sz="1100" dirty="0">
                          <a:solidFill>
                            <a:schemeClr val="bg1"/>
                          </a:solidFill>
                          <a:effectLst/>
                        </a:rPr>
                        <a:t>Total</a:t>
                      </a:r>
                      <a:endParaRPr lang="en-AU" sz="11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tc hMerge="1">
                  <a:txBody>
                    <a:bodyPr/>
                    <a:lstStyle/>
                    <a:p>
                      <a:endParaRPr lang="en-AU"/>
                    </a:p>
                  </a:txBody>
                  <a:tcPr/>
                </a:tc>
                <a:extLst>
                  <a:ext uri="{0D108BD9-81ED-4DB2-BD59-A6C34878D82A}">
                    <a16:rowId xmlns:a16="http://schemas.microsoft.com/office/drawing/2014/main" val="10000"/>
                  </a:ext>
                </a:extLst>
              </a:tr>
              <a:tr h="493769">
                <a:tc>
                  <a:txBody>
                    <a:bodyPr/>
                    <a:lstStyle/>
                    <a:p>
                      <a:pPr algn="l">
                        <a:spcAft>
                          <a:spcPts val="700"/>
                        </a:spcAft>
                      </a:pPr>
                      <a:r>
                        <a:rPr lang="en-AU" sz="1200" dirty="0">
                          <a:solidFill>
                            <a:schemeClr val="bg1"/>
                          </a:solidFill>
                          <a:effectLst/>
                        </a:rPr>
                        <a:t>Year</a:t>
                      </a:r>
                      <a:endParaRPr lang="en-AU" sz="12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tc>
                  <a:txBody>
                    <a:bodyPr/>
                    <a:lstStyle/>
                    <a:p>
                      <a:pPr algn="ctr">
                        <a:spcAft>
                          <a:spcPts val="700"/>
                        </a:spcAft>
                      </a:pPr>
                      <a:r>
                        <a:rPr lang="en-AU" sz="1200" dirty="0">
                          <a:solidFill>
                            <a:schemeClr val="bg1"/>
                          </a:solidFill>
                          <a:effectLst/>
                        </a:rPr>
                        <a:t>Number</a:t>
                      </a:r>
                      <a:endParaRPr lang="en-AU" sz="12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tc>
                  <a:txBody>
                    <a:bodyPr/>
                    <a:lstStyle/>
                    <a:p>
                      <a:pPr algn="ctr">
                        <a:spcAft>
                          <a:spcPts val="700"/>
                        </a:spcAft>
                      </a:pPr>
                      <a:r>
                        <a:rPr lang="en-AU" sz="1200" dirty="0">
                          <a:solidFill>
                            <a:schemeClr val="bg1"/>
                          </a:solidFill>
                          <a:effectLst/>
                        </a:rPr>
                        <a:t>Proportion</a:t>
                      </a:r>
                      <a:endParaRPr lang="en-AU" sz="12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tc>
                  <a:txBody>
                    <a:bodyPr/>
                    <a:lstStyle/>
                    <a:p>
                      <a:pPr algn="ctr">
                        <a:spcAft>
                          <a:spcPts val="700"/>
                        </a:spcAft>
                      </a:pPr>
                      <a:r>
                        <a:rPr lang="en-AU" sz="1200" dirty="0">
                          <a:solidFill>
                            <a:schemeClr val="bg1"/>
                          </a:solidFill>
                          <a:effectLst/>
                        </a:rPr>
                        <a:t>Number</a:t>
                      </a:r>
                      <a:endParaRPr lang="en-AU" sz="12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tc>
                  <a:txBody>
                    <a:bodyPr/>
                    <a:lstStyle/>
                    <a:p>
                      <a:pPr algn="ctr">
                        <a:spcAft>
                          <a:spcPts val="700"/>
                        </a:spcAft>
                      </a:pPr>
                      <a:r>
                        <a:rPr lang="en-AU" sz="1200" dirty="0">
                          <a:solidFill>
                            <a:schemeClr val="bg1"/>
                          </a:solidFill>
                          <a:effectLst/>
                        </a:rPr>
                        <a:t>Proportion</a:t>
                      </a:r>
                      <a:endParaRPr lang="en-AU" sz="12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tc>
                  <a:txBody>
                    <a:bodyPr/>
                    <a:lstStyle/>
                    <a:p>
                      <a:pPr algn="ctr">
                        <a:spcAft>
                          <a:spcPts val="700"/>
                        </a:spcAft>
                      </a:pPr>
                      <a:r>
                        <a:rPr lang="en-AU" sz="1200" dirty="0">
                          <a:solidFill>
                            <a:schemeClr val="bg1"/>
                          </a:solidFill>
                          <a:effectLst/>
                        </a:rPr>
                        <a:t>Number</a:t>
                      </a:r>
                      <a:endParaRPr lang="en-AU" sz="12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tc>
                  <a:txBody>
                    <a:bodyPr/>
                    <a:lstStyle/>
                    <a:p>
                      <a:pPr algn="ctr">
                        <a:spcAft>
                          <a:spcPts val="700"/>
                        </a:spcAft>
                      </a:pPr>
                      <a:r>
                        <a:rPr lang="en-AU" sz="1200" dirty="0">
                          <a:solidFill>
                            <a:schemeClr val="bg1"/>
                          </a:solidFill>
                          <a:effectLst/>
                        </a:rPr>
                        <a:t>Number</a:t>
                      </a:r>
                      <a:endParaRPr lang="en-AU" sz="12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tc>
                  <a:txBody>
                    <a:bodyPr/>
                    <a:lstStyle/>
                    <a:p>
                      <a:pPr algn="ctr">
                        <a:spcAft>
                          <a:spcPts val="700"/>
                        </a:spcAft>
                      </a:pPr>
                      <a:r>
                        <a:rPr lang="en-AU" sz="1200" dirty="0">
                          <a:solidFill>
                            <a:schemeClr val="bg1"/>
                          </a:solidFill>
                          <a:effectLst/>
                        </a:rPr>
                        <a:t>Proportion</a:t>
                      </a:r>
                      <a:endParaRPr lang="en-AU" sz="12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extLst>
                  <a:ext uri="{0D108BD9-81ED-4DB2-BD59-A6C34878D82A}">
                    <a16:rowId xmlns:a16="http://schemas.microsoft.com/office/drawing/2014/main" val="10001"/>
                  </a:ext>
                </a:extLst>
              </a:tr>
              <a:tr h="493769">
                <a:tc>
                  <a:txBody>
                    <a:bodyPr/>
                    <a:lstStyle/>
                    <a:p>
                      <a:pPr algn="l">
                        <a:spcAft>
                          <a:spcPts val="700"/>
                        </a:spcAft>
                      </a:pPr>
                      <a:r>
                        <a:rPr lang="en-AU" sz="1200" dirty="0" smtClean="0">
                          <a:effectLst/>
                        </a:rPr>
                        <a:t>2016-17</a:t>
                      </a:r>
                      <a:endParaRPr lang="en-AU" sz="1200" b="1"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700"/>
                        </a:spcAft>
                      </a:pPr>
                      <a:r>
                        <a:rPr lang="en-AU" sz="1200" dirty="0" smtClean="0">
                          <a:effectLst/>
                        </a:rPr>
                        <a:t>19,307</a:t>
                      </a:r>
                      <a:endParaRPr lang="en-AU" sz="1200" b="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700"/>
                        </a:spcAft>
                      </a:pPr>
                      <a:r>
                        <a:rPr lang="en-AU" sz="1200" dirty="0" smtClean="0">
                          <a:effectLst/>
                        </a:rPr>
                        <a:t>6.1</a:t>
                      </a:r>
                      <a:endParaRPr lang="en-AU" sz="1200" b="1"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700"/>
                        </a:spcAft>
                      </a:pPr>
                      <a:r>
                        <a:rPr lang="en-AU" sz="1200" dirty="0" smtClean="0">
                          <a:effectLst/>
                        </a:rPr>
                        <a:t>298,385</a:t>
                      </a:r>
                      <a:endParaRPr lang="en-AU" sz="1200" b="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700"/>
                        </a:spcAft>
                      </a:pPr>
                      <a:r>
                        <a:rPr lang="en-AU" sz="1200" dirty="0">
                          <a:effectLst/>
                        </a:rPr>
                        <a:t>94</a:t>
                      </a:r>
                      <a:endParaRPr lang="en-AU" sz="1200" b="1"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700"/>
                        </a:spcAft>
                      </a:pPr>
                      <a:r>
                        <a:rPr lang="en-AU" sz="1200" dirty="0" smtClean="0">
                          <a:effectLst/>
                        </a:rPr>
                        <a:t>13,292</a:t>
                      </a:r>
                      <a:endParaRPr lang="en-AU" sz="1200" b="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700"/>
                        </a:spcAft>
                      </a:pPr>
                      <a:r>
                        <a:rPr lang="en-AU" sz="1200" dirty="0" smtClean="0">
                          <a:effectLst/>
                        </a:rPr>
                        <a:t>330,984</a:t>
                      </a:r>
                      <a:endParaRPr lang="en-AU" sz="1200" b="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700"/>
                        </a:spcAft>
                      </a:pPr>
                      <a:r>
                        <a:rPr lang="en-AU" sz="1200" dirty="0">
                          <a:effectLst/>
                        </a:rPr>
                        <a:t>100 </a:t>
                      </a:r>
                      <a:endParaRPr lang="en-AU" sz="1200" b="1" dirty="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2"/>
                  </a:ext>
                </a:extLst>
              </a:tr>
              <a:tr h="493769">
                <a:tc>
                  <a:txBody>
                    <a:bodyPr/>
                    <a:lstStyle/>
                    <a:p>
                      <a:pPr algn="l">
                        <a:spcAft>
                          <a:spcPts val="500"/>
                        </a:spcAft>
                      </a:pPr>
                      <a:r>
                        <a:rPr lang="en-AU" sz="1200" dirty="0" smtClean="0">
                          <a:effectLst/>
                        </a:rPr>
                        <a:t>2015-16</a:t>
                      </a:r>
                      <a:endParaRPr lang="en-AU" sz="120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smtClean="0">
                          <a:effectLst/>
                        </a:rPr>
                        <a:t>19,290</a:t>
                      </a:r>
                      <a:endParaRPr lang="en-AU" sz="1200" b="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smtClean="0">
                          <a:effectLst/>
                        </a:rPr>
                        <a:t>6.0</a:t>
                      </a:r>
                      <a:endParaRPr lang="en-AU" sz="1200" dirty="0">
                        <a:effectLst/>
                      </a:endParaRPr>
                    </a:p>
                    <a:p>
                      <a:pPr algn="ctr">
                        <a:spcAft>
                          <a:spcPts val="700"/>
                        </a:spcAft>
                      </a:pPr>
                      <a:r>
                        <a:rPr lang="en-AU" sz="1200" dirty="0">
                          <a:effectLst/>
                        </a:rPr>
                        <a:t> </a:t>
                      </a:r>
                      <a:endParaRPr lang="en-AU" sz="1200" b="1" dirty="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algn="ctr">
                        <a:spcAft>
                          <a:spcPts val="700"/>
                        </a:spcAft>
                      </a:pPr>
                      <a:r>
                        <a:rPr lang="en-AU" sz="1200" dirty="0" smtClean="0">
                          <a:effectLst/>
                        </a:rPr>
                        <a:t>300,097</a:t>
                      </a:r>
                    </a:p>
                    <a:p>
                      <a:pPr algn="ctr">
                        <a:spcAft>
                          <a:spcPts val="700"/>
                        </a:spcAft>
                      </a:pPr>
                      <a:r>
                        <a:rPr lang="en-AU" sz="1200" dirty="0">
                          <a:effectLst/>
                        </a:rPr>
                        <a:t> </a:t>
                      </a:r>
                      <a:endParaRPr lang="en-AU" sz="1200" b="1"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94</a:t>
                      </a:r>
                    </a:p>
                    <a:p>
                      <a:pPr algn="ctr">
                        <a:spcAft>
                          <a:spcPts val="700"/>
                        </a:spcAft>
                      </a:pPr>
                      <a:r>
                        <a:rPr lang="en-AU" sz="1200" dirty="0">
                          <a:effectLst/>
                        </a:rPr>
                        <a:t> </a:t>
                      </a:r>
                      <a:endParaRPr lang="en-AU" sz="1200" b="1"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lvl="0" indent="0" algn="ctr" defTabSz="914400" rtl="0" eaLnBrk="1" fontAlgn="auto" latinLnBrk="0" hangingPunct="1">
                        <a:lnSpc>
                          <a:spcPct val="100000"/>
                        </a:lnSpc>
                        <a:spcBef>
                          <a:spcPts val="0"/>
                        </a:spcBef>
                        <a:spcAft>
                          <a:spcPts val="700"/>
                        </a:spcAft>
                        <a:buClrTx/>
                        <a:buSzTx/>
                        <a:buFontTx/>
                        <a:buNone/>
                        <a:tabLst/>
                        <a:defRPr/>
                      </a:pPr>
                      <a:r>
                        <a:rPr lang="en-AU" sz="1200" dirty="0" smtClean="0">
                          <a:effectLst/>
                        </a:rPr>
                        <a:t>12,430</a:t>
                      </a:r>
                    </a:p>
                    <a:p>
                      <a:pPr algn="ctr">
                        <a:spcAft>
                          <a:spcPts val="700"/>
                        </a:spcAft>
                      </a:pPr>
                      <a:r>
                        <a:rPr lang="en-AU" sz="1200" dirty="0" smtClean="0">
                          <a:effectLst/>
                        </a:rPr>
                        <a:t> </a:t>
                      </a:r>
                      <a:endParaRPr lang="en-AU" sz="1200" b="1"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lvl="0" indent="0" algn="ctr" defTabSz="914400" rtl="0" eaLnBrk="1" fontAlgn="auto" latinLnBrk="0" hangingPunct="1">
                        <a:lnSpc>
                          <a:spcPct val="100000"/>
                        </a:lnSpc>
                        <a:spcBef>
                          <a:spcPts val="0"/>
                        </a:spcBef>
                        <a:spcAft>
                          <a:spcPts val="700"/>
                        </a:spcAft>
                        <a:buClrTx/>
                        <a:buSzTx/>
                        <a:buFontTx/>
                        <a:buNone/>
                        <a:tabLst/>
                        <a:defRPr/>
                      </a:pPr>
                      <a:r>
                        <a:rPr lang="en-AU" sz="1200" dirty="0" smtClean="0">
                          <a:effectLst/>
                        </a:rPr>
                        <a:t>331,817</a:t>
                      </a:r>
                    </a:p>
                    <a:p>
                      <a:pPr algn="ctr">
                        <a:spcAft>
                          <a:spcPts val="700"/>
                        </a:spcAft>
                      </a:pPr>
                      <a:r>
                        <a:rPr lang="en-AU" sz="1200" dirty="0" smtClean="0">
                          <a:effectLst/>
                        </a:rPr>
                        <a:t> </a:t>
                      </a:r>
                      <a:endParaRPr lang="en-AU" sz="1200" b="1"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100</a:t>
                      </a:r>
                      <a:endParaRPr lang="en-AU" sz="1200" dirty="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3"/>
                  </a:ext>
                </a:extLst>
              </a:tr>
              <a:tr h="493769">
                <a:tc>
                  <a:txBody>
                    <a:bodyPr/>
                    <a:lstStyle/>
                    <a:p>
                      <a:pPr algn="l">
                        <a:spcAft>
                          <a:spcPts val="500"/>
                        </a:spcAft>
                      </a:pPr>
                      <a:r>
                        <a:rPr lang="en-AU" sz="1200" dirty="0" smtClean="0">
                          <a:effectLst/>
                        </a:rPr>
                        <a:t>2014-15</a:t>
                      </a:r>
                      <a:endParaRPr lang="en-AU" sz="1200" dirty="0">
                        <a:effectLst/>
                        <a:latin typeface="+mn-lt"/>
                      </a:endParaRPr>
                    </a:p>
                  </a:txBody>
                  <a:tcPr marL="68580" marR="68580" marT="0" marB="0" anchor="ctr"/>
                </a:tc>
                <a:tc>
                  <a:txBody>
                    <a:bodyPr/>
                    <a:lstStyle/>
                    <a:p>
                      <a:pPr algn="ctr">
                        <a:spcAft>
                          <a:spcPts val="500"/>
                        </a:spcAft>
                      </a:pPr>
                      <a:r>
                        <a:rPr lang="en-AU" sz="1200" dirty="0" smtClean="0">
                          <a:effectLst/>
                        </a:rPr>
                        <a:t>19,031</a:t>
                      </a:r>
                      <a:endParaRPr lang="en-AU" sz="1200" b="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smtClean="0">
                          <a:effectLst/>
                        </a:rPr>
                        <a:t>5.9</a:t>
                      </a:r>
                      <a:endParaRPr lang="en-AU" sz="1200" dirty="0">
                        <a:effectLst/>
                      </a:endParaRPr>
                    </a:p>
                    <a:p>
                      <a:pPr algn="ctr">
                        <a:spcAft>
                          <a:spcPts val="700"/>
                        </a:spcAft>
                      </a:pPr>
                      <a:r>
                        <a:rPr lang="en-AU" sz="1200" dirty="0">
                          <a:effectLst/>
                        </a:rPr>
                        <a:t> </a:t>
                      </a:r>
                      <a:endParaRPr lang="en-AU" sz="1200" b="1"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700"/>
                        </a:spcAft>
                      </a:pPr>
                      <a:r>
                        <a:rPr lang="en-AU" sz="1200" dirty="0" smtClean="0">
                          <a:effectLst/>
                        </a:rPr>
                        <a:t>302,736</a:t>
                      </a:r>
                      <a:r>
                        <a:rPr lang="en-AU" sz="1200" dirty="0">
                          <a:effectLst/>
                        </a:rPr>
                        <a:t> </a:t>
                      </a:r>
                      <a:endParaRPr lang="en-AU" sz="1200" b="1"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94</a:t>
                      </a:r>
                    </a:p>
                    <a:p>
                      <a:pPr algn="ctr">
                        <a:spcAft>
                          <a:spcPts val="700"/>
                        </a:spcAft>
                      </a:pPr>
                      <a:r>
                        <a:rPr lang="en-AU" sz="1200">
                          <a:effectLst/>
                        </a:rPr>
                        <a:t> </a:t>
                      </a:r>
                      <a:endParaRPr lang="en-AU" sz="1200" b="1">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lvl="0" indent="0" algn="ctr" defTabSz="914400" rtl="0" eaLnBrk="1" fontAlgn="auto" latinLnBrk="0" hangingPunct="1">
                        <a:lnSpc>
                          <a:spcPct val="100000"/>
                        </a:lnSpc>
                        <a:spcBef>
                          <a:spcPts val="0"/>
                        </a:spcBef>
                        <a:spcAft>
                          <a:spcPts val="700"/>
                        </a:spcAft>
                        <a:buClrTx/>
                        <a:buSzTx/>
                        <a:buFontTx/>
                        <a:buNone/>
                        <a:tabLst/>
                        <a:defRPr/>
                      </a:pPr>
                      <a:r>
                        <a:rPr lang="en-AU" sz="1200" dirty="0" smtClean="0">
                          <a:effectLst/>
                        </a:rPr>
                        <a:t> 12,028</a:t>
                      </a:r>
                    </a:p>
                    <a:p>
                      <a:pPr algn="ctr">
                        <a:spcAft>
                          <a:spcPts val="700"/>
                        </a:spcAft>
                      </a:pPr>
                      <a:endParaRPr lang="en-AU" sz="1200" b="1"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lvl="0" indent="0" algn="ctr" defTabSz="914400" rtl="0" eaLnBrk="1" fontAlgn="auto" latinLnBrk="0" hangingPunct="1">
                        <a:lnSpc>
                          <a:spcPct val="100000"/>
                        </a:lnSpc>
                        <a:spcBef>
                          <a:spcPts val="0"/>
                        </a:spcBef>
                        <a:spcAft>
                          <a:spcPts val="700"/>
                        </a:spcAft>
                        <a:buClrTx/>
                        <a:buSzTx/>
                        <a:buFontTx/>
                        <a:buNone/>
                        <a:tabLst/>
                        <a:defRPr/>
                      </a:pPr>
                      <a:r>
                        <a:rPr lang="en-AU" sz="1200" dirty="0" smtClean="0">
                          <a:effectLst/>
                        </a:rPr>
                        <a:t>333,795</a:t>
                      </a:r>
                    </a:p>
                    <a:p>
                      <a:pPr algn="ctr">
                        <a:spcAft>
                          <a:spcPts val="700"/>
                        </a:spcAft>
                      </a:pPr>
                      <a:r>
                        <a:rPr lang="en-AU" sz="1200" dirty="0" smtClean="0">
                          <a:effectLst/>
                        </a:rPr>
                        <a:t> </a:t>
                      </a:r>
                      <a:endParaRPr lang="en-AU" sz="1200" b="1"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100</a:t>
                      </a:r>
                    </a:p>
                    <a:p>
                      <a:pPr algn="ctr">
                        <a:spcAft>
                          <a:spcPts val="700"/>
                        </a:spcAft>
                      </a:pPr>
                      <a:r>
                        <a:rPr lang="en-AU" sz="1200" dirty="0">
                          <a:effectLst/>
                        </a:rPr>
                        <a:t> </a:t>
                      </a:r>
                      <a:endParaRPr lang="en-AU" sz="1200" b="1" dirty="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4"/>
                  </a:ext>
                </a:extLst>
              </a:tr>
              <a:tr h="493769">
                <a:tc>
                  <a:txBody>
                    <a:bodyPr/>
                    <a:lstStyle/>
                    <a:p>
                      <a:pPr algn="l">
                        <a:spcAft>
                          <a:spcPts val="700"/>
                        </a:spcAft>
                      </a:pPr>
                      <a:r>
                        <a:rPr lang="en-AU" sz="1200" dirty="0" smtClean="0">
                          <a:effectLst/>
                        </a:rPr>
                        <a:t>2013-14</a:t>
                      </a:r>
                      <a:endParaRPr lang="en-AU" sz="1200" b="1"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smtClean="0">
                          <a:effectLst/>
                        </a:rPr>
                        <a:t>18,021</a:t>
                      </a:r>
                      <a:endParaRPr lang="en-AU" sz="1200" b="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5.8</a:t>
                      </a:r>
                    </a:p>
                    <a:p>
                      <a:pPr algn="ctr">
                        <a:spcAft>
                          <a:spcPts val="700"/>
                        </a:spcAft>
                      </a:pPr>
                      <a:r>
                        <a:rPr lang="en-AU" sz="1200" dirty="0">
                          <a:effectLst/>
                        </a:rPr>
                        <a:t> </a:t>
                      </a:r>
                      <a:endParaRPr lang="en-AU" sz="1200" b="1"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smtClean="0">
                          <a:effectLst/>
                        </a:rPr>
                        <a:t>291,631</a:t>
                      </a:r>
                    </a:p>
                    <a:p>
                      <a:pPr algn="ctr">
                        <a:spcAft>
                          <a:spcPts val="700"/>
                        </a:spcAft>
                      </a:pPr>
                      <a:r>
                        <a:rPr lang="en-AU" sz="1200" dirty="0">
                          <a:effectLst/>
                        </a:rPr>
                        <a:t> </a:t>
                      </a:r>
                      <a:endParaRPr lang="en-AU" sz="1200" b="1"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94</a:t>
                      </a:r>
                    </a:p>
                    <a:p>
                      <a:pPr algn="ctr">
                        <a:spcAft>
                          <a:spcPts val="700"/>
                        </a:spcAft>
                      </a:pPr>
                      <a:r>
                        <a:rPr lang="en-AU" sz="1200">
                          <a:effectLst/>
                        </a:rPr>
                        <a:t> </a:t>
                      </a:r>
                      <a:endParaRPr lang="en-AU" sz="1200" b="1">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lvl="0" indent="0" algn="ctr" defTabSz="914400" rtl="0" eaLnBrk="1" fontAlgn="auto" latinLnBrk="0" hangingPunct="1">
                        <a:lnSpc>
                          <a:spcPct val="100000"/>
                        </a:lnSpc>
                        <a:spcBef>
                          <a:spcPts val="0"/>
                        </a:spcBef>
                        <a:spcAft>
                          <a:spcPts val="700"/>
                        </a:spcAft>
                        <a:buClrTx/>
                        <a:buSzTx/>
                        <a:buFontTx/>
                        <a:buNone/>
                        <a:tabLst/>
                        <a:defRPr/>
                      </a:pPr>
                      <a:r>
                        <a:rPr lang="en-AU" sz="1200" dirty="0" smtClean="0">
                          <a:effectLst/>
                        </a:rPr>
                        <a:t>11,879</a:t>
                      </a:r>
                    </a:p>
                    <a:p>
                      <a:pPr algn="ctr">
                        <a:spcAft>
                          <a:spcPts val="700"/>
                        </a:spcAft>
                      </a:pPr>
                      <a:r>
                        <a:rPr lang="en-AU" sz="1200" dirty="0">
                          <a:effectLst/>
                        </a:rPr>
                        <a:t> </a:t>
                      </a:r>
                      <a:endParaRPr lang="en-AU" sz="1200" b="1"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lvl="0" indent="0" algn="ctr" defTabSz="914400" rtl="0" eaLnBrk="1" fontAlgn="auto" latinLnBrk="0" hangingPunct="1">
                        <a:lnSpc>
                          <a:spcPct val="100000"/>
                        </a:lnSpc>
                        <a:spcBef>
                          <a:spcPts val="0"/>
                        </a:spcBef>
                        <a:spcAft>
                          <a:spcPts val="700"/>
                        </a:spcAft>
                        <a:buClrTx/>
                        <a:buSzTx/>
                        <a:buFontTx/>
                        <a:buNone/>
                        <a:tabLst/>
                        <a:defRPr/>
                      </a:pPr>
                      <a:r>
                        <a:rPr lang="en-AU" sz="1200" dirty="0" smtClean="0">
                          <a:effectLst/>
                        </a:rPr>
                        <a:t>321,531</a:t>
                      </a:r>
                    </a:p>
                    <a:p>
                      <a:pPr algn="ctr">
                        <a:spcAft>
                          <a:spcPts val="700"/>
                        </a:spcAft>
                      </a:pPr>
                      <a:r>
                        <a:rPr lang="en-AU" sz="1200" dirty="0" smtClean="0">
                          <a:effectLst/>
                        </a:rPr>
                        <a:t> </a:t>
                      </a:r>
                      <a:endParaRPr lang="en-AU" sz="1200" b="1"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700"/>
                        </a:spcAft>
                      </a:pPr>
                      <a:r>
                        <a:rPr lang="en-AU" sz="1200" dirty="0">
                          <a:effectLst/>
                        </a:rPr>
                        <a:t>100</a:t>
                      </a:r>
                      <a:endParaRPr lang="en-AU" sz="1200" b="1" dirty="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5"/>
                  </a:ext>
                </a:extLst>
              </a:tr>
              <a:tr h="493769">
                <a:tc>
                  <a:txBody>
                    <a:bodyPr/>
                    <a:lstStyle/>
                    <a:p>
                      <a:pPr algn="l">
                        <a:spcAft>
                          <a:spcPts val="700"/>
                        </a:spcAft>
                      </a:pPr>
                      <a:r>
                        <a:rPr lang="en-AU" sz="1200" dirty="0" smtClean="0">
                          <a:effectLst/>
                        </a:rPr>
                        <a:t>2012-13</a:t>
                      </a:r>
                      <a:endParaRPr lang="en-AU" sz="1200" dirty="0">
                        <a:effectLst/>
                        <a:latin typeface="+mn-lt"/>
                      </a:endParaRPr>
                    </a:p>
                  </a:txBody>
                  <a:tcPr marL="68580" marR="68580" marT="0" marB="0" anchor="ctr"/>
                </a:tc>
                <a:tc>
                  <a:txBody>
                    <a:bodyPr/>
                    <a:lstStyle/>
                    <a:p>
                      <a:pPr algn="ctr">
                        <a:spcAft>
                          <a:spcPts val="700"/>
                        </a:spcAft>
                      </a:pPr>
                      <a:r>
                        <a:rPr lang="en-AU" sz="1200" dirty="0" smtClean="0">
                          <a:effectLst/>
                        </a:rPr>
                        <a:t>17,406</a:t>
                      </a:r>
                      <a:endParaRPr lang="en-AU" sz="1200" b="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700"/>
                        </a:spcAft>
                      </a:pPr>
                      <a:r>
                        <a:rPr lang="en-AU" sz="1200" dirty="0" smtClean="0">
                          <a:effectLst/>
                        </a:rPr>
                        <a:t>5.8</a:t>
                      </a:r>
                      <a:endParaRPr lang="en-AU" sz="1200" b="1"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700"/>
                        </a:spcAft>
                      </a:pPr>
                      <a:r>
                        <a:rPr lang="en-AU" sz="1200" dirty="0" smtClean="0">
                          <a:effectLst/>
                        </a:rPr>
                        <a:t>283,306</a:t>
                      </a:r>
                      <a:endParaRPr lang="en-AU" sz="1200" b="1"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700"/>
                        </a:spcAft>
                      </a:pPr>
                      <a:r>
                        <a:rPr lang="en-AU" sz="1200" dirty="0">
                          <a:effectLst/>
                        </a:rPr>
                        <a:t>94</a:t>
                      </a:r>
                      <a:endParaRPr lang="en-AU" sz="1200" b="1"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lvl="0" indent="0" algn="ctr" defTabSz="914400" rtl="0" eaLnBrk="1" fontAlgn="auto" latinLnBrk="0" hangingPunct="1">
                        <a:lnSpc>
                          <a:spcPct val="100000"/>
                        </a:lnSpc>
                        <a:spcBef>
                          <a:spcPts val="0"/>
                        </a:spcBef>
                        <a:spcAft>
                          <a:spcPts val="700"/>
                        </a:spcAft>
                        <a:buClrTx/>
                        <a:buSzTx/>
                        <a:buFontTx/>
                        <a:buNone/>
                        <a:tabLst/>
                        <a:defRPr/>
                      </a:pPr>
                      <a:r>
                        <a:rPr lang="en-AU" sz="1200" dirty="0" smtClean="0">
                          <a:effectLst/>
                        </a:rPr>
                        <a:t>11,827</a:t>
                      </a:r>
                    </a:p>
                    <a:p>
                      <a:pPr algn="ctr">
                        <a:spcAft>
                          <a:spcPts val="700"/>
                        </a:spcAft>
                      </a:pPr>
                      <a:endParaRPr lang="en-AU" sz="1200" b="1"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lvl="0" indent="0" algn="ctr" defTabSz="914400" rtl="0" eaLnBrk="1" fontAlgn="auto" latinLnBrk="0" hangingPunct="1">
                        <a:lnSpc>
                          <a:spcPct val="100000"/>
                        </a:lnSpc>
                        <a:spcBef>
                          <a:spcPts val="0"/>
                        </a:spcBef>
                        <a:spcAft>
                          <a:spcPts val="700"/>
                        </a:spcAft>
                        <a:buClrTx/>
                        <a:buSzTx/>
                        <a:buFontTx/>
                        <a:buNone/>
                        <a:tabLst/>
                        <a:defRPr/>
                      </a:pPr>
                      <a:r>
                        <a:rPr lang="en-AU" sz="1200" dirty="0" smtClean="0">
                          <a:effectLst/>
                        </a:rPr>
                        <a:t>312,539</a:t>
                      </a:r>
                    </a:p>
                    <a:p>
                      <a:pPr algn="ctr">
                        <a:spcAft>
                          <a:spcPts val="700"/>
                        </a:spcAft>
                      </a:pPr>
                      <a:endParaRPr lang="en-AU" sz="1200" b="1"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700"/>
                        </a:spcAft>
                      </a:pPr>
                      <a:r>
                        <a:rPr lang="en-AU" sz="1200" dirty="0">
                          <a:effectLst/>
                        </a:rPr>
                        <a:t>100</a:t>
                      </a:r>
                      <a:endParaRPr lang="en-AU" sz="1200" b="1" dirty="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6"/>
                  </a:ext>
                </a:extLst>
              </a:tr>
            </a:tbl>
          </a:graphicData>
        </a:graphic>
      </p:graphicFrame>
      <p:sp>
        <p:nvSpPr>
          <p:cNvPr id="5" name="Rectangle 4"/>
          <p:cNvSpPr/>
          <p:nvPr/>
        </p:nvSpPr>
        <p:spPr>
          <a:xfrm>
            <a:off x="329414" y="5661248"/>
            <a:ext cx="11527226" cy="648072"/>
          </a:xfrm>
          <a:prstGeom prst="rect">
            <a:avLst/>
          </a:prstGeom>
        </p:spPr>
        <p:txBody>
          <a:bodyPr wrap="square" numCol="2">
            <a:noAutofit/>
          </a:bodyPr>
          <a:lstStyle/>
          <a:p>
            <a:pPr marL="594360" indent="-594360">
              <a:spcAft>
                <a:spcPts val="300"/>
              </a:spcAft>
              <a:tabLst>
                <a:tab pos="457200" algn="l"/>
                <a:tab pos="594360" algn="l"/>
              </a:tabLst>
            </a:pPr>
            <a:r>
              <a:rPr lang="en-AU" sz="800" dirty="0">
                <a:latin typeface="Calibri Light" panose="020F0302020204030204" pitchFamily="34" charset="0"/>
                <a:ea typeface="Times New Roman" panose="02020603050405020304" pitchFamily="18" charset="0"/>
                <a:cs typeface="Calibri Light" panose="020F0302020204030204" pitchFamily="34" charset="0"/>
              </a:rPr>
              <a:t>Notes:	</a:t>
            </a:r>
            <a:endParaRPr lang="en-AU" sz="800" dirty="0" smtClean="0">
              <a:latin typeface="Calibri Light" panose="020F0302020204030204" pitchFamily="34" charset="0"/>
              <a:ea typeface="Times New Roman" panose="02020603050405020304" pitchFamily="18" charset="0"/>
              <a:cs typeface="Calibri Light" panose="020F0302020204030204" pitchFamily="34" charset="0"/>
            </a:endParaRPr>
          </a:p>
          <a:p>
            <a:pPr marL="90488" indent="-90488">
              <a:spcAft>
                <a:spcPts val="300"/>
              </a:spcAft>
              <a:tabLst>
                <a:tab pos="90488" algn="l"/>
                <a:tab pos="457200" algn="l"/>
              </a:tabLst>
            </a:pPr>
            <a:r>
              <a:rPr lang="en-AU" sz="800" dirty="0" smtClean="0">
                <a:latin typeface="Calibri Light" panose="020F0302020204030204" pitchFamily="34" charset="0"/>
                <a:ea typeface="Times New Roman" panose="02020603050405020304" pitchFamily="18" charset="0"/>
                <a:cs typeface="Calibri Light" panose="020F0302020204030204" pitchFamily="34" charset="0"/>
              </a:rPr>
              <a:t>1. Service </a:t>
            </a:r>
            <a:r>
              <a:rPr lang="en-AU" sz="800" dirty="0">
                <a:latin typeface="Calibri Light" panose="020F0302020204030204" pitchFamily="34" charset="0"/>
                <a:ea typeface="Times New Roman" panose="02020603050405020304" pitchFamily="18" charset="0"/>
                <a:cs typeface="Calibri Light" panose="020F0302020204030204" pitchFamily="34" charset="0"/>
              </a:rPr>
              <a:t>user data are estimates to account for individuals who received services from more than one service type outlet during the 12-month </a:t>
            </a:r>
            <a:r>
              <a:rPr lang="en-AU" sz="800" dirty="0" smtClean="0">
                <a:latin typeface="Calibri Light" panose="020F0302020204030204" pitchFamily="34" charset="0"/>
                <a:ea typeface="Times New Roman" panose="02020603050405020304" pitchFamily="18" charset="0"/>
                <a:cs typeface="Calibri Light" panose="020F0302020204030204" pitchFamily="34" charset="0"/>
              </a:rPr>
              <a:t>period.</a:t>
            </a:r>
            <a:endParaRPr lang="en-AU" sz="800" dirty="0">
              <a:latin typeface="Calibri Light" panose="020F0302020204030204" pitchFamily="34" charset="0"/>
              <a:ea typeface="Times New Roman" panose="02020603050405020304" pitchFamily="18" charset="0"/>
              <a:cs typeface="Calibri Light" panose="020F0302020204030204" pitchFamily="34" charset="0"/>
            </a:endParaRPr>
          </a:p>
          <a:p>
            <a:pPr marL="90488" indent="-90488">
              <a:spcAft>
                <a:spcPts val="300"/>
              </a:spcAft>
              <a:tabLst>
                <a:tab pos="90488" algn="l"/>
                <a:tab pos="457200" algn="l"/>
              </a:tabLst>
            </a:pPr>
            <a:r>
              <a:rPr lang="en-AU" sz="800" dirty="0" smtClean="0">
                <a:latin typeface="Calibri Light" panose="020F0302020204030204" pitchFamily="34" charset="0"/>
                <a:ea typeface="Times New Roman" panose="02020603050405020304" pitchFamily="18" charset="0"/>
                <a:cs typeface="Calibri Light" panose="020F0302020204030204" pitchFamily="34" charset="0"/>
              </a:rPr>
              <a:t>2. Service </a:t>
            </a:r>
            <a:r>
              <a:rPr lang="en-AU" sz="800" dirty="0">
                <a:latin typeface="Calibri Light" panose="020F0302020204030204" pitchFamily="34" charset="0"/>
                <a:ea typeface="Times New Roman" panose="02020603050405020304" pitchFamily="18" charset="0"/>
                <a:cs typeface="Calibri Light" panose="020F0302020204030204" pitchFamily="34" charset="0"/>
              </a:rPr>
              <a:t>user data were not collected for all NDA service </a:t>
            </a:r>
            <a:r>
              <a:rPr lang="en-AU" sz="800" dirty="0" smtClean="0">
                <a:latin typeface="Calibri Light" panose="020F0302020204030204" pitchFamily="34" charset="0"/>
                <a:ea typeface="Times New Roman" panose="02020603050405020304" pitchFamily="18" charset="0"/>
                <a:cs typeface="Calibri Light" panose="020F0302020204030204" pitchFamily="34" charset="0"/>
              </a:rPr>
              <a:t>types.</a:t>
            </a:r>
            <a:endParaRPr lang="en-AU" sz="800" dirty="0">
              <a:latin typeface="Calibri Light" panose="020F0302020204030204" pitchFamily="34" charset="0"/>
              <a:ea typeface="Times New Roman" panose="02020603050405020304" pitchFamily="18" charset="0"/>
              <a:cs typeface="Calibri Light" panose="020F0302020204030204" pitchFamily="34" charset="0"/>
            </a:endParaRPr>
          </a:p>
          <a:p>
            <a:pPr marL="90488" indent="-90488">
              <a:spcAft>
                <a:spcPts val="300"/>
              </a:spcAft>
              <a:tabLst>
                <a:tab pos="90488" algn="l"/>
                <a:tab pos="457200" algn="l"/>
              </a:tabLst>
            </a:pPr>
            <a:r>
              <a:rPr lang="en-AU" sz="800" dirty="0" smtClean="0">
                <a:latin typeface="Calibri Light" panose="020F0302020204030204" pitchFamily="34" charset="0"/>
                <a:ea typeface="Times New Roman" panose="02020603050405020304" pitchFamily="18" charset="0"/>
                <a:cs typeface="Calibri Light" panose="020F0302020204030204" pitchFamily="34" charset="0"/>
              </a:rPr>
              <a:t>3. Percentages </a:t>
            </a:r>
            <a:r>
              <a:rPr lang="en-AU" sz="800" dirty="0">
                <a:latin typeface="Calibri Light" panose="020F0302020204030204" pitchFamily="34" charset="0"/>
                <a:ea typeface="Times New Roman" panose="02020603050405020304" pitchFamily="18" charset="0"/>
                <a:cs typeface="Calibri Light" panose="020F0302020204030204" pitchFamily="34" charset="0"/>
              </a:rPr>
              <a:t>are of the total excluding service users for whom Indigenous status was ‘not stated/not collected</a:t>
            </a:r>
            <a:r>
              <a:rPr lang="en-AU" sz="800" dirty="0" smtClean="0">
                <a:latin typeface="Calibri Light" panose="020F0302020204030204" pitchFamily="34" charset="0"/>
                <a:ea typeface="Times New Roman" panose="02020603050405020304" pitchFamily="18" charset="0"/>
                <a:cs typeface="Calibri Light" panose="020F0302020204030204" pitchFamily="34" charset="0"/>
              </a:rPr>
              <a:t>’.</a:t>
            </a:r>
            <a:endParaRPr lang="en-AU" sz="800" dirty="0">
              <a:latin typeface="Calibri Light" panose="020F0302020204030204" pitchFamily="34" charset="0"/>
              <a:ea typeface="Times New Roman" panose="02020603050405020304" pitchFamily="18" charset="0"/>
              <a:cs typeface="Calibri Light" panose="020F0302020204030204" pitchFamily="34" charset="0"/>
            </a:endParaRPr>
          </a:p>
          <a:p>
            <a:pPr marL="90488" indent="-90488">
              <a:spcAft>
                <a:spcPts val="300"/>
              </a:spcAft>
              <a:tabLst>
                <a:tab pos="90488" algn="l"/>
                <a:tab pos="457200" algn="l"/>
              </a:tabLst>
            </a:pPr>
            <a:r>
              <a:rPr lang="en-AU" sz="800" dirty="0" smtClean="0">
                <a:latin typeface="Calibri Light" panose="020F0302020204030204" pitchFamily="34" charset="0"/>
                <a:ea typeface="Times New Roman" panose="02020603050405020304" pitchFamily="18" charset="0"/>
                <a:cs typeface="Calibri Light" panose="020F0302020204030204" pitchFamily="34" charset="0"/>
              </a:rPr>
              <a:t>4. </a:t>
            </a:r>
            <a:r>
              <a:rPr lang="en-AU" sz="800" dirty="0">
                <a:latin typeface="Calibri Light" panose="020F0302020204030204" pitchFamily="34" charset="0"/>
                <a:ea typeface="Times New Roman" panose="02020603050405020304" pitchFamily="18" charset="0"/>
                <a:cs typeface="Calibri Light" panose="020F0302020204030204" pitchFamily="34" charset="0"/>
              </a:rPr>
              <a:t>The ACT did not collect data in </a:t>
            </a:r>
            <a:r>
              <a:rPr lang="en-AU" sz="800" dirty="0" smtClean="0">
                <a:latin typeface="Calibri Light" panose="020F0302020204030204" pitchFamily="34" charset="0"/>
                <a:ea typeface="Times New Roman" panose="02020603050405020304" pitchFamily="18" charset="0"/>
                <a:cs typeface="Calibri Light" panose="020F0302020204030204" pitchFamily="34" charset="0"/>
              </a:rPr>
              <a:t>2015-16 and 2016-17.</a:t>
            </a:r>
            <a:endParaRPr lang="en-AU" sz="800" dirty="0">
              <a:latin typeface="Calibri Light" panose="020F0302020204030204" pitchFamily="34" charset="0"/>
              <a:ea typeface="Times New Roman" panose="02020603050405020304" pitchFamily="18" charset="0"/>
              <a:cs typeface="Calibri Light" panose="020F0302020204030204" pitchFamily="34" charset="0"/>
            </a:endParaRPr>
          </a:p>
          <a:p>
            <a:pPr marL="90488" indent="-90488">
              <a:spcAft>
                <a:spcPts val="300"/>
              </a:spcAft>
              <a:tabLst>
                <a:tab pos="90488" algn="l"/>
                <a:tab pos="457200" algn="l"/>
              </a:tabLst>
            </a:pPr>
            <a:r>
              <a:rPr lang="en-AU" sz="800" dirty="0" smtClean="0">
                <a:latin typeface="Calibri Light" panose="020F0302020204030204" pitchFamily="34" charset="0"/>
                <a:ea typeface="Times New Roman" panose="02020603050405020304" pitchFamily="18" charset="0"/>
                <a:cs typeface="Calibri Light" panose="020F0302020204030204" pitchFamily="34" charset="0"/>
              </a:rPr>
              <a:t>5. </a:t>
            </a:r>
            <a:r>
              <a:rPr lang="en-AU" sz="800" dirty="0">
                <a:latin typeface="Calibri Light" panose="020F0302020204030204" pitchFamily="34" charset="0"/>
                <a:ea typeface="Times New Roman" panose="02020603050405020304" pitchFamily="18" charset="0"/>
                <a:cs typeface="Calibri Light" panose="020F0302020204030204" pitchFamily="34" charset="0"/>
              </a:rPr>
              <a:t>Includes service users who only accessed recreational/holiday programs. This service type was not required to complete this data </a:t>
            </a:r>
            <a:r>
              <a:rPr lang="en-AU" sz="800" dirty="0" smtClean="0">
                <a:latin typeface="Calibri Light" panose="020F0302020204030204" pitchFamily="34" charset="0"/>
                <a:ea typeface="Times New Roman" panose="02020603050405020304" pitchFamily="18" charset="0"/>
                <a:cs typeface="Calibri Light" panose="020F0302020204030204" pitchFamily="34" charset="0"/>
              </a:rPr>
              <a:t>item.</a:t>
            </a:r>
            <a:endParaRPr lang="en-AU" sz="800" dirty="0">
              <a:latin typeface="Calibri Light" panose="020F0302020204030204" pitchFamily="34" charset="0"/>
              <a:ea typeface="Times New Roman" panose="02020603050405020304" pitchFamily="18" charset="0"/>
              <a:cs typeface="Calibri Light" panose="020F0302020204030204" pitchFamily="34" charset="0"/>
            </a:endParaRPr>
          </a:p>
          <a:p>
            <a:r>
              <a:rPr lang="en-AU" sz="800" dirty="0">
                <a:latin typeface="Calibri Light" panose="020F0302020204030204" pitchFamily="34" charset="0"/>
                <a:ea typeface="Times New Roman" panose="02020603050405020304" pitchFamily="18" charset="0"/>
                <a:cs typeface="Calibri Light" panose="020F0302020204030204" pitchFamily="34" charset="0"/>
              </a:rPr>
              <a:t>Source: AIHW, </a:t>
            </a:r>
            <a:r>
              <a:rPr lang="en-AU" sz="800" dirty="0" smtClean="0">
                <a:latin typeface="Calibri Light" panose="020F0302020204030204" pitchFamily="34" charset="0"/>
                <a:ea typeface="Times New Roman" panose="02020603050405020304" pitchFamily="18" charset="0"/>
                <a:cs typeface="Calibri Light" panose="020F0302020204030204" pitchFamily="34" charset="0"/>
              </a:rPr>
              <a:t>2018</a:t>
            </a:r>
            <a:endParaRPr lang="en-AU" sz="800" dirty="0">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2763960454"/>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sz="2900" b="1" dirty="0" smtClean="0">
                <a:solidFill>
                  <a:srgbClr val="087876"/>
                </a:solidFill>
              </a:rPr>
              <a:t>Communicable diseases</a:t>
            </a:r>
            <a:endParaRPr lang="en-AU" sz="2900" b="1" dirty="0">
              <a:solidFill>
                <a:srgbClr val="087876"/>
              </a:solidFill>
            </a:endParaRPr>
          </a:p>
        </p:txBody>
      </p:sp>
      <p:sp>
        <p:nvSpPr>
          <p:cNvPr id="3" name="Content Placeholder 2"/>
          <p:cNvSpPr>
            <a:spLocks noGrp="1"/>
          </p:cNvSpPr>
          <p:nvPr>
            <p:ph idx="1"/>
          </p:nvPr>
        </p:nvSpPr>
        <p:spPr/>
        <p:txBody>
          <a:bodyPr/>
          <a:lstStyle/>
          <a:p>
            <a:r>
              <a:rPr lang="en-AU" dirty="0"/>
              <a:t>In 2017, Aboriginal and Torres Strait Islander people had higher crude notification rates for chlamydia, gonorrhoea and syphilis than non-Indigenous people.</a:t>
            </a:r>
          </a:p>
          <a:p>
            <a:r>
              <a:rPr lang="en-AU" dirty="0"/>
              <a:t>In 2017, there were 31 cases of newly diagnosed human immunodeficiency virus (HIV) infection among Aboriginal and Torres Strait Islander people in Australia. Age-adjusted notification rates of HIV diagnosis were 1.6 times higher for Aboriginal and Torres Strait Islander people than non-Indigenous people.</a:t>
            </a:r>
          </a:p>
          <a:p>
            <a:r>
              <a:rPr lang="en-AU" dirty="0"/>
              <a:t>In 2017, there were 1,201 Aboriginal and Torres Strait Islander people diagnosed with hepatitis C (HCV) in Australia. The age-adjusted notification rate for HCV was 4.4 times higher for Aboriginal and Torres Strait Islander people than for non-Indigenous people.</a:t>
            </a:r>
          </a:p>
          <a:p>
            <a:pPr marL="119062" indent="0">
              <a:buNone/>
            </a:pPr>
            <a:endParaRPr lang="en-AU" dirty="0"/>
          </a:p>
        </p:txBody>
      </p:sp>
    </p:spTree>
    <p:extLst>
      <p:ext uri="{BB962C8B-B14F-4D97-AF65-F5344CB8AC3E}">
        <p14:creationId xmlns:p14="http://schemas.microsoft.com/office/powerpoint/2010/main" val="325937036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z="2900" b="1" dirty="0">
                <a:solidFill>
                  <a:srgbClr val="087876"/>
                </a:solidFill>
                <a:latin typeface="Calibri Light" panose="020F0302020204030204" pitchFamily="34" charset="0"/>
                <a:cs typeface="Calibri Light" panose="020F0302020204030204" pitchFamily="34" charset="0"/>
              </a:rPr>
              <a:t>Births and pregnancy outcomes</a:t>
            </a:r>
            <a:endParaRPr lang="en-AU" sz="2900" dirty="0">
              <a:solidFill>
                <a:srgbClr val="087876"/>
              </a:solidFill>
              <a:latin typeface="Calibri Light" panose="020F0302020204030204" pitchFamily="34" charset="0"/>
              <a:cs typeface="Calibri Light" panose="020F0302020204030204" pitchFamily="34" charset="0"/>
            </a:endParaRPr>
          </a:p>
        </p:txBody>
      </p:sp>
      <p:sp>
        <p:nvSpPr>
          <p:cNvPr id="3" name="Content Placeholder 2"/>
          <p:cNvSpPr>
            <a:spLocks noGrp="1"/>
          </p:cNvSpPr>
          <p:nvPr>
            <p:ph idx="1"/>
          </p:nvPr>
        </p:nvSpPr>
        <p:spPr/>
        <p:txBody>
          <a:bodyPr/>
          <a:lstStyle/>
          <a:p>
            <a:r>
              <a:rPr lang="en-AU" dirty="0"/>
              <a:t>In 2017, there were 20,400 births registered in Australia with one or both parents identified as Aboriginal and/or Torres Strait Islander (6.6% of all births registered).</a:t>
            </a:r>
          </a:p>
          <a:p>
            <a:r>
              <a:rPr lang="en-AU" dirty="0"/>
              <a:t>In 2017, Aboriginal and Torres Strait Islander mothers were generally younger than non-Indigenous mothers; the median age was 25.6 years for Aboriginal and Torres Strait Islander mothers and 31.3 years for all mothers.</a:t>
            </a:r>
          </a:p>
          <a:p>
            <a:r>
              <a:rPr lang="en-AU" dirty="0"/>
              <a:t>In 2017, total fertility rates were 2,329 births per 1,000 for Aboriginal and Torres Strait Islander women and 1,741 per 1,000 for all women.</a:t>
            </a:r>
          </a:p>
        </p:txBody>
      </p:sp>
    </p:spTree>
    <p:extLst>
      <p:ext uri="{BB962C8B-B14F-4D97-AF65-F5344CB8AC3E}">
        <p14:creationId xmlns:p14="http://schemas.microsoft.com/office/powerpoint/2010/main" val="675215064"/>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sz="2900" b="1" dirty="0">
                <a:solidFill>
                  <a:srgbClr val="087876"/>
                </a:solidFill>
              </a:rPr>
              <a:t>Communicable </a:t>
            </a:r>
            <a:r>
              <a:rPr lang="en-AU" sz="2900" b="1" dirty="0" smtClean="0">
                <a:solidFill>
                  <a:srgbClr val="087876"/>
                </a:solidFill>
              </a:rPr>
              <a:t>diseases</a:t>
            </a:r>
            <a:endParaRPr lang="en-AU" sz="2900" b="1" dirty="0">
              <a:solidFill>
                <a:srgbClr val="087876"/>
              </a:solidFill>
            </a:endParaRPr>
          </a:p>
        </p:txBody>
      </p:sp>
      <p:sp>
        <p:nvSpPr>
          <p:cNvPr id="3" name="Content Placeholder 2"/>
          <p:cNvSpPr>
            <a:spLocks noGrp="1"/>
          </p:cNvSpPr>
          <p:nvPr>
            <p:ph idx="1"/>
          </p:nvPr>
        </p:nvSpPr>
        <p:spPr>
          <a:xfrm>
            <a:off x="609600" y="2132856"/>
            <a:ext cx="10972800" cy="4267944"/>
          </a:xfrm>
        </p:spPr>
        <p:txBody>
          <a:bodyPr/>
          <a:lstStyle/>
          <a:p>
            <a:r>
              <a:rPr lang="en-AU" dirty="0"/>
              <a:t>In 2017, there were 151 Aboriginal and Torres Strait Islander people diagnosed with hepatitis B (HBV) in Australia. The age-adjusted notification rate for HBV was 2.3 times higher for Aboriginal and Torres Strait Islander people than for non-Indigenous people.</a:t>
            </a:r>
          </a:p>
          <a:p>
            <a:r>
              <a:rPr lang="en-AU" dirty="0"/>
              <a:t>For 2013-2015, there were 594 Aboriginal and Torres Strait Islander people diagnosed with invasive pneumococcal disease (IPD). The age-standardised notification rate of IPD for Aboriginal and Torres Strait Islander people was 6.4 times higher compared with non-Indigenous people.</a:t>
            </a:r>
          </a:p>
          <a:p>
            <a:r>
              <a:rPr lang="en-AU" dirty="0"/>
              <a:t>In 2014, there were with 21 cases of invasive meningococcal disease identified as Aboriginal in Australia. For 2006-2015, the incidence rate of meningococcal serogroup B was 3.8 times higher among Aboriginal and Torres Strait Islander people compared with non-Indigenous people.</a:t>
            </a:r>
          </a:p>
          <a:p>
            <a:endParaRPr lang="en-AU" dirty="0"/>
          </a:p>
        </p:txBody>
      </p:sp>
    </p:spTree>
    <p:extLst>
      <p:ext uri="{BB962C8B-B14F-4D97-AF65-F5344CB8AC3E}">
        <p14:creationId xmlns:p14="http://schemas.microsoft.com/office/powerpoint/2010/main" val="741538627"/>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sz="2900" b="1" dirty="0" smtClean="0">
                <a:solidFill>
                  <a:srgbClr val="087876"/>
                </a:solidFill>
              </a:rPr>
              <a:t>Communicable diseases</a:t>
            </a:r>
            <a:endParaRPr lang="en-AU" sz="2900" b="1" dirty="0">
              <a:solidFill>
                <a:srgbClr val="087876"/>
              </a:solidFill>
            </a:endParaRPr>
          </a:p>
        </p:txBody>
      </p:sp>
      <p:sp>
        <p:nvSpPr>
          <p:cNvPr id="3" name="Content Placeholder 2"/>
          <p:cNvSpPr>
            <a:spLocks noGrp="1"/>
          </p:cNvSpPr>
          <p:nvPr>
            <p:ph idx="1"/>
          </p:nvPr>
        </p:nvSpPr>
        <p:spPr/>
        <p:txBody>
          <a:bodyPr/>
          <a:lstStyle/>
          <a:p>
            <a:r>
              <a:rPr lang="en-AU" dirty="0"/>
              <a:t>For 2010-2014, there were 172 notifications of TB identified as Indigenous in Australia. The age-adjusted notification rate for tuberculosis was 9.0 times higher for Aboriginal and Torres Strait Islander people than for Australian born  non-Indigenous people. </a:t>
            </a:r>
          </a:p>
          <a:p>
            <a:r>
              <a:rPr lang="en-AU" dirty="0"/>
              <a:t>For 2012-2014, there were nine Aboriginal and Torres Strait Islander people diagnosed with invasive </a:t>
            </a:r>
            <a:r>
              <a:rPr lang="en-AU" i="1" dirty="0"/>
              <a:t>Haemophilus </a:t>
            </a:r>
            <a:r>
              <a:rPr lang="en-AU" i="1" dirty="0" err="1"/>
              <a:t>influenzae</a:t>
            </a:r>
            <a:r>
              <a:rPr lang="en-AU" dirty="0"/>
              <a:t> type b (Hib) in Australia. The average notification rate for Hib among Aboriginal and Torres Strait Islander people was 5.3 times the rate in the total population.</a:t>
            </a:r>
          </a:p>
          <a:p>
            <a:r>
              <a:rPr lang="en-AU" dirty="0"/>
              <a:t>For 2009-2012, in remote NT communities, scabies was detected in almost 17% of Aboriginal and Torres Strait Islander children who had impetigo (skin sores, pyoderma</a:t>
            </a:r>
            <a:r>
              <a:rPr lang="en-AU" dirty="0" smtClean="0"/>
              <a:t>).</a:t>
            </a:r>
            <a:endParaRPr lang="en-AU" dirty="0"/>
          </a:p>
        </p:txBody>
      </p:sp>
    </p:spTree>
    <p:extLst>
      <p:ext uri="{BB962C8B-B14F-4D97-AF65-F5344CB8AC3E}">
        <p14:creationId xmlns:p14="http://schemas.microsoft.com/office/powerpoint/2010/main" val="1254421184"/>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sz="2900" b="1" dirty="0" smtClean="0">
                <a:solidFill>
                  <a:srgbClr val="087876"/>
                </a:solidFill>
              </a:rPr>
              <a:t>Environmental health</a:t>
            </a:r>
            <a:endParaRPr lang="en-AU" sz="2900" b="1" dirty="0">
              <a:solidFill>
                <a:srgbClr val="087876"/>
              </a:solidFill>
            </a:endParaRPr>
          </a:p>
        </p:txBody>
      </p:sp>
      <p:sp>
        <p:nvSpPr>
          <p:cNvPr id="3" name="Content Placeholder 2"/>
          <p:cNvSpPr>
            <a:spLocks noGrp="1"/>
          </p:cNvSpPr>
          <p:nvPr>
            <p:ph idx="1"/>
          </p:nvPr>
        </p:nvSpPr>
        <p:spPr/>
        <p:txBody>
          <a:bodyPr/>
          <a:lstStyle/>
          <a:p>
            <a:r>
              <a:rPr lang="en-AU" dirty="0"/>
              <a:t>In 2016, 18% of Aboriginal and Torres Islander people were reported living in overcrowded households.</a:t>
            </a:r>
          </a:p>
          <a:p>
            <a:r>
              <a:rPr lang="en-AU" dirty="0"/>
              <a:t>In 2016, 72% of Aboriginal and Torres Strait Islander households reported living in houses of an acceptable standard.</a:t>
            </a:r>
          </a:p>
          <a:p>
            <a:r>
              <a:rPr lang="en-AU" dirty="0"/>
              <a:t>In 2014-2015, 26% of Aboriginal and Torres Strait Islander households reported structural issues within their dwelling, a reduction from 2012-2013 when the reported level was 35%.</a:t>
            </a:r>
          </a:p>
          <a:p>
            <a:pPr marL="119062" indent="0">
              <a:buNone/>
            </a:pPr>
            <a:endParaRPr lang="en-AU" dirty="0"/>
          </a:p>
        </p:txBody>
      </p:sp>
    </p:spTree>
    <p:extLst>
      <p:ext uri="{BB962C8B-B14F-4D97-AF65-F5344CB8AC3E}">
        <p14:creationId xmlns:p14="http://schemas.microsoft.com/office/powerpoint/2010/main" val="4134710551"/>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sz="2900" b="1" dirty="0" smtClean="0">
                <a:solidFill>
                  <a:srgbClr val="087876"/>
                </a:solidFill>
              </a:rPr>
              <a:t>Environmental health</a:t>
            </a:r>
            <a:endParaRPr lang="en-AU" sz="2900" b="1" dirty="0">
              <a:solidFill>
                <a:srgbClr val="087876"/>
              </a:solidFill>
            </a:endParaRPr>
          </a:p>
        </p:txBody>
      </p:sp>
      <p:sp>
        <p:nvSpPr>
          <p:cNvPr id="3" name="Content Placeholder 2"/>
          <p:cNvSpPr>
            <a:spLocks noGrp="1"/>
          </p:cNvSpPr>
          <p:nvPr>
            <p:ph idx="1"/>
          </p:nvPr>
        </p:nvSpPr>
        <p:spPr/>
        <p:txBody>
          <a:bodyPr/>
          <a:lstStyle/>
          <a:p>
            <a:r>
              <a:rPr lang="en-AU" dirty="0"/>
              <a:t>In 2014-2015, over 90% of Aboriginal and Torres Strait Islander households reported that they had access to working facilities for: washing people, clothes and bedding; preparing food; and sewerage facilities.</a:t>
            </a:r>
          </a:p>
          <a:p>
            <a:r>
              <a:rPr lang="en-AU" dirty="0"/>
              <a:t>In 2014-15, after age adjustment, Aboriginal and Torres Strait Islander people were hospitalised for diseases related to environmental health at 2.3 times the rate of non-Indigenous people.</a:t>
            </a:r>
          </a:p>
          <a:p>
            <a:r>
              <a:rPr lang="en-AU" dirty="0"/>
              <a:t>For 2010-2014, Aboriginal and Torres Strait Islander people living in NSW, Qld, WA, SA and the NT died as a result of diseases associated with poor environmental health at 1.7 times the rate of non-Indigenous people.</a:t>
            </a:r>
          </a:p>
          <a:p>
            <a:pPr marL="119062" indent="0">
              <a:buNone/>
            </a:pPr>
            <a:endParaRPr lang="en-AU" dirty="0"/>
          </a:p>
        </p:txBody>
      </p:sp>
    </p:spTree>
    <p:extLst>
      <p:ext uri="{BB962C8B-B14F-4D97-AF65-F5344CB8AC3E}">
        <p14:creationId xmlns:p14="http://schemas.microsoft.com/office/powerpoint/2010/main" val="3290132785"/>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3392" y="1524000"/>
            <a:ext cx="10959008" cy="608856"/>
          </a:xfrm>
        </p:spPr>
        <p:txBody>
          <a:bodyPr>
            <a:normAutofit/>
          </a:bodyPr>
          <a:lstStyle/>
          <a:p>
            <a:r>
              <a:rPr lang="en-AU" sz="2900" b="1" dirty="0" smtClean="0">
                <a:solidFill>
                  <a:srgbClr val="087876"/>
                </a:solidFill>
              </a:rPr>
              <a:t>Nutrition</a:t>
            </a:r>
            <a:endParaRPr lang="en-AU" sz="2900" b="1" dirty="0">
              <a:solidFill>
                <a:srgbClr val="087876"/>
              </a:solidFill>
            </a:endParaRPr>
          </a:p>
        </p:txBody>
      </p:sp>
      <p:sp>
        <p:nvSpPr>
          <p:cNvPr id="3" name="Content Placeholder 2"/>
          <p:cNvSpPr>
            <a:spLocks noGrp="1"/>
          </p:cNvSpPr>
          <p:nvPr>
            <p:ph idx="1"/>
          </p:nvPr>
        </p:nvSpPr>
        <p:spPr>
          <a:xfrm>
            <a:off x="609600" y="2132856"/>
            <a:ext cx="10972800" cy="4267944"/>
          </a:xfrm>
        </p:spPr>
        <p:txBody>
          <a:bodyPr>
            <a:normAutofit lnSpcReduction="10000"/>
          </a:bodyPr>
          <a:lstStyle/>
          <a:p>
            <a:r>
              <a:rPr lang="en-AU" dirty="0"/>
              <a:t>In 2012-2013, 54% of Aboriginal and Torres Strait Islander people reported eating an adequate amount of fruit per day but only 8% reported eating an adequate amount of vegetables per day.</a:t>
            </a:r>
          </a:p>
          <a:p>
            <a:r>
              <a:rPr lang="en-AU" dirty="0"/>
              <a:t>In 2012-2013, on average, Aboriginal and Torres Strait Islander people consumed 41% of their total daily energy in the form of discretionary foods (i.e. confectionary, snack foods, soft drinks and alcohol).</a:t>
            </a:r>
          </a:p>
          <a:p>
            <a:r>
              <a:rPr lang="en-AU" dirty="0"/>
              <a:t>In 2012-2013, 83% of Aboriginal and Torres Strait Islander people reported consuming dairy foods daily.</a:t>
            </a:r>
          </a:p>
          <a:p>
            <a:r>
              <a:rPr lang="en-AU" dirty="0"/>
              <a:t>In 2012-2013, on average, Aboriginal and Torres Strait Islander people reported consuming 111 grams of sugar daily.</a:t>
            </a:r>
          </a:p>
          <a:p>
            <a:endParaRPr lang="en-AU" dirty="0"/>
          </a:p>
        </p:txBody>
      </p:sp>
    </p:spTree>
    <p:extLst>
      <p:ext uri="{BB962C8B-B14F-4D97-AF65-F5344CB8AC3E}">
        <p14:creationId xmlns:p14="http://schemas.microsoft.com/office/powerpoint/2010/main" val="3977111885"/>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sz="2900" b="1" dirty="0" smtClean="0">
                <a:solidFill>
                  <a:srgbClr val="087876"/>
                </a:solidFill>
              </a:rPr>
              <a:t>Nutrition</a:t>
            </a:r>
            <a:endParaRPr lang="en-AU" sz="2900" b="1" dirty="0">
              <a:solidFill>
                <a:srgbClr val="087876"/>
              </a:solidFill>
            </a:endParaRPr>
          </a:p>
        </p:txBody>
      </p:sp>
      <p:sp>
        <p:nvSpPr>
          <p:cNvPr id="3" name="Content Placeholder 2"/>
          <p:cNvSpPr>
            <a:spLocks noGrp="1"/>
          </p:cNvSpPr>
          <p:nvPr>
            <p:ph idx="1"/>
          </p:nvPr>
        </p:nvSpPr>
        <p:spPr/>
        <p:txBody>
          <a:bodyPr/>
          <a:lstStyle/>
          <a:p>
            <a:r>
              <a:rPr lang="en-AU" dirty="0"/>
              <a:t>In 2012-2013, the average daily sodium intake was similar for Aboriginal and Torres Strait Islander people and non-Indigenous people, approximately one teaspoon of salt).</a:t>
            </a:r>
          </a:p>
          <a:p>
            <a:r>
              <a:rPr lang="en-AU" dirty="0"/>
              <a:t>In 2012-2013, 22% of Aboriginal and Torres Strait Islander people reported running out of food or unable to buy food.</a:t>
            </a:r>
          </a:p>
          <a:p>
            <a:r>
              <a:rPr lang="en-AU" dirty="0" smtClean="0"/>
              <a:t>In </a:t>
            </a:r>
            <a:r>
              <a:rPr lang="en-AU" dirty="0"/>
              <a:t>2011, the joint effect of all dietary risks combined (13 identified) contributed 9.7% to the burden of disease for Aboriginal and Torres Strait Islander people.</a:t>
            </a:r>
          </a:p>
          <a:p>
            <a:endParaRPr lang="en-AU" dirty="0"/>
          </a:p>
        </p:txBody>
      </p:sp>
    </p:spTree>
    <p:extLst>
      <p:ext uri="{BB962C8B-B14F-4D97-AF65-F5344CB8AC3E}">
        <p14:creationId xmlns:p14="http://schemas.microsoft.com/office/powerpoint/2010/main" val="2452429070"/>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sz="2900" b="1" dirty="0" smtClean="0">
                <a:solidFill>
                  <a:srgbClr val="087876"/>
                </a:solidFill>
              </a:rPr>
              <a:t>Breastfeeding</a:t>
            </a:r>
            <a:endParaRPr lang="en-AU" sz="2900" b="1" dirty="0">
              <a:solidFill>
                <a:srgbClr val="087876"/>
              </a:solidFill>
            </a:endParaRPr>
          </a:p>
        </p:txBody>
      </p:sp>
      <p:sp>
        <p:nvSpPr>
          <p:cNvPr id="3" name="Content Placeholder 2"/>
          <p:cNvSpPr>
            <a:spLocks noGrp="1"/>
          </p:cNvSpPr>
          <p:nvPr>
            <p:ph idx="1"/>
          </p:nvPr>
        </p:nvSpPr>
        <p:spPr/>
        <p:txBody>
          <a:bodyPr/>
          <a:lstStyle/>
          <a:p>
            <a:r>
              <a:rPr lang="en-AU" dirty="0"/>
              <a:t>In 2014-2015, 80% of Aboriginal and Torres Strait Islander children aged 0-3 years had been breastfed.</a:t>
            </a:r>
          </a:p>
          <a:p>
            <a:pPr marL="119062" indent="0">
              <a:buNone/>
            </a:pPr>
            <a:endParaRPr lang="en-AU" dirty="0"/>
          </a:p>
        </p:txBody>
      </p:sp>
    </p:spTree>
    <p:extLst>
      <p:ext uri="{BB962C8B-B14F-4D97-AF65-F5344CB8AC3E}">
        <p14:creationId xmlns:p14="http://schemas.microsoft.com/office/powerpoint/2010/main" val="3463579290"/>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sz="2900" b="1" dirty="0" smtClean="0">
                <a:solidFill>
                  <a:srgbClr val="087876"/>
                </a:solidFill>
              </a:rPr>
              <a:t>Physical activity</a:t>
            </a:r>
            <a:endParaRPr lang="en-AU" sz="2900" b="1" dirty="0">
              <a:solidFill>
                <a:srgbClr val="087876"/>
              </a:solidFill>
            </a:endParaRPr>
          </a:p>
        </p:txBody>
      </p:sp>
      <p:sp>
        <p:nvSpPr>
          <p:cNvPr id="3" name="Content Placeholder 2"/>
          <p:cNvSpPr>
            <a:spLocks noGrp="1"/>
          </p:cNvSpPr>
          <p:nvPr>
            <p:ph idx="1"/>
          </p:nvPr>
        </p:nvSpPr>
        <p:spPr/>
        <p:txBody>
          <a:bodyPr/>
          <a:lstStyle/>
          <a:p>
            <a:r>
              <a:rPr lang="en-AU" dirty="0"/>
              <a:t>In 2012-2013, 47% of Aboriginal and Torres Strait Islander adults in non-remote areas, and 55% in remote areas, met the target of 30 minutes of moderate intensity physical activity on most days.</a:t>
            </a:r>
          </a:p>
          <a:p>
            <a:r>
              <a:rPr lang="en-AU" dirty="0"/>
              <a:t>In 2012-2013, 48% of Aboriginal and Torres Strait children in non-remote areas, aged 5-17 years, met the recommended amount of physical activity compared with 35% of non-Indigenous children.</a:t>
            </a:r>
          </a:p>
          <a:p>
            <a:pPr marL="119062" indent="0">
              <a:buNone/>
            </a:pPr>
            <a:endParaRPr lang="en-AU" dirty="0"/>
          </a:p>
        </p:txBody>
      </p:sp>
    </p:spTree>
    <p:extLst>
      <p:ext uri="{BB962C8B-B14F-4D97-AF65-F5344CB8AC3E}">
        <p14:creationId xmlns:p14="http://schemas.microsoft.com/office/powerpoint/2010/main" val="1779206669"/>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sz="2900" b="1" dirty="0" smtClean="0">
                <a:solidFill>
                  <a:srgbClr val="087876"/>
                </a:solidFill>
              </a:rPr>
              <a:t>Bodyweight</a:t>
            </a:r>
            <a:endParaRPr lang="en-AU" sz="2900" b="1" dirty="0">
              <a:solidFill>
                <a:srgbClr val="087876"/>
              </a:solidFill>
            </a:endParaRPr>
          </a:p>
        </p:txBody>
      </p:sp>
      <p:sp>
        <p:nvSpPr>
          <p:cNvPr id="3" name="Content Placeholder 2"/>
          <p:cNvSpPr>
            <a:spLocks noGrp="1"/>
          </p:cNvSpPr>
          <p:nvPr>
            <p:ph idx="1"/>
          </p:nvPr>
        </p:nvSpPr>
        <p:spPr/>
        <p:txBody>
          <a:bodyPr/>
          <a:lstStyle/>
          <a:p>
            <a:r>
              <a:rPr lang="en-AU" dirty="0"/>
              <a:t>In 2012-2013, 69% of Aboriginal and Torres Strait Islander adults were classified as overweight or obese; after age-adjustment, the level of obesity/overweight was 1.2 times higher for Aboriginal and Torres Strait Islander people than for non-Indigenous people.</a:t>
            </a:r>
          </a:p>
          <a:p>
            <a:r>
              <a:rPr lang="en-AU" dirty="0"/>
              <a:t>In 2012-2013, around 30% of Aboriginal and Torres Strait Islander children aged 2-14 years were overweight or obese; after age-adjustment, the level of obesity/overweight was 1.2 times higher for Aboriginal and Torres Strait Islander children than for non-Indigenous children.</a:t>
            </a:r>
          </a:p>
          <a:p>
            <a:pPr marL="119062" indent="0">
              <a:buNone/>
            </a:pPr>
            <a:endParaRPr lang="en-AU" dirty="0"/>
          </a:p>
        </p:txBody>
      </p:sp>
    </p:spTree>
    <p:extLst>
      <p:ext uri="{BB962C8B-B14F-4D97-AF65-F5344CB8AC3E}">
        <p14:creationId xmlns:p14="http://schemas.microsoft.com/office/powerpoint/2010/main" val="291003894"/>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sz="2900" b="1" dirty="0" smtClean="0">
                <a:solidFill>
                  <a:srgbClr val="087876"/>
                </a:solidFill>
              </a:rPr>
              <a:t>Immunisation</a:t>
            </a:r>
            <a:endParaRPr lang="en-AU" sz="2900" b="1" dirty="0">
              <a:solidFill>
                <a:srgbClr val="087876"/>
              </a:solidFill>
            </a:endParaRPr>
          </a:p>
        </p:txBody>
      </p:sp>
      <p:sp>
        <p:nvSpPr>
          <p:cNvPr id="3" name="Content Placeholder 2"/>
          <p:cNvSpPr>
            <a:spLocks noGrp="1"/>
          </p:cNvSpPr>
          <p:nvPr>
            <p:ph idx="1"/>
          </p:nvPr>
        </p:nvSpPr>
        <p:spPr/>
        <p:txBody>
          <a:bodyPr/>
          <a:lstStyle/>
          <a:p>
            <a:r>
              <a:rPr lang="en-AU" dirty="0"/>
              <a:t>In September 2018, 97% of Aboriginal and Torres Strait Islander 5 year old children were fully immunised against the recommended vaccine-preventable diseases, compared with 95% non-Indigenous 5 year old children.</a:t>
            </a:r>
          </a:p>
          <a:p>
            <a:pPr marL="119062" indent="0">
              <a:buNone/>
            </a:pPr>
            <a:endParaRPr lang="en-AU" dirty="0"/>
          </a:p>
        </p:txBody>
      </p:sp>
    </p:spTree>
    <p:extLst>
      <p:ext uri="{BB962C8B-B14F-4D97-AF65-F5344CB8AC3E}">
        <p14:creationId xmlns:p14="http://schemas.microsoft.com/office/powerpoint/2010/main" val="382629455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z="2900" b="1" dirty="0">
                <a:solidFill>
                  <a:srgbClr val="087876"/>
                </a:solidFill>
                <a:latin typeface="Calibri Light" panose="020F0302020204030204" pitchFamily="34" charset="0"/>
                <a:cs typeface="Calibri Light" panose="020F0302020204030204" pitchFamily="34" charset="0"/>
              </a:rPr>
              <a:t>Births and pregnancy outcomes</a:t>
            </a:r>
            <a:endParaRPr lang="en-AU" sz="2900" dirty="0">
              <a:solidFill>
                <a:srgbClr val="087876"/>
              </a:solidFill>
              <a:latin typeface="Calibri Light" panose="020F0302020204030204" pitchFamily="34" charset="0"/>
              <a:cs typeface="Calibri Light" panose="020F0302020204030204" pitchFamily="34" charset="0"/>
            </a:endParaRPr>
          </a:p>
        </p:txBody>
      </p:sp>
      <p:sp>
        <p:nvSpPr>
          <p:cNvPr id="3" name="Content Placeholder 2"/>
          <p:cNvSpPr>
            <a:spLocks noGrp="1"/>
          </p:cNvSpPr>
          <p:nvPr>
            <p:ph idx="1"/>
          </p:nvPr>
        </p:nvSpPr>
        <p:spPr/>
        <p:txBody>
          <a:bodyPr/>
          <a:lstStyle/>
          <a:p>
            <a:r>
              <a:rPr lang="en-AU" dirty="0"/>
              <a:t>In 2016, the average birthweight of babies born to Aboriginal and Torres Strait Islander mothers was 3,216 grams compared with 3,342 grams for babies born to non-Indigenous mothers.</a:t>
            </a:r>
          </a:p>
          <a:p>
            <a:r>
              <a:rPr lang="en-AU" dirty="0"/>
              <a:t>In 2016, the proportion of low birthweight (LBW) babies born to Aboriginal and Torres Strait Islander women was twice that of non-Indigenous women (12% compared with 6.3%).</a:t>
            </a:r>
          </a:p>
          <a:p>
            <a:r>
              <a:rPr lang="en-AU" dirty="0"/>
              <a:t>For 2006 to 2016 there was a slight decrease in the proportion of LBW babies born to Aboriginal and Torres Strait Islander mothers.</a:t>
            </a:r>
          </a:p>
          <a:p>
            <a:endParaRPr lang="en-AU" dirty="0"/>
          </a:p>
        </p:txBody>
      </p:sp>
    </p:spTree>
    <p:extLst>
      <p:ext uri="{BB962C8B-B14F-4D97-AF65-F5344CB8AC3E}">
        <p14:creationId xmlns:p14="http://schemas.microsoft.com/office/powerpoint/2010/main" val="4006742146"/>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sz="2900" b="1" dirty="0" smtClean="0">
                <a:solidFill>
                  <a:srgbClr val="087876"/>
                </a:solidFill>
              </a:rPr>
              <a:t>Tobacco use</a:t>
            </a:r>
            <a:endParaRPr lang="en-AU" sz="2900" b="1" dirty="0">
              <a:solidFill>
                <a:srgbClr val="087876"/>
              </a:solidFill>
            </a:endParaRPr>
          </a:p>
        </p:txBody>
      </p:sp>
      <p:sp>
        <p:nvSpPr>
          <p:cNvPr id="3" name="Content Placeholder 2"/>
          <p:cNvSpPr>
            <a:spLocks noGrp="1"/>
          </p:cNvSpPr>
          <p:nvPr>
            <p:ph idx="1"/>
          </p:nvPr>
        </p:nvSpPr>
        <p:spPr>
          <a:xfrm>
            <a:off x="609600" y="2286000"/>
            <a:ext cx="10972800" cy="4114800"/>
          </a:xfrm>
        </p:spPr>
        <p:txBody>
          <a:bodyPr/>
          <a:lstStyle/>
          <a:p>
            <a:r>
              <a:rPr lang="en-AU" dirty="0"/>
              <a:t>In 2014-2015, 39% of Aboriginal and Torres Strait Islander people aged 15 years and over reported they were current smokers; after age-adjustment, this proportion was 2.8 times higher than the proportion among non-Indigenous people.</a:t>
            </a:r>
          </a:p>
          <a:p>
            <a:r>
              <a:rPr lang="en-AU" dirty="0"/>
              <a:t>In 2016, 43% of Aboriginal and Torres Strait Islander mothers reported smoking during pregnancy, down from 50% in 2009.</a:t>
            </a:r>
          </a:p>
          <a:p>
            <a:r>
              <a:rPr lang="en-AU" dirty="0"/>
              <a:t>Between 2008 and 2014-2015, the highest reduction in daily smoking was in younger age groups 15-24 years (39% to 31%) and 25-34 years (53% to 45%).</a:t>
            </a:r>
          </a:p>
          <a:p>
            <a:r>
              <a:rPr lang="en-AU" dirty="0"/>
              <a:t>In 2011, tobacco use was the leading cause of the burden of disease among Aboriginal and Torres Strait Islander people, responsible for 12% of the total burden of disease.</a:t>
            </a:r>
          </a:p>
          <a:p>
            <a:endParaRPr lang="en-AU" dirty="0"/>
          </a:p>
        </p:txBody>
      </p:sp>
    </p:spTree>
    <p:extLst>
      <p:ext uri="{BB962C8B-B14F-4D97-AF65-F5344CB8AC3E}">
        <p14:creationId xmlns:p14="http://schemas.microsoft.com/office/powerpoint/2010/main" val="4163799787"/>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sz="2900" b="1" dirty="0" smtClean="0">
                <a:solidFill>
                  <a:srgbClr val="087876"/>
                </a:solidFill>
              </a:rPr>
              <a:t>Alcohol use</a:t>
            </a:r>
            <a:endParaRPr lang="en-AU" sz="2900" b="1" dirty="0">
              <a:solidFill>
                <a:srgbClr val="087876"/>
              </a:solidFill>
            </a:endParaRPr>
          </a:p>
        </p:txBody>
      </p:sp>
      <p:sp>
        <p:nvSpPr>
          <p:cNvPr id="3" name="Content Placeholder 2"/>
          <p:cNvSpPr>
            <a:spLocks noGrp="1"/>
          </p:cNvSpPr>
          <p:nvPr>
            <p:ph idx="1"/>
          </p:nvPr>
        </p:nvSpPr>
        <p:spPr/>
        <p:txBody>
          <a:bodyPr/>
          <a:lstStyle/>
          <a:p>
            <a:r>
              <a:rPr lang="en-AU" dirty="0"/>
              <a:t>In 2014-2015, 38% of Aboriginal and Torres Strait Islander adults reported abstaining from alcohol.</a:t>
            </a:r>
          </a:p>
          <a:p>
            <a:r>
              <a:rPr lang="en-AU" dirty="0"/>
              <a:t>For 2010 to 2016, there was a decline (32% to 20%) in the proportion of Aboriginal and Torres Strait Islander people aged 12 years and over who exceeded the 2009 guidelines for lifetime risk (two standard drink/day).</a:t>
            </a:r>
          </a:p>
          <a:p>
            <a:r>
              <a:rPr lang="en-AU" dirty="0"/>
              <a:t>There was a reported 50% reduction of mothers of Aboriginal and Torres Strait Islander children that drank through pregnancy, from 20% in 2008 to 9.8% in 2014-2015.</a:t>
            </a:r>
          </a:p>
          <a:p>
            <a:pPr marL="119062" indent="0">
              <a:buNone/>
            </a:pPr>
            <a:endParaRPr lang="en-AU" dirty="0"/>
          </a:p>
        </p:txBody>
      </p:sp>
    </p:spTree>
    <p:extLst>
      <p:ext uri="{BB962C8B-B14F-4D97-AF65-F5344CB8AC3E}">
        <p14:creationId xmlns:p14="http://schemas.microsoft.com/office/powerpoint/2010/main" val="2930826503"/>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sz="2900" b="1" dirty="0" smtClean="0">
                <a:solidFill>
                  <a:srgbClr val="087876"/>
                </a:solidFill>
              </a:rPr>
              <a:t>Alcohol use</a:t>
            </a:r>
            <a:endParaRPr lang="en-AU" sz="2900" b="1" dirty="0">
              <a:solidFill>
                <a:srgbClr val="087876"/>
              </a:solidFill>
            </a:endParaRPr>
          </a:p>
        </p:txBody>
      </p:sp>
      <p:sp>
        <p:nvSpPr>
          <p:cNvPr id="3" name="Content Placeholder 2"/>
          <p:cNvSpPr>
            <a:spLocks noGrp="1"/>
          </p:cNvSpPr>
          <p:nvPr>
            <p:ph idx="1"/>
          </p:nvPr>
        </p:nvSpPr>
        <p:spPr/>
        <p:txBody>
          <a:bodyPr/>
          <a:lstStyle/>
          <a:p>
            <a:r>
              <a:rPr lang="en-AU" dirty="0"/>
              <a:t>For 2014-15, after age-adjustment, for a principal diagnosis related to alcohol use, Aboriginal and Torres Strait Islander males were hospitalised at 4.0 times and females at 3.4 times the rates of non-Indigenous males and females.</a:t>
            </a:r>
          </a:p>
          <a:p>
            <a:r>
              <a:rPr lang="en-AU" dirty="0"/>
              <a:t>For </a:t>
            </a:r>
            <a:r>
              <a:rPr lang="en-AU" dirty="0" smtClean="0"/>
              <a:t>2013-2017</a:t>
            </a:r>
            <a:r>
              <a:rPr lang="en-AU" dirty="0"/>
              <a:t>, the age-adjusted death rates for alcohol-related deaths for Aboriginal and Torres Strait Islander people living in NSW, Qld, WA, SA and the NT was five times higher than for non-Indigenous people.</a:t>
            </a:r>
          </a:p>
          <a:p>
            <a:r>
              <a:rPr lang="en-AU" dirty="0"/>
              <a:t>In 2011, alcohol use was responsible for 8.3% of the total burden of disease among Aboriginal and Torres Strait Islander people. </a:t>
            </a:r>
          </a:p>
          <a:p>
            <a:pPr marL="119062" indent="0">
              <a:buNone/>
            </a:pPr>
            <a:endParaRPr lang="en-AU" dirty="0"/>
          </a:p>
        </p:txBody>
      </p:sp>
    </p:spTree>
    <p:extLst>
      <p:ext uri="{BB962C8B-B14F-4D97-AF65-F5344CB8AC3E}">
        <p14:creationId xmlns:p14="http://schemas.microsoft.com/office/powerpoint/2010/main" val="3566381734"/>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sz="2900" b="1" dirty="0" smtClean="0">
                <a:solidFill>
                  <a:srgbClr val="087876"/>
                </a:solidFill>
              </a:rPr>
              <a:t>Illicit drug </a:t>
            </a:r>
            <a:r>
              <a:rPr lang="en-AU" sz="2900" b="1" dirty="0">
                <a:solidFill>
                  <a:srgbClr val="087876"/>
                </a:solidFill>
              </a:rPr>
              <a:t>u</a:t>
            </a:r>
            <a:r>
              <a:rPr lang="en-AU" sz="2900" b="1" dirty="0" smtClean="0">
                <a:solidFill>
                  <a:srgbClr val="087876"/>
                </a:solidFill>
              </a:rPr>
              <a:t>se</a:t>
            </a:r>
            <a:endParaRPr lang="en-AU" sz="2900" b="1" dirty="0">
              <a:solidFill>
                <a:srgbClr val="087876"/>
              </a:solidFill>
            </a:endParaRPr>
          </a:p>
        </p:txBody>
      </p:sp>
      <p:sp>
        <p:nvSpPr>
          <p:cNvPr id="3" name="Content Placeholder 2"/>
          <p:cNvSpPr>
            <a:spLocks noGrp="1"/>
          </p:cNvSpPr>
          <p:nvPr>
            <p:ph idx="1"/>
          </p:nvPr>
        </p:nvSpPr>
        <p:spPr/>
        <p:txBody>
          <a:bodyPr/>
          <a:lstStyle/>
          <a:p>
            <a:r>
              <a:rPr lang="en-AU" dirty="0"/>
              <a:t>In 2014-2015, 69% of Aboriginal and Torres Strait Islander people aged 15 years and older and in 2016, 73% aged 14 years and older reported they had never used illicit substances in the last 12 months.</a:t>
            </a:r>
          </a:p>
          <a:p>
            <a:r>
              <a:rPr lang="en-AU" dirty="0"/>
              <a:t>In 2014-2015, 30% of Aboriginal and Torres Strait Islander people aged 15 years and over and in 2016, 27% aged 14 years and older reported that they had used an illicit substance in the previous 12 months. </a:t>
            </a:r>
          </a:p>
          <a:p>
            <a:r>
              <a:rPr lang="en-AU" dirty="0"/>
              <a:t>In 2014-2015, hospitalisation for mental/behavioural disorders from use of amphetamines had the highest rate of separations due to drug use and was 3.7 times higher for Aboriginal and Torres Strait Islander people than for non-Indigenous people.</a:t>
            </a:r>
          </a:p>
          <a:p>
            <a:pPr marL="119062" indent="0">
              <a:buNone/>
            </a:pPr>
            <a:endParaRPr lang="en-AU" dirty="0"/>
          </a:p>
        </p:txBody>
      </p:sp>
    </p:spTree>
    <p:extLst>
      <p:ext uri="{BB962C8B-B14F-4D97-AF65-F5344CB8AC3E}">
        <p14:creationId xmlns:p14="http://schemas.microsoft.com/office/powerpoint/2010/main" val="2245891"/>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sz="2900" b="1" dirty="0" smtClean="0">
                <a:solidFill>
                  <a:srgbClr val="087876"/>
                </a:solidFill>
              </a:rPr>
              <a:t>Illicit drug </a:t>
            </a:r>
            <a:r>
              <a:rPr lang="en-AU" sz="2900" b="1" dirty="0">
                <a:solidFill>
                  <a:srgbClr val="087876"/>
                </a:solidFill>
              </a:rPr>
              <a:t>u</a:t>
            </a:r>
            <a:r>
              <a:rPr lang="en-AU" sz="2900" b="1" dirty="0" smtClean="0">
                <a:solidFill>
                  <a:srgbClr val="087876"/>
                </a:solidFill>
              </a:rPr>
              <a:t>se</a:t>
            </a:r>
            <a:endParaRPr lang="en-AU" sz="2900" b="1" dirty="0">
              <a:solidFill>
                <a:srgbClr val="087876"/>
              </a:solidFill>
            </a:endParaRPr>
          </a:p>
        </p:txBody>
      </p:sp>
      <p:sp>
        <p:nvSpPr>
          <p:cNvPr id="3" name="Content Placeholder 2"/>
          <p:cNvSpPr>
            <a:spLocks noGrp="1"/>
          </p:cNvSpPr>
          <p:nvPr>
            <p:ph idx="1"/>
          </p:nvPr>
        </p:nvSpPr>
        <p:spPr/>
        <p:txBody>
          <a:bodyPr/>
          <a:lstStyle/>
          <a:p>
            <a:r>
              <a:rPr lang="en-AU" dirty="0"/>
              <a:t>In 2010-2014, the rate of drug-induced deaths was 1.9 times higher for Aboriginal and Torres Strait Islander people living in NSW, Qld, WA, SA and the NT than for non-Indigenous people.</a:t>
            </a:r>
          </a:p>
          <a:p>
            <a:r>
              <a:rPr lang="en-AU" dirty="0"/>
              <a:t>In 2011, illicit substance use was responsible for 3.7% of the total burden of disease for Aboriginal and Torres Strait Islander people.</a:t>
            </a:r>
          </a:p>
          <a:p>
            <a:pPr marL="119062" indent="0">
              <a:buNone/>
            </a:pPr>
            <a:endParaRPr lang="en-AU" dirty="0"/>
          </a:p>
        </p:txBody>
      </p:sp>
    </p:spTree>
    <p:extLst>
      <p:ext uri="{BB962C8B-B14F-4D97-AF65-F5344CB8AC3E}">
        <p14:creationId xmlns:p14="http://schemas.microsoft.com/office/powerpoint/2010/main" val="1353803394"/>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3352" y="1524000"/>
            <a:ext cx="11319048" cy="762000"/>
          </a:xfrm>
        </p:spPr>
        <p:txBody>
          <a:bodyPr>
            <a:normAutofit/>
          </a:bodyPr>
          <a:lstStyle/>
          <a:p>
            <a:r>
              <a:rPr lang="en-US" sz="2000" b="1" dirty="0">
                <a:solidFill>
                  <a:srgbClr val="087876"/>
                </a:solidFill>
              </a:rPr>
              <a:t>Proportion of Aboriginal and Torres Strait Islander people who reported illicit drug use in the last 12 months, 2014-2015</a:t>
            </a:r>
            <a:endParaRPr lang="en-AU" sz="2000" b="1" dirty="0">
              <a:solidFill>
                <a:srgbClr val="087876"/>
              </a:solidFill>
            </a:endParaRPr>
          </a:p>
        </p:txBody>
      </p:sp>
      <p:sp>
        <p:nvSpPr>
          <p:cNvPr id="5" name="Rectangle 4"/>
          <p:cNvSpPr/>
          <p:nvPr/>
        </p:nvSpPr>
        <p:spPr>
          <a:xfrm>
            <a:off x="263352" y="5661248"/>
            <a:ext cx="3024336" cy="784830"/>
          </a:xfrm>
          <a:prstGeom prst="rect">
            <a:avLst/>
          </a:prstGeom>
        </p:spPr>
        <p:txBody>
          <a:bodyPr wrap="square">
            <a:spAutoFit/>
          </a:bodyPr>
          <a:lstStyle/>
          <a:p>
            <a:pPr marL="457200" indent="-457200">
              <a:spcAft>
                <a:spcPts val="300"/>
              </a:spcAft>
              <a:tabLst>
                <a:tab pos="457200" algn="l"/>
              </a:tabLst>
            </a:pPr>
            <a:r>
              <a:rPr lang="en-AU" sz="800" dirty="0">
                <a:latin typeface="Calibri Light" panose="020F0302020204030204" pitchFamily="34" charset="0"/>
                <a:ea typeface="Times New Roman" panose="02020603050405020304" pitchFamily="18" charset="0"/>
                <a:cs typeface="Calibri Light" panose="020F0302020204030204" pitchFamily="34" charset="0"/>
              </a:rPr>
              <a:t>Note: 	</a:t>
            </a:r>
            <a:endParaRPr lang="en-AU" sz="800" dirty="0" smtClean="0">
              <a:latin typeface="Calibri Light" panose="020F0302020204030204" pitchFamily="34" charset="0"/>
              <a:ea typeface="Times New Roman" panose="02020603050405020304" pitchFamily="18" charset="0"/>
              <a:cs typeface="Calibri Light" panose="020F0302020204030204" pitchFamily="34" charset="0"/>
            </a:endParaRPr>
          </a:p>
          <a:p>
            <a:pPr marL="90488" indent="-90488">
              <a:spcAft>
                <a:spcPts val="300"/>
              </a:spcAft>
              <a:tabLst>
                <a:tab pos="90488" algn="l"/>
              </a:tabLst>
            </a:pPr>
            <a:r>
              <a:rPr lang="en-AU" sz="800" dirty="0" smtClean="0">
                <a:latin typeface="Calibri Light" panose="020F0302020204030204" pitchFamily="34" charset="0"/>
                <a:ea typeface="Times New Roman" panose="02020603050405020304" pitchFamily="18" charset="0"/>
                <a:cs typeface="Calibri Light" panose="020F0302020204030204" pitchFamily="34" charset="0"/>
              </a:rPr>
              <a:t>‘</a:t>
            </a:r>
            <a:r>
              <a:rPr lang="en-AU" sz="800" dirty="0">
                <a:latin typeface="Calibri Light" panose="020F0302020204030204" pitchFamily="34" charset="0"/>
                <a:ea typeface="Times New Roman" panose="02020603050405020304" pitchFamily="18" charset="0"/>
                <a:cs typeface="Calibri Light" panose="020F0302020204030204" pitchFamily="34" charset="0"/>
              </a:rPr>
              <a:t>Other’ includes heroin, cocaine, petrol, LSD/synthetic hallucinogens, naturally occurring </a:t>
            </a:r>
            <a:r>
              <a:rPr lang="en-AU" sz="800" dirty="0" smtClean="0">
                <a:latin typeface="Calibri Light" panose="020F0302020204030204" pitchFamily="34" charset="0"/>
                <a:ea typeface="Times New Roman" panose="02020603050405020304" pitchFamily="18" charset="0"/>
                <a:cs typeface="Calibri Light" panose="020F0302020204030204" pitchFamily="34" charset="0"/>
              </a:rPr>
              <a:t>hallucinogens, ecstasy/designer </a:t>
            </a:r>
            <a:r>
              <a:rPr lang="en-AU" sz="800" dirty="0">
                <a:latin typeface="Calibri Light" panose="020F0302020204030204" pitchFamily="34" charset="0"/>
                <a:ea typeface="Times New Roman" panose="02020603050405020304" pitchFamily="18" charset="0"/>
                <a:cs typeface="Calibri Light" panose="020F0302020204030204" pitchFamily="34" charset="0"/>
              </a:rPr>
              <a:t>drugs, methadone and kava.</a:t>
            </a:r>
          </a:p>
          <a:p>
            <a:r>
              <a:rPr lang="en-AU" sz="800" dirty="0">
                <a:latin typeface="Calibri Light" panose="020F0302020204030204" pitchFamily="34" charset="0"/>
                <a:ea typeface="Times New Roman" panose="02020603050405020304" pitchFamily="18" charset="0"/>
                <a:cs typeface="Calibri Light" panose="020F0302020204030204" pitchFamily="34" charset="0"/>
              </a:rPr>
              <a:t>Source: ABS, 2016 </a:t>
            </a:r>
            <a:endParaRPr lang="en-AU" sz="800" dirty="0">
              <a:latin typeface="Calibri Light" panose="020F0302020204030204" pitchFamily="34" charset="0"/>
              <a:cs typeface="Calibri Light" panose="020F0302020204030204" pitchFamily="34" charset="0"/>
            </a:endParaRPr>
          </a:p>
        </p:txBody>
      </p:sp>
      <p:graphicFrame>
        <p:nvGraphicFramePr>
          <p:cNvPr id="6" name="Chart 5"/>
          <p:cNvGraphicFramePr/>
          <p:nvPr>
            <p:extLst>
              <p:ext uri="{D42A27DB-BD31-4B8C-83A1-F6EECF244321}">
                <p14:modId xmlns:p14="http://schemas.microsoft.com/office/powerpoint/2010/main" val="3763409799"/>
              </p:ext>
            </p:extLst>
          </p:nvPr>
        </p:nvGraphicFramePr>
        <p:xfrm>
          <a:off x="1919536" y="1988840"/>
          <a:ext cx="7776863" cy="432048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264557607"/>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8961" y="1446084"/>
            <a:ext cx="11223439" cy="839916"/>
          </a:xfrm>
        </p:spPr>
        <p:txBody>
          <a:bodyPr>
            <a:normAutofit/>
          </a:bodyPr>
          <a:lstStyle/>
          <a:p>
            <a:r>
              <a:rPr lang="en-US" sz="2000" b="1" dirty="0">
                <a:solidFill>
                  <a:srgbClr val="087876"/>
                </a:solidFill>
              </a:rPr>
              <a:t>Rate of drug induced deaths, by Indigenous status, and Indigenous</a:t>
            </a:r>
            <a:r>
              <a:rPr lang="en-US" sz="2000" b="1" dirty="0" smtClean="0">
                <a:solidFill>
                  <a:srgbClr val="087876"/>
                </a:solidFill>
              </a:rPr>
              <a:t>: non-Indigenous </a:t>
            </a:r>
            <a:r>
              <a:rPr lang="en-US" sz="2000" b="1" dirty="0">
                <a:solidFill>
                  <a:srgbClr val="087876"/>
                </a:solidFill>
              </a:rPr>
              <a:t>rate ratios, NSW, Qld, WA, SA, and the NT, 2010-2014</a:t>
            </a:r>
            <a:endParaRPr lang="en-AU" sz="2000" b="1" dirty="0">
              <a:solidFill>
                <a:srgbClr val="087876"/>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630655106"/>
              </p:ext>
            </p:extLst>
          </p:nvPr>
        </p:nvGraphicFramePr>
        <p:xfrm>
          <a:off x="358961" y="2204863"/>
          <a:ext cx="11521280" cy="3463098"/>
        </p:xfrm>
        <a:graphic>
          <a:graphicData uri="http://schemas.openxmlformats.org/drawingml/2006/table">
            <a:tbl>
              <a:tblPr firstRow="1" bandRow="1">
                <a:tableStyleId>{5202B0CA-FC54-4496-8BCA-5EF66A818D29}</a:tableStyleId>
              </a:tblPr>
              <a:tblGrid>
                <a:gridCol w="2880320">
                  <a:extLst>
                    <a:ext uri="{9D8B030D-6E8A-4147-A177-3AD203B41FA5}">
                      <a16:colId xmlns:a16="http://schemas.microsoft.com/office/drawing/2014/main" val="20000"/>
                    </a:ext>
                  </a:extLst>
                </a:gridCol>
                <a:gridCol w="2880320">
                  <a:extLst>
                    <a:ext uri="{9D8B030D-6E8A-4147-A177-3AD203B41FA5}">
                      <a16:colId xmlns:a16="http://schemas.microsoft.com/office/drawing/2014/main" val="20001"/>
                    </a:ext>
                  </a:extLst>
                </a:gridCol>
                <a:gridCol w="2880320">
                  <a:extLst>
                    <a:ext uri="{9D8B030D-6E8A-4147-A177-3AD203B41FA5}">
                      <a16:colId xmlns:a16="http://schemas.microsoft.com/office/drawing/2014/main" val="20002"/>
                    </a:ext>
                  </a:extLst>
                </a:gridCol>
                <a:gridCol w="2880320">
                  <a:extLst>
                    <a:ext uri="{9D8B030D-6E8A-4147-A177-3AD203B41FA5}">
                      <a16:colId xmlns:a16="http://schemas.microsoft.com/office/drawing/2014/main" val="20003"/>
                    </a:ext>
                  </a:extLst>
                </a:gridCol>
              </a:tblGrid>
              <a:tr h="494730">
                <a:tc>
                  <a:txBody>
                    <a:bodyPr/>
                    <a:lstStyle/>
                    <a:p>
                      <a:pPr algn="l">
                        <a:spcAft>
                          <a:spcPts val="500"/>
                        </a:spcAft>
                      </a:pPr>
                      <a:r>
                        <a:rPr lang="en-AU" sz="1200" dirty="0">
                          <a:effectLst/>
                        </a:rPr>
                        <a:t>Jurisdiction</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tc>
                  <a:txBody>
                    <a:bodyPr/>
                    <a:lstStyle/>
                    <a:p>
                      <a:pPr algn="ctr">
                        <a:spcAft>
                          <a:spcPts val="500"/>
                        </a:spcAft>
                      </a:pPr>
                      <a:r>
                        <a:rPr lang="en-AU" sz="1200" dirty="0">
                          <a:effectLst/>
                        </a:rPr>
                        <a:t>Indigenous rate</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tc>
                  <a:txBody>
                    <a:bodyPr/>
                    <a:lstStyle/>
                    <a:p>
                      <a:pPr algn="ctr">
                        <a:spcAft>
                          <a:spcPts val="500"/>
                        </a:spcAft>
                      </a:pPr>
                      <a:r>
                        <a:rPr lang="en-AU" sz="1200" dirty="0">
                          <a:effectLst/>
                        </a:rPr>
                        <a:t>Non-Indigenous rate</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tc>
                  <a:txBody>
                    <a:bodyPr/>
                    <a:lstStyle/>
                    <a:p>
                      <a:pPr algn="ctr">
                        <a:spcAft>
                          <a:spcPts val="500"/>
                        </a:spcAft>
                      </a:pPr>
                      <a:r>
                        <a:rPr lang="en-AU" sz="1200" dirty="0">
                          <a:effectLst/>
                        </a:rPr>
                        <a:t>Rate ratio</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extLst>
                  <a:ext uri="{0D108BD9-81ED-4DB2-BD59-A6C34878D82A}">
                    <a16:rowId xmlns:a16="http://schemas.microsoft.com/office/drawing/2014/main" val="10000"/>
                  </a:ext>
                </a:extLst>
              </a:tr>
              <a:tr h="494728">
                <a:tc>
                  <a:txBody>
                    <a:bodyPr/>
                    <a:lstStyle/>
                    <a:p>
                      <a:pPr algn="l">
                        <a:spcAft>
                          <a:spcPts val="500"/>
                        </a:spcAft>
                      </a:pPr>
                      <a:r>
                        <a:rPr lang="en-AU" sz="1200" dirty="0">
                          <a:effectLst/>
                        </a:rPr>
                        <a:t>NSW</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17</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6.4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2.6</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1"/>
                  </a:ext>
                </a:extLst>
              </a:tr>
              <a:tr h="494728">
                <a:tc>
                  <a:txBody>
                    <a:bodyPr/>
                    <a:lstStyle/>
                    <a:p>
                      <a:pPr algn="l">
                        <a:spcAft>
                          <a:spcPts val="500"/>
                        </a:spcAft>
                      </a:pPr>
                      <a:r>
                        <a:rPr lang="en-AU" sz="1200">
                          <a:effectLst/>
                        </a:rPr>
                        <a:t>Qld</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9.1</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6.7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1.4</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2"/>
                  </a:ext>
                </a:extLst>
              </a:tr>
              <a:tr h="494728">
                <a:tc>
                  <a:txBody>
                    <a:bodyPr/>
                    <a:lstStyle/>
                    <a:p>
                      <a:pPr algn="l">
                        <a:spcAft>
                          <a:spcPts val="500"/>
                        </a:spcAft>
                      </a:pPr>
                      <a:r>
                        <a:rPr lang="en-AU" sz="1200" dirty="0">
                          <a:effectLst/>
                        </a:rPr>
                        <a:t>WA</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9.4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7.1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1.3</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3"/>
                  </a:ext>
                </a:extLst>
              </a:tr>
              <a:tr h="494728">
                <a:tc>
                  <a:txBody>
                    <a:bodyPr/>
                    <a:lstStyle/>
                    <a:p>
                      <a:pPr algn="l">
                        <a:spcAft>
                          <a:spcPts val="500"/>
                        </a:spcAft>
                      </a:pPr>
                      <a:r>
                        <a:rPr lang="en-AU" sz="1200">
                          <a:effectLst/>
                        </a:rPr>
                        <a:t>SA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24</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6.5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3.8</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4"/>
                  </a:ext>
                </a:extLst>
              </a:tr>
              <a:tr h="494728">
                <a:tc>
                  <a:txBody>
                    <a:bodyPr/>
                    <a:lstStyle/>
                    <a:p>
                      <a:pPr algn="l">
                        <a:spcAft>
                          <a:spcPts val="500"/>
                        </a:spcAft>
                      </a:pPr>
                      <a:r>
                        <a:rPr lang="en-AU" sz="1200">
                          <a:effectLst/>
                        </a:rPr>
                        <a:t>NT</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6.1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4.1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1.5</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5"/>
                  </a:ext>
                </a:extLst>
              </a:tr>
              <a:tr h="494728">
                <a:tc>
                  <a:txBody>
                    <a:bodyPr/>
                    <a:lstStyle/>
                    <a:p>
                      <a:pPr algn="l">
                        <a:spcAft>
                          <a:spcPts val="500"/>
                        </a:spcAft>
                      </a:pPr>
                      <a:r>
                        <a:rPr lang="en-AU" sz="1200" dirty="0">
                          <a:effectLst/>
                        </a:rPr>
                        <a:t>NSW, Qld, WA, SA and the NT</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12</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6.5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6"/>
                  </a:ext>
                </a:extLst>
              </a:tr>
            </a:tbl>
          </a:graphicData>
        </a:graphic>
      </p:graphicFrame>
      <p:sp>
        <p:nvSpPr>
          <p:cNvPr id="5" name="Rectangle 4"/>
          <p:cNvSpPr/>
          <p:nvPr/>
        </p:nvSpPr>
        <p:spPr>
          <a:xfrm>
            <a:off x="325069" y="5661248"/>
            <a:ext cx="6096000" cy="700192"/>
          </a:xfrm>
          <a:prstGeom prst="rect">
            <a:avLst/>
          </a:prstGeom>
        </p:spPr>
        <p:txBody>
          <a:bodyPr>
            <a:spAutoFit/>
          </a:bodyPr>
          <a:lstStyle/>
          <a:p>
            <a:pPr marL="594360" indent="-594360">
              <a:spcAft>
                <a:spcPts val="300"/>
              </a:spcAft>
              <a:tabLst>
                <a:tab pos="457200" algn="l"/>
                <a:tab pos="594360" algn="l"/>
              </a:tabLst>
            </a:pPr>
            <a:r>
              <a:rPr lang="en-AU" sz="800" dirty="0">
                <a:latin typeface="Calibri Light" panose="020F0302020204030204" pitchFamily="34" charset="0"/>
                <a:ea typeface="Times New Roman" panose="02020603050405020304" pitchFamily="18" charset="0"/>
                <a:cs typeface="Calibri Light" panose="020F0302020204030204" pitchFamily="34" charset="0"/>
              </a:rPr>
              <a:t>Notes:	</a:t>
            </a:r>
            <a:endParaRPr lang="en-AU" sz="800" dirty="0" smtClean="0">
              <a:latin typeface="Calibri Light" panose="020F0302020204030204" pitchFamily="34" charset="0"/>
              <a:ea typeface="Times New Roman" panose="02020603050405020304" pitchFamily="18" charset="0"/>
              <a:cs typeface="Calibri Light" panose="020F0302020204030204" pitchFamily="34" charset="0"/>
            </a:endParaRPr>
          </a:p>
          <a:p>
            <a:pPr marL="594360" indent="-594360">
              <a:spcAft>
                <a:spcPts val="300"/>
              </a:spcAft>
              <a:tabLst>
                <a:tab pos="457200" algn="l"/>
                <a:tab pos="594360" algn="l"/>
              </a:tabLst>
            </a:pPr>
            <a:r>
              <a:rPr lang="en-AU" sz="800" dirty="0" smtClean="0">
                <a:latin typeface="Calibri Light" panose="020F0302020204030204" pitchFamily="34" charset="0"/>
                <a:ea typeface="Times New Roman" panose="02020603050405020304" pitchFamily="18" charset="0"/>
                <a:cs typeface="Calibri Light" panose="020F0302020204030204" pitchFamily="34" charset="0"/>
              </a:rPr>
              <a:t>1. Rates </a:t>
            </a:r>
            <a:r>
              <a:rPr lang="en-AU" sz="800" dirty="0">
                <a:latin typeface="Calibri Light" panose="020F0302020204030204" pitchFamily="34" charset="0"/>
                <a:ea typeface="Times New Roman" panose="02020603050405020304" pitchFamily="18" charset="0"/>
                <a:cs typeface="Calibri Light" panose="020F0302020204030204" pitchFamily="34" charset="0"/>
              </a:rPr>
              <a:t>are per 100,000 (age-standardised)</a:t>
            </a:r>
          </a:p>
          <a:p>
            <a:pPr marL="594360" indent="-594360">
              <a:spcAft>
                <a:spcPts val="300"/>
              </a:spcAft>
              <a:tabLst>
                <a:tab pos="457200" algn="l"/>
                <a:tab pos="594360" algn="l"/>
              </a:tabLst>
            </a:pPr>
            <a:r>
              <a:rPr lang="en-AU" sz="800" dirty="0" smtClean="0">
                <a:latin typeface="Calibri Light" panose="020F0302020204030204" pitchFamily="34" charset="0"/>
                <a:ea typeface="Times New Roman" panose="02020603050405020304" pitchFamily="18" charset="0"/>
                <a:cs typeface="Calibri Light" panose="020F0302020204030204" pitchFamily="34" charset="0"/>
              </a:rPr>
              <a:t>2. Deaths </a:t>
            </a:r>
            <a:r>
              <a:rPr lang="en-AU" sz="800" dirty="0">
                <a:latin typeface="Calibri Light" panose="020F0302020204030204" pitchFamily="34" charset="0"/>
                <a:ea typeface="Times New Roman" panose="02020603050405020304" pitchFamily="18" charset="0"/>
                <a:cs typeface="Calibri Light" panose="020F0302020204030204" pitchFamily="34" charset="0"/>
              </a:rPr>
              <a:t>where Indigenous status was not stated are excluded from the analysis	</a:t>
            </a:r>
          </a:p>
          <a:p>
            <a:r>
              <a:rPr lang="en-AU" sz="800" dirty="0">
                <a:latin typeface="Calibri Light" panose="020F0302020204030204" pitchFamily="34" charset="0"/>
                <a:ea typeface="Times New Roman" panose="02020603050405020304" pitchFamily="18" charset="0"/>
                <a:cs typeface="Calibri Light" panose="020F0302020204030204" pitchFamily="34" charset="0"/>
              </a:rPr>
              <a:t>Source: Derived from Steering Committee for the Review of Government Service Provision, 2016 </a:t>
            </a:r>
            <a:endParaRPr lang="en-AU" sz="800" dirty="0">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1175470526"/>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sz="2900" b="1" dirty="0" smtClean="0">
                <a:solidFill>
                  <a:srgbClr val="087876"/>
                </a:solidFill>
              </a:rPr>
              <a:t>Volatile substance use</a:t>
            </a:r>
            <a:endParaRPr lang="en-AU" sz="2900" b="1" dirty="0">
              <a:solidFill>
                <a:srgbClr val="087876"/>
              </a:solidFill>
            </a:endParaRPr>
          </a:p>
        </p:txBody>
      </p:sp>
      <p:sp>
        <p:nvSpPr>
          <p:cNvPr id="3" name="Content Placeholder 2"/>
          <p:cNvSpPr>
            <a:spLocks noGrp="1"/>
          </p:cNvSpPr>
          <p:nvPr>
            <p:ph idx="1"/>
          </p:nvPr>
        </p:nvSpPr>
        <p:spPr/>
        <p:txBody>
          <a:bodyPr/>
          <a:lstStyle/>
          <a:p>
            <a:r>
              <a:rPr lang="en-AU" dirty="0"/>
              <a:t>In 2014-15, hospitalisation rates for poisoning and accidental poisoning from the toxic effects of organic solvents (e.g. petrol) were between 3.9 and 5.1 times higher for Aboriginal and Torres Strait Islander people than for non-Indigenous people.</a:t>
            </a:r>
          </a:p>
          <a:p>
            <a:pPr marL="119062" indent="0">
              <a:buNone/>
            </a:pPr>
            <a:endParaRPr lang="en-AU" dirty="0"/>
          </a:p>
        </p:txBody>
      </p:sp>
    </p:spTree>
    <p:extLst>
      <p:ext uri="{BB962C8B-B14F-4D97-AF65-F5344CB8AC3E}">
        <p14:creationId xmlns:p14="http://schemas.microsoft.com/office/powerpoint/2010/main" val="589857445"/>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sz="2900" b="1" dirty="0" smtClean="0">
                <a:solidFill>
                  <a:srgbClr val="087876"/>
                </a:solidFill>
              </a:rPr>
              <a:t>Citation</a:t>
            </a:r>
            <a:endParaRPr lang="en-AU" sz="2900" b="1" dirty="0">
              <a:solidFill>
                <a:srgbClr val="087876"/>
              </a:solidFill>
            </a:endParaRPr>
          </a:p>
        </p:txBody>
      </p:sp>
      <p:sp>
        <p:nvSpPr>
          <p:cNvPr id="3" name="Content Placeholder 2"/>
          <p:cNvSpPr>
            <a:spLocks noGrp="1"/>
          </p:cNvSpPr>
          <p:nvPr>
            <p:ph idx="1"/>
          </p:nvPr>
        </p:nvSpPr>
        <p:spPr/>
        <p:txBody>
          <a:bodyPr/>
          <a:lstStyle/>
          <a:p>
            <a:pPr marL="119062" indent="0">
              <a:buNone/>
            </a:pPr>
            <a:r>
              <a:rPr lang="en-AU" dirty="0"/>
              <a:t>Australian Indigenous Health</a:t>
            </a:r>
            <a:r>
              <a:rPr lang="en-AU" i="1" dirty="0"/>
              <a:t>InfoNet</a:t>
            </a:r>
            <a:r>
              <a:rPr lang="en-AU" dirty="0"/>
              <a:t> (2019) </a:t>
            </a:r>
            <a:r>
              <a:rPr lang="en-AU" i="1" dirty="0"/>
              <a:t>Overview of Australian Aboriginal and Torres Strait Islander health status, 2018</a:t>
            </a:r>
            <a:r>
              <a:rPr lang="en-AU" dirty="0"/>
              <a:t>. Perth, WA: Australian Indigenous Health</a:t>
            </a:r>
            <a:r>
              <a:rPr lang="en-AU" i="1" dirty="0"/>
              <a:t>InfoNet</a:t>
            </a:r>
            <a:endParaRPr lang="en-AU" dirty="0"/>
          </a:p>
          <a:p>
            <a:pPr marL="119062" indent="0">
              <a:buNone/>
            </a:pPr>
            <a:endParaRPr lang="en-AU" dirty="0"/>
          </a:p>
        </p:txBody>
      </p:sp>
    </p:spTree>
    <p:extLst>
      <p:ext uri="{BB962C8B-B14F-4D97-AF65-F5344CB8AC3E}">
        <p14:creationId xmlns:p14="http://schemas.microsoft.com/office/powerpoint/2010/main" val="150709164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5360" y="1442864"/>
            <a:ext cx="11521280" cy="545976"/>
          </a:xfrm>
        </p:spPr>
        <p:txBody>
          <a:bodyPr/>
          <a:lstStyle/>
          <a:p>
            <a:r>
              <a:rPr lang="en-AU" sz="2000" b="1" dirty="0">
                <a:solidFill>
                  <a:srgbClr val="087876"/>
                </a:solidFill>
                <a:latin typeface="Calibri Light" panose="020F0302020204030204" pitchFamily="34" charset="0"/>
                <a:cs typeface="Calibri Light" panose="020F0302020204030204" pitchFamily="34" charset="0"/>
              </a:rPr>
              <a:t>Age-specific fertility rates, by Indigenous status of mother, selected jurisdictions, Australia, </a:t>
            </a:r>
            <a:r>
              <a:rPr lang="en-AU" sz="2000" b="1" dirty="0" smtClean="0">
                <a:solidFill>
                  <a:srgbClr val="087876"/>
                </a:solidFill>
                <a:latin typeface="Calibri Light" panose="020F0302020204030204" pitchFamily="34" charset="0"/>
                <a:cs typeface="Calibri Light" panose="020F0302020204030204" pitchFamily="34" charset="0"/>
              </a:rPr>
              <a:t>2017 </a:t>
            </a:r>
            <a:endParaRPr lang="en-AU" sz="2000" b="1" dirty="0">
              <a:solidFill>
                <a:srgbClr val="087876"/>
              </a:solidFill>
              <a:latin typeface="Calibri Light" panose="020F0302020204030204" pitchFamily="34" charset="0"/>
              <a:cs typeface="Calibri Light" panose="020F0302020204030204" pitchFamily="34"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558627154"/>
              </p:ext>
            </p:extLst>
          </p:nvPr>
        </p:nvGraphicFramePr>
        <p:xfrm>
          <a:off x="335360" y="1988832"/>
          <a:ext cx="11521280" cy="3624304"/>
        </p:xfrm>
        <a:graphic>
          <a:graphicData uri="http://schemas.openxmlformats.org/drawingml/2006/table">
            <a:tbl>
              <a:tblPr firstRow="1" bandRow="1">
                <a:tableStyleId>{073A0DAA-6AF3-43AB-8588-CEC1D06C72B9}</a:tableStyleId>
              </a:tblPr>
              <a:tblGrid>
                <a:gridCol w="1440160">
                  <a:extLst>
                    <a:ext uri="{9D8B030D-6E8A-4147-A177-3AD203B41FA5}">
                      <a16:colId xmlns:a16="http://schemas.microsoft.com/office/drawing/2014/main" val="2830161669"/>
                    </a:ext>
                  </a:extLst>
                </a:gridCol>
                <a:gridCol w="1440160">
                  <a:extLst>
                    <a:ext uri="{9D8B030D-6E8A-4147-A177-3AD203B41FA5}">
                      <a16:colId xmlns:a16="http://schemas.microsoft.com/office/drawing/2014/main" val="3294082015"/>
                    </a:ext>
                  </a:extLst>
                </a:gridCol>
                <a:gridCol w="1440160">
                  <a:extLst>
                    <a:ext uri="{9D8B030D-6E8A-4147-A177-3AD203B41FA5}">
                      <a16:colId xmlns:a16="http://schemas.microsoft.com/office/drawing/2014/main" val="3555612463"/>
                    </a:ext>
                  </a:extLst>
                </a:gridCol>
                <a:gridCol w="1440160">
                  <a:extLst>
                    <a:ext uri="{9D8B030D-6E8A-4147-A177-3AD203B41FA5}">
                      <a16:colId xmlns:a16="http://schemas.microsoft.com/office/drawing/2014/main" val="2678090359"/>
                    </a:ext>
                  </a:extLst>
                </a:gridCol>
                <a:gridCol w="1440160">
                  <a:extLst>
                    <a:ext uri="{9D8B030D-6E8A-4147-A177-3AD203B41FA5}">
                      <a16:colId xmlns:a16="http://schemas.microsoft.com/office/drawing/2014/main" val="1445613737"/>
                    </a:ext>
                  </a:extLst>
                </a:gridCol>
                <a:gridCol w="1440160">
                  <a:extLst>
                    <a:ext uri="{9D8B030D-6E8A-4147-A177-3AD203B41FA5}">
                      <a16:colId xmlns:a16="http://schemas.microsoft.com/office/drawing/2014/main" val="3329748658"/>
                    </a:ext>
                  </a:extLst>
                </a:gridCol>
                <a:gridCol w="1440160">
                  <a:extLst>
                    <a:ext uri="{9D8B030D-6E8A-4147-A177-3AD203B41FA5}">
                      <a16:colId xmlns:a16="http://schemas.microsoft.com/office/drawing/2014/main" val="3408875566"/>
                    </a:ext>
                  </a:extLst>
                </a:gridCol>
                <a:gridCol w="1440160">
                  <a:extLst>
                    <a:ext uri="{9D8B030D-6E8A-4147-A177-3AD203B41FA5}">
                      <a16:colId xmlns:a16="http://schemas.microsoft.com/office/drawing/2014/main" val="3489701381"/>
                    </a:ext>
                  </a:extLst>
                </a:gridCol>
              </a:tblGrid>
              <a:tr h="226519">
                <a:tc rowSpan="2">
                  <a:txBody>
                    <a:bodyPr/>
                    <a:lstStyle/>
                    <a:p>
                      <a:pPr algn="l">
                        <a:spcAft>
                          <a:spcPts val="500"/>
                        </a:spcAft>
                      </a:pPr>
                      <a:r>
                        <a:rPr lang="en-AU" sz="1200" dirty="0">
                          <a:solidFill>
                            <a:schemeClr val="bg1"/>
                          </a:solidFill>
                          <a:effectLst/>
                        </a:rPr>
                        <a:t>Age-group of </a:t>
                      </a:r>
                      <a:br>
                        <a:rPr lang="en-AU" sz="1200" dirty="0">
                          <a:solidFill>
                            <a:schemeClr val="bg1"/>
                          </a:solidFill>
                          <a:effectLst/>
                        </a:rPr>
                      </a:br>
                      <a:r>
                        <a:rPr lang="en-AU" sz="1200" dirty="0">
                          <a:solidFill>
                            <a:schemeClr val="bg1"/>
                          </a:solidFill>
                          <a:effectLst/>
                        </a:rPr>
                        <a:t>mother (years)</a:t>
                      </a:r>
                      <a:endParaRPr lang="en-AU" sz="12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087876"/>
                    </a:solidFill>
                  </a:tcPr>
                </a:tc>
                <a:tc gridSpan="7">
                  <a:txBody>
                    <a:bodyPr/>
                    <a:lstStyle/>
                    <a:p>
                      <a:pPr algn="ctr">
                        <a:spcAft>
                          <a:spcPts val="500"/>
                        </a:spcAft>
                      </a:pPr>
                      <a:r>
                        <a:rPr lang="en-AU" sz="1200" dirty="0">
                          <a:solidFill>
                            <a:schemeClr val="bg1"/>
                          </a:solidFill>
                          <a:effectLst/>
                        </a:rPr>
                        <a:t>Jurisdiction</a:t>
                      </a:r>
                      <a:endParaRPr lang="en-AU" sz="12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087876"/>
                    </a:solidFill>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extLst>
                  <a:ext uri="{0D108BD9-81ED-4DB2-BD59-A6C34878D82A}">
                    <a16:rowId xmlns:a16="http://schemas.microsoft.com/office/drawing/2014/main" val="1132334281"/>
                  </a:ext>
                </a:extLst>
              </a:tr>
              <a:tr h="226519">
                <a:tc vMerge="1">
                  <a:txBody>
                    <a:bodyPr/>
                    <a:lstStyle/>
                    <a:p>
                      <a:endParaRPr lang="en-AU"/>
                    </a:p>
                  </a:txBody>
                  <a:tcPr/>
                </a:tc>
                <a:tc>
                  <a:txBody>
                    <a:bodyPr/>
                    <a:lstStyle/>
                    <a:p>
                      <a:pPr algn="just">
                        <a:spcAft>
                          <a:spcPts val="500"/>
                        </a:spcAft>
                      </a:pPr>
                      <a:r>
                        <a:rPr lang="en-AU" sz="1200" dirty="0">
                          <a:solidFill>
                            <a:schemeClr val="bg1"/>
                          </a:solidFill>
                          <a:effectLst/>
                        </a:rPr>
                        <a:t>NSW</a:t>
                      </a:r>
                      <a:endParaRPr lang="en-AU" sz="12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38100" cmpd="sng">
                      <a:noFill/>
                    </a:lnL>
                    <a:lnR w="12700" cmpd="sng">
                      <a:noFill/>
                    </a:lnR>
                    <a:lnT w="38100" cmpd="sng">
                      <a:noFill/>
                    </a:lnT>
                    <a:lnB w="12700" cmpd="sng">
                      <a:noFill/>
                    </a:lnB>
                    <a:lnTlToBr w="12700" cmpd="sng">
                      <a:noFill/>
                      <a:prstDash val="solid"/>
                    </a:lnTlToBr>
                    <a:lnBlToTr w="12700" cmpd="sng">
                      <a:noFill/>
                      <a:prstDash val="solid"/>
                    </a:lnBlToTr>
                    <a:solidFill>
                      <a:srgbClr val="087876"/>
                    </a:solidFill>
                  </a:tcPr>
                </a:tc>
                <a:tc>
                  <a:txBody>
                    <a:bodyPr/>
                    <a:lstStyle/>
                    <a:p>
                      <a:pPr algn="just">
                        <a:spcAft>
                          <a:spcPts val="500"/>
                        </a:spcAft>
                      </a:pPr>
                      <a:r>
                        <a:rPr lang="en-AU" sz="1200" dirty="0">
                          <a:solidFill>
                            <a:schemeClr val="bg1"/>
                          </a:solidFill>
                          <a:effectLst/>
                        </a:rPr>
                        <a:t>Vic</a:t>
                      </a:r>
                      <a:endParaRPr lang="en-AU" sz="12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087876"/>
                    </a:solidFill>
                  </a:tcPr>
                </a:tc>
                <a:tc>
                  <a:txBody>
                    <a:bodyPr/>
                    <a:lstStyle/>
                    <a:p>
                      <a:pPr algn="just">
                        <a:spcAft>
                          <a:spcPts val="500"/>
                        </a:spcAft>
                      </a:pPr>
                      <a:r>
                        <a:rPr lang="en-AU" sz="1200" dirty="0">
                          <a:solidFill>
                            <a:schemeClr val="bg1"/>
                          </a:solidFill>
                          <a:effectLst/>
                        </a:rPr>
                        <a:t>Qld</a:t>
                      </a:r>
                      <a:endParaRPr lang="en-AU" sz="12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087876"/>
                    </a:solidFill>
                  </a:tcPr>
                </a:tc>
                <a:tc>
                  <a:txBody>
                    <a:bodyPr/>
                    <a:lstStyle/>
                    <a:p>
                      <a:pPr algn="just">
                        <a:spcAft>
                          <a:spcPts val="500"/>
                        </a:spcAft>
                      </a:pPr>
                      <a:r>
                        <a:rPr lang="en-AU" sz="1200" dirty="0">
                          <a:solidFill>
                            <a:schemeClr val="bg1"/>
                          </a:solidFill>
                          <a:effectLst/>
                        </a:rPr>
                        <a:t>WA</a:t>
                      </a:r>
                      <a:endParaRPr lang="en-AU" sz="12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087876"/>
                    </a:solidFill>
                  </a:tcPr>
                </a:tc>
                <a:tc>
                  <a:txBody>
                    <a:bodyPr/>
                    <a:lstStyle/>
                    <a:p>
                      <a:pPr algn="just">
                        <a:spcAft>
                          <a:spcPts val="500"/>
                        </a:spcAft>
                      </a:pPr>
                      <a:r>
                        <a:rPr lang="en-AU" sz="1200" dirty="0">
                          <a:solidFill>
                            <a:schemeClr val="bg1"/>
                          </a:solidFill>
                          <a:effectLst/>
                        </a:rPr>
                        <a:t>SA</a:t>
                      </a:r>
                      <a:endParaRPr lang="en-AU" sz="12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087876"/>
                    </a:solidFill>
                  </a:tcPr>
                </a:tc>
                <a:tc>
                  <a:txBody>
                    <a:bodyPr/>
                    <a:lstStyle/>
                    <a:p>
                      <a:pPr algn="just">
                        <a:spcAft>
                          <a:spcPts val="500"/>
                        </a:spcAft>
                      </a:pPr>
                      <a:r>
                        <a:rPr lang="en-AU" sz="1200" dirty="0">
                          <a:solidFill>
                            <a:schemeClr val="bg1"/>
                          </a:solidFill>
                          <a:effectLst/>
                        </a:rPr>
                        <a:t>NT</a:t>
                      </a:r>
                      <a:endParaRPr lang="en-AU" sz="12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087876"/>
                    </a:solidFill>
                  </a:tcPr>
                </a:tc>
                <a:tc>
                  <a:txBody>
                    <a:bodyPr/>
                    <a:lstStyle/>
                    <a:p>
                      <a:pPr algn="just">
                        <a:spcAft>
                          <a:spcPts val="500"/>
                        </a:spcAft>
                      </a:pPr>
                      <a:r>
                        <a:rPr lang="en-AU" sz="1200" dirty="0">
                          <a:solidFill>
                            <a:schemeClr val="bg1"/>
                          </a:solidFill>
                          <a:effectLst/>
                        </a:rPr>
                        <a:t>Australia</a:t>
                      </a:r>
                      <a:endParaRPr lang="en-AU" sz="12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087876"/>
                    </a:solidFill>
                  </a:tcPr>
                </a:tc>
                <a:extLst>
                  <a:ext uri="{0D108BD9-81ED-4DB2-BD59-A6C34878D82A}">
                    <a16:rowId xmlns:a16="http://schemas.microsoft.com/office/drawing/2014/main" val="1104210190"/>
                  </a:ext>
                </a:extLst>
              </a:tr>
              <a:tr h="226519">
                <a:tc gridSpan="8">
                  <a:txBody>
                    <a:bodyPr/>
                    <a:lstStyle/>
                    <a:p>
                      <a:pPr algn="ctr">
                        <a:spcAft>
                          <a:spcPts val="500"/>
                        </a:spcAft>
                      </a:pPr>
                      <a:r>
                        <a:rPr lang="en-AU" sz="1200" dirty="0">
                          <a:effectLst/>
                        </a:rPr>
                        <a:t>Aboriginal and Torres Strait Islander mothers</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38100" cmpd="sng">
                      <a:noFill/>
                    </a:lnT>
                    <a:lnB w="12700" cmpd="sng">
                      <a:noFill/>
                    </a:lnB>
                    <a:lnTlToBr w="12700" cmpd="sng">
                      <a:noFill/>
                      <a:prstDash val="solid"/>
                    </a:lnTlToBr>
                    <a:lnBlToTr w="12700" cmpd="sng">
                      <a:noFill/>
                      <a:prstDash val="solid"/>
                    </a:lnBlToTr>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extLst>
                  <a:ext uri="{0D108BD9-81ED-4DB2-BD59-A6C34878D82A}">
                    <a16:rowId xmlns:a16="http://schemas.microsoft.com/office/drawing/2014/main" val="149239012"/>
                  </a:ext>
                </a:extLst>
              </a:tr>
              <a:tr h="226519">
                <a:tc>
                  <a:txBody>
                    <a:bodyPr/>
                    <a:lstStyle/>
                    <a:p>
                      <a:pPr algn="just">
                        <a:spcAft>
                          <a:spcPts val="500"/>
                        </a:spcAft>
                      </a:pPr>
                      <a:r>
                        <a:rPr lang="en-AU" sz="1200" dirty="0">
                          <a:effectLst/>
                        </a:rPr>
                        <a:t>15-19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spcAft>
                          <a:spcPts val="500"/>
                        </a:spcAft>
                      </a:pPr>
                      <a:r>
                        <a:rPr lang="en-AU" sz="1200">
                          <a:effectLst/>
                        </a:rPr>
                        <a:t>44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spcAft>
                          <a:spcPts val="500"/>
                        </a:spcAft>
                      </a:pPr>
                      <a:r>
                        <a:rPr lang="en-AU" sz="1200">
                          <a:effectLst/>
                        </a:rPr>
                        <a:t>43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spcAft>
                          <a:spcPts val="500"/>
                        </a:spcAft>
                      </a:pPr>
                      <a:r>
                        <a:rPr lang="en-AU" sz="1200">
                          <a:effectLst/>
                        </a:rPr>
                        <a:t>60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spcAft>
                          <a:spcPts val="500"/>
                        </a:spcAft>
                      </a:pPr>
                      <a:r>
                        <a:rPr lang="en-AU" sz="1200">
                          <a:effectLst/>
                        </a:rPr>
                        <a:t>76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spcAft>
                          <a:spcPts val="500"/>
                        </a:spcAft>
                      </a:pPr>
                      <a:r>
                        <a:rPr lang="en-AU" sz="1200">
                          <a:effectLst/>
                        </a:rPr>
                        <a:t>50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spcAft>
                          <a:spcPts val="500"/>
                        </a:spcAft>
                      </a:pPr>
                      <a:r>
                        <a:rPr lang="en-AU" sz="1200" dirty="0">
                          <a:effectLst/>
                        </a:rPr>
                        <a:t>54</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spcAft>
                          <a:spcPts val="500"/>
                        </a:spcAft>
                      </a:pPr>
                      <a:r>
                        <a:rPr lang="en-AU" sz="1200" dirty="0">
                          <a:effectLst/>
                        </a:rPr>
                        <a:t>53</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527994771"/>
                  </a:ext>
                </a:extLst>
              </a:tr>
              <a:tr h="226519">
                <a:tc>
                  <a:txBody>
                    <a:bodyPr/>
                    <a:lstStyle/>
                    <a:p>
                      <a:pPr algn="just">
                        <a:spcAft>
                          <a:spcPts val="500"/>
                        </a:spcAft>
                      </a:pPr>
                      <a:r>
                        <a:rPr lang="en-AU" sz="1200" dirty="0">
                          <a:effectLst/>
                        </a:rPr>
                        <a:t>20-24</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spcAft>
                          <a:spcPts val="500"/>
                        </a:spcAft>
                      </a:pPr>
                      <a:r>
                        <a:rPr lang="en-AU" sz="1200">
                          <a:effectLst/>
                        </a:rPr>
                        <a:t>116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spcAft>
                          <a:spcPts val="500"/>
                        </a:spcAft>
                      </a:pPr>
                      <a:r>
                        <a:rPr lang="en-AU" sz="1200" dirty="0">
                          <a:effectLst/>
                        </a:rPr>
                        <a:t>109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spcAft>
                          <a:spcPts val="500"/>
                        </a:spcAft>
                      </a:pPr>
                      <a:r>
                        <a:rPr lang="en-AU" sz="1200">
                          <a:effectLst/>
                        </a:rPr>
                        <a:t>148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spcAft>
                          <a:spcPts val="500"/>
                        </a:spcAft>
                      </a:pPr>
                      <a:r>
                        <a:rPr lang="en-AU" sz="1200">
                          <a:effectLst/>
                        </a:rPr>
                        <a:t>140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spcAft>
                          <a:spcPts val="500"/>
                        </a:spcAft>
                      </a:pPr>
                      <a:r>
                        <a:rPr lang="en-AU" sz="1200">
                          <a:effectLst/>
                        </a:rPr>
                        <a:t>119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spcAft>
                          <a:spcPts val="500"/>
                        </a:spcAft>
                      </a:pPr>
                      <a:r>
                        <a:rPr lang="en-AU" sz="1200" dirty="0">
                          <a:effectLst/>
                        </a:rPr>
                        <a:t>113</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spcAft>
                          <a:spcPts val="500"/>
                        </a:spcAft>
                      </a:pPr>
                      <a:r>
                        <a:rPr lang="en-AU" sz="1200" dirty="0">
                          <a:effectLst/>
                        </a:rPr>
                        <a:t>126</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037688745"/>
                  </a:ext>
                </a:extLst>
              </a:tr>
              <a:tr h="226519">
                <a:tc>
                  <a:txBody>
                    <a:bodyPr/>
                    <a:lstStyle/>
                    <a:p>
                      <a:pPr algn="just">
                        <a:spcAft>
                          <a:spcPts val="500"/>
                        </a:spcAft>
                      </a:pPr>
                      <a:r>
                        <a:rPr lang="en-AU" sz="1200" dirty="0">
                          <a:effectLst/>
                        </a:rPr>
                        <a:t>25-29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spcAft>
                          <a:spcPts val="500"/>
                        </a:spcAft>
                      </a:pPr>
                      <a:r>
                        <a:rPr lang="en-AU" sz="1200">
                          <a:effectLst/>
                        </a:rPr>
                        <a:t>133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spcAft>
                          <a:spcPts val="500"/>
                        </a:spcAft>
                      </a:pPr>
                      <a:r>
                        <a:rPr lang="en-AU" sz="1200">
                          <a:effectLst/>
                        </a:rPr>
                        <a:t>129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spcAft>
                          <a:spcPts val="500"/>
                        </a:spcAft>
                      </a:pPr>
                      <a:r>
                        <a:rPr lang="en-AU" sz="1200" dirty="0">
                          <a:effectLst/>
                        </a:rPr>
                        <a:t>146</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spcAft>
                          <a:spcPts val="500"/>
                        </a:spcAft>
                      </a:pPr>
                      <a:r>
                        <a:rPr lang="en-AU" sz="1200">
                          <a:effectLst/>
                        </a:rPr>
                        <a:t>140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spcAft>
                          <a:spcPts val="500"/>
                        </a:spcAft>
                      </a:pPr>
                      <a:r>
                        <a:rPr lang="en-AU" sz="1200">
                          <a:effectLst/>
                        </a:rPr>
                        <a:t>120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spcAft>
                          <a:spcPts val="500"/>
                        </a:spcAft>
                      </a:pPr>
                      <a:r>
                        <a:rPr lang="en-AU" sz="1200">
                          <a:effectLst/>
                        </a:rPr>
                        <a:t>94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spcAft>
                          <a:spcPts val="500"/>
                        </a:spcAft>
                      </a:pPr>
                      <a:r>
                        <a:rPr lang="en-AU" sz="1200">
                          <a:effectLst/>
                        </a:rPr>
                        <a:t>130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698177418"/>
                  </a:ext>
                </a:extLst>
              </a:tr>
              <a:tr h="226519">
                <a:tc>
                  <a:txBody>
                    <a:bodyPr/>
                    <a:lstStyle/>
                    <a:p>
                      <a:pPr algn="just">
                        <a:spcAft>
                          <a:spcPts val="500"/>
                        </a:spcAft>
                      </a:pPr>
                      <a:r>
                        <a:rPr lang="en-AU" sz="1200" dirty="0">
                          <a:effectLst/>
                        </a:rPr>
                        <a:t>30-34</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spcAft>
                          <a:spcPts val="500"/>
                        </a:spcAft>
                      </a:pPr>
                      <a:r>
                        <a:rPr lang="en-AU" sz="1200">
                          <a:effectLst/>
                        </a:rPr>
                        <a:t>91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spcAft>
                          <a:spcPts val="500"/>
                        </a:spcAft>
                      </a:pPr>
                      <a:r>
                        <a:rPr lang="en-AU" sz="1200">
                          <a:effectLst/>
                        </a:rPr>
                        <a:t>103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spcAft>
                          <a:spcPts val="500"/>
                        </a:spcAft>
                      </a:pPr>
                      <a:r>
                        <a:rPr lang="en-AU" sz="1200">
                          <a:effectLst/>
                        </a:rPr>
                        <a:t>106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spcAft>
                          <a:spcPts val="500"/>
                        </a:spcAft>
                      </a:pPr>
                      <a:r>
                        <a:rPr lang="en-AU" sz="1200" dirty="0">
                          <a:effectLst/>
                        </a:rPr>
                        <a:t>85</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spcAft>
                          <a:spcPts val="500"/>
                        </a:spcAft>
                      </a:pPr>
                      <a:r>
                        <a:rPr lang="en-AU" sz="1200">
                          <a:effectLst/>
                        </a:rPr>
                        <a:t>73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spcAft>
                          <a:spcPts val="500"/>
                        </a:spcAft>
                      </a:pPr>
                      <a:r>
                        <a:rPr lang="en-AU" sz="1200">
                          <a:effectLst/>
                        </a:rPr>
                        <a:t>76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spcAft>
                          <a:spcPts val="500"/>
                        </a:spcAft>
                      </a:pPr>
                      <a:r>
                        <a:rPr lang="en-AU" sz="1200">
                          <a:effectLst/>
                        </a:rPr>
                        <a:t>92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862239703"/>
                  </a:ext>
                </a:extLst>
              </a:tr>
              <a:tr h="226519">
                <a:tc>
                  <a:txBody>
                    <a:bodyPr/>
                    <a:lstStyle/>
                    <a:p>
                      <a:pPr algn="just">
                        <a:spcAft>
                          <a:spcPts val="500"/>
                        </a:spcAft>
                      </a:pPr>
                      <a:r>
                        <a:rPr lang="en-AU" sz="1200">
                          <a:effectLst/>
                        </a:rPr>
                        <a:t>35-39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spcAft>
                          <a:spcPts val="500"/>
                        </a:spcAft>
                      </a:pPr>
                      <a:r>
                        <a:rPr lang="en-AU" sz="1200" dirty="0">
                          <a:effectLst/>
                        </a:rPr>
                        <a:t>52</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spcAft>
                          <a:spcPts val="500"/>
                        </a:spcAft>
                      </a:pPr>
                      <a:r>
                        <a:rPr lang="en-AU" sz="1200">
                          <a:effectLst/>
                        </a:rPr>
                        <a:t>63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spcAft>
                          <a:spcPts val="500"/>
                        </a:spcAft>
                      </a:pPr>
                      <a:r>
                        <a:rPr lang="en-AU" sz="1200">
                          <a:effectLst/>
                        </a:rPr>
                        <a:t>58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spcAft>
                          <a:spcPts val="500"/>
                        </a:spcAft>
                      </a:pPr>
                      <a:r>
                        <a:rPr lang="en-AU" sz="1200" dirty="0">
                          <a:effectLst/>
                        </a:rPr>
                        <a:t>55</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spcAft>
                          <a:spcPts val="500"/>
                        </a:spcAft>
                      </a:pPr>
                      <a:r>
                        <a:rPr lang="en-AU" sz="1200">
                          <a:effectLst/>
                        </a:rPr>
                        <a:t>40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spcAft>
                          <a:spcPts val="500"/>
                        </a:spcAft>
                      </a:pPr>
                      <a:r>
                        <a:rPr lang="en-AU" sz="1200">
                          <a:effectLst/>
                        </a:rPr>
                        <a:t>40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spcAft>
                          <a:spcPts val="500"/>
                        </a:spcAft>
                      </a:pPr>
                      <a:r>
                        <a:rPr lang="en-AU" sz="1200">
                          <a:effectLst/>
                        </a:rPr>
                        <a:t>52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352037743"/>
                  </a:ext>
                </a:extLst>
              </a:tr>
              <a:tr h="226519">
                <a:tc>
                  <a:txBody>
                    <a:bodyPr/>
                    <a:lstStyle/>
                    <a:p>
                      <a:pPr algn="just">
                        <a:spcAft>
                          <a:spcPts val="500"/>
                        </a:spcAft>
                      </a:pPr>
                      <a:r>
                        <a:rPr lang="en-AU" sz="1200">
                          <a:effectLst/>
                        </a:rPr>
                        <a:t>40-44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spcAft>
                          <a:spcPts val="500"/>
                        </a:spcAft>
                      </a:pPr>
                      <a:r>
                        <a:rPr lang="en-AU" sz="1200">
                          <a:effectLst/>
                        </a:rPr>
                        <a:t>11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spcAft>
                          <a:spcPts val="500"/>
                        </a:spcAft>
                      </a:pPr>
                      <a:r>
                        <a:rPr lang="en-AU" sz="1200" dirty="0">
                          <a:effectLst/>
                        </a:rPr>
                        <a:t>19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spcAft>
                          <a:spcPts val="500"/>
                        </a:spcAft>
                      </a:pPr>
                      <a:r>
                        <a:rPr lang="en-AU" sz="1200">
                          <a:effectLst/>
                        </a:rPr>
                        <a:t>14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spcAft>
                          <a:spcPts val="500"/>
                        </a:spcAft>
                      </a:pPr>
                      <a:r>
                        <a:rPr lang="en-AU" sz="1200" dirty="0">
                          <a:effectLst/>
                        </a:rPr>
                        <a:t>10</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spcAft>
                          <a:spcPts val="500"/>
                        </a:spcAft>
                      </a:pPr>
                      <a:r>
                        <a:rPr lang="en-AU" sz="1200">
                          <a:effectLst/>
                        </a:rPr>
                        <a:t>9.2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spcAft>
                          <a:spcPts val="500"/>
                        </a:spcAft>
                      </a:pPr>
                      <a:r>
                        <a:rPr lang="en-AU" sz="1200">
                          <a:effectLst/>
                        </a:rPr>
                        <a:t>6.7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spcAft>
                          <a:spcPts val="500"/>
                        </a:spcAft>
                      </a:pPr>
                      <a:r>
                        <a:rPr lang="en-AU" sz="1200">
                          <a:effectLst/>
                        </a:rPr>
                        <a:t>12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434620617"/>
                  </a:ext>
                </a:extLst>
              </a:tr>
              <a:tr h="226519">
                <a:tc gridSpan="8">
                  <a:txBody>
                    <a:bodyPr/>
                    <a:lstStyle/>
                    <a:p>
                      <a:pPr algn="ctr">
                        <a:spcAft>
                          <a:spcPts val="500"/>
                        </a:spcAft>
                      </a:pPr>
                      <a:r>
                        <a:rPr lang="en-AU" sz="1200" dirty="0">
                          <a:effectLst/>
                        </a:rPr>
                        <a:t>All mothers</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extLst>
                  <a:ext uri="{0D108BD9-81ED-4DB2-BD59-A6C34878D82A}">
                    <a16:rowId xmlns:a16="http://schemas.microsoft.com/office/drawing/2014/main" val="1521432134"/>
                  </a:ext>
                </a:extLst>
              </a:tr>
              <a:tr h="226519">
                <a:tc>
                  <a:txBody>
                    <a:bodyPr/>
                    <a:lstStyle/>
                    <a:p>
                      <a:pPr algn="just">
                        <a:spcAft>
                          <a:spcPts val="500"/>
                        </a:spcAft>
                      </a:pPr>
                      <a:r>
                        <a:rPr lang="en-AU" sz="1200" dirty="0">
                          <a:effectLst/>
                        </a:rPr>
                        <a:t>15-19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spcAft>
                          <a:spcPts val="500"/>
                        </a:spcAft>
                      </a:pPr>
                      <a:r>
                        <a:rPr lang="en-AU" sz="1200">
                          <a:effectLst/>
                        </a:rPr>
                        <a:t>9.1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spcAft>
                          <a:spcPts val="500"/>
                        </a:spcAft>
                      </a:pPr>
                      <a:r>
                        <a:rPr lang="en-AU" sz="1200">
                          <a:effectLst/>
                        </a:rPr>
                        <a:t>6.4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spcAft>
                          <a:spcPts val="500"/>
                        </a:spcAft>
                      </a:pPr>
                      <a:r>
                        <a:rPr lang="en-AU" sz="1200" dirty="0">
                          <a:effectLst/>
                        </a:rPr>
                        <a:t>15</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spcAft>
                          <a:spcPts val="500"/>
                        </a:spcAft>
                      </a:pPr>
                      <a:r>
                        <a:rPr lang="en-AU" sz="1200">
                          <a:effectLst/>
                        </a:rPr>
                        <a:t>13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spcAft>
                          <a:spcPts val="500"/>
                        </a:spcAft>
                      </a:pPr>
                      <a:r>
                        <a:rPr lang="en-AU" sz="1200" dirty="0">
                          <a:effectLst/>
                        </a:rPr>
                        <a:t>8.8</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spcAft>
                          <a:spcPts val="500"/>
                        </a:spcAft>
                      </a:pPr>
                      <a:r>
                        <a:rPr lang="en-AU" sz="1200">
                          <a:effectLst/>
                        </a:rPr>
                        <a:t>32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spcAft>
                          <a:spcPts val="500"/>
                        </a:spcAft>
                      </a:pPr>
                      <a:r>
                        <a:rPr lang="en-AU" sz="1200">
                          <a:effectLst/>
                        </a:rPr>
                        <a:t>10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051274961"/>
                  </a:ext>
                </a:extLst>
              </a:tr>
              <a:tr h="226519">
                <a:tc>
                  <a:txBody>
                    <a:bodyPr/>
                    <a:lstStyle/>
                    <a:p>
                      <a:pPr algn="just">
                        <a:spcAft>
                          <a:spcPts val="500"/>
                        </a:spcAft>
                      </a:pPr>
                      <a:r>
                        <a:rPr lang="en-AU" sz="1200" dirty="0">
                          <a:effectLst/>
                        </a:rPr>
                        <a:t>20-24</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spcAft>
                          <a:spcPts val="500"/>
                        </a:spcAft>
                      </a:pPr>
                      <a:r>
                        <a:rPr lang="en-AU" sz="1200">
                          <a:effectLst/>
                        </a:rPr>
                        <a:t>41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spcAft>
                          <a:spcPts val="500"/>
                        </a:spcAft>
                      </a:pPr>
                      <a:r>
                        <a:rPr lang="en-AU" sz="1200">
                          <a:effectLst/>
                        </a:rPr>
                        <a:t>32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spcAft>
                          <a:spcPts val="500"/>
                        </a:spcAft>
                      </a:pPr>
                      <a:r>
                        <a:rPr lang="en-AU" sz="1200" dirty="0">
                          <a:effectLst/>
                        </a:rPr>
                        <a:t>56</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spcAft>
                          <a:spcPts val="500"/>
                        </a:spcAft>
                      </a:pPr>
                      <a:r>
                        <a:rPr lang="en-AU" sz="1200">
                          <a:effectLst/>
                        </a:rPr>
                        <a:t>50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spcAft>
                          <a:spcPts val="500"/>
                        </a:spcAft>
                      </a:pPr>
                      <a:r>
                        <a:rPr lang="en-AU" sz="1200" dirty="0">
                          <a:effectLst/>
                        </a:rPr>
                        <a:t>41</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spcAft>
                          <a:spcPts val="500"/>
                        </a:spcAft>
                      </a:pPr>
                      <a:r>
                        <a:rPr lang="en-AU" sz="1200" dirty="0">
                          <a:effectLst/>
                        </a:rPr>
                        <a:t>80</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spcAft>
                          <a:spcPts val="500"/>
                        </a:spcAft>
                      </a:pPr>
                      <a:r>
                        <a:rPr lang="en-AU" sz="1200">
                          <a:effectLst/>
                        </a:rPr>
                        <a:t>43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678348763"/>
                  </a:ext>
                </a:extLst>
              </a:tr>
              <a:tr h="226519">
                <a:tc>
                  <a:txBody>
                    <a:bodyPr/>
                    <a:lstStyle/>
                    <a:p>
                      <a:pPr algn="just">
                        <a:spcAft>
                          <a:spcPts val="500"/>
                        </a:spcAft>
                      </a:pPr>
                      <a:r>
                        <a:rPr lang="en-AU" sz="1200">
                          <a:effectLst/>
                        </a:rPr>
                        <a:t>25-29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spcAft>
                          <a:spcPts val="500"/>
                        </a:spcAft>
                      </a:pPr>
                      <a:r>
                        <a:rPr lang="en-AU" sz="1200">
                          <a:effectLst/>
                        </a:rPr>
                        <a:t>86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spcAft>
                          <a:spcPts val="500"/>
                        </a:spcAft>
                      </a:pPr>
                      <a:r>
                        <a:rPr lang="en-AU" sz="1200">
                          <a:effectLst/>
                        </a:rPr>
                        <a:t>84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spcAft>
                          <a:spcPts val="500"/>
                        </a:spcAft>
                      </a:pPr>
                      <a:r>
                        <a:rPr lang="en-AU" sz="1200">
                          <a:effectLst/>
                        </a:rPr>
                        <a:t>97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spcAft>
                          <a:spcPts val="500"/>
                        </a:spcAft>
                      </a:pPr>
                      <a:r>
                        <a:rPr lang="en-AU" sz="1200" dirty="0">
                          <a:effectLst/>
                        </a:rPr>
                        <a:t>97</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spcAft>
                          <a:spcPts val="500"/>
                        </a:spcAft>
                      </a:pPr>
                      <a:r>
                        <a:rPr lang="en-AU" sz="1200">
                          <a:effectLst/>
                        </a:rPr>
                        <a:t>93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spcAft>
                          <a:spcPts val="500"/>
                        </a:spcAft>
                      </a:pPr>
                      <a:r>
                        <a:rPr lang="en-AU" sz="1200" dirty="0">
                          <a:effectLst/>
                        </a:rPr>
                        <a:t>93</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spcAft>
                          <a:spcPts val="500"/>
                        </a:spcAft>
                      </a:pPr>
                      <a:r>
                        <a:rPr lang="en-AU" sz="1200">
                          <a:effectLst/>
                        </a:rPr>
                        <a:t>90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805105281"/>
                  </a:ext>
                </a:extLst>
              </a:tr>
              <a:tr h="226519">
                <a:tc>
                  <a:txBody>
                    <a:bodyPr/>
                    <a:lstStyle/>
                    <a:p>
                      <a:pPr algn="just">
                        <a:spcAft>
                          <a:spcPts val="500"/>
                        </a:spcAft>
                      </a:pPr>
                      <a:r>
                        <a:rPr lang="en-AU" sz="1200" dirty="0">
                          <a:effectLst/>
                        </a:rPr>
                        <a:t>30-34</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spcAft>
                          <a:spcPts val="500"/>
                        </a:spcAft>
                      </a:pPr>
                      <a:r>
                        <a:rPr lang="en-AU" sz="1200">
                          <a:effectLst/>
                        </a:rPr>
                        <a:t>117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spcAft>
                          <a:spcPts val="500"/>
                        </a:spcAft>
                      </a:pPr>
                      <a:r>
                        <a:rPr lang="en-AU" sz="1200">
                          <a:effectLst/>
                        </a:rPr>
                        <a:t>125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spcAft>
                          <a:spcPts val="500"/>
                        </a:spcAft>
                      </a:pPr>
                      <a:r>
                        <a:rPr lang="en-AU" sz="1200">
                          <a:effectLst/>
                        </a:rPr>
                        <a:t>113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spcAft>
                          <a:spcPts val="500"/>
                        </a:spcAft>
                      </a:pPr>
                      <a:r>
                        <a:rPr lang="en-AU" sz="1200" dirty="0">
                          <a:effectLst/>
                        </a:rPr>
                        <a:t>120</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spcAft>
                          <a:spcPts val="500"/>
                        </a:spcAft>
                      </a:pPr>
                      <a:r>
                        <a:rPr lang="en-AU" sz="1200" dirty="0">
                          <a:effectLst/>
                        </a:rPr>
                        <a:t>116</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spcAft>
                          <a:spcPts val="500"/>
                        </a:spcAft>
                      </a:pPr>
                      <a:r>
                        <a:rPr lang="en-AU" sz="1200" dirty="0">
                          <a:effectLst/>
                        </a:rPr>
                        <a:t>104</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spcAft>
                          <a:spcPts val="500"/>
                        </a:spcAft>
                      </a:pPr>
                      <a:r>
                        <a:rPr lang="en-AU" sz="1200">
                          <a:effectLst/>
                        </a:rPr>
                        <a:t>119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889553265"/>
                  </a:ext>
                </a:extLst>
              </a:tr>
              <a:tr h="226519">
                <a:tc>
                  <a:txBody>
                    <a:bodyPr/>
                    <a:lstStyle/>
                    <a:p>
                      <a:pPr algn="just">
                        <a:spcAft>
                          <a:spcPts val="500"/>
                        </a:spcAft>
                      </a:pPr>
                      <a:r>
                        <a:rPr lang="en-AU" sz="1200">
                          <a:effectLst/>
                        </a:rPr>
                        <a:t>35-39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spcAft>
                          <a:spcPts val="500"/>
                        </a:spcAft>
                      </a:pPr>
                      <a:r>
                        <a:rPr lang="en-AU" sz="1200">
                          <a:effectLst/>
                        </a:rPr>
                        <a:t>72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spcAft>
                          <a:spcPts val="500"/>
                        </a:spcAft>
                      </a:pPr>
                      <a:r>
                        <a:rPr lang="en-AU" sz="1200">
                          <a:effectLst/>
                        </a:rPr>
                        <a:t>80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spcAft>
                          <a:spcPts val="500"/>
                        </a:spcAft>
                      </a:pPr>
                      <a:r>
                        <a:rPr lang="en-AU" sz="1200" dirty="0">
                          <a:effectLst/>
                        </a:rPr>
                        <a:t>61</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spcAft>
                          <a:spcPts val="500"/>
                        </a:spcAft>
                      </a:pPr>
                      <a:r>
                        <a:rPr lang="en-AU" sz="1200">
                          <a:effectLst/>
                        </a:rPr>
                        <a:t>71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spcAft>
                          <a:spcPts val="500"/>
                        </a:spcAft>
                      </a:pPr>
                      <a:r>
                        <a:rPr lang="en-AU" sz="1200">
                          <a:effectLst/>
                        </a:rPr>
                        <a:t>65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spcAft>
                          <a:spcPts val="500"/>
                        </a:spcAft>
                      </a:pPr>
                      <a:r>
                        <a:rPr lang="en-AU" sz="1200" dirty="0">
                          <a:effectLst/>
                        </a:rPr>
                        <a:t>61</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spcAft>
                          <a:spcPts val="500"/>
                        </a:spcAft>
                      </a:pPr>
                      <a:r>
                        <a:rPr lang="en-AU" sz="1200" dirty="0">
                          <a:effectLst/>
                        </a:rPr>
                        <a:t>72</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845845864"/>
                  </a:ext>
                </a:extLst>
              </a:tr>
              <a:tr h="226519">
                <a:tc>
                  <a:txBody>
                    <a:bodyPr/>
                    <a:lstStyle/>
                    <a:p>
                      <a:pPr algn="just">
                        <a:spcAft>
                          <a:spcPts val="500"/>
                        </a:spcAft>
                      </a:pPr>
                      <a:r>
                        <a:rPr lang="en-AU" sz="1200" dirty="0">
                          <a:effectLst/>
                        </a:rPr>
                        <a:t>40-44</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spcAft>
                          <a:spcPts val="500"/>
                        </a:spcAft>
                      </a:pPr>
                      <a:r>
                        <a:rPr lang="en-AU" sz="1200" dirty="0">
                          <a:effectLst/>
                        </a:rPr>
                        <a:t>16</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spcAft>
                          <a:spcPts val="500"/>
                        </a:spcAft>
                      </a:pPr>
                      <a:r>
                        <a:rPr lang="en-AU" sz="1200" dirty="0">
                          <a:effectLst/>
                        </a:rPr>
                        <a:t>18</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spcAft>
                          <a:spcPts val="500"/>
                        </a:spcAft>
                      </a:pPr>
                      <a:r>
                        <a:rPr lang="en-AU" sz="1200">
                          <a:effectLst/>
                        </a:rPr>
                        <a:t>13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spcAft>
                          <a:spcPts val="500"/>
                        </a:spcAft>
                      </a:pPr>
                      <a:r>
                        <a:rPr lang="en-AU" sz="1200">
                          <a:effectLst/>
                        </a:rPr>
                        <a:t>14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spcAft>
                          <a:spcPts val="500"/>
                        </a:spcAft>
                      </a:pPr>
                      <a:r>
                        <a:rPr lang="en-AU" sz="1200">
                          <a:effectLst/>
                        </a:rPr>
                        <a:t>13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spcAft>
                          <a:spcPts val="500"/>
                        </a:spcAft>
                      </a:pPr>
                      <a:r>
                        <a:rPr lang="en-AU" sz="1200">
                          <a:effectLst/>
                        </a:rPr>
                        <a:t>12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spcAft>
                          <a:spcPts val="500"/>
                        </a:spcAft>
                      </a:pPr>
                      <a:r>
                        <a:rPr lang="en-AU" sz="1200" dirty="0">
                          <a:effectLst/>
                        </a:rPr>
                        <a:t>15</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6435" marR="66435"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980567609"/>
                  </a:ext>
                </a:extLst>
              </a:tr>
            </a:tbl>
          </a:graphicData>
        </a:graphic>
      </p:graphicFrame>
      <p:sp>
        <p:nvSpPr>
          <p:cNvPr id="8" name="Rectangle 2"/>
          <p:cNvSpPr>
            <a:spLocks noChangeArrowheads="1"/>
          </p:cNvSpPr>
          <p:nvPr/>
        </p:nvSpPr>
        <p:spPr bwMode="auto">
          <a:xfrm>
            <a:off x="443372" y="5613132"/>
            <a:ext cx="11305256" cy="6480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noAutofit/>
          </a:bodyPr>
          <a:lstStyle>
            <a:lvl1pPr eaLnBrk="0" hangingPunct="0">
              <a:tabLst>
                <a:tab pos="457200" algn="l"/>
                <a:tab pos="593725" algn="l"/>
              </a:tabLst>
              <a:defRPr>
                <a:solidFill>
                  <a:schemeClr val="tx1"/>
                </a:solidFill>
                <a:latin typeface="Arial" panose="020B0604020202020204" pitchFamily="34" charset="0"/>
              </a:defRPr>
            </a:lvl1pPr>
            <a:lvl2pPr eaLnBrk="0" hangingPunct="0">
              <a:tabLst>
                <a:tab pos="457200" algn="l"/>
                <a:tab pos="593725" algn="l"/>
              </a:tabLst>
              <a:defRPr>
                <a:solidFill>
                  <a:schemeClr val="tx1"/>
                </a:solidFill>
                <a:latin typeface="Arial" panose="020B0604020202020204" pitchFamily="34" charset="0"/>
              </a:defRPr>
            </a:lvl2pPr>
            <a:lvl3pPr eaLnBrk="0" hangingPunct="0">
              <a:tabLst>
                <a:tab pos="457200" algn="l"/>
                <a:tab pos="593725" algn="l"/>
              </a:tabLst>
              <a:defRPr>
                <a:solidFill>
                  <a:schemeClr val="tx1"/>
                </a:solidFill>
                <a:latin typeface="Arial" panose="020B0604020202020204" pitchFamily="34" charset="0"/>
              </a:defRPr>
            </a:lvl3pPr>
            <a:lvl4pPr eaLnBrk="0" hangingPunct="0">
              <a:tabLst>
                <a:tab pos="457200" algn="l"/>
                <a:tab pos="593725" algn="l"/>
              </a:tabLst>
              <a:defRPr>
                <a:solidFill>
                  <a:schemeClr val="tx1"/>
                </a:solidFill>
                <a:latin typeface="Arial" panose="020B0604020202020204" pitchFamily="34" charset="0"/>
              </a:defRPr>
            </a:lvl4pPr>
            <a:lvl5pPr eaLnBrk="0" hangingPunct="0">
              <a:tabLst>
                <a:tab pos="457200" algn="l"/>
                <a:tab pos="593725"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 pos="593725"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 pos="593725"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 pos="593725"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 pos="593725" algn="l"/>
              </a:tabLst>
              <a:defRPr>
                <a:solidFill>
                  <a:schemeClr val="tx1"/>
                </a:solidFill>
                <a:latin typeface="Arial" panose="020B0604020202020204" pitchFamily="34" charset="0"/>
              </a:defRPr>
            </a:lvl9pPr>
          </a:lstStyle>
          <a:p>
            <a:pPr marL="594360" indent="-594360">
              <a:spcAft>
                <a:spcPts val="300"/>
              </a:spcAft>
              <a:tabLst>
                <a:tab pos="457200" algn="l"/>
                <a:tab pos="594360" algn="l"/>
              </a:tabLst>
            </a:pPr>
            <a:r>
              <a:rPr lang="en-AU" sz="800" dirty="0">
                <a:latin typeface="Calibri" panose="020F0502020204030204" pitchFamily="34" charset="0"/>
                <a:ea typeface="Times New Roman" panose="02020603050405020304" pitchFamily="18" charset="0"/>
                <a:cs typeface="Times New Roman" panose="02020603050405020304" pitchFamily="18" charset="0"/>
              </a:rPr>
              <a:t>Notes: 	1	Rates per 1,000 women in each age-group; the 15-19 years age-group includes births by girls aged 14 years or younger. Figures are not provided for the 45-49 years age-group because of the small numbers involved.</a:t>
            </a:r>
          </a:p>
          <a:p>
            <a:pPr marL="594360" indent="-594360">
              <a:spcAft>
                <a:spcPts val="300"/>
              </a:spcAft>
              <a:tabLst>
                <a:tab pos="457200" algn="l"/>
                <a:tab pos="594360" algn="l"/>
              </a:tabLst>
            </a:pPr>
            <a:r>
              <a:rPr lang="en-AU" sz="800" dirty="0">
                <a:latin typeface="Calibri" panose="020F0502020204030204" pitchFamily="34" charset="0"/>
                <a:ea typeface="Times New Roman" panose="02020603050405020304" pitchFamily="18" charset="0"/>
                <a:cs typeface="Times New Roman" panose="02020603050405020304" pitchFamily="18" charset="0"/>
              </a:rPr>
              <a:t>	2	Figures are not provided for Tas and the ACT because of the small numbers involved and doubts about the level of identification of Indigenous births, but numbers for these jurisdictions are included in figures for Australia.</a:t>
            </a:r>
          </a:p>
          <a:p>
            <a:r>
              <a:rPr lang="en-AU" sz="800" dirty="0">
                <a:latin typeface="Calibri" panose="020F0502020204030204" pitchFamily="34" charset="0"/>
                <a:ea typeface="Times New Roman" panose="02020603050405020304" pitchFamily="18" charset="0"/>
                <a:cs typeface="Times New Roman" panose="02020603050405020304" pitchFamily="18" charset="0"/>
              </a:rPr>
              <a:t>Source: ABS, 2018 </a:t>
            </a:r>
            <a:endParaRPr kumimoji="0" lang="en-AU" altLang="en-US" sz="800" b="0" i="0" u="none" strike="noStrike" cap="none" normalizeH="0" dirty="0" smtClean="0">
              <a:ln>
                <a:noFill/>
              </a:ln>
              <a:solidFill>
                <a:schemeClr val="tx1"/>
              </a:solidFill>
              <a:effectLst/>
              <a:latin typeface="+mj-lt"/>
            </a:endParaRPr>
          </a:p>
        </p:txBody>
      </p:sp>
    </p:spTree>
    <p:extLst>
      <p:ext uri="{BB962C8B-B14F-4D97-AF65-F5344CB8AC3E}">
        <p14:creationId xmlns:p14="http://schemas.microsoft.com/office/powerpoint/2010/main" val="287449741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1272" y="1524643"/>
            <a:ext cx="10959008" cy="762000"/>
          </a:xfrm>
        </p:spPr>
        <p:txBody>
          <a:bodyPr/>
          <a:lstStyle/>
          <a:p>
            <a:r>
              <a:rPr lang="en-AU" sz="2000" b="1" dirty="0" smtClean="0">
                <a:solidFill>
                  <a:srgbClr val="087876"/>
                </a:solidFill>
                <a:latin typeface="Calibri Light" panose="020F0302020204030204" pitchFamily="34" charset="0"/>
                <a:cs typeface="Calibri Light" panose="020F0302020204030204" pitchFamily="34" charset="0"/>
              </a:rPr>
              <a:t>Total fertility rates, by Indigenous status of mother, selected jurisdictions, Australia, 2017</a:t>
            </a:r>
            <a:endParaRPr lang="en-AU" sz="2000" b="1" dirty="0">
              <a:solidFill>
                <a:srgbClr val="087876"/>
              </a:solidFill>
              <a:latin typeface="Calibri Light" panose="020F0302020204030204" pitchFamily="34" charset="0"/>
              <a:cs typeface="Calibri Light" panose="020F0302020204030204" pitchFamily="34" charset="0"/>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671862333"/>
              </p:ext>
            </p:extLst>
          </p:nvPr>
        </p:nvGraphicFramePr>
        <p:xfrm>
          <a:off x="609600" y="2132855"/>
          <a:ext cx="10972801" cy="3024336"/>
        </p:xfrm>
        <a:graphic>
          <a:graphicData uri="http://schemas.openxmlformats.org/drawingml/2006/table">
            <a:tbl>
              <a:tblPr firstRow="1" bandRow="1">
                <a:tableStyleId>{5202B0CA-FC54-4496-8BCA-5EF66A818D29}</a:tableStyleId>
              </a:tblPr>
              <a:tblGrid>
                <a:gridCol w="2177004">
                  <a:extLst>
                    <a:ext uri="{9D8B030D-6E8A-4147-A177-3AD203B41FA5}">
                      <a16:colId xmlns:a16="http://schemas.microsoft.com/office/drawing/2014/main" val="517535839"/>
                    </a:ext>
                  </a:extLst>
                </a:gridCol>
                <a:gridCol w="1242121">
                  <a:extLst>
                    <a:ext uri="{9D8B030D-6E8A-4147-A177-3AD203B41FA5}">
                      <a16:colId xmlns:a16="http://schemas.microsoft.com/office/drawing/2014/main" val="1786892991"/>
                    </a:ext>
                  </a:extLst>
                </a:gridCol>
                <a:gridCol w="1242121">
                  <a:extLst>
                    <a:ext uri="{9D8B030D-6E8A-4147-A177-3AD203B41FA5}">
                      <a16:colId xmlns:a16="http://schemas.microsoft.com/office/drawing/2014/main" val="73217849"/>
                    </a:ext>
                  </a:extLst>
                </a:gridCol>
                <a:gridCol w="1242121">
                  <a:extLst>
                    <a:ext uri="{9D8B030D-6E8A-4147-A177-3AD203B41FA5}">
                      <a16:colId xmlns:a16="http://schemas.microsoft.com/office/drawing/2014/main" val="1900740509"/>
                    </a:ext>
                  </a:extLst>
                </a:gridCol>
                <a:gridCol w="1242121">
                  <a:extLst>
                    <a:ext uri="{9D8B030D-6E8A-4147-A177-3AD203B41FA5}">
                      <a16:colId xmlns:a16="http://schemas.microsoft.com/office/drawing/2014/main" val="1487555724"/>
                    </a:ext>
                  </a:extLst>
                </a:gridCol>
                <a:gridCol w="1242121">
                  <a:extLst>
                    <a:ext uri="{9D8B030D-6E8A-4147-A177-3AD203B41FA5}">
                      <a16:colId xmlns:a16="http://schemas.microsoft.com/office/drawing/2014/main" val="3549486280"/>
                    </a:ext>
                  </a:extLst>
                </a:gridCol>
                <a:gridCol w="1343071">
                  <a:extLst>
                    <a:ext uri="{9D8B030D-6E8A-4147-A177-3AD203B41FA5}">
                      <a16:colId xmlns:a16="http://schemas.microsoft.com/office/drawing/2014/main" val="3726962808"/>
                    </a:ext>
                  </a:extLst>
                </a:gridCol>
                <a:gridCol w="1242121">
                  <a:extLst>
                    <a:ext uri="{9D8B030D-6E8A-4147-A177-3AD203B41FA5}">
                      <a16:colId xmlns:a16="http://schemas.microsoft.com/office/drawing/2014/main" val="2624281905"/>
                    </a:ext>
                  </a:extLst>
                </a:gridCol>
              </a:tblGrid>
              <a:tr h="756084">
                <a:tc rowSpan="2">
                  <a:txBody>
                    <a:bodyPr/>
                    <a:lstStyle/>
                    <a:p>
                      <a:pPr algn="l">
                        <a:spcAft>
                          <a:spcPts val="500"/>
                        </a:spcAft>
                      </a:pPr>
                      <a:r>
                        <a:rPr lang="en-AU" sz="1200" dirty="0">
                          <a:solidFill>
                            <a:schemeClr val="bg1"/>
                          </a:solidFill>
                          <a:effectLst/>
                        </a:rPr>
                        <a:t>Status of mother </a:t>
                      </a:r>
                      <a:endParaRPr lang="en-AU" sz="12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tc gridSpan="7">
                  <a:txBody>
                    <a:bodyPr/>
                    <a:lstStyle/>
                    <a:p>
                      <a:pPr algn="ctr">
                        <a:spcAft>
                          <a:spcPts val="500"/>
                        </a:spcAft>
                      </a:pPr>
                      <a:r>
                        <a:rPr lang="en-AU" sz="1200" dirty="0">
                          <a:solidFill>
                            <a:schemeClr val="bg1"/>
                          </a:solidFill>
                          <a:effectLst/>
                        </a:rPr>
                        <a:t>Jurisdiction</a:t>
                      </a:r>
                      <a:endParaRPr lang="en-AU" sz="12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extLst>
                  <a:ext uri="{0D108BD9-81ED-4DB2-BD59-A6C34878D82A}">
                    <a16:rowId xmlns:a16="http://schemas.microsoft.com/office/drawing/2014/main" val="185231340"/>
                  </a:ext>
                </a:extLst>
              </a:tr>
              <a:tr h="756084">
                <a:tc vMerge="1">
                  <a:txBody>
                    <a:bodyPr/>
                    <a:lstStyle/>
                    <a:p>
                      <a:endParaRPr lang="en-AU"/>
                    </a:p>
                  </a:txBody>
                  <a:tcPr/>
                </a:tc>
                <a:tc>
                  <a:txBody>
                    <a:bodyPr/>
                    <a:lstStyle/>
                    <a:p>
                      <a:pPr algn="just">
                        <a:spcAft>
                          <a:spcPts val="500"/>
                        </a:spcAft>
                      </a:pPr>
                      <a:r>
                        <a:rPr lang="en-AU" sz="1200" dirty="0">
                          <a:solidFill>
                            <a:schemeClr val="bg1"/>
                          </a:solidFill>
                          <a:effectLst/>
                        </a:rPr>
                        <a:t>NSW</a:t>
                      </a:r>
                      <a:endParaRPr lang="en-AU" sz="12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tc>
                  <a:txBody>
                    <a:bodyPr/>
                    <a:lstStyle/>
                    <a:p>
                      <a:pPr algn="ctr">
                        <a:spcAft>
                          <a:spcPts val="500"/>
                        </a:spcAft>
                      </a:pPr>
                      <a:r>
                        <a:rPr lang="en-AU" sz="1200" dirty="0">
                          <a:solidFill>
                            <a:schemeClr val="bg1"/>
                          </a:solidFill>
                          <a:effectLst/>
                        </a:rPr>
                        <a:t>Vic</a:t>
                      </a:r>
                      <a:endParaRPr lang="en-AU" sz="12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tc>
                  <a:txBody>
                    <a:bodyPr/>
                    <a:lstStyle/>
                    <a:p>
                      <a:pPr algn="ctr">
                        <a:spcAft>
                          <a:spcPts val="500"/>
                        </a:spcAft>
                      </a:pPr>
                      <a:r>
                        <a:rPr lang="en-AU" sz="1200">
                          <a:solidFill>
                            <a:schemeClr val="bg1"/>
                          </a:solidFill>
                          <a:effectLst/>
                        </a:rPr>
                        <a:t>Qld</a:t>
                      </a:r>
                      <a:endParaRPr lang="en-AU" sz="12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tc>
                  <a:txBody>
                    <a:bodyPr/>
                    <a:lstStyle/>
                    <a:p>
                      <a:pPr algn="ctr">
                        <a:spcAft>
                          <a:spcPts val="500"/>
                        </a:spcAft>
                      </a:pPr>
                      <a:r>
                        <a:rPr lang="en-AU" sz="1200" dirty="0">
                          <a:solidFill>
                            <a:schemeClr val="bg1"/>
                          </a:solidFill>
                          <a:effectLst/>
                        </a:rPr>
                        <a:t>WA</a:t>
                      </a:r>
                      <a:endParaRPr lang="en-AU" sz="12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tc>
                  <a:txBody>
                    <a:bodyPr/>
                    <a:lstStyle/>
                    <a:p>
                      <a:pPr algn="ctr">
                        <a:spcAft>
                          <a:spcPts val="500"/>
                        </a:spcAft>
                      </a:pPr>
                      <a:r>
                        <a:rPr lang="en-AU" sz="1200">
                          <a:solidFill>
                            <a:schemeClr val="bg1"/>
                          </a:solidFill>
                          <a:effectLst/>
                        </a:rPr>
                        <a:t>SA</a:t>
                      </a:r>
                      <a:endParaRPr lang="en-AU" sz="12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tc>
                  <a:txBody>
                    <a:bodyPr/>
                    <a:lstStyle/>
                    <a:p>
                      <a:pPr algn="ctr">
                        <a:spcAft>
                          <a:spcPts val="500"/>
                        </a:spcAft>
                      </a:pPr>
                      <a:r>
                        <a:rPr lang="en-AU" sz="1200" dirty="0">
                          <a:solidFill>
                            <a:schemeClr val="bg1"/>
                          </a:solidFill>
                          <a:effectLst/>
                        </a:rPr>
                        <a:t>NT</a:t>
                      </a:r>
                      <a:endParaRPr lang="en-AU" sz="12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tc>
                  <a:txBody>
                    <a:bodyPr/>
                    <a:lstStyle/>
                    <a:p>
                      <a:pPr algn="ctr">
                        <a:spcAft>
                          <a:spcPts val="500"/>
                        </a:spcAft>
                      </a:pPr>
                      <a:r>
                        <a:rPr lang="en-AU" sz="1200" dirty="0">
                          <a:solidFill>
                            <a:schemeClr val="bg1"/>
                          </a:solidFill>
                          <a:effectLst/>
                        </a:rPr>
                        <a:t>Australia</a:t>
                      </a:r>
                      <a:endParaRPr lang="en-AU" sz="12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087876"/>
                    </a:solidFill>
                  </a:tcPr>
                </a:tc>
                <a:extLst>
                  <a:ext uri="{0D108BD9-81ED-4DB2-BD59-A6C34878D82A}">
                    <a16:rowId xmlns:a16="http://schemas.microsoft.com/office/drawing/2014/main" val="748992631"/>
                  </a:ext>
                </a:extLst>
              </a:tr>
              <a:tr h="756084">
                <a:tc>
                  <a:txBody>
                    <a:bodyPr/>
                    <a:lstStyle/>
                    <a:p>
                      <a:pPr algn="l">
                        <a:spcAft>
                          <a:spcPts val="500"/>
                        </a:spcAft>
                      </a:pPr>
                      <a:r>
                        <a:rPr lang="en-AU" sz="1200">
                          <a:effectLst/>
                        </a:rPr>
                        <a:t>Aboriginal and Torres Strait Islander mothers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500"/>
                        </a:spcAft>
                      </a:pPr>
                      <a:r>
                        <a:rPr lang="en-AU" sz="1200" dirty="0">
                          <a:effectLst/>
                        </a:rPr>
                        <a:t>2,231</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2,328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2,669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2,527</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2,051</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1,925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2,329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540484146"/>
                  </a:ext>
                </a:extLst>
              </a:tr>
              <a:tr h="756084">
                <a:tc>
                  <a:txBody>
                    <a:bodyPr/>
                    <a:lstStyle/>
                    <a:p>
                      <a:pPr algn="just">
                        <a:spcAft>
                          <a:spcPts val="500"/>
                        </a:spcAft>
                      </a:pPr>
                      <a:r>
                        <a:rPr lang="en-AU" sz="1200">
                          <a:effectLst/>
                        </a:rPr>
                        <a:t>All mothers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spcAft>
                          <a:spcPts val="500"/>
                        </a:spcAft>
                      </a:pPr>
                      <a:r>
                        <a:rPr lang="en-AU" sz="1200">
                          <a:effectLst/>
                        </a:rPr>
                        <a:t>1,708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1,724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1,772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1,825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1,684</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1,909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1,741</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011508110"/>
                  </a:ext>
                </a:extLst>
              </a:tr>
            </a:tbl>
          </a:graphicData>
        </a:graphic>
      </p:graphicFrame>
      <p:sp>
        <p:nvSpPr>
          <p:cNvPr id="8" name="Rectangle 2"/>
          <p:cNvSpPr>
            <a:spLocks noChangeArrowheads="1"/>
          </p:cNvSpPr>
          <p:nvPr/>
        </p:nvSpPr>
        <p:spPr bwMode="auto">
          <a:xfrm>
            <a:off x="609600" y="5363444"/>
            <a:ext cx="11521280" cy="6480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noAutofit/>
          </a:bodyPr>
          <a:lstStyle>
            <a:lvl1pPr eaLnBrk="0" hangingPunct="0">
              <a:tabLst>
                <a:tab pos="457200" algn="l"/>
                <a:tab pos="593725" algn="l"/>
              </a:tabLst>
              <a:defRPr>
                <a:solidFill>
                  <a:schemeClr val="tx1"/>
                </a:solidFill>
                <a:latin typeface="Arial" panose="020B0604020202020204" pitchFamily="34" charset="0"/>
              </a:defRPr>
            </a:lvl1pPr>
            <a:lvl2pPr eaLnBrk="0" hangingPunct="0">
              <a:tabLst>
                <a:tab pos="457200" algn="l"/>
                <a:tab pos="593725" algn="l"/>
              </a:tabLst>
              <a:defRPr>
                <a:solidFill>
                  <a:schemeClr val="tx1"/>
                </a:solidFill>
                <a:latin typeface="Arial" panose="020B0604020202020204" pitchFamily="34" charset="0"/>
              </a:defRPr>
            </a:lvl2pPr>
            <a:lvl3pPr eaLnBrk="0" hangingPunct="0">
              <a:tabLst>
                <a:tab pos="457200" algn="l"/>
                <a:tab pos="593725" algn="l"/>
              </a:tabLst>
              <a:defRPr>
                <a:solidFill>
                  <a:schemeClr val="tx1"/>
                </a:solidFill>
                <a:latin typeface="Arial" panose="020B0604020202020204" pitchFamily="34" charset="0"/>
              </a:defRPr>
            </a:lvl3pPr>
            <a:lvl4pPr eaLnBrk="0" hangingPunct="0">
              <a:tabLst>
                <a:tab pos="457200" algn="l"/>
                <a:tab pos="593725" algn="l"/>
              </a:tabLst>
              <a:defRPr>
                <a:solidFill>
                  <a:schemeClr val="tx1"/>
                </a:solidFill>
                <a:latin typeface="Arial" panose="020B0604020202020204" pitchFamily="34" charset="0"/>
              </a:defRPr>
            </a:lvl4pPr>
            <a:lvl5pPr eaLnBrk="0" hangingPunct="0">
              <a:tabLst>
                <a:tab pos="457200" algn="l"/>
                <a:tab pos="593725"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 pos="593725"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 pos="593725"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 pos="593725"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 pos="593725" algn="l"/>
              </a:tabLst>
              <a:defRPr>
                <a:solidFill>
                  <a:schemeClr val="tx1"/>
                </a:solidFill>
                <a:latin typeface="Arial" panose="020B0604020202020204" pitchFamily="34" charset="0"/>
              </a:defRPr>
            </a:lvl9pPr>
          </a:lstStyle>
          <a:p>
            <a:pPr marL="594360" indent="-594360">
              <a:spcAft>
                <a:spcPts val="300"/>
              </a:spcAft>
              <a:tabLst>
                <a:tab pos="457200" algn="l"/>
                <a:tab pos="594360" algn="l"/>
              </a:tabLst>
            </a:pPr>
            <a:r>
              <a:rPr lang="en-AU" sz="800" dirty="0">
                <a:latin typeface="Calibri" panose="020F0502020204030204" pitchFamily="34" charset="0"/>
                <a:ea typeface="Times New Roman" panose="02020603050405020304" pitchFamily="18" charset="0"/>
                <a:cs typeface="Times New Roman" panose="02020603050405020304" pitchFamily="18" charset="0"/>
              </a:rPr>
              <a:t>Notes: 	1	Total fertility rate is the </a:t>
            </a:r>
            <a:r>
              <a:rPr lang="en-AU" sz="900" dirty="0">
                <a:latin typeface="Calibri" panose="020F0502020204030204" pitchFamily="34" charset="0"/>
                <a:ea typeface="Times New Roman" panose="02020603050405020304" pitchFamily="18" charset="0"/>
                <a:cs typeface="Times New Roman" panose="02020603050405020304" pitchFamily="18" charset="0"/>
              </a:rPr>
              <a:t>number</a:t>
            </a:r>
            <a:r>
              <a:rPr lang="en-AU" sz="800" dirty="0">
                <a:latin typeface="Calibri" panose="020F0502020204030204" pitchFamily="34" charset="0"/>
                <a:ea typeface="Times New Roman" panose="02020603050405020304" pitchFamily="18" charset="0"/>
                <a:cs typeface="Times New Roman" panose="02020603050405020304" pitchFamily="18" charset="0"/>
              </a:rPr>
              <a:t> of children born to 1,000 women at the current level and age pattern of fertility.</a:t>
            </a:r>
          </a:p>
          <a:p>
            <a:pPr marL="594360" indent="-594360">
              <a:spcAft>
                <a:spcPts val="300"/>
              </a:spcAft>
              <a:tabLst>
                <a:tab pos="457200" algn="l"/>
                <a:tab pos="594360" algn="l"/>
              </a:tabLst>
            </a:pPr>
            <a:r>
              <a:rPr lang="en-AU" sz="800" dirty="0">
                <a:latin typeface="Calibri" panose="020F0502020204030204" pitchFamily="34" charset="0"/>
                <a:ea typeface="Times New Roman" panose="02020603050405020304" pitchFamily="18" charset="0"/>
                <a:cs typeface="Times New Roman" panose="02020603050405020304" pitchFamily="18" charset="0"/>
              </a:rPr>
              <a:t>	2	Figures are not provided for Tas and the ACT because of the small numbers involved and doubts about the level of identification of Indigenous births. Numbers for those jurisdictions are included in figures for Australia.</a:t>
            </a:r>
          </a:p>
          <a:p>
            <a:pPr marL="594360" indent="-594360">
              <a:spcAft>
                <a:spcPts val="300"/>
              </a:spcAft>
              <a:tabLst>
                <a:tab pos="457200" algn="l"/>
                <a:tab pos="594360" algn="l"/>
              </a:tabLst>
            </a:pPr>
            <a:r>
              <a:rPr lang="en-AU" sz="800" dirty="0">
                <a:latin typeface="Calibri" panose="020F0502020204030204" pitchFamily="34" charset="0"/>
                <a:ea typeface="Times New Roman" panose="02020603050405020304" pitchFamily="18" charset="0"/>
                <a:cs typeface="Times New Roman" panose="02020603050405020304" pitchFamily="18" charset="0"/>
              </a:rPr>
              <a:t>Source: ABS, 2018 </a:t>
            </a:r>
            <a:endParaRPr lang="en-AU" sz="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4560997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7775</TotalTime>
  <Words>6792</Words>
  <Application>Microsoft Office PowerPoint</Application>
  <PresentationFormat>Widescreen</PresentationFormat>
  <Paragraphs>1718</Paragraphs>
  <Slides>78</Slides>
  <Notes>18</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78</vt:i4>
      </vt:variant>
    </vt:vector>
  </HeadingPairs>
  <TitlesOfParts>
    <vt:vector size="86" baseType="lpstr">
      <vt:lpstr>ＭＳ Ｐゴシック</vt:lpstr>
      <vt:lpstr>Arial</vt:lpstr>
      <vt:lpstr>Calibri</vt:lpstr>
      <vt:lpstr>Calibri Light</vt:lpstr>
      <vt:lpstr>Corbel</vt:lpstr>
      <vt:lpstr>Times New Roman</vt:lpstr>
      <vt:lpstr>Trebuchet MS</vt:lpstr>
      <vt:lpstr>Office Theme</vt:lpstr>
      <vt:lpstr>Key facts, figures and tables</vt:lpstr>
      <vt:lpstr>Aboriginal and Torres Strait Islander population</vt:lpstr>
      <vt:lpstr>Aboriginal and Torres Strait Islander population</vt:lpstr>
      <vt:lpstr>Estimated Aboriginal and Torres Strait Islander (Indigenous) population, by jurisdiction, Australia, 2018</vt:lpstr>
      <vt:lpstr>Population pyramid of Aboriginal and Torres Strait Islander and non-Indigenous populations, 30 June 2018</vt:lpstr>
      <vt:lpstr>Births and pregnancy outcomes</vt:lpstr>
      <vt:lpstr>Births and pregnancy outcomes</vt:lpstr>
      <vt:lpstr>Age-specific fertility rates, by Indigenous status of mother, selected jurisdictions, Australia, 2017 </vt:lpstr>
      <vt:lpstr>Total fertility rates, by Indigenous status of mother, selected jurisdictions, Australia, 2017</vt:lpstr>
      <vt:lpstr>Proportion (%) of low birthweight babies, by sub-categories and Indigenous status, Australia, 2016</vt:lpstr>
      <vt:lpstr>Mortality</vt:lpstr>
      <vt:lpstr>Mortality</vt:lpstr>
      <vt:lpstr>Mortality</vt:lpstr>
      <vt:lpstr>Numbers and proportions (%) of Aboriginal and Torres Strait Islander deaths, Australia, 2017</vt:lpstr>
      <vt:lpstr>Age-standardised death rates, by Indigenous status, and Indigenous:non-Indigenous rate ratios, NSW, Qld, WA, SA and the NT, 2017</vt:lpstr>
      <vt:lpstr>Expectation of life at birth in years, by Indigenous status and sex, selected jurisdictions, Australia, 2015-2017</vt:lpstr>
      <vt:lpstr>Expectation of life at birth in years, by Indigenous status and remoteness, Australia, 2015-2017</vt:lpstr>
      <vt:lpstr>Median age at death, by Indigenous status and sex, NSW, Qld, WA, SA and the NT, 2015-2017</vt:lpstr>
      <vt:lpstr>Infant mortality rates, by Indigenous status and sex, and Indigenous: non-Indigenous rate ratios, NSW, Qld, WA, SA and the NT, 2015-2017</vt:lpstr>
      <vt:lpstr>Proportions and rates of the leading causes of Aboriginal and Torres Strait Islander deaths and Indigenous: non-Indigenous rate ratios, NSW, Qld, WA, SA and the NT, 2011-2015</vt:lpstr>
      <vt:lpstr>Numbers of women who gave birth and maternal deaths, and maternal mortality ratios, by Indigenous status, Australia, 2012-2016</vt:lpstr>
      <vt:lpstr>Hospitalisation</vt:lpstr>
      <vt:lpstr>Numbers of hospital separations and age-standardised separation rates, by Indigenous status and jurisdiction, and Aboriginal and Torres Strait Islander: non-Indigenous rate ratios, 2016-17</vt:lpstr>
      <vt:lpstr>Age-specific hospital separation rates (excluding dialysis), by sex and Indigenous status, and Aboriginal and Torres Strait Islander: non-Indigenous rate ratios, Australia, 2013-15</vt:lpstr>
      <vt:lpstr>Numbers, proportions (%), and age-standardised hospitalisation rates for leading causes of hospital separations among Aboriginal and Torres Strait Islander people, and Aboriginal and Torres Strait Islander: non-Indigenous rate ratios, Australia, 2016-17</vt:lpstr>
      <vt:lpstr>Age-standardised separation rates for potentially preventable hospitalisations, by Indigenous status, and Aboriginal and Torres Strait Islander: non-Indigenous rate ratios, Australia, 2016-17</vt:lpstr>
      <vt:lpstr>Cardiovascular health</vt:lpstr>
      <vt:lpstr>Cardiovascular health</vt:lpstr>
      <vt:lpstr>Prevalence (%) of people reporting cardiovascular disease as a long-term health condition, by Indigenous status and age-group, Australia, 2012-2013</vt:lpstr>
      <vt:lpstr>Prevalence (%) of cardiovascular disease among Aboriginal and Torres Strait Islander people, by sex and disease type, and Aboriginal and Torres Strait Islander: non-Indigenous rate ratios, Australia, 2012-2013</vt:lpstr>
      <vt:lpstr>Cancer</vt:lpstr>
      <vt:lpstr>Cancer</vt:lpstr>
      <vt:lpstr>Age-standardised incidence rates for the 10 most common cancers, by Indigenous status, and Indigenous: non-Indigenous rate ratios, NSW, Vic, Qld, WA and the NT, 2009-2013</vt:lpstr>
      <vt:lpstr>Five year relative survival for all cancers combined by Indigenous status and age, NSW, Vic, Qld, WA and the NT, 2007-2014</vt:lpstr>
      <vt:lpstr>Age-standardised death rates for the 10 most common cancers, by Indigenous status, and Indigenous: non-Indigenous rate ratios, NSW, Qld, WA, SA and the NT, 2011-2015</vt:lpstr>
      <vt:lpstr>Diabetes</vt:lpstr>
      <vt:lpstr>Social and emotional wellbeing</vt:lpstr>
      <vt:lpstr>Social and emotional wellbeing</vt:lpstr>
      <vt:lpstr>Numbers and rates of deaths from mental health related conditions (excluding intentional self-harm), by sex and cause of death, and Aboriginal and Torres Strait Islander: non-Indigenous rate ratios, NSW, Qld, WA, SA, and the NT, 2011-2015</vt:lpstr>
      <vt:lpstr>Age-standardised death rates for intentional self-harm among Aboriginal and Torres Strait Islander people, by sex and jurisdiction, and Aboriginal and Torres Strait Islander: non-Indigenous rate ratios, NSW, Qld, WA, SA and the NT, 2013-2017</vt:lpstr>
      <vt:lpstr>Age-standardised death rates for intentional self-harm among Aboriginal and Torres Strait Islander people, by sex and age-group, and Aboriginal and Torres Strait Islander: non-Indigenous rate ratios, NSW, Qld, WA, SA and the NT, 2013-2017</vt:lpstr>
      <vt:lpstr>Kidney health</vt:lpstr>
      <vt:lpstr>Numbers of notifications and age-standardised notification rates for ESRD, by Indigenous status, and Aboriginal and Torres Strait Islander: non-Indigenous rate ratios, selected jurisdictions, Australia, 2011-2015</vt:lpstr>
      <vt:lpstr>Numbers of notifications and notification rates of ESRD, by Indigenous status and age-group, and Aboriginal and Torres Strait Islander: non-Indigenous rate ratios, Australia, 2011-2015</vt:lpstr>
      <vt:lpstr>Injury, including family violence</vt:lpstr>
      <vt:lpstr>Injury, including family violence</vt:lpstr>
      <vt:lpstr>Respiratory health</vt:lpstr>
      <vt:lpstr>Respiratory health</vt:lpstr>
      <vt:lpstr>Indigenous: non-Indigenous hospitalisation rate ratios, by selected respiratory condition and age-group, all jurisdictions, 2014-15 </vt:lpstr>
      <vt:lpstr>Underlying causes of death, by Indigenous status, respiratory diseases, NSW, Qld, WA, SA and NT, 2011-2015</vt:lpstr>
      <vt:lpstr>Eye health</vt:lpstr>
      <vt:lpstr>Eye health</vt:lpstr>
      <vt:lpstr>Ear health and hearing</vt:lpstr>
      <vt:lpstr>Oral health</vt:lpstr>
      <vt:lpstr>Oral Health</vt:lpstr>
      <vt:lpstr>Age-specific hospital separation rates for potentially preventable dental conditions among children aged 0-14 years, by Indigenous status, and Indigenous: non-Indigenous rate ratios, Australia, 2014-15</vt:lpstr>
      <vt:lpstr>Disability</vt:lpstr>
      <vt:lpstr>Numbers and proportions (%) of disability services users, by Indigenous status, Australia, 2012-13 to 2016-17</vt:lpstr>
      <vt:lpstr>Communicable diseases</vt:lpstr>
      <vt:lpstr>Communicable diseases</vt:lpstr>
      <vt:lpstr>Communicable diseases</vt:lpstr>
      <vt:lpstr>Environmental health</vt:lpstr>
      <vt:lpstr>Environmental health</vt:lpstr>
      <vt:lpstr>Nutrition</vt:lpstr>
      <vt:lpstr>Nutrition</vt:lpstr>
      <vt:lpstr>Breastfeeding</vt:lpstr>
      <vt:lpstr>Physical activity</vt:lpstr>
      <vt:lpstr>Bodyweight</vt:lpstr>
      <vt:lpstr>Immunisation</vt:lpstr>
      <vt:lpstr>Tobacco use</vt:lpstr>
      <vt:lpstr>Alcohol use</vt:lpstr>
      <vt:lpstr>Alcohol use</vt:lpstr>
      <vt:lpstr>Illicit drug use</vt:lpstr>
      <vt:lpstr>Illicit drug use</vt:lpstr>
      <vt:lpstr>Proportion of Aboriginal and Torres Strait Islander people who reported illicit drug use in the last 12 months, 2014-2015</vt:lpstr>
      <vt:lpstr>Rate of drug induced deaths, by Indigenous status, and Indigenous: non-Indigenous rate ratios, NSW, Qld, WA, SA, and the NT, 2010-2014</vt:lpstr>
      <vt:lpstr>Volatile substance use</vt:lpstr>
      <vt:lpstr>Citation</vt:lpstr>
    </vt:vector>
  </TitlesOfParts>
  <Company>Edith Cowan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essama</dc:creator>
  <cp:lastModifiedBy>Graham BARKER</cp:lastModifiedBy>
  <cp:revision>810</cp:revision>
  <dcterms:created xsi:type="dcterms:W3CDTF">2013-03-22T08:43:17Z</dcterms:created>
  <dcterms:modified xsi:type="dcterms:W3CDTF">2019-02-28T07:25:12Z</dcterms:modified>
</cp:coreProperties>
</file>