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51"/>
  </p:notesMasterIdLst>
  <p:handoutMasterIdLst>
    <p:handoutMasterId r:id="rId52"/>
  </p:handoutMasterIdLst>
  <p:sldIdLst>
    <p:sldId id="299" r:id="rId4"/>
    <p:sldId id="300" r:id="rId5"/>
    <p:sldId id="301" r:id="rId6"/>
    <p:sldId id="256" r:id="rId7"/>
    <p:sldId id="294" r:id="rId8"/>
    <p:sldId id="257" r:id="rId9"/>
    <p:sldId id="258" r:id="rId10"/>
    <p:sldId id="262" r:id="rId11"/>
    <p:sldId id="278" r:id="rId12"/>
    <p:sldId id="279" r:id="rId13"/>
    <p:sldId id="259" r:id="rId14"/>
    <p:sldId id="260" r:id="rId15"/>
    <p:sldId id="261" r:id="rId16"/>
    <p:sldId id="263" r:id="rId17"/>
    <p:sldId id="264" r:id="rId18"/>
    <p:sldId id="280" r:id="rId19"/>
    <p:sldId id="265" r:id="rId20"/>
    <p:sldId id="281" r:id="rId21"/>
    <p:sldId id="282" r:id="rId22"/>
    <p:sldId id="283" r:id="rId23"/>
    <p:sldId id="266" r:id="rId24"/>
    <p:sldId id="267" r:id="rId25"/>
    <p:sldId id="272" r:id="rId26"/>
    <p:sldId id="292" r:id="rId27"/>
    <p:sldId id="291" r:id="rId28"/>
    <p:sldId id="284" r:id="rId29"/>
    <p:sldId id="285" r:id="rId30"/>
    <p:sldId id="288" r:id="rId31"/>
    <p:sldId id="268" r:id="rId32"/>
    <p:sldId id="287" r:id="rId33"/>
    <p:sldId id="269" r:id="rId34"/>
    <p:sldId id="286" r:id="rId35"/>
    <p:sldId id="277" r:id="rId36"/>
    <p:sldId id="289" r:id="rId37"/>
    <p:sldId id="270" r:id="rId38"/>
    <p:sldId id="271" r:id="rId39"/>
    <p:sldId id="297" r:id="rId40"/>
    <p:sldId id="290" r:id="rId41"/>
    <p:sldId id="298" r:id="rId42"/>
    <p:sldId id="275" r:id="rId43"/>
    <p:sldId id="274" r:id="rId44"/>
    <p:sldId id="296" r:id="rId45"/>
    <p:sldId id="273" r:id="rId46"/>
    <p:sldId id="293" r:id="rId47"/>
    <p:sldId id="295" r:id="rId48"/>
    <p:sldId id="276" r:id="rId49"/>
    <p:sldId id="302" r:id="rId50"/>
  </p:sldIdLst>
  <p:sldSz cx="9144000" cy="6858000" type="screen4x3"/>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9" autoAdjust="0"/>
    <p:restoredTop sz="73488" autoAdjust="0"/>
  </p:normalViewPr>
  <p:slideViewPr>
    <p:cSldViewPr>
      <p:cViewPr varScale="1">
        <p:scale>
          <a:sx n="91" d="100"/>
          <a:sy n="91" d="100"/>
        </p:scale>
        <p:origin x="14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5304" cy="35568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797022" y="0"/>
            <a:ext cx="4435304" cy="355681"/>
          </a:xfrm>
          <a:prstGeom prst="rect">
            <a:avLst/>
          </a:prstGeom>
        </p:spPr>
        <p:txBody>
          <a:bodyPr vert="horz" lIns="91440" tIns="45720" rIns="91440" bIns="45720" rtlCol="0"/>
          <a:lstStyle>
            <a:lvl1pPr algn="r">
              <a:defRPr sz="1200"/>
            </a:lvl1pPr>
          </a:lstStyle>
          <a:p>
            <a:fld id="{2F8A731E-AC50-4BBE-AE31-F671B709264E}" type="datetimeFigureOut">
              <a:rPr lang="en-AU" smtClean="0"/>
              <a:t>16/09/2019</a:t>
            </a:fld>
            <a:endParaRPr lang="en-AU"/>
          </a:p>
        </p:txBody>
      </p:sp>
      <p:sp>
        <p:nvSpPr>
          <p:cNvPr id="4" name="Footer Placeholder 3"/>
          <p:cNvSpPr>
            <a:spLocks noGrp="1"/>
          </p:cNvSpPr>
          <p:nvPr>
            <p:ph type="ftr" sz="quarter" idx="2"/>
          </p:nvPr>
        </p:nvSpPr>
        <p:spPr>
          <a:xfrm>
            <a:off x="1" y="6743619"/>
            <a:ext cx="4435304" cy="35568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797022" y="6743619"/>
            <a:ext cx="4435304" cy="355681"/>
          </a:xfrm>
          <a:prstGeom prst="rect">
            <a:avLst/>
          </a:prstGeom>
        </p:spPr>
        <p:txBody>
          <a:bodyPr vert="horz" lIns="91440" tIns="45720" rIns="91440" bIns="45720" rtlCol="0" anchor="b"/>
          <a:lstStyle>
            <a:lvl1pPr algn="r">
              <a:defRPr sz="1200"/>
            </a:lvl1pPr>
          </a:lstStyle>
          <a:p>
            <a:fld id="{4627C1A7-1FF0-4442-AE00-34C3E2D12507}" type="slidenum">
              <a:rPr lang="en-AU" smtClean="0"/>
              <a:t>‹#›</a:t>
            </a:fld>
            <a:endParaRPr lang="en-AU"/>
          </a:p>
        </p:txBody>
      </p:sp>
    </p:spTree>
    <p:extLst>
      <p:ext uri="{BB962C8B-B14F-4D97-AF65-F5344CB8AC3E}">
        <p14:creationId xmlns:p14="http://schemas.microsoft.com/office/powerpoint/2010/main" val="2582255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7E640BC3-19F8-4561-9190-5DF1D47439A9}" type="datetimeFigureOut">
              <a:rPr lang="en-AU" smtClean="0"/>
              <a:t>16/09/2019</a:t>
            </a:fld>
            <a:endParaRPr lang="en-AU"/>
          </a:p>
        </p:txBody>
      </p:sp>
      <p:sp>
        <p:nvSpPr>
          <p:cNvPr id="4" name="Slide Image Placeholder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023938" y="3416300"/>
            <a:ext cx="8186737" cy="279558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743700"/>
            <a:ext cx="4435475" cy="3556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797550" y="6743700"/>
            <a:ext cx="4435475" cy="355600"/>
          </a:xfrm>
          <a:prstGeom prst="rect">
            <a:avLst/>
          </a:prstGeom>
        </p:spPr>
        <p:txBody>
          <a:bodyPr vert="horz" lIns="91440" tIns="45720" rIns="91440" bIns="45720" rtlCol="0" anchor="b"/>
          <a:lstStyle>
            <a:lvl1pPr algn="r">
              <a:defRPr sz="1200"/>
            </a:lvl1pPr>
          </a:lstStyle>
          <a:p>
            <a:fld id="{C6A03B26-3822-454D-AB12-5092A3C16EA1}" type="slidenum">
              <a:rPr lang="en-AU" smtClean="0"/>
              <a:t>‹#›</a:t>
            </a:fld>
            <a:endParaRPr lang="en-AU"/>
          </a:p>
        </p:txBody>
      </p:sp>
    </p:spTree>
    <p:extLst>
      <p:ext uri="{BB962C8B-B14F-4D97-AF65-F5344CB8AC3E}">
        <p14:creationId xmlns:p14="http://schemas.microsoft.com/office/powerpoint/2010/main" val="334759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C3AFD2-EDB2-4AD0-9607-8CDE3AF78F5D}"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0729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C3AFD2-EDB2-4AD0-9607-8CDE3AF78F5D}"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52724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908050"/>
            <a:ext cx="9144000" cy="5329238"/>
          </a:xfrm>
          <a:prstGeom prst="rect">
            <a:avLst/>
          </a:prstGeom>
          <a:solidFill>
            <a:srgbClr val="F18E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 name="Title 1"/>
          <p:cNvSpPr>
            <a:spLocks noGrp="1"/>
          </p:cNvSpPr>
          <p:nvPr>
            <p:ph type="ctrTitle" hasCustomPrompt="1"/>
          </p:nvPr>
        </p:nvSpPr>
        <p:spPr>
          <a:xfrm>
            <a:off x="685800" y="2130425"/>
            <a:ext cx="7772400" cy="1470025"/>
          </a:xfrm>
        </p:spPr>
        <p:txBody>
          <a:bodyPr/>
          <a:lstStyle>
            <a:lvl1pPr>
              <a:defRPr>
                <a:solidFill>
                  <a:schemeClr val="bg1"/>
                </a:solidFill>
              </a:defRPr>
            </a:lvl1pPr>
          </a:lstStyle>
          <a:p>
            <a:r>
              <a:rPr lang="en-US" dirty="0" smtClean="0"/>
              <a:t>Title</a:t>
            </a:r>
            <a:endParaRPr lang="en-AU"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a:t>
            </a:r>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88639"/>
            <a:ext cx="4869180" cy="51435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 y="6453336"/>
            <a:ext cx="1611630" cy="19431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36096" y="6165304"/>
            <a:ext cx="3456384" cy="665208"/>
          </a:xfrm>
          <a:prstGeom prst="rect">
            <a:avLst/>
          </a:prstGeom>
        </p:spPr>
      </p:pic>
      <p:sp>
        <p:nvSpPr>
          <p:cNvPr id="9" name="Rectangle 6"/>
          <p:cNvSpPr>
            <a:spLocks noChangeArrowheads="1"/>
          </p:cNvSpPr>
          <p:nvPr userDrawn="1"/>
        </p:nvSpPr>
        <p:spPr bwMode="auto">
          <a:xfrm>
            <a:off x="0" y="6165850"/>
            <a:ext cx="9144000" cy="71438"/>
          </a:xfrm>
          <a:prstGeom prst="rect">
            <a:avLst/>
          </a:prstGeom>
          <a:solidFill>
            <a:srgbClr val="86868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Tree>
    <p:extLst>
      <p:ext uri="{BB962C8B-B14F-4D97-AF65-F5344CB8AC3E}">
        <p14:creationId xmlns:p14="http://schemas.microsoft.com/office/powerpoint/2010/main" val="148163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17428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609111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5848"/>
            <a:ext cx="8077200" cy="937248"/>
          </a:xfrm>
        </p:spPr>
        <p:txBody>
          <a:bodyPr tIns="0" bIns="0" rtlCol="0" anchor="t">
            <a:normAutofit/>
          </a:bodyPr>
          <a:lstStyle>
            <a:lvl1pPr algn="l">
              <a:defRPr sz="3600" b="0" cap="none" spc="0">
                <a:ln>
                  <a:noFill/>
                </a:ln>
                <a:solidFill>
                  <a:srgbClr val="923F2B"/>
                </a:solidFill>
                <a:effectLst/>
              </a:defRPr>
            </a:lvl1pPr>
          </a:lstStyle>
          <a:p>
            <a:pPr algn="ctr"/>
            <a:r>
              <a:rPr lang="en-AU" sz="1800" b="1" dirty="0" smtClean="0">
                <a:solidFill>
                  <a:schemeClr val="accent6">
                    <a:lumMod val="75000"/>
                  </a:schemeClr>
                </a:solidFill>
                <a:latin typeface="Corbel" panose="020B0503020204020204" pitchFamily="34" charset="0"/>
              </a:rPr>
              <a:t>Aboriginal and Torres Strait Islander knowledge translation: AOD resources for improved practice</a:t>
            </a:r>
            <a:endParaRPr lang="en-AU" sz="1800" dirty="0">
              <a:solidFill>
                <a:schemeClr val="accent6">
                  <a:lumMod val="75000"/>
                </a:schemeClr>
              </a:solidFill>
              <a:latin typeface="Corbel" panose="020B0503020204020204" pitchFamily="34" charset="0"/>
            </a:endParaRPr>
          </a:p>
        </p:txBody>
      </p:sp>
      <p:sp>
        <p:nvSpPr>
          <p:cNvPr id="3" name="Subtitle 2"/>
          <p:cNvSpPr>
            <a:spLocks noGrp="1"/>
          </p:cNvSpPr>
          <p:nvPr>
            <p:ph type="subTitle" idx="1"/>
          </p:nvPr>
        </p:nvSpPr>
        <p:spPr>
          <a:xfrm>
            <a:off x="685800" y="1794863"/>
            <a:ext cx="8077200" cy="1499616"/>
          </a:xfrm>
        </p:spPr>
        <p:txBody>
          <a:bodyPr lIns="118872" tIns="0" rIns="45720" bIns="0" anchor="b"/>
          <a:lstStyle>
            <a:lvl1pPr marL="0" indent="0" algn="l">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grpSp>
        <p:nvGrpSpPr>
          <p:cNvPr id="19" name="Group 18"/>
          <p:cNvGrpSpPr/>
          <p:nvPr userDrawn="1"/>
        </p:nvGrpSpPr>
        <p:grpSpPr>
          <a:xfrm>
            <a:off x="0" y="-373367"/>
            <a:ext cx="9206680" cy="2093886"/>
            <a:chOff x="0" y="-373367"/>
            <a:chExt cx="12275573" cy="2093886"/>
          </a:xfrm>
        </p:grpSpPr>
        <p:sp>
          <p:nvSpPr>
            <p:cNvPr id="20" name="Rectangle 19"/>
            <p:cNvSpPr/>
            <p:nvPr userDrawn="1"/>
          </p:nvSpPr>
          <p:spPr>
            <a:xfrm>
              <a:off x="0" y="-7640"/>
              <a:ext cx="12192000" cy="1420416"/>
            </a:xfrm>
            <a:prstGeom prst="rect">
              <a:avLst/>
            </a:prstGeom>
            <a:gradFill>
              <a:gsLst>
                <a:gs pos="0">
                  <a:srgbClr val="C49A4D"/>
                </a:gs>
                <a:gs pos="100000">
                  <a:srgbClr val="C49A4D">
                    <a:alpha val="66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53" y="53736"/>
              <a:ext cx="3240357" cy="1274541"/>
            </a:xfrm>
            <a:prstGeom prst="rect">
              <a:avLst/>
            </a:prstGeom>
          </p:spPr>
        </p:pic>
        <p:sp>
          <p:nvSpPr>
            <p:cNvPr id="22" name="Rectangle 21"/>
            <p:cNvSpPr/>
            <p:nvPr userDrawn="1"/>
          </p:nvSpPr>
          <p:spPr>
            <a:xfrm>
              <a:off x="6896" y="1412776"/>
              <a:ext cx="12192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445239">
              <a:off x="5203429" y="-373367"/>
              <a:ext cx="7072144" cy="2093886"/>
            </a:xfrm>
            <a:prstGeom prst="rect">
              <a:avLst/>
            </a:prstGeom>
          </p:spPr>
        </p:pic>
      </p:grpSp>
      <p:grpSp>
        <p:nvGrpSpPr>
          <p:cNvPr id="32" name="Group 31"/>
          <p:cNvGrpSpPr/>
          <p:nvPr userDrawn="1"/>
        </p:nvGrpSpPr>
        <p:grpSpPr>
          <a:xfrm>
            <a:off x="0" y="5661248"/>
            <a:ext cx="9144000" cy="1196752"/>
            <a:chOff x="0" y="6908848"/>
            <a:chExt cx="12192000" cy="1196752"/>
          </a:xfrm>
        </p:grpSpPr>
        <p:sp>
          <p:nvSpPr>
            <p:cNvPr id="24" name="Rectangle 23"/>
            <p:cNvSpPr/>
            <p:nvPr userDrawn="1"/>
          </p:nvSpPr>
          <p:spPr>
            <a:xfrm>
              <a:off x="0" y="6908848"/>
              <a:ext cx="12192000" cy="1196752"/>
            </a:xfrm>
            <a:prstGeom prst="rect">
              <a:avLst/>
            </a:prstGeom>
            <a:solidFill>
              <a:srgbClr val="923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5" name="Picture 2" descr="http://www.aips.net.au/wp-content/uploads/2011/06/ECU-Logo.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848528" y="7077365"/>
              <a:ext cx="1184662" cy="8766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1865" y="7082362"/>
              <a:ext cx="1339378" cy="866657"/>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30092" y="7105865"/>
              <a:ext cx="1999146" cy="819650"/>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148088" y="7128690"/>
              <a:ext cx="2028695" cy="774000"/>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95632" y="7128690"/>
              <a:ext cx="2012399" cy="774000"/>
            </a:xfrm>
            <a:prstGeom prst="rect">
              <a:avLst/>
            </a:prstGeom>
          </p:spPr>
        </p:pic>
        <p:pic>
          <p:nvPicPr>
            <p:cNvPr id="30" name="Picture 2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826880" y="7128690"/>
              <a:ext cx="1702800" cy="774000"/>
            </a:xfrm>
            <a:prstGeom prst="rect">
              <a:avLst/>
            </a:prstGeom>
          </p:spPr>
        </p:pic>
        <p:sp>
          <p:nvSpPr>
            <p:cNvPr id="31" name="TextBox 30"/>
            <p:cNvSpPr txBox="1"/>
            <p:nvPr userDrawn="1"/>
          </p:nvSpPr>
          <p:spPr>
            <a:xfrm>
              <a:off x="2458800" y="7133600"/>
              <a:ext cx="829715" cy="196208"/>
            </a:xfrm>
            <a:prstGeom prst="rect">
              <a:avLst/>
            </a:prstGeom>
            <a:noFill/>
          </p:spPr>
          <p:txBody>
            <a:bodyPr wrap="none" rtlCol="0">
              <a:spAutoFit/>
            </a:bodyPr>
            <a:lstStyle/>
            <a:p>
              <a:r>
                <a:rPr lang="en-US" sz="675" dirty="0" smtClean="0">
                  <a:solidFill>
                    <a:schemeClr val="bg1"/>
                  </a:solidFill>
                  <a:latin typeface="+mj-lt"/>
                </a:rPr>
                <a:t>Operated by</a:t>
              </a:r>
              <a:endParaRPr lang="en-AU" sz="675" dirty="0">
                <a:solidFill>
                  <a:schemeClr val="bg1"/>
                </a:solidFill>
                <a:latin typeface="+mj-lt"/>
              </a:endParaRPr>
            </a:p>
          </p:txBody>
        </p:sp>
      </p:grpSp>
    </p:spTree>
    <p:extLst>
      <p:ext uri="{BB962C8B-B14F-4D97-AF65-F5344CB8AC3E}">
        <p14:creationId xmlns:p14="http://schemas.microsoft.com/office/powerpoint/2010/main" val="4176559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a:noFill/>
                </a:ln>
                <a:solidFill>
                  <a:srgbClr val="923F2B"/>
                </a:solidFill>
                <a:effectLst/>
              </a:defRPr>
            </a:lvl1pPr>
          </a:lstStyle>
          <a:p>
            <a:r>
              <a:rPr lang="en-AU" dirty="0" smtClean="0"/>
              <a:t>Click to edit Master title style</a:t>
            </a:r>
            <a:endParaRPr lang="en-AU" dirty="0"/>
          </a:p>
        </p:txBody>
      </p:sp>
      <p:sp>
        <p:nvSpPr>
          <p:cNvPr id="4" name="Content Placeholder 2"/>
          <p:cNvSpPr>
            <a:spLocks noGrp="1"/>
          </p:cNvSpPr>
          <p:nvPr>
            <p:ph idx="1"/>
          </p:nvPr>
        </p:nvSpPr>
        <p:spPr>
          <a:xfrm>
            <a:off x="457200" y="2438400"/>
            <a:ext cx="8229600" cy="3962400"/>
          </a:xfrm>
        </p:spPr>
        <p:txBody>
          <a:bodyPr/>
          <a:lstStyle>
            <a:lvl1pPr marL="328613" indent="-239316">
              <a:buFontTx/>
              <a:buBlip>
                <a:blip r:embed="rId2"/>
              </a:buBlip>
              <a:defRPr/>
            </a:lvl1pPr>
            <a:lvl2pPr marL="547688" indent="-204788">
              <a:buFontTx/>
              <a:buBlip>
                <a:blip r:embed="rId2"/>
              </a:buBlip>
              <a:defRPr/>
            </a:lvl2pPr>
            <a:lvl3pPr marL="746522" indent="-171450">
              <a:buFontTx/>
              <a:buBlip>
                <a:blip r:embed="rId2"/>
              </a:buBlip>
              <a:defRPr/>
            </a:lvl3pPr>
            <a:lvl4pPr marL="912019" indent="-136922">
              <a:buFontTx/>
              <a:buBlip>
                <a:blip r:embed="rId2"/>
              </a:buBlip>
              <a:defRPr/>
            </a:lvl4pPr>
            <a:lvl5pPr marL="1069181" indent="-136922">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47743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a:noFill/>
                </a:ln>
                <a:solidFill>
                  <a:srgbClr val="9E0B0F"/>
                </a:solidFill>
                <a:effectLst/>
              </a:defRPr>
            </a:lvl1pPr>
          </a:lstStyle>
          <a:p>
            <a:r>
              <a:rPr lang="en-AU" dirty="0" smtClean="0"/>
              <a:t>Click to edit Master title style</a:t>
            </a:r>
            <a:endParaRPr lang="en-AU" dirty="0"/>
          </a:p>
        </p:txBody>
      </p:sp>
      <p:sp>
        <p:nvSpPr>
          <p:cNvPr id="4" name="Content Placeholder 3"/>
          <p:cNvSpPr>
            <a:spLocks noGrp="1"/>
          </p:cNvSpPr>
          <p:nvPr>
            <p:ph sz="half" idx="2"/>
          </p:nvPr>
        </p:nvSpPr>
        <p:spPr>
          <a:xfrm>
            <a:off x="457200" y="2449512"/>
            <a:ext cx="4040188" cy="3951288"/>
          </a:xfrm>
        </p:spPr>
        <p:txBody>
          <a:bodyPr/>
          <a:lstStyle>
            <a:lvl1pPr marL="328613" indent="-239316">
              <a:buFontTx/>
              <a:buBlip>
                <a:blip r:embed="rId2"/>
              </a:buBlip>
              <a:defRPr sz="1800"/>
            </a:lvl1pPr>
            <a:lvl2pPr marL="547688" indent="-204788">
              <a:buFontTx/>
              <a:buBlip>
                <a:blip r:embed="rId2"/>
              </a:buBlip>
              <a:defRPr sz="1500"/>
            </a:lvl2pPr>
            <a:lvl3pPr marL="746522" indent="-171450">
              <a:buFontTx/>
              <a:buBlip>
                <a:blip r:embed="rId2"/>
              </a:buBlip>
              <a:defRPr sz="1350"/>
            </a:lvl3pPr>
            <a:lvl4pPr marL="912019" indent="-136922">
              <a:buFontTx/>
              <a:buBlip>
                <a:blip r:embed="rId2"/>
              </a:buBlip>
              <a:defRPr sz="1200"/>
            </a:lvl4pPr>
            <a:lvl5pPr marL="1069181" indent="-136922">
              <a:buFontTx/>
              <a:buBlip>
                <a:blip r:embed="rId2"/>
              </a:buBlip>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5"/>
          <p:cNvSpPr>
            <a:spLocks noGrp="1"/>
          </p:cNvSpPr>
          <p:nvPr>
            <p:ph sz="quarter" idx="4"/>
          </p:nvPr>
        </p:nvSpPr>
        <p:spPr>
          <a:xfrm>
            <a:off x="4645026" y="2449512"/>
            <a:ext cx="4041775" cy="3951288"/>
          </a:xfrm>
        </p:spPr>
        <p:txBody>
          <a:bodyPr/>
          <a:lstStyle>
            <a:lvl1pPr marL="328613" indent="-239316">
              <a:buFontTx/>
              <a:buBlip>
                <a:blip r:embed="rId2"/>
              </a:buBlip>
              <a:defRPr sz="1800"/>
            </a:lvl1pPr>
            <a:lvl2pPr marL="547688" indent="-204788">
              <a:buFontTx/>
              <a:buBlip>
                <a:blip r:embed="rId2"/>
              </a:buBlip>
              <a:defRPr sz="1500"/>
            </a:lvl2pPr>
            <a:lvl3pPr marL="746522" indent="-171450">
              <a:buFontTx/>
              <a:buBlip>
                <a:blip r:embed="rId2"/>
              </a:buBlip>
              <a:defRPr sz="1350"/>
            </a:lvl3pPr>
            <a:lvl4pPr marL="912019" indent="-136922">
              <a:buFontTx/>
              <a:buBlip>
                <a:blip r:embed="rId2"/>
              </a:buBlip>
              <a:defRPr sz="1200"/>
            </a:lvl4pPr>
            <a:lvl5pPr marL="1069181" indent="-136922">
              <a:buFontTx/>
              <a:buBlip>
                <a:blip r:embed="rId2"/>
              </a:buBlip>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42168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4863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19256" cy="762000"/>
          </a:xfrm>
          <a:noFill/>
        </p:spPr>
        <p:txBody>
          <a:bodyPr/>
          <a:lstStyle>
            <a:lvl1pPr>
              <a:defRPr b="0" cap="none" spc="0">
                <a:ln>
                  <a:noFill/>
                </a:ln>
                <a:solidFill>
                  <a:srgbClr val="923F2B"/>
                </a:solidFill>
                <a:effectLst/>
              </a:defRPr>
            </a:lvl1pPr>
          </a:lstStyle>
          <a:p>
            <a:r>
              <a:rPr lang="en-AU" dirty="0" smtClean="0"/>
              <a:t>Click to edit Master title style</a:t>
            </a:r>
            <a:endParaRPr lang="en-AU" dirty="0"/>
          </a:p>
        </p:txBody>
      </p:sp>
      <p:sp>
        <p:nvSpPr>
          <p:cNvPr id="4" name="Content Placeholder 2"/>
          <p:cNvSpPr>
            <a:spLocks noGrp="1"/>
          </p:cNvSpPr>
          <p:nvPr>
            <p:ph idx="1"/>
          </p:nvPr>
        </p:nvSpPr>
        <p:spPr>
          <a:xfrm>
            <a:off x="457200" y="1556792"/>
            <a:ext cx="8229600" cy="4844008"/>
          </a:xfrm>
        </p:spPr>
        <p:txBody>
          <a:bodyPr/>
          <a:lstStyle>
            <a:lvl1pPr marL="328613" indent="-239316">
              <a:buFontTx/>
              <a:buBlip>
                <a:blip r:embed="rId2"/>
              </a:buBlip>
              <a:defRPr/>
            </a:lvl1pPr>
            <a:lvl2pPr marL="547688" indent="-204788">
              <a:buFontTx/>
              <a:buBlip>
                <a:blip r:embed="rId2"/>
              </a:buBlip>
              <a:defRPr/>
            </a:lvl2pPr>
            <a:lvl3pPr marL="746522" indent="-171450">
              <a:buFontTx/>
              <a:buBlip>
                <a:blip r:embed="rId2"/>
              </a:buBlip>
              <a:defRPr/>
            </a:lvl3pPr>
            <a:lvl4pPr marL="912019" indent="-136922">
              <a:buFontTx/>
              <a:buBlip>
                <a:blip r:embed="rId2"/>
              </a:buBlip>
              <a:defRPr/>
            </a:lvl4pPr>
            <a:lvl5pPr marL="1069181" indent="-136922">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23551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848"/>
            <a:ext cx="8077200" cy="1673352"/>
          </a:xfrm>
        </p:spPr>
        <p:txBody>
          <a:bodyPr tIns="0" bIns="0" rtlCol="0" anchor="t">
            <a:normAutofit/>
          </a:bodyPr>
          <a:lstStyle>
            <a:lvl1pPr algn="l">
              <a:defRPr sz="3525" b="0" cap="none" spc="0">
                <a:ln>
                  <a:noFill/>
                </a:ln>
                <a:solidFill>
                  <a:srgbClr val="923F2B"/>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grpSp>
        <p:nvGrpSpPr>
          <p:cNvPr id="19" name="Group 18"/>
          <p:cNvGrpSpPr/>
          <p:nvPr userDrawn="1"/>
        </p:nvGrpSpPr>
        <p:grpSpPr>
          <a:xfrm>
            <a:off x="0" y="-373367"/>
            <a:ext cx="9206680" cy="2093886"/>
            <a:chOff x="0" y="-373367"/>
            <a:chExt cx="12275573" cy="2093886"/>
          </a:xfrm>
        </p:grpSpPr>
        <p:sp>
          <p:nvSpPr>
            <p:cNvPr id="20" name="Rectangle 19"/>
            <p:cNvSpPr/>
            <p:nvPr userDrawn="1"/>
          </p:nvSpPr>
          <p:spPr>
            <a:xfrm>
              <a:off x="0" y="-7640"/>
              <a:ext cx="12192000" cy="1420416"/>
            </a:xfrm>
            <a:prstGeom prst="rect">
              <a:avLst/>
            </a:prstGeom>
            <a:gradFill>
              <a:gsLst>
                <a:gs pos="0">
                  <a:srgbClr val="C49A4D"/>
                </a:gs>
                <a:gs pos="100000">
                  <a:srgbClr val="C49A4D">
                    <a:alpha val="66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353" y="53736"/>
              <a:ext cx="3240357" cy="1274541"/>
            </a:xfrm>
            <a:prstGeom prst="rect">
              <a:avLst/>
            </a:prstGeom>
          </p:spPr>
        </p:pic>
        <p:sp>
          <p:nvSpPr>
            <p:cNvPr id="22" name="Rectangle 21"/>
            <p:cNvSpPr/>
            <p:nvPr userDrawn="1"/>
          </p:nvSpPr>
          <p:spPr>
            <a:xfrm>
              <a:off x="6896" y="1412776"/>
              <a:ext cx="12192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445239">
              <a:off x="5203429" y="-373367"/>
              <a:ext cx="7072144" cy="2093886"/>
            </a:xfrm>
            <a:prstGeom prst="rect">
              <a:avLst/>
            </a:prstGeom>
          </p:spPr>
        </p:pic>
      </p:grpSp>
      <p:grpSp>
        <p:nvGrpSpPr>
          <p:cNvPr id="32" name="Group 31"/>
          <p:cNvGrpSpPr/>
          <p:nvPr userDrawn="1"/>
        </p:nvGrpSpPr>
        <p:grpSpPr>
          <a:xfrm>
            <a:off x="0" y="5661248"/>
            <a:ext cx="9144000" cy="1196752"/>
            <a:chOff x="0" y="6908848"/>
            <a:chExt cx="12192000" cy="1196752"/>
          </a:xfrm>
        </p:grpSpPr>
        <p:sp>
          <p:nvSpPr>
            <p:cNvPr id="24" name="Rectangle 23"/>
            <p:cNvSpPr/>
            <p:nvPr userDrawn="1"/>
          </p:nvSpPr>
          <p:spPr>
            <a:xfrm>
              <a:off x="0" y="6908848"/>
              <a:ext cx="12192000" cy="1196752"/>
            </a:xfrm>
            <a:prstGeom prst="rect">
              <a:avLst/>
            </a:prstGeom>
            <a:solidFill>
              <a:srgbClr val="923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5" name="Picture 2" descr="http://www.aips.net.au/wp-content/uploads/2011/06/ECU-Log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48528" y="7077365"/>
              <a:ext cx="1184662" cy="8766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1865" y="7082362"/>
              <a:ext cx="1339378" cy="866657"/>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30092" y="7105865"/>
              <a:ext cx="1999146" cy="819650"/>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148088" y="7128690"/>
              <a:ext cx="2028695" cy="774000"/>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495632" y="7128690"/>
              <a:ext cx="2012399" cy="774000"/>
            </a:xfrm>
            <a:prstGeom prst="rect">
              <a:avLst/>
            </a:prstGeom>
          </p:spPr>
        </p:pic>
        <p:pic>
          <p:nvPicPr>
            <p:cNvPr id="30" name="Picture 2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826880" y="7128690"/>
              <a:ext cx="1702800" cy="774000"/>
            </a:xfrm>
            <a:prstGeom prst="rect">
              <a:avLst/>
            </a:prstGeom>
          </p:spPr>
        </p:pic>
        <p:sp>
          <p:nvSpPr>
            <p:cNvPr id="31" name="TextBox 30"/>
            <p:cNvSpPr txBox="1"/>
            <p:nvPr userDrawn="1"/>
          </p:nvSpPr>
          <p:spPr>
            <a:xfrm>
              <a:off x="2458800" y="7133600"/>
              <a:ext cx="829715" cy="196208"/>
            </a:xfrm>
            <a:prstGeom prst="rect">
              <a:avLst/>
            </a:prstGeom>
            <a:noFill/>
          </p:spPr>
          <p:txBody>
            <a:bodyPr wrap="none" rtlCol="0">
              <a:spAutoFit/>
            </a:bodyPr>
            <a:lstStyle/>
            <a:p>
              <a:r>
                <a:rPr lang="en-US" sz="675" dirty="0" smtClean="0">
                  <a:solidFill>
                    <a:schemeClr val="bg1"/>
                  </a:solidFill>
                  <a:latin typeface="+mj-lt"/>
                </a:rPr>
                <a:t>Operated by</a:t>
              </a:r>
              <a:endParaRPr lang="en-AU" sz="675" dirty="0">
                <a:solidFill>
                  <a:schemeClr val="bg1"/>
                </a:solidFill>
                <a:latin typeface="+mj-lt"/>
              </a:endParaRPr>
            </a:p>
          </p:txBody>
        </p:sp>
      </p:grpSp>
    </p:spTree>
    <p:extLst>
      <p:ext uri="{BB962C8B-B14F-4D97-AF65-F5344CB8AC3E}">
        <p14:creationId xmlns:p14="http://schemas.microsoft.com/office/powerpoint/2010/main" val="22134970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19256" cy="762000"/>
          </a:xfrm>
          <a:noFill/>
        </p:spPr>
        <p:txBody>
          <a:bodyPr/>
          <a:lstStyle>
            <a:lvl1pPr>
              <a:defRPr b="0" cap="none" spc="0">
                <a:ln>
                  <a:noFill/>
                </a:ln>
                <a:solidFill>
                  <a:srgbClr val="923F2B"/>
                </a:solidFill>
                <a:effectLst/>
              </a:defRPr>
            </a:lvl1pPr>
          </a:lstStyle>
          <a:p>
            <a:r>
              <a:rPr lang="en-AU" dirty="0" smtClean="0"/>
              <a:t>Click to edit Master title style</a:t>
            </a:r>
            <a:endParaRPr lang="en-AU" dirty="0"/>
          </a:p>
        </p:txBody>
      </p:sp>
      <p:sp>
        <p:nvSpPr>
          <p:cNvPr id="4" name="Content Placeholder 2"/>
          <p:cNvSpPr>
            <a:spLocks noGrp="1"/>
          </p:cNvSpPr>
          <p:nvPr>
            <p:ph idx="1"/>
          </p:nvPr>
        </p:nvSpPr>
        <p:spPr>
          <a:xfrm>
            <a:off x="457200" y="1556792"/>
            <a:ext cx="8229600" cy="4844008"/>
          </a:xfrm>
        </p:spPr>
        <p:txBody>
          <a:bodyPr/>
          <a:lstStyle>
            <a:lvl1pPr marL="328613" indent="-239316">
              <a:buFontTx/>
              <a:buBlip>
                <a:blip r:embed="rId2"/>
              </a:buBlip>
              <a:defRPr/>
            </a:lvl1pPr>
            <a:lvl2pPr marL="547688" indent="-204788">
              <a:buFontTx/>
              <a:buBlip>
                <a:blip r:embed="rId2"/>
              </a:buBlip>
              <a:defRPr/>
            </a:lvl2pPr>
            <a:lvl3pPr marL="746522" indent="-171450">
              <a:buFontTx/>
              <a:buBlip>
                <a:blip r:embed="rId2"/>
              </a:buBlip>
              <a:defRPr/>
            </a:lvl3pPr>
            <a:lvl4pPr marL="912019" indent="-136922">
              <a:buFontTx/>
              <a:buBlip>
                <a:blip r:embed="rId2"/>
              </a:buBlip>
              <a:defRPr/>
            </a:lvl4pPr>
            <a:lvl5pPr marL="1069181" indent="-136922">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38768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56792"/>
            <a:ext cx="4040188" cy="4844008"/>
          </a:xfrm>
        </p:spPr>
        <p:txBody>
          <a:bodyPr/>
          <a:lstStyle>
            <a:lvl1pPr marL="328613" indent="-239316">
              <a:buFontTx/>
              <a:buBlip>
                <a:blip r:embed="rId2"/>
              </a:buBlip>
              <a:defRPr sz="1800"/>
            </a:lvl1pPr>
            <a:lvl2pPr marL="547688" indent="-204788">
              <a:buFontTx/>
              <a:buBlip>
                <a:blip r:embed="rId2"/>
              </a:buBlip>
              <a:defRPr sz="1500"/>
            </a:lvl2pPr>
            <a:lvl3pPr marL="746522" indent="-171450">
              <a:buFontTx/>
              <a:buBlip>
                <a:blip r:embed="rId2"/>
              </a:buBlip>
              <a:defRPr sz="1350"/>
            </a:lvl3pPr>
            <a:lvl4pPr marL="912019" indent="-136922">
              <a:buFontTx/>
              <a:buBlip>
                <a:blip r:embed="rId2"/>
              </a:buBlip>
              <a:defRPr sz="1200"/>
            </a:lvl4pPr>
            <a:lvl5pPr marL="1069181" indent="-136922">
              <a:buFontTx/>
              <a:buBlip>
                <a:blip r:embed="rId2"/>
              </a:buBlip>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5"/>
          <p:cNvSpPr>
            <a:spLocks noGrp="1"/>
          </p:cNvSpPr>
          <p:nvPr>
            <p:ph sz="quarter" idx="4"/>
          </p:nvPr>
        </p:nvSpPr>
        <p:spPr>
          <a:xfrm>
            <a:off x="4645026" y="1556792"/>
            <a:ext cx="4041775" cy="4844008"/>
          </a:xfrm>
        </p:spPr>
        <p:txBody>
          <a:bodyPr/>
          <a:lstStyle>
            <a:lvl1pPr marL="328613" indent="-239316">
              <a:buFontTx/>
              <a:buBlip>
                <a:blip r:embed="rId2"/>
              </a:buBlip>
              <a:defRPr sz="1800"/>
            </a:lvl1pPr>
            <a:lvl2pPr marL="547688" indent="-204788">
              <a:buFontTx/>
              <a:buBlip>
                <a:blip r:embed="rId2"/>
              </a:buBlip>
              <a:defRPr sz="1500"/>
            </a:lvl2pPr>
            <a:lvl3pPr marL="746522" indent="-171450">
              <a:buFontTx/>
              <a:buBlip>
                <a:blip r:embed="rId2"/>
              </a:buBlip>
              <a:defRPr sz="1350"/>
            </a:lvl3pPr>
            <a:lvl4pPr marL="912019" indent="-136922">
              <a:buFontTx/>
              <a:buBlip>
                <a:blip r:embed="rId2"/>
              </a:buBlip>
              <a:defRPr sz="1200"/>
            </a:lvl4pPr>
            <a:lvl5pPr marL="1069181" indent="-136922">
              <a:buFontTx/>
              <a:buBlip>
                <a:blip r:embed="rId2"/>
              </a:buBlip>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67544" y="332656"/>
            <a:ext cx="8219256" cy="762000"/>
          </a:xfrm>
          <a:noFill/>
        </p:spPr>
        <p:txBody>
          <a:bodyPr/>
          <a:lstStyle>
            <a:lvl1pPr>
              <a:defRPr b="0" cap="none" spc="0">
                <a:ln>
                  <a:noFill/>
                </a:ln>
                <a:solidFill>
                  <a:srgbClr val="923F2B"/>
                </a:solidFill>
                <a:effectLst/>
              </a:defRPr>
            </a:lvl1pPr>
          </a:lstStyle>
          <a:p>
            <a:r>
              <a:rPr lang="en-AU" dirty="0" smtClean="0"/>
              <a:t>Click to edit Master title style</a:t>
            </a:r>
            <a:endParaRPr lang="en-AU" dirty="0"/>
          </a:p>
        </p:txBody>
      </p:sp>
    </p:spTree>
    <p:extLst>
      <p:ext uri="{BB962C8B-B14F-4D97-AF65-F5344CB8AC3E}">
        <p14:creationId xmlns:p14="http://schemas.microsoft.com/office/powerpoint/2010/main" val="41778955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436193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4393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9820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0490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31560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06162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11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944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26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9.png"/><Relationship Id="rId4" Type="http://schemas.openxmlformats.org/officeDocument/2006/relationships/slideLayout" Target="../slideLayouts/slideLayout15.xml"/><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Rectangle 6"/>
          <p:cNvSpPr>
            <a:spLocks noChangeArrowheads="1"/>
          </p:cNvSpPr>
          <p:nvPr userDrawn="1"/>
        </p:nvSpPr>
        <p:spPr bwMode="auto">
          <a:xfrm>
            <a:off x="0" y="6309890"/>
            <a:ext cx="9144000" cy="71438"/>
          </a:xfrm>
          <a:prstGeom prst="rect">
            <a:avLst/>
          </a:prstGeom>
          <a:solidFill>
            <a:srgbClr val="86868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9376" y="6526602"/>
            <a:ext cx="1584963" cy="18288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0" y="6492747"/>
            <a:ext cx="1611630" cy="194310"/>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32240" y="6397621"/>
            <a:ext cx="2160240" cy="415755"/>
          </a:xfrm>
          <a:prstGeom prst="rect">
            <a:avLst/>
          </a:prstGeom>
        </p:spPr>
      </p:pic>
    </p:spTree>
    <p:extLst>
      <p:ext uri="{BB962C8B-B14F-4D97-AF65-F5344CB8AC3E}">
        <p14:creationId xmlns:p14="http://schemas.microsoft.com/office/powerpoint/2010/main" val="2229990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6429377"/>
            <a:ext cx="9144000" cy="428625"/>
          </a:xfrm>
          <a:prstGeom prst="rect">
            <a:avLst/>
          </a:prstGeom>
          <a:solidFill>
            <a:srgbClr val="923F2B"/>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sz="1350" dirty="0">
              <a:solidFill>
                <a:srgbClr val="FFFFFF"/>
              </a:solidFill>
              <a:ea typeface="ＭＳ Ｐゴシック" charset="-128"/>
            </a:endParaRPr>
          </a:p>
        </p:txBody>
      </p:sp>
      <p:sp>
        <p:nvSpPr>
          <p:cNvPr id="2" name="Title Placeholder 1"/>
          <p:cNvSpPr>
            <a:spLocks noGrp="1"/>
          </p:cNvSpPr>
          <p:nvPr>
            <p:ph type="title"/>
          </p:nvPr>
        </p:nvSpPr>
        <p:spPr>
          <a:xfrm>
            <a:off x="467544" y="1524000"/>
            <a:ext cx="8219256" cy="762000"/>
          </a:xfrm>
          <a:prstGeom prst="rect">
            <a:avLst/>
          </a:prstGeom>
          <a:solidFill>
            <a:schemeClr val="bg1"/>
          </a:solidFill>
        </p:spPr>
        <p:txBody>
          <a:bodyPr vert="horz" wrap="square" lIns="91440" tIns="45720" rIns="45720" bIns="45720" numCol="1" anchor="ctr" anchorCtr="0" compatLnSpc="1">
            <a:prstTxWarp prst="textNoShape">
              <a:avLst/>
            </a:prstTxWarp>
            <a:noAutofit/>
          </a:bodyPr>
          <a:lstStyle/>
          <a:p>
            <a:pPr lvl="0"/>
            <a:r>
              <a:rPr lang="en-US" dirty="0" smtClean="0"/>
              <a:t>Click to edit Master title style</a:t>
            </a:r>
          </a:p>
        </p:txBody>
      </p:sp>
      <p:sp>
        <p:nvSpPr>
          <p:cNvPr id="1029" name="Text Placeholder 2"/>
          <p:cNvSpPr>
            <a:spLocks noGrp="1"/>
          </p:cNvSpPr>
          <p:nvPr>
            <p:ph type="body" idx="1"/>
          </p:nvPr>
        </p:nvSpPr>
        <p:spPr bwMode="auto">
          <a:xfrm>
            <a:off x="457200" y="2438400"/>
            <a:ext cx="8229600" cy="3962400"/>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Slide Number Placeholder 5"/>
          <p:cNvSpPr txBox="1">
            <a:spLocks/>
          </p:cNvSpPr>
          <p:nvPr userDrawn="1"/>
        </p:nvSpPr>
        <p:spPr>
          <a:xfrm>
            <a:off x="8604449" y="6552719"/>
            <a:ext cx="325240" cy="181941"/>
          </a:xfrm>
          <a:prstGeom prst="rect">
            <a:avLst/>
          </a:prstGeom>
        </p:spPr>
        <p:txBody>
          <a:bodyPr/>
          <a:lstStyle/>
          <a:p>
            <a:pPr algn="r">
              <a:defRPr/>
            </a:pPr>
            <a:fld id="{A04BE05B-79DB-4543-9266-244ED4688928}" type="slidenum">
              <a:rPr lang="en-AU" sz="600" baseline="0">
                <a:solidFill>
                  <a:schemeClr val="bg1"/>
                </a:solidFill>
                <a:latin typeface="+mj-lt"/>
              </a:rPr>
              <a:pPr algn="r">
                <a:defRPr/>
              </a:pPr>
              <a:t>‹#›</a:t>
            </a:fld>
            <a:endParaRPr lang="en-AU" sz="600" baseline="0" dirty="0">
              <a:solidFill>
                <a:schemeClr val="bg1"/>
              </a:solidFill>
              <a:latin typeface="+mj-lt"/>
            </a:endParaRPr>
          </a:p>
        </p:txBody>
      </p:sp>
      <p:sp>
        <p:nvSpPr>
          <p:cNvPr id="17" name="Footer Placeholder 4"/>
          <p:cNvSpPr txBox="1">
            <a:spLocks/>
          </p:cNvSpPr>
          <p:nvPr userDrawn="1"/>
        </p:nvSpPr>
        <p:spPr>
          <a:xfrm>
            <a:off x="6372200" y="6536531"/>
            <a:ext cx="2190775" cy="214312"/>
          </a:xfrm>
          <a:prstGeom prst="rect">
            <a:avLst/>
          </a:prstGeom>
        </p:spPr>
        <p:txBody>
          <a:bodyPr/>
          <a:lstStyle/>
          <a:p>
            <a:pPr algn="r">
              <a:defRPr/>
            </a:pPr>
            <a:r>
              <a:rPr lang="en-AU" sz="750" b="1" dirty="0" smtClean="0">
                <a:solidFill>
                  <a:schemeClr val="bg1"/>
                </a:solidFill>
                <a:latin typeface="+mj-lt"/>
                <a:cs typeface="Arial" pitchFamily="34" charset="0"/>
              </a:rPr>
              <a:t>www.aodknowledgecentre.ecu.edu.au</a:t>
            </a:r>
            <a:endParaRPr lang="en-AU" sz="750" b="1" i="1" dirty="0" smtClean="0">
              <a:solidFill>
                <a:schemeClr val="bg1"/>
              </a:solidFill>
              <a:latin typeface="+mj-lt"/>
              <a:cs typeface="Arial" pitchFamily="34" charset="0"/>
            </a:endParaRPr>
          </a:p>
        </p:txBody>
      </p:sp>
      <p:sp>
        <p:nvSpPr>
          <p:cNvPr id="12" name="Rectangle 11"/>
          <p:cNvSpPr/>
          <p:nvPr userDrawn="1"/>
        </p:nvSpPr>
        <p:spPr>
          <a:xfrm>
            <a:off x="531422" y="6489801"/>
            <a:ext cx="1558440" cy="276999"/>
          </a:xfrm>
          <a:prstGeom prst="rect">
            <a:avLst/>
          </a:prstGeom>
        </p:spPr>
        <p:txBody>
          <a:bodyPr wrap="none">
            <a:spAutoFit/>
          </a:bodyPr>
          <a:lstStyle/>
          <a:p>
            <a:pPr algn="l">
              <a:defRPr/>
            </a:pPr>
            <a:r>
              <a:rPr lang="en-AU" sz="600" b="0" dirty="0" smtClean="0">
                <a:solidFill>
                  <a:schemeClr val="bg1"/>
                </a:solidFill>
                <a:latin typeface="+mj-lt"/>
                <a:cs typeface="Arial" pitchFamily="34" charset="0"/>
              </a:rPr>
              <a:t>©2018 Australian Indigenous Health</a:t>
            </a:r>
            <a:r>
              <a:rPr lang="en-AU" sz="600" b="0" i="1" dirty="0" smtClean="0">
                <a:solidFill>
                  <a:schemeClr val="bg1"/>
                </a:solidFill>
                <a:latin typeface="+mj-lt"/>
                <a:cs typeface="Arial" pitchFamily="34" charset="0"/>
              </a:rPr>
              <a:t>InfoNet</a:t>
            </a:r>
          </a:p>
          <a:p>
            <a:pPr algn="l">
              <a:defRPr/>
            </a:pPr>
            <a:r>
              <a:rPr lang="en-AU" sz="600" b="0" dirty="0" smtClean="0">
                <a:solidFill>
                  <a:schemeClr val="bg1"/>
                </a:solidFill>
                <a:latin typeface="+mj-lt"/>
                <a:cs typeface="Arial" pitchFamily="34" charset="0"/>
              </a:rPr>
              <a:t>Alcohol</a:t>
            </a:r>
            <a:r>
              <a:rPr lang="en-AU" sz="600" b="0" baseline="0" dirty="0" smtClean="0">
                <a:solidFill>
                  <a:schemeClr val="bg1"/>
                </a:solidFill>
                <a:latin typeface="+mj-lt"/>
                <a:cs typeface="Arial" pitchFamily="34" charset="0"/>
              </a:rPr>
              <a:t> </a:t>
            </a:r>
            <a:r>
              <a:rPr lang="en-AU" sz="600" b="0" dirty="0" smtClean="0">
                <a:solidFill>
                  <a:schemeClr val="bg1"/>
                </a:solidFill>
                <a:latin typeface="+mj-lt"/>
                <a:cs typeface="Arial" pitchFamily="34" charset="0"/>
              </a:rPr>
              <a:t>and Other Drugs Knowledge Centre</a:t>
            </a:r>
            <a:endParaRPr lang="en-AU" sz="600" b="0" i="1" dirty="0">
              <a:solidFill>
                <a:schemeClr val="bg1"/>
              </a:solidFill>
              <a:latin typeface="+mj-lt"/>
              <a:cs typeface="Arial" pitchFamily="34" charset="0"/>
            </a:endParaRPr>
          </a:p>
        </p:txBody>
      </p:sp>
      <p:grpSp>
        <p:nvGrpSpPr>
          <p:cNvPr id="9" name="Group 8"/>
          <p:cNvGrpSpPr/>
          <p:nvPr userDrawn="1"/>
        </p:nvGrpSpPr>
        <p:grpSpPr>
          <a:xfrm>
            <a:off x="0" y="-373367"/>
            <a:ext cx="9206680" cy="2093886"/>
            <a:chOff x="0" y="-373367"/>
            <a:chExt cx="12275573" cy="2093886"/>
          </a:xfrm>
        </p:grpSpPr>
        <p:sp>
          <p:nvSpPr>
            <p:cNvPr id="3" name="Rectangle 2"/>
            <p:cNvSpPr/>
            <p:nvPr userDrawn="1"/>
          </p:nvSpPr>
          <p:spPr>
            <a:xfrm>
              <a:off x="0" y="-7640"/>
              <a:ext cx="12192000" cy="1420416"/>
            </a:xfrm>
            <a:prstGeom prst="rect">
              <a:avLst/>
            </a:prstGeom>
            <a:gradFill>
              <a:gsLst>
                <a:gs pos="0">
                  <a:srgbClr val="C49A4D"/>
                </a:gs>
                <a:gs pos="100000">
                  <a:srgbClr val="C49A4D">
                    <a:alpha val="66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3352" y="53736"/>
              <a:ext cx="3240360" cy="1274541"/>
            </a:xfrm>
            <a:prstGeom prst="rect">
              <a:avLst/>
            </a:prstGeom>
          </p:spPr>
        </p:pic>
        <p:sp>
          <p:nvSpPr>
            <p:cNvPr id="11" name="Rectangle 10"/>
            <p:cNvSpPr/>
            <p:nvPr userDrawn="1"/>
          </p:nvSpPr>
          <p:spPr>
            <a:xfrm>
              <a:off x="6896" y="1412776"/>
              <a:ext cx="12192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21445239">
              <a:off x="5203429" y="-373367"/>
              <a:ext cx="7072144" cy="2093886"/>
            </a:xfrm>
            <a:prstGeom prst="rect">
              <a:avLst/>
            </a:prstGeom>
          </p:spPr>
        </p:pic>
      </p:grpSp>
    </p:spTree>
    <p:extLst>
      <p:ext uri="{BB962C8B-B14F-4D97-AF65-F5344CB8AC3E}">
        <p14:creationId xmlns:p14="http://schemas.microsoft.com/office/powerpoint/2010/main" val="3652386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l" rtl="0" eaLnBrk="0" fontAlgn="base" hangingPunct="0">
        <a:spcBef>
          <a:spcPct val="0"/>
        </a:spcBef>
        <a:spcAft>
          <a:spcPct val="0"/>
        </a:spcAft>
        <a:defRPr sz="2850" b="0" kern="1200">
          <a:ln w="18415" cmpd="sng">
            <a:noFill/>
            <a:prstDash val="solid"/>
          </a:ln>
          <a:solidFill>
            <a:srgbClr val="923F2B"/>
          </a:solidFill>
          <a:effectLst/>
          <a:latin typeface="Calibri" panose="020F0502020204030204" pitchFamily="34" charset="0"/>
          <a:ea typeface="ＭＳ Ｐゴシック" charset="-128"/>
          <a:cs typeface="Calibri" panose="020F0502020204030204" pitchFamily="34" charset="0"/>
        </a:defRPr>
      </a:lvl1pPr>
      <a:lvl2pPr algn="l" rtl="0" eaLnBrk="0" fontAlgn="base" hangingPunct="0">
        <a:spcBef>
          <a:spcPct val="0"/>
        </a:spcBef>
        <a:spcAft>
          <a:spcPct val="0"/>
        </a:spcAft>
        <a:defRPr sz="2850" b="1">
          <a:solidFill>
            <a:schemeClr val="tx1"/>
          </a:solidFill>
          <a:latin typeface="Trebuchet MS" charset="0"/>
          <a:ea typeface="ＭＳ Ｐゴシック" charset="-128"/>
          <a:cs typeface="ＭＳ Ｐゴシック" charset="-128"/>
        </a:defRPr>
      </a:lvl2pPr>
      <a:lvl3pPr algn="l" rtl="0" eaLnBrk="0" fontAlgn="base" hangingPunct="0">
        <a:spcBef>
          <a:spcPct val="0"/>
        </a:spcBef>
        <a:spcAft>
          <a:spcPct val="0"/>
        </a:spcAft>
        <a:defRPr sz="2850" b="1">
          <a:solidFill>
            <a:schemeClr val="tx1"/>
          </a:solidFill>
          <a:latin typeface="Trebuchet MS" charset="0"/>
          <a:ea typeface="ＭＳ Ｐゴシック" charset="-128"/>
          <a:cs typeface="ＭＳ Ｐゴシック" charset="-128"/>
        </a:defRPr>
      </a:lvl3pPr>
      <a:lvl4pPr algn="l" rtl="0" eaLnBrk="0" fontAlgn="base" hangingPunct="0">
        <a:spcBef>
          <a:spcPct val="0"/>
        </a:spcBef>
        <a:spcAft>
          <a:spcPct val="0"/>
        </a:spcAft>
        <a:defRPr sz="2850" b="1">
          <a:solidFill>
            <a:schemeClr val="tx1"/>
          </a:solidFill>
          <a:latin typeface="Trebuchet MS" charset="0"/>
          <a:ea typeface="ＭＳ Ｐゴシック" charset="-128"/>
          <a:cs typeface="ＭＳ Ｐゴシック" charset="-128"/>
        </a:defRPr>
      </a:lvl4pPr>
      <a:lvl5pPr algn="l" rtl="0" eaLnBrk="0" fontAlgn="base" hangingPunct="0">
        <a:spcBef>
          <a:spcPct val="0"/>
        </a:spcBef>
        <a:spcAft>
          <a:spcPct val="0"/>
        </a:spcAft>
        <a:defRPr sz="2850" b="1">
          <a:solidFill>
            <a:schemeClr val="tx1"/>
          </a:solidFill>
          <a:latin typeface="Trebuchet MS" charset="0"/>
          <a:ea typeface="ＭＳ Ｐゴシック" charset="-128"/>
          <a:cs typeface="ＭＳ Ｐゴシック" charset="-128"/>
        </a:defRPr>
      </a:lvl5pPr>
      <a:lvl6pPr marL="342900" algn="l" rtl="0" fontAlgn="base">
        <a:spcBef>
          <a:spcPct val="0"/>
        </a:spcBef>
        <a:spcAft>
          <a:spcPct val="0"/>
        </a:spcAft>
        <a:defRPr sz="2850" b="1">
          <a:solidFill>
            <a:schemeClr val="tx1"/>
          </a:solidFill>
          <a:latin typeface="Trebuchet MS" charset="0"/>
          <a:ea typeface="ＭＳ Ｐゴシック" charset="-128"/>
          <a:cs typeface="ＭＳ Ｐゴシック" charset="-128"/>
        </a:defRPr>
      </a:lvl6pPr>
      <a:lvl7pPr marL="685800" algn="l" rtl="0" fontAlgn="base">
        <a:spcBef>
          <a:spcPct val="0"/>
        </a:spcBef>
        <a:spcAft>
          <a:spcPct val="0"/>
        </a:spcAft>
        <a:defRPr sz="2850" b="1">
          <a:solidFill>
            <a:schemeClr val="tx1"/>
          </a:solidFill>
          <a:latin typeface="Trebuchet MS" charset="0"/>
          <a:ea typeface="ＭＳ Ｐゴシック" charset="-128"/>
          <a:cs typeface="ＭＳ Ｐゴシック" charset="-128"/>
        </a:defRPr>
      </a:lvl7pPr>
      <a:lvl8pPr marL="1028700" algn="l" rtl="0" fontAlgn="base">
        <a:spcBef>
          <a:spcPct val="0"/>
        </a:spcBef>
        <a:spcAft>
          <a:spcPct val="0"/>
        </a:spcAft>
        <a:defRPr sz="2850" b="1">
          <a:solidFill>
            <a:schemeClr val="tx1"/>
          </a:solidFill>
          <a:latin typeface="Trebuchet MS" charset="0"/>
          <a:ea typeface="ＭＳ Ｐゴシック" charset="-128"/>
          <a:cs typeface="ＭＳ Ｐゴシック" charset="-128"/>
        </a:defRPr>
      </a:lvl8pPr>
      <a:lvl9pPr marL="1371600" algn="l" rtl="0" fontAlgn="base">
        <a:spcBef>
          <a:spcPct val="0"/>
        </a:spcBef>
        <a:spcAft>
          <a:spcPct val="0"/>
        </a:spcAft>
        <a:defRPr sz="2850" b="1">
          <a:solidFill>
            <a:schemeClr val="tx1"/>
          </a:solidFill>
          <a:latin typeface="Trebuchet MS" charset="0"/>
          <a:ea typeface="ＭＳ Ｐゴシック" charset="-128"/>
          <a:cs typeface="ＭＳ Ｐゴシック" charset="-128"/>
        </a:defRPr>
      </a:lvl9pPr>
    </p:titleStyle>
    <p:bodyStyle>
      <a:lvl1pPr marL="328613" indent="-239316" algn="l" rtl="0" eaLnBrk="0" fontAlgn="base" hangingPunct="0">
        <a:spcBef>
          <a:spcPct val="0"/>
        </a:spcBef>
        <a:spcAft>
          <a:spcPct val="0"/>
        </a:spcAft>
        <a:buClr>
          <a:schemeClr val="accent1"/>
        </a:buClr>
        <a:buSzPct val="80000"/>
        <a:buFontTx/>
        <a:buBlip>
          <a:blip r:embed="rId9"/>
        </a:buBlip>
        <a:defRPr sz="2250" kern="1200">
          <a:solidFill>
            <a:schemeClr val="tx1"/>
          </a:solidFill>
          <a:latin typeface="Arial"/>
          <a:ea typeface="ＭＳ Ｐゴシック" charset="-128"/>
          <a:cs typeface="ＭＳ Ｐゴシック" charset="-128"/>
        </a:defRPr>
      </a:lvl1pPr>
      <a:lvl2pPr marL="547688" indent="-204788" algn="l" rtl="0" eaLnBrk="0" fontAlgn="base" hangingPunct="0">
        <a:spcBef>
          <a:spcPct val="20000"/>
        </a:spcBef>
        <a:spcAft>
          <a:spcPct val="0"/>
        </a:spcAft>
        <a:buClr>
          <a:schemeClr val="accent2"/>
        </a:buClr>
        <a:buSzPct val="83000"/>
        <a:buFontTx/>
        <a:buBlip>
          <a:blip r:embed="rId10"/>
        </a:buBlip>
        <a:defRPr sz="2100" kern="1200">
          <a:solidFill>
            <a:schemeClr val="tx1"/>
          </a:solidFill>
          <a:latin typeface="Arial"/>
          <a:ea typeface="ＭＳ Ｐゴシック" charset="-128"/>
          <a:cs typeface="ＭＳ Ｐゴシック" charset="-128"/>
        </a:defRPr>
      </a:lvl2pPr>
      <a:lvl3pPr marL="746522" indent="-171450" algn="l" rtl="0" eaLnBrk="0" fontAlgn="base" hangingPunct="0">
        <a:spcBef>
          <a:spcPct val="20000"/>
        </a:spcBef>
        <a:spcAft>
          <a:spcPct val="0"/>
        </a:spcAft>
        <a:buClr>
          <a:srgbClr val="E66C7D"/>
        </a:buClr>
        <a:buSzPct val="90000"/>
        <a:buFontTx/>
        <a:buBlip>
          <a:blip r:embed="rId9"/>
        </a:buBlip>
        <a:defRPr sz="1800" kern="1200">
          <a:solidFill>
            <a:schemeClr val="tx1"/>
          </a:solidFill>
          <a:latin typeface="Arial"/>
          <a:ea typeface="ＭＳ Ｐゴシック" charset="-128"/>
          <a:cs typeface="ＭＳ Ｐゴシック" charset="-128"/>
        </a:defRPr>
      </a:lvl3pPr>
      <a:lvl4pPr marL="912019" indent="-136922" algn="l" rtl="0" eaLnBrk="0" fontAlgn="base" hangingPunct="0">
        <a:spcBef>
          <a:spcPct val="20000"/>
        </a:spcBef>
        <a:spcAft>
          <a:spcPct val="0"/>
        </a:spcAft>
        <a:buClr>
          <a:srgbClr val="6BB76D"/>
        </a:buClr>
        <a:buSzPct val="80000"/>
        <a:buFontTx/>
        <a:buBlip>
          <a:blip r:embed="rId10"/>
        </a:buBlip>
        <a:defRPr sz="1500" kern="1200">
          <a:solidFill>
            <a:schemeClr val="tx1"/>
          </a:solidFill>
          <a:latin typeface="Arial"/>
          <a:ea typeface="ＭＳ Ｐゴシック" charset="-128"/>
          <a:cs typeface="ＭＳ Ｐゴシック" charset="-128"/>
        </a:defRPr>
      </a:lvl4pPr>
      <a:lvl5pPr marL="1069181" indent="-136922" algn="l" rtl="0" eaLnBrk="0" fontAlgn="base" hangingPunct="0">
        <a:spcBef>
          <a:spcPct val="20000"/>
        </a:spcBef>
        <a:spcAft>
          <a:spcPct val="0"/>
        </a:spcAft>
        <a:buClr>
          <a:srgbClr val="E88651"/>
        </a:buClr>
        <a:buSzPct val="70000"/>
        <a:buFontTx/>
        <a:buBlip>
          <a:blip r:embed="rId9"/>
        </a:buBlip>
        <a:defRPr lang="en-US" sz="1500" kern="1200">
          <a:solidFill>
            <a:schemeClr val="tx1"/>
          </a:solidFill>
          <a:latin typeface="Arial"/>
          <a:ea typeface="ＭＳ Ｐゴシック" charset="-128"/>
          <a:cs typeface="ＭＳ Ｐゴシック" charset="-128"/>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6429377"/>
            <a:ext cx="9144000" cy="428625"/>
          </a:xfrm>
          <a:prstGeom prst="rect">
            <a:avLst/>
          </a:prstGeom>
          <a:solidFill>
            <a:srgbClr val="923F2B"/>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sz="1350" dirty="0">
              <a:solidFill>
                <a:srgbClr val="FFFFFF"/>
              </a:solidFill>
              <a:ea typeface="ＭＳ Ｐゴシック" charset="-128"/>
            </a:endParaRPr>
          </a:p>
        </p:txBody>
      </p:sp>
      <p:sp>
        <p:nvSpPr>
          <p:cNvPr id="2" name="Title Placeholder 1"/>
          <p:cNvSpPr>
            <a:spLocks noGrp="1"/>
          </p:cNvSpPr>
          <p:nvPr>
            <p:ph type="title"/>
          </p:nvPr>
        </p:nvSpPr>
        <p:spPr>
          <a:xfrm>
            <a:off x="467544" y="1524000"/>
            <a:ext cx="8219256" cy="762000"/>
          </a:xfrm>
          <a:prstGeom prst="rect">
            <a:avLst/>
          </a:prstGeom>
          <a:solidFill>
            <a:schemeClr val="bg1"/>
          </a:solidFill>
        </p:spPr>
        <p:txBody>
          <a:bodyPr vert="horz" wrap="square" lIns="91440" tIns="45720" rIns="45720" bIns="45720" numCol="1" anchor="ctr" anchorCtr="0" compatLnSpc="1">
            <a:prstTxWarp prst="textNoShape">
              <a:avLst/>
            </a:prstTxWarp>
            <a:noAutofit/>
          </a:bodyPr>
          <a:lstStyle/>
          <a:p>
            <a:pPr lvl="0"/>
            <a:r>
              <a:rPr lang="en-US" dirty="0" smtClean="0"/>
              <a:t>Click to edit Master title style</a:t>
            </a:r>
          </a:p>
        </p:txBody>
      </p:sp>
      <p:sp>
        <p:nvSpPr>
          <p:cNvPr id="1029" name="Text Placeholder 2"/>
          <p:cNvSpPr>
            <a:spLocks noGrp="1"/>
          </p:cNvSpPr>
          <p:nvPr>
            <p:ph type="body" idx="1"/>
          </p:nvPr>
        </p:nvSpPr>
        <p:spPr bwMode="auto">
          <a:xfrm>
            <a:off x="457200" y="2438400"/>
            <a:ext cx="8229600" cy="3962400"/>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Slide Number Placeholder 5"/>
          <p:cNvSpPr txBox="1">
            <a:spLocks/>
          </p:cNvSpPr>
          <p:nvPr userDrawn="1"/>
        </p:nvSpPr>
        <p:spPr>
          <a:xfrm>
            <a:off x="8604449" y="6552719"/>
            <a:ext cx="325240" cy="181941"/>
          </a:xfrm>
          <a:prstGeom prst="rect">
            <a:avLst/>
          </a:prstGeom>
        </p:spPr>
        <p:txBody>
          <a:bodyPr/>
          <a:lstStyle/>
          <a:p>
            <a:pPr algn="r">
              <a:defRPr/>
            </a:pPr>
            <a:fld id="{A04BE05B-79DB-4543-9266-244ED4688928}" type="slidenum">
              <a:rPr lang="en-AU" sz="600" baseline="0">
                <a:solidFill>
                  <a:schemeClr val="bg1"/>
                </a:solidFill>
                <a:latin typeface="+mj-lt"/>
              </a:rPr>
              <a:pPr algn="r">
                <a:defRPr/>
              </a:pPr>
              <a:t>‹#›</a:t>
            </a:fld>
            <a:endParaRPr lang="en-AU" sz="600" baseline="0" dirty="0">
              <a:solidFill>
                <a:schemeClr val="bg1"/>
              </a:solidFill>
              <a:latin typeface="+mj-lt"/>
            </a:endParaRPr>
          </a:p>
        </p:txBody>
      </p:sp>
      <p:sp>
        <p:nvSpPr>
          <p:cNvPr id="17" name="Footer Placeholder 4"/>
          <p:cNvSpPr txBox="1">
            <a:spLocks/>
          </p:cNvSpPr>
          <p:nvPr userDrawn="1"/>
        </p:nvSpPr>
        <p:spPr>
          <a:xfrm>
            <a:off x="6372200" y="6536531"/>
            <a:ext cx="2190775" cy="214312"/>
          </a:xfrm>
          <a:prstGeom prst="rect">
            <a:avLst/>
          </a:prstGeom>
        </p:spPr>
        <p:txBody>
          <a:bodyPr/>
          <a:lstStyle/>
          <a:p>
            <a:pPr algn="r">
              <a:defRPr/>
            </a:pPr>
            <a:r>
              <a:rPr lang="en-AU" sz="750" b="1" dirty="0" smtClean="0">
                <a:solidFill>
                  <a:schemeClr val="bg1"/>
                </a:solidFill>
                <a:latin typeface="+mj-lt"/>
                <a:cs typeface="Arial" pitchFamily="34" charset="0"/>
              </a:rPr>
              <a:t>www.aodknowledgecentre.ecu.edu.au</a:t>
            </a:r>
            <a:endParaRPr lang="en-AU" sz="750" b="1" i="1" dirty="0" smtClean="0">
              <a:solidFill>
                <a:schemeClr val="bg1"/>
              </a:solidFill>
              <a:latin typeface="+mj-lt"/>
              <a:cs typeface="Arial" pitchFamily="34" charset="0"/>
            </a:endParaRPr>
          </a:p>
        </p:txBody>
      </p:sp>
      <p:sp>
        <p:nvSpPr>
          <p:cNvPr id="12" name="Rectangle 11"/>
          <p:cNvSpPr/>
          <p:nvPr userDrawn="1"/>
        </p:nvSpPr>
        <p:spPr>
          <a:xfrm>
            <a:off x="531422" y="6489801"/>
            <a:ext cx="1558440" cy="276999"/>
          </a:xfrm>
          <a:prstGeom prst="rect">
            <a:avLst/>
          </a:prstGeom>
        </p:spPr>
        <p:txBody>
          <a:bodyPr wrap="none">
            <a:spAutoFit/>
          </a:bodyPr>
          <a:lstStyle/>
          <a:p>
            <a:pPr algn="l">
              <a:defRPr/>
            </a:pPr>
            <a:r>
              <a:rPr lang="en-AU" sz="600" b="0" dirty="0" smtClean="0">
                <a:solidFill>
                  <a:schemeClr val="bg1"/>
                </a:solidFill>
                <a:latin typeface="+mj-lt"/>
                <a:cs typeface="Arial" pitchFamily="34" charset="0"/>
              </a:rPr>
              <a:t>©2018 Australian Indigenous Health</a:t>
            </a:r>
            <a:r>
              <a:rPr lang="en-AU" sz="600" b="0" i="1" dirty="0" smtClean="0">
                <a:solidFill>
                  <a:schemeClr val="bg1"/>
                </a:solidFill>
                <a:latin typeface="+mj-lt"/>
                <a:cs typeface="Arial" pitchFamily="34" charset="0"/>
              </a:rPr>
              <a:t>InfoNet</a:t>
            </a:r>
          </a:p>
          <a:p>
            <a:pPr algn="l">
              <a:defRPr/>
            </a:pPr>
            <a:r>
              <a:rPr lang="en-AU" sz="600" b="0" dirty="0" smtClean="0">
                <a:solidFill>
                  <a:schemeClr val="bg1"/>
                </a:solidFill>
                <a:latin typeface="+mj-lt"/>
                <a:cs typeface="Arial" pitchFamily="34" charset="0"/>
              </a:rPr>
              <a:t>Alcohol</a:t>
            </a:r>
            <a:r>
              <a:rPr lang="en-AU" sz="600" b="0" baseline="0" dirty="0" smtClean="0">
                <a:solidFill>
                  <a:schemeClr val="bg1"/>
                </a:solidFill>
                <a:latin typeface="+mj-lt"/>
                <a:cs typeface="Arial" pitchFamily="34" charset="0"/>
              </a:rPr>
              <a:t> </a:t>
            </a:r>
            <a:r>
              <a:rPr lang="en-AU" sz="600" b="0" dirty="0" smtClean="0">
                <a:solidFill>
                  <a:schemeClr val="bg1"/>
                </a:solidFill>
                <a:latin typeface="+mj-lt"/>
                <a:cs typeface="Arial" pitchFamily="34" charset="0"/>
              </a:rPr>
              <a:t>and Other Drugs Knowledge Centre</a:t>
            </a:r>
            <a:endParaRPr lang="en-AU" sz="600" b="0" i="1" dirty="0">
              <a:solidFill>
                <a:schemeClr val="bg1"/>
              </a:solidFill>
              <a:latin typeface="+mj-lt"/>
              <a:cs typeface="Arial" pitchFamily="34" charset="0"/>
            </a:endParaRPr>
          </a:p>
        </p:txBody>
      </p:sp>
      <p:sp>
        <p:nvSpPr>
          <p:cNvPr id="3" name="Rectangle 2"/>
          <p:cNvSpPr/>
          <p:nvPr userDrawn="1"/>
        </p:nvSpPr>
        <p:spPr>
          <a:xfrm>
            <a:off x="0" y="-7640"/>
            <a:ext cx="9144000" cy="1420416"/>
          </a:xfrm>
          <a:prstGeom prst="rect">
            <a:avLst/>
          </a:prstGeom>
          <a:gradFill>
            <a:gsLst>
              <a:gs pos="0">
                <a:srgbClr val="C49A4D"/>
              </a:gs>
              <a:gs pos="100000">
                <a:srgbClr val="C49A4D">
                  <a:alpha val="66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Rectangle 10"/>
          <p:cNvSpPr/>
          <p:nvPr userDrawn="1"/>
        </p:nvSpPr>
        <p:spPr>
          <a:xfrm>
            <a:off x="5172" y="1412776"/>
            <a:ext cx="9144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28561263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iming>
    <p:tnLst>
      <p:par>
        <p:cTn id="1" dur="indefinite" restart="never" nodeType="tmRoot"/>
      </p:par>
    </p:tnLst>
  </p:timing>
  <p:txStyles>
    <p:titleStyle>
      <a:lvl1pPr algn="l" rtl="0" eaLnBrk="0" fontAlgn="base" hangingPunct="0">
        <a:spcBef>
          <a:spcPct val="0"/>
        </a:spcBef>
        <a:spcAft>
          <a:spcPct val="0"/>
        </a:spcAft>
        <a:defRPr sz="2850" b="0" kern="1200">
          <a:ln w="18415" cmpd="sng">
            <a:noFill/>
            <a:prstDash val="solid"/>
          </a:ln>
          <a:solidFill>
            <a:srgbClr val="923F2B"/>
          </a:solidFill>
          <a:effectLst/>
          <a:latin typeface="Calibri" panose="020F0502020204030204" pitchFamily="34" charset="0"/>
          <a:ea typeface="ＭＳ Ｐゴシック" charset="-128"/>
          <a:cs typeface="Calibri" panose="020F0502020204030204" pitchFamily="34" charset="0"/>
        </a:defRPr>
      </a:lvl1pPr>
      <a:lvl2pPr algn="l" rtl="0" eaLnBrk="0" fontAlgn="base" hangingPunct="0">
        <a:spcBef>
          <a:spcPct val="0"/>
        </a:spcBef>
        <a:spcAft>
          <a:spcPct val="0"/>
        </a:spcAft>
        <a:defRPr sz="2850" b="1">
          <a:solidFill>
            <a:schemeClr val="tx1"/>
          </a:solidFill>
          <a:latin typeface="Trebuchet MS" charset="0"/>
          <a:ea typeface="ＭＳ Ｐゴシック" charset="-128"/>
          <a:cs typeface="ＭＳ Ｐゴシック" charset="-128"/>
        </a:defRPr>
      </a:lvl2pPr>
      <a:lvl3pPr algn="l" rtl="0" eaLnBrk="0" fontAlgn="base" hangingPunct="0">
        <a:spcBef>
          <a:spcPct val="0"/>
        </a:spcBef>
        <a:spcAft>
          <a:spcPct val="0"/>
        </a:spcAft>
        <a:defRPr sz="2850" b="1">
          <a:solidFill>
            <a:schemeClr val="tx1"/>
          </a:solidFill>
          <a:latin typeface="Trebuchet MS" charset="0"/>
          <a:ea typeface="ＭＳ Ｐゴシック" charset="-128"/>
          <a:cs typeface="ＭＳ Ｐゴシック" charset="-128"/>
        </a:defRPr>
      </a:lvl3pPr>
      <a:lvl4pPr algn="l" rtl="0" eaLnBrk="0" fontAlgn="base" hangingPunct="0">
        <a:spcBef>
          <a:spcPct val="0"/>
        </a:spcBef>
        <a:spcAft>
          <a:spcPct val="0"/>
        </a:spcAft>
        <a:defRPr sz="2850" b="1">
          <a:solidFill>
            <a:schemeClr val="tx1"/>
          </a:solidFill>
          <a:latin typeface="Trebuchet MS" charset="0"/>
          <a:ea typeface="ＭＳ Ｐゴシック" charset="-128"/>
          <a:cs typeface="ＭＳ Ｐゴシック" charset="-128"/>
        </a:defRPr>
      </a:lvl4pPr>
      <a:lvl5pPr algn="l" rtl="0" eaLnBrk="0" fontAlgn="base" hangingPunct="0">
        <a:spcBef>
          <a:spcPct val="0"/>
        </a:spcBef>
        <a:spcAft>
          <a:spcPct val="0"/>
        </a:spcAft>
        <a:defRPr sz="2850" b="1">
          <a:solidFill>
            <a:schemeClr val="tx1"/>
          </a:solidFill>
          <a:latin typeface="Trebuchet MS" charset="0"/>
          <a:ea typeface="ＭＳ Ｐゴシック" charset="-128"/>
          <a:cs typeface="ＭＳ Ｐゴシック" charset="-128"/>
        </a:defRPr>
      </a:lvl5pPr>
      <a:lvl6pPr marL="342900" algn="l" rtl="0" fontAlgn="base">
        <a:spcBef>
          <a:spcPct val="0"/>
        </a:spcBef>
        <a:spcAft>
          <a:spcPct val="0"/>
        </a:spcAft>
        <a:defRPr sz="2850" b="1">
          <a:solidFill>
            <a:schemeClr val="tx1"/>
          </a:solidFill>
          <a:latin typeface="Trebuchet MS" charset="0"/>
          <a:ea typeface="ＭＳ Ｐゴシック" charset="-128"/>
          <a:cs typeface="ＭＳ Ｐゴシック" charset="-128"/>
        </a:defRPr>
      </a:lvl6pPr>
      <a:lvl7pPr marL="685800" algn="l" rtl="0" fontAlgn="base">
        <a:spcBef>
          <a:spcPct val="0"/>
        </a:spcBef>
        <a:spcAft>
          <a:spcPct val="0"/>
        </a:spcAft>
        <a:defRPr sz="2850" b="1">
          <a:solidFill>
            <a:schemeClr val="tx1"/>
          </a:solidFill>
          <a:latin typeface="Trebuchet MS" charset="0"/>
          <a:ea typeface="ＭＳ Ｐゴシック" charset="-128"/>
          <a:cs typeface="ＭＳ Ｐゴシック" charset="-128"/>
        </a:defRPr>
      </a:lvl7pPr>
      <a:lvl8pPr marL="1028700" algn="l" rtl="0" fontAlgn="base">
        <a:spcBef>
          <a:spcPct val="0"/>
        </a:spcBef>
        <a:spcAft>
          <a:spcPct val="0"/>
        </a:spcAft>
        <a:defRPr sz="2850" b="1">
          <a:solidFill>
            <a:schemeClr val="tx1"/>
          </a:solidFill>
          <a:latin typeface="Trebuchet MS" charset="0"/>
          <a:ea typeface="ＭＳ Ｐゴシック" charset="-128"/>
          <a:cs typeface="ＭＳ Ｐゴシック" charset="-128"/>
        </a:defRPr>
      </a:lvl8pPr>
      <a:lvl9pPr marL="1371600" algn="l" rtl="0" fontAlgn="base">
        <a:spcBef>
          <a:spcPct val="0"/>
        </a:spcBef>
        <a:spcAft>
          <a:spcPct val="0"/>
        </a:spcAft>
        <a:defRPr sz="2850" b="1">
          <a:solidFill>
            <a:schemeClr val="tx1"/>
          </a:solidFill>
          <a:latin typeface="Trebuchet MS" charset="0"/>
          <a:ea typeface="ＭＳ Ｐゴシック" charset="-128"/>
          <a:cs typeface="ＭＳ Ｐゴシック" charset="-128"/>
        </a:defRPr>
      </a:lvl9pPr>
    </p:titleStyle>
    <p:bodyStyle>
      <a:lvl1pPr marL="328613" indent="-239316" algn="l" rtl="0" eaLnBrk="0" fontAlgn="base" hangingPunct="0">
        <a:spcBef>
          <a:spcPct val="0"/>
        </a:spcBef>
        <a:spcAft>
          <a:spcPct val="0"/>
        </a:spcAft>
        <a:buClr>
          <a:schemeClr val="accent1"/>
        </a:buClr>
        <a:buSzPct val="80000"/>
        <a:buFontTx/>
        <a:buBlip>
          <a:blip r:embed="rId6"/>
        </a:buBlip>
        <a:defRPr sz="2250" kern="1200">
          <a:solidFill>
            <a:schemeClr val="tx1"/>
          </a:solidFill>
          <a:latin typeface="Arial"/>
          <a:ea typeface="ＭＳ Ｐゴシック" charset="-128"/>
          <a:cs typeface="ＭＳ Ｐゴシック" charset="-128"/>
        </a:defRPr>
      </a:lvl1pPr>
      <a:lvl2pPr marL="547688" indent="-204788" algn="l" rtl="0" eaLnBrk="0" fontAlgn="base" hangingPunct="0">
        <a:spcBef>
          <a:spcPct val="20000"/>
        </a:spcBef>
        <a:spcAft>
          <a:spcPct val="0"/>
        </a:spcAft>
        <a:buClr>
          <a:schemeClr val="accent2"/>
        </a:buClr>
        <a:buSzPct val="83000"/>
        <a:buFontTx/>
        <a:buBlip>
          <a:blip r:embed="rId7"/>
        </a:buBlip>
        <a:defRPr sz="2100" kern="1200">
          <a:solidFill>
            <a:schemeClr val="tx1"/>
          </a:solidFill>
          <a:latin typeface="Arial"/>
          <a:ea typeface="ＭＳ Ｐゴシック" charset="-128"/>
          <a:cs typeface="ＭＳ Ｐゴシック" charset="-128"/>
        </a:defRPr>
      </a:lvl2pPr>
      <a:lvl3pPr marL="746522" indent="-171450" algn="l" rtl="0" eaLnBrk="0" fontAlgn="base" hangingPunct="0">
        <a:spcBef>
          <a:spcPct val="20000"/>
        </a:spcBef>
        <a:spcAft>
          <a:spcPct val="0"/>
        </a:spcAft>
        <a:buClr>
          <a:srgbClr val="E66C7D"/>
        </a:buClr>
        <a:buSzPct val="90000"/>
        <a:buFontTx/>
        <a:buBlip>
          <a:blip r:embed="rId6"/>
        </a:buBlip>
        <a:defRPr sz="1800" kern="1200">
          <a:solidFill>
            <a:schemeClr val="tx1"/>
          </a:solidFill>
          <a:latin typeface="Arial"/>
          <a:ea typeface="ＭＳ Ｐゴシック" charset="-128"/>
          <a:cs typeface="ＭＳ Ｐゴシック" charset="-128"/>
        </a:defRPr>
      </a:lvl3pPr>
      <a:lvl4pPr marL="912019" indent="-136922" algn="l" rtl="0" eaLnBrk="0" fontAlgn="base" hangingPunct="0">
        <a:spcBef>
          <a:spcPct val="20000"/>
        </a:spcBef>
        <a:spcAft>
          <a:spcPct val="0"/>
        </a:spcAft>
        <a:buClr>
          <a:srgbClr val="6BB76D"/>
        </a:buClr>
        <a:buSzPct val="80000"/>
        <a:buFontTx/>
        <a:buBlip>
          <a:blip r:embed="rId7"/>
        </a:buBlip>
        <a:defRPr sz="1500" kern="1200">
          <a:solidFill>
            <a:schemeClr val="tx1"/>
          </a:solidFill>
          <a:latin typeface="Arial"/>
          <a:ea typeface="ＭＳ Ｐゴシック" charset="-128"/>
          <a:cs typeface="ＭＳ Ｐゴシック" charset="-128"/>
        </a:defRPr>
      </a:lvl4pPr>
      <a:lvl5pPr marL="1069181" indent="-136922" algn="l" rtl="0" eaLnBrk="0" fontAlgn="base" hangingPunct="0">
        <a:spcBef>
          <a:spcPct val="20000"/>
        </a:spcBef>
        <a:spcAft>
          <a:spcPct val="0"/>
        </a:spcAft>
        <a:buClr>
          <a:srgbClr val="E88651"/>
        </a:buClr>
        <a:buSzPct val="70000"/>
        <a:buFontTx/>
        <a:buBlip>
          <a:blip r:embed="rId6"/>
        </a:buBlip>
        <a:defRPr lang="en-US" sz="1500" kern="1200">
          <a:solidFill>
            <a:schemeClr val="tx1"/>
          </a:solidFill>
          <a:latin typeface="Arial"/>
          <a:ea typeface="ＭＳ Ｐゴシック" charset="-128"/>
          <a:cs typeface="ＭＳ Ｐゴシック" charset="-128"/>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mailto:julia.butt@curtin.edu.au"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556792"/>
            <a:ext cx="8892988" cy="4131900"/>
          </a:xfrm>
          <a:prstGeom prst="rect">
            <a:avLst/>
          </a:prstGeom>
          <a:noFill/>
        </p:spPr>
        <p:txBody>
          <a:bodyPr wrap="square" rtlCol="0">
            <a:spAutoFit/>
          </a:bodyPr>
          <a:lstStyle/>
          <a:p>
            <a:pPr marL="89297" algn="ctr" defTabSz="685800" fontAlgn="base">
              <a:spcBef>
                <a:spcPct val="0"/>
              </a:spcBef>
              <a:spcAft>
                <a:spcPct val="0"/>
              </a:spcAft>
            </a:pPr>
            <a:r>
              <a:rPr lang="en-AU" sz="1600" dirty="0">
                <a:solidFill>
                  <a:prstClr val="black"/>
                </a:solidFill>
                <a:latin typeface="Calibri"/>
                <a:ea typeface="ＭＳ Ｐゴシック" charset="-128"/>
              </a:rPr>
              <a:t>Today’s webinar with Dr Julia Butt from NDRI </a:t>
            </a:r>
            <a:r>
              <a:rPr lang="en-US" sz="1600" dirty="0">
                <a:solidFill>
                  <a:prstClr val="black"/>
                </a:solidFill>
                <a:latin typeface="Calibri"/>
                <a:ea typeface="ＭＳ Ｐゴシック" charset="-128"/>
                <a:cs typeface="Arial" panose="020B0604020202020204" pitchFamily="34" charset="0"/>
              </a:rPr>
              <a:t>will be starting at 10am A.W.S.T.</a:t>
            </a:r>
          </a:p>
          <a:p>
            <a:pPr marL="89297" defTabSz="685800" fontAlgn="base">
              <a:spcBef>
                <a:spcPct val="0"/>
              </a:spcBef>
              <a:spcAft>
                <a:spcPct val="0"/>
              </a:spcAft>
            </a:pPr>
            <a:endParaRPr lang="en-AU" sz="1050" dirty="0">
              <a:solidFill>
                <a:prstClr val="black"/>
              </a:solidFill>
              <a:latin typeface="Calibri"/>
              <a:ea typeface="ＭＳ Ｐゴシック" charset="-128"/>
            </a:endParaRPr>
          </a:p>
          <a:p>
            <a:pPr marL="89297" algn="ctr" defTabSz="685800" fontAlgn="base">
              <a:spcBef>
                <a:spcPct val="0"/>
              </a:spcBef>
              <a:spcAft>
                <a:spcPct val="0"/>
              </a:spcAft>
            </a:pPr>
            <a:r>
              <a:rPr lang="en-AU" sz="1600" b="1" dirty="0">
                <a:solidFill>
                  <a:prstClr val="black"/>
                </a:solidFill>
                <a:latin typeface="Calibri"/>
                <a:ea typeface="ＭＳ Ｐゴシック" charset="-128"/>
              </a:rPr>
              <a:t>Here are some tips for when the webinar starts.</a:t>
            </a:r>
          </a:p>
          <a:p>
            <a:pPr marL="89297" defTabSz="685800" fontAlgn="base">
              <a:spcBef>
                <a:spcPct val="0"/>
              </a:spcBef>
              <a:spcAft>
                <a:spcPct val="0"/>
              </a:spcAft>
            </a:pPr>
            <a:endParaRPr lang="en-AU" sz="1050" dirty="0">
              <a:solidFill>
                <a:prstClr val="black"/>
              </a:solidFill>
              <a:latin typeface="Calibri"/>
              <a:ea typeface="ＭＳ Ｐゴシック" charset="-128"/>
            </a:endParaRPr>
          </a:p>
          <a:p>
            <a:pPr marL="89297" algn="ctr" defTabSz="685800" fontAlgn="base">
              <a:spcBef>
                <a:spcPct val="0"/>
              </a:spcBef>
              <a:spcAft>
                <a:spcPct val="0"/>
              </a:spcAft>
            </a:pPr>
            <a:r>
              <a:rPr lang="en-AU" b="1" dirty="0">
                <a:solidFill>
                  <a:prstClr val="black"/>
                </a:solidFill>
                <a:latin typeface="Calibri"/>
                <a:ea typeface="ＭＳ Ｐゴシック" charset="-128"/>
              </a:rPr>
              <a:t>To use the chat feature in this webinar, press on the purple arrow on the right hand side of the webinar room, and select ‘chat with everyone’. Feel free to use the ‘chat’ box to ask questions if you are having difficulties.</a:t>
            </a:r>
          </a:p>
          <a:p>
            <a:pPr marL="89297" defTabSz="685800" fontAlgn="base">
              <a:spcBef>
                <a:spcPct val="0"/>
              </a:spcBef>
              <a:spcAft>
                <a:spcPct val="0"/>
              </a:spcAft>
            </a:pPr>
            <a:endParaRPr lang="en-AU" sz="1200" dirty="0">
              <a:solidFill>
                <a:prstClr val="black"/>
              </a:solidFill>
              <a:latin typeface="Calibri"/>
              <a:ea typeface="ＭＳ Ｐゴシック" charset="-128"/>
            </a:endParaRPr>
          </a:p>
          <a:p>
            <a:pPr marL="89297" defTabSz="685800" fontAlgn="base">
              <a:spcBef>
                <a:spcPct val="0"/>
              </a:spcBef>
              <a:spcAft>
                <a:spcPct val="0"/>
              </a:spcAft>
            </a:pPr>
            <a:r>
              <a:rPr lang="en-AU" sz="1600" dirty="0">
                <a:solidFill>
                  <a:prstClr val="black"/>
                </a:solidFill>
                <a:latin typeface="Calibri"/>
                <a:ea typeface="ＭＳ Ｐゴシック" charset="-128"/>
              </a:rPr>
              <a:t>If you are having difficulties with </a:t>
            </a:r>
            <a:r>
              <a:rPr lang="en-AU" sz="1600" u="sng" dirty="0">
                <a:solidFill>
                  <a:prstClr val="black"/>
                </a:solidFill>
                <a:latin typeface="Calibri"/>
                <a:ea typeface="ＭＳ Ｐゴシック" charset="-128"/>
              </a:rPr>
              <a:t>video quality</a:t>
            </a:r>
            <a:endParaRPr lang="en-AU" sz="1600" dirty="0">
              <a:solidFill>
                <a:prstClr val="black"/>
              </a:solidFill>
              <a:latin typeface="Calibri"/>
              <a:ea typeface="ＭＳ Ｐゴシック" charset="-128"/>
            </a:endParaRPr>
          </a:p>
          <a:p>
            <a:pPr marL="342900" lvl="1" defTabSz="685800" fontAlgn="base">
              <a:spcBef>
                <a:spcPct val="0"/>
              </a:spcBef>
              <a:spcAft>
                <a:spcPct val="0"/>
              </a:spcAft>
            </a:pPr>
            <a:r>
              <a:rPr lang="en-AU" sz="1200" dirty="0">
                <a:solidFill>
                  <a:prstClr val="black"/>
                </a:solidFill>
                <a:latin typeface="Calibri"/>
                <a:ea typeface="ＭＳ Ｐゴシック" charset="-128"/>
              </a:rPr>
              <a:t>Close all other applications running on your computer including email, instant messenger, browsers etc.</a:t>
            </a:r>
          </a:p>
          <a:p>
            <a:pPr marL="342900" lvl="1" defTabSz="685800" fontAlgn="base">
              <a:spcBef>
                <a:spcPct val="0"/>
              </a:spcBef>
              <a:spcAft>
                <a:spcPct val="0"/>
              </a:spcAft>
            </a:pPr>
            <a:r>
              <a:rPr lang="en-AU" sz="1200" dirty="0">
                <a:solidFill>
                  <a:prstClr val="black"/>
                </a:solidFill>
                <a:latin typeface="Calibri"/>
                <a:ea typeface="ＭＳ Ｐゴシック" charset="-128"/>
              </a:rPr>
              <a:t>Open this webinar in Google Chrome browser.</a:t>
            </a:r>
          </a:p>
          <a:p>
            <a:pPr marL="342900" lvl="1" defTabSz="685800" fontAlgn="base">
              <a:spcBef>
                <a:spcPct val="0"/>
              </a:spcBef>
              <a:spcAft>
                <a:spcPct val="0"/>
              </a:spcAft>
            </a:pPr>
            <a:endParaRPr lang="en-AU" sz="1050" dirty="0">
              <a:solidFill>
                <a:prstClr val="black"/>
              </a:solidFill>
              <a:latin typeface="Calibri"/>
              <a:ea typeface="ＭＳ Ｐゴシック" charset="-128"/>
            </a:endParaRPr>
          </a:p>
          <a:p>
            <a:pPr marL="89297" defTabSz="685800" fontAlgn="base">
              <a:spcBef>
                <a:spcPct val="0"/>
              </a:spcBef>
              <a:spcAft>
                <a:spcPct val="0"/>
              </a:spcAft>
            </a:pPr>
            <a:r>
              <a:rPr lang="en-AU" sz="1600" dirty="0">
                <a:solidFill>
                  <a:prstClr val="black"/>
                </a:solidFill>
                <a:latin typeface="Calibri"/>
                <a:ea typeface="ＭＳ Ｐゴシック" charset="-128"/>
              </a:rPr>
              <a:t>If you are having difficulties with </a:t>
            </a:r>
            <a:r>
              <a:rPr lang="en-AU" sz="1600" u="sng" dirty="0">
                <a:solidFill>
                  <a:prstClr val="black"/>
                </a:solidFill>
                <a:latin typeface="Calibri"/>
                <a:ea typeface="ＭＳ Ｐゴシック" charset="-128"/>
              </a:rPr>
              <a:t>sound quality</a:t>
            </a:r>
            <a:endParaRPr lang="en-AU" sz="1600" dirty="0">
              <a:solidFill>
                <a:prstClr val="black"/>
              </a:solidFill>
              <a:latin typeface="Calibri"/>
              <a:ea typeface="ＭＳ Ｐゴシック" charset="-128"/>
            </a:endParaRPr>
          </a:p>
          <a:p>
            <a:pPr marL="342900" lvl="1" defTabSz="685800" fontAlgn="base">
              <a:spcBef>
                <a:spcPct val="0"/>
              </a:spcBef>
              <a:spcAft>
                <a:spcPct val="0"/>
              </a:spcAft>
            </a:pPr>
            <a:r>
              <a:rPr lang="en-AU" sz="1200" dirty="0">
                <a:solidFill>
                  <a:prstClr val="black"/>
                </a:solidFill>
                <a:latin typeface="Calibri"/>
                <a:ea typeface="ＭＳ Ｐゴシック" charset="-128"/>
              </a:rPr>
              <a:t>Try using headphones for better audio</a:t>
            </a:r>
          </a:p>
          <a:p>
            <a:pPr marL="342900" lvl="1" defTabSz="685800" fontAlgn="base">
              <a:spcBef>
                <a:spcPct val="0"/>
              </a:spcBef>
              <a:spcAft>
                <a:spcPct val="0"/>
              </a:spcAft>
            </a:pPr>
            <a:r>
              <a:rPr lang="en-AU" sz="1200" dirty="0">
                <a:solidFill>
                  <a:prstClr val="black"/>
                </a:solidFill>
                <a:latin typeface="Calibri"/>
                <a:ea typeface="ＭＳ Ｐゴシック" charset="-128"/>
              </a:rPr>
              <a:t>Ensure volume is turned up on your computer</a:t>
            </a:r>
          </a:p>
          <a:p>
            <a:pPr marL="342900" lvl="1" defTabSz="685800" fontAlgn="base">
              <a:spcBef>
                <a:spcPct val="0"/>
              </a:spcBef>
              <a:spcAft>
                <a:spcPct val="0"/>
              </a:spcAft>
            </a:pPr>
            <a:r>
              <a:rPr lang="en-AU" sz="1200" dirty="0">
                <a:solidFill>
                  <a:prstClr val="black"/>
                </a:solidFill>
                <a:latin typeface="Calibri"/>
                <a:ea typeface="ＭＳ Ｐゴシック" charset="-128"/>
              </a:rPr>
              <a:t>You can dial into the webinar – ask the hosts for information on how to do this</a:t>
            </a:r>
          </a:p>
          <a:p>
            <a:pPr marL="89297" defTabSz="685800" fontAlgn="base">
              <a:spcBef>
                <a:spcPct val="0"/>
              </a:spcBef>
              <a:spcAft>
                <a:spcPct val="0"/>
              </a:spcAft>
            </a:pPr>
            <a:r>
              <a:rPr lang="en-AU" sz="1600" b="1" dirty="0">
                <a:solidFill>
                  <a:prstClr val="black"/>
                </a:solidFill>
                <a:latin typeface="Calibri"/>
                <a:ea typeface="ＭＳ Ｐゴシック" charset="-128"/>
              </a:rPr>
              <a:t>If problems still persist we recommend you logout of this session then log back in.</a:t>
            </a:r>
          </a:p>
          <a:p>
            <a:pPr marL="89297" algn="ctr" defTabSz="685800" fontAlgn="base">
              <a:spcBef>
                <a:spcPct val="0"/>
              </a:spcBef>
              <a:spcAft>
                <a:spcPct val="0"/>
              </a:spcAft>
            </a:pPr>
            <a:endParaRPr lang="en-AU" sz="1600" b="1" dirty="0">
              <a:solidFill>
                <a:srgbClr val="F0AD00"/>
              </a:solidFill>
              <a:latin typeface="Calibri"/>
              <a:ea typeface="ＭＳ Ｐゴシック" charset="-128"/>
            </a:endParaRPr>
          </a:p>
          <a:p>
            <a:pPr marL="89297" defTabSz="685800" fontAlgn="base">
              <a:spcBef>
                <a:spcPct val="0"/>
              </a:spcBef>
              <a:spcAft>
                <a:spcPct val="0"/>
              </a:spcAft>
            </a:pPr>
            <a:endParaRPr lang="en-AU" sz="1000" dirty="0">
              <a:solidFill>
                <a:prstClr val="black"/>
              </a:solidFill>
              <a:latin typeface="Calibri"/>
              <a:ea typeface="ＭＳ Ｐゴシック" charset="-128"/>
            </a:endParaRPr>
          </a:p>
        </p:txBody>
      </p:sp>
      <p:sp>
        <p:nvSpPr>
          <p:cNvPr id="2" name="TextBox 1"/>
          <p:cNvSpPr txBox="1"/>
          <p:nvPr/>
        </p:nvSpPr>
        <p:spPr>
          <a:xfrm>
            <a:off x="287016" y="5589240"/>
            <a:ext cx="8856984" cy="715581"/>
          </a:xfrm>
          <a:prstGeom prst="rect">
            <a:avLst/>
          </a:prstGeom>
          <a:noFill/>
        </p:spPr>
        <p:txBody>
          <a:bodyPr wrap="square" rtlCol="0">
            <a:spAutoFit/>
          </a:bodyPr>
          <a:lstStyle/>
          <a:p>
            <a:pPr algn="ctr" defTabSz="685800" fontAlgn="base">
              <a:spcBef>
                <a:spcPct val="0"/>
              </a:spcBef>
              <a:spcAft>
                <a:spcPct val="0"/>
              </a:spcAft>
            </a:pPr>
            <a:r>
              <a:rPr lang="en-AU" sz="1350" b="1" dirty="0">
                <a:solidFill>
                  <a:srgbClr val="F0AD00"/>
                </a:solidFill>
                <a:latin typeface="Arial" charset="0"/>
                <a:ea typeface="ＭＳ Ｐゴシック" charset="-128"/>
              </a:rPr>
              <a:t>Please note, this webinar is recorded. It will be made available on the Knowledge Centre website at a later date.</a:t>
            </a:r>
          </a:p>
          <a:p>
            <a:pPr defTabSz="685800" fontAlgn="base">
              <a:spcBef>
                <a:spcPct val="0"/>
              </a:spcBef>
              <a:spcAft>
                <a:spcPct val="0"/>
              </a:spcAft>
            </a:pPr>
            <a:endParaRPr lang="en-AU" sz="1350"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3718482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Kava</a:t>
            </a:r>
            <a:endParaRPr lang="en-AU" dirty="0"/>
          </a:p>
        </p:txBody>
      </p:sp>
      <p:sp>
        <p:nvSpPr>
          <p:cNvPr id="3" name="Content Placeholder 2"/>
          <p:cNvSpPr>
            <a:spLocks noGrp="1"/>
          </p:cNvSpPr>
          <p:nvPr>
            <p:ph idx="1"/>
          </p:nvPr>
        </p:nvSpPr>
        <p:spPr/>
        <p:txBody>
          <a:bodyPr>
            <a:normAutofit lnSpcReduction="10000"/>
          </a:bodyPr>
          <a:lstStyle/>
          <a:p>
            <a:r>
              <a:rPr lang="en-AU" dirty="0"/>
              <a:t>Psychoactive properties due to kava lactones (kavapyrones)</a:t>
            </a:r>
          </a:p>
          <a:p>
            <a:r>
              <a:rPr lang="en-AU" dirty="0"/>
              <a:t>Absorbed through the gastrointestinal tract</a:t>
            </a:r>
          </a:p>
          <a:p>
            <a:r>
              <a:rPr lang="en-AU" dirty="0"/>
              <a:t>Kava has a dose dependent effect on the </a:t>
            </a:r>
            <a:r>
              <a:rPr lang="en-AU" dirty="0" smtClean="0"/>
              <a:t>CNS</a:t>
            </a:r>
          </a:p>
          <a:p>
            <a:endParaRPr lang="en-AU" dirty="0"/>
          </a:p>
          <a:p>
            <a:r>
              <a:rPr lang="en-AU" dirty="0" smtClean="0"/>
              <a:t>Kava lactone extracts are being used increasingly in Western natural medicine as a treatment for anxiety, depression and insomnia.</a:t>
            </a:r>
            <a:endParaRPr lang="en-AU" dirty="0"/>
          </a:p>
          <a:p>
            <a:endParaRPr lang="en-AU" dirty="0"/>
          </a:p>
        </p:txBody>
      </p:sp>
    </p:spTree>
    <p:extLst>
      <p:ext uri="{BB962C8B-B14F-4D97-AF65-F5344CB8AC3E}">
        <p14:creationId xmlns:p14="http://schemas.microsoft.com/office/powerpoint/2010/main" val="49822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Uses kava</a:t>
            </a:r>
            <a:endParaRPr lang="en-AU" dirty="0"/>
          </a:p>
        </p:txBody>
      </p:sp>
      <p:sp>
        <p:nvSpPr>
          <p:cNvPr id="3" name="Content Placeholder 2"/>
          <p:cNvSpPr>
            <a:spLocks noGrp="1"/>
          </p:cNvSpPr>
          <p:nvPr>
            <p:ph idx="1"/>
          </p:nvPr>
        </p:nvSpPr>
        <p:spPr/>
        <p:txBody>
          <a:bodyPr>
            <a:normAutofit lnSpcReduction="10000"/>
          </a:bodyPr>
          <a:lstStyle/>
          <a:p>
            <a:r>
              <a:rPr lang="en-AU" dirty="0" smtClean="0"/>
              <a:t>Pacific Islands: Melanesia, Polynesia, Micronesia</a:t>
            </a:r>
          </a:p>
          <a:p>
            <a:pPr lvl="1"/>
            <a:r>
              <a:rPr lang="en-AU" dirty="0" smtClean="0"/>
              <a:t>Ceremonially, socially, medicinally</a:t>
            </a:r>
          </a:p>
          <a:p>
            <a:pPr lvl="1"/>
            <a:r>
              <a:rPr lang="en-AU" dirty="0" smtClean="0"/>
              <a:t>General increase in the frequency and quantity of use</a:t>
            </a:r>
          </a:p>
          <a:p>
            <a:r>
              <a:rPr lang="en-AU" dirty="0" smtClean="0"/>
              <a:t>Pacific diaspora </a:t>
            </a:r>
          </a:p>
          <a:p>
            <a:r>
              <a:rPr lang="en-AU" dirty="0" smtClean="0"/>
              <a:t>Some Arnhem Land communities in the Northern Territory, Australia</a:t>
            </a:r>
          </a:p>
          <a:p>
            <a:r>
              <a:rPr lang="en-AU" dirty="0" smtClean="0"/>
              <a:t>Other populations internationally</a:t>
            </a:r>
          </a:p>
          <a:p>
            <a:endParaRPr lang="en-AU" dirty="0"/>
          </a:p>
        </p:txBody>
      </p:sp>
    </p:spTree>
    <p:extLst>
      <p:ext uri="{BB962C8B-B14F-4D97-AF65-F5344CB8AC3E}">
        <p14:creationId xmlns:p14="http://schemas.microsoft.com/office/powerpoint/2010/main" val="111965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Why is Kava </a:t>
            </a:r>
            <a:r>
              <a:rPr lang="en-AU" dirty="0"/>
              <a:t>U</a:t>
            </a:r>
            <a:r>
              <a:rPr lang="en-AU" dirty="0" smtClean="0"/>
              <a:t>se an Issue in Australia?</a:t>
            </a:r>
            <a:endParaRPr lang="en-AU" dirty="0"/>
          </a:p>
        </p:txBody>
      </p:sp>
      <p:sp>
        <p:nvSpPr>
          <p:cNvPr id="3" name="Content Placeholder 2"/>
          <p:cNvSpPr>
            <a:spLocks noGrp="1"/>
          </p:cNvSpPr>
          <p:nvPr>
            <p:ph idx="1"/>
          </p:nvPr>
        </p:nvSpPr>
        <p:spPr/>
        <p:txBody>
          <a:bodyPr/>
          <a:lstStyle/>
          <a:p>
            <a:r>
              <a:rPr lang="en-AU" dirty="0" smtClean="0"/>
              <a:t>Manage the competing needs of different populations in Australia</a:t>
            </a:r>
          </a:p>
          <a:p>
            <a:pPr lvl="1"/>
            <a:r>
              <a:rPr lang="en-AU" dirty="0" smtClean="0"/>
              <a:t>Aboriginal people in Arnhem Land</a:t>
            </a:r>
          </a:p>
          <a:p>
            <a:pPr lvl="1"/>
            <a:r>
              <a:rPr lang="en-AU" dirty="0" smtClean="0"/>
              <a:t>Australians with Pacific heritage</a:t>
            </a:r>
          </a:p>
          <a:p>
            <a:pPr lvl="1"/>
            <a:r>
              <a:rPr lang="en-AU" dirty="0" smtClean="0"/>
              <a:t>Consumers of natural medicine</a:t>
            </a:r>
          </a:p>
          <a:p>
            <a:pPr lvl="1"/>
            <a:r>
              <a:rPr lang="en-AU" dirty="0" smtClean="0"/>
              <a:t>Economies of Australia’s </a:t>
            </a:r>
            <a:r>
              <a:rPr lang="en-AU" dirty="0"/>
              <a:t>P</a:t>
            </a:r>
            <a:r>
              <a:rPr lang="en-AU" dirty="0" smtClean="0"/>
              <a:t>acific neighbours</a:t>
            </a:r>
            <a:endParaRPr lang="en-AU" dirty="0"/>
          </a:p>
        </p:txBody>
      </p:sp>
    </p:spTree>
    <p:extLst>
      <p:ext uri="{BB962C8B-B14F-4D97-AF65-F5344CB8AC3E}">
        <p14:creationId xmlns:p14="http://schemas.microsoft.com/office/powerpoint/2010/main" val="24984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Health </a:t>
            </a:r>
            <a:r>
              <a:rPr lang="en-AU" dirty="0"/>
              <a:t>E</a:t>
            </a:r>
            <a:r>
              <a:rPr lang="en-AU" dirty="0" smtClean="0"/>
              <a:t>ffects of Kava </a:t>
            </a:r>
            <a:r>
              <a:rPr lang="en-AU" dirty="0"/>
              <a:t>U</a:t>
            </a:r>
            <a:r>
              <a:rPr lang="en-AU" dirty="0" smtClean="0"/>
              <a:t>se</a:t>
            </a:r>
            <a:endParaRPr lang="en-AU" dirty="0"/>
          </a:p>
        </p:txBody>
      </p:sp>
      <p:sp>
        <p:nvSpPr>
          <p:cNvPr id="5" name="Content Placeholder 4"/>
          <p:cNvSpPr>
            <a:spLocks noGrp="1"/>
          </p:cNvSpPr>
          <p:nvPr>
            <p:ph idx="1"/>
          </p:nvPr>
        </p:nvSpPr>
        <p:spPr/>
        <p:txBody>
          <a:bodyPr>
            <a:normAutofit lnSpcReduction="10000"/>
          </a:bodyPr>
          <a:lstStyle/>
          <a:p>
            <a:endParaRPr lang="en-AU" dirty="0" smtClean="0"/>
          </a:p>
          <a:p>
            <a:pPr marL="0" indent="0">
              <a:buNone/>
            </a:pPr>
            <a:endParaRPr lang="en-AU" dirty="0" smtClean="0"/>
          </a:p>
          <a:p>
            <a:pPr marL="0" indent="0">
              <a:buNone/>
            </a:pPr>
            <a:endParaRPr lang="en-AU" dirty="0"/>
          </a:p>
          <a:p>
            <a:r>
              <a:rPr lang="en-AU" dirty="0" smtClean="0"/>
              <a:t>Challenging area of research</a:t>
            </a:r>
          </a:p>
          <a:p>
            <a:r>
              <a:rPr lang="en-AU" dirty="0" smtClean="0"/>
              <a:t>Methodological rigour</a:t>
            </a:r>
          </a:p>
          <a:p>
            <a:r>
              <a:rPr lang="en-AU" dirty="0" smtClean="0"/>
              <a:t>Lack of recent Australian data</a:t>
            </a:r>
          </a:p>
          <a:p>
            <a:r>
              <a:rPr lang="en-AU" dirty="0" smtClean="0"/>
              <a:t>Small complex populations</a:t>
            </a:r>
          </a:p>
          <a:p>
            <a:r>
              <a:rPr lang="en-AU" dirty="0" smtClean="0"/>
              <a:t>Some evidence for benefits</a:t>
            </a:r>
            <a:endParaRPr lang="en-AU" dirty="0"/>
          </a:p>
        </p:txBody>
      </p:sp>
      <p:sp>
        <p:nvSpPr>
          <p:cNvPr id="6" name="AutoShape 2" descr="Image result for what is the evid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2"/>
          <a:stretch>
            <a:fillRect/>
          </a:stretch>
        </p:blipFill>
        <p:spPr>
          <a:xfrm>
            <a:off x="3275856" y="1052736"/>
            <a:ext cx="2038350" cy="2247900"/>
          </a:xfrm>
          <a:prstGeom prst="rect">
            <a:avLst/>
          </a:prstGeom>
        </p:spPr>
      </p:pic>
    </p:spTree>
    <p:extLst>
      <p:ext uri="{BB962C8B-B14F-4D97-AF65-F5344CB8AC3E}">
        <p14:creationId xmlns:p14="http://schemas.microsoft.com/office/powerpoint/2010/main" val="48243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Kava </a:t>
            </a:r>
            <a:r>
              <a:rPr lang="en-AU" dirty="0"/>
              <a:t>H</a:t>
            </a:r>
            <a:r>
              <a:rPr lang="en-AU" dirty="0" smtClean="0"/>
              <a:t>armful to Health</a:t>
            </a:r>
            <a:endParaRPr lang="en-AU" dirty="0"/>
          </a:p>
        </p:txBody>
      </p:sp>
      <p:sp>
        <p:nvSpPr>
          <p:cNvPr id="3" name="Content Placeholder 2"/>
          <p:cNvSpPr>
            <a:spLocks noGrp="1"/>
          </p:cNvSpPr>
          <p:nvPr>
            <p:ph idx="1"/>
          </p:nvPr>
        </p:nvSpPr>
        <p:spPr/>
        <p:txBody>
          <a:bodyPr/>
          <a:lstStyle/>
          <a:p>
            <a:r>
              <a:rPr lang="en-AU" dirty="0" smtClean="0"/>
              <a:t>United Nations (FAO - 2016, WHO - 2007) – Food Standards Australia and New Zealand (2005)</a:t>
            </a:r>
          </a:p>
          <a:p>
            <a:pPr lvl="1"/>
            <a:r>
              <a:rPr lang="en-AU" dirty="0" smtClean="0"/>
              <a:t>The overall potential for harm from </a:t>
            </a:r>
            <a:r>
              <a:rPr lang="en-AU" b="1" dirty="0" smtClean="0"/>
              <a:t>moderate</a:t>
            </a:r>
            <a:r>
              <a:rPr lang="en-AU" dirty="0" smtClean="0"/>
              <a:t> kava  use is low</a:t>
            </a:r>
          </a:p>
          <a:p>
            <a:pPr lvl="1"/>
            <a:r>
              <a:rPr lang="en-AU" dirty="0" smtClean="0"/>
              <a:t>Doesn’t mean no potential for harm</a:t>
            </a:r>
          </a:p>
          <a:p>
            <a:pPr lvl="1"/>
            <a:r>
              <a:rPr lang="en-AU" dirty="0" smtClean="0"/>
              <a:t>Doesn’t mean heavy use is low harm</a:t>
            </a:r>
            <a:endParaRPr lang="en-AU" dirty="0"/>
          </a:p>
        </p:txBody>
      </p:sp>
      <p:pic>
        <p:nvPicPr>
          <p:cNvPr id="4" name="Picture 3"/>
          <p:cNvPicPr>
            <a:picLocks noChangeAspect="1"/>
          </p:cNvPicPr>
          <p:nvPr/>
        </p:nvPicPr>
        <p:blipFill>
          <a:blip r:embed="rId2"/>
          <a:stretch>
            <a:fillRect/>
          </a:stretch>
        </p:blipFill>
        <p:spPr>
          <a:xfrm>
            <a:off x="2771800" y="5085184"/>
            <a:ext cx="3371850" cy="1352550"/>
          </a:xfrm>
          <a:prstGeom prst="rect">
            <a:avLst/>
          </a:prstGeom>
        </p:spPr>
      </p:pic>
    </p:spTree>
    <p:extLst>
      <p:ext uri="{BB962C8B-B14F-4D97-AF65-F5344CB8AC3E}">
        <p14:creationId xmlns:p14="http://schemas.microsoft.com/office/powerpoint/2010/main" val="230492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Kava Use </a:t>
            </a:r>
            <a:r>
              <a:rPr lang="en-AU" dirty="0"/>
              <a:t>H</a:t>
            </a:r>
            <a:r>
              <a:rPr lang="en-AU" dirty="0" smtClean="0"/>
              <a:t>armful to Health?</a:t>
            </a:r>
            <a:endParaRPr lang="en-AU" dirty="0"/>
          </a:p>
        </p:txBody>
      </p:sp>
      <p:sp>
        <p:nvSpPr>
          <p:cNvPr id="3" name="Content Placeholder 2"/>
          <p:cNvSpPr>
            <a:spLocks noGrp="1"/>
          </p:cNvSpPr>
          <p:nvPr>
            <p:ph idx="1"/>
          </p:nvPr>
        </p:nvSpPr>
        <p:spPr/>
        <p:txBody>
          <a:bodyPr/>
          <a:lstStyle/>
          <a:p>
            <a:r>
              <a:rPr lang="en-AU" dirty="0" smtClean="0"/>
              <a:t>Short term potential for harm</a:t>
            </a:r>
          </a:p>
          <a:p>
            <a:pPr lvl="1"/>
            <a:r>
              <a:rPr lang="en-AU" dirty="0" smtClean="0"/>
              <a:t>Driving</a:t>
            </a:r>
          </a:p>
          <a:p>
            <a:pPr lvl="1"/>
            <a:r>
              <a:rPr lang="en-AU" dirty="0" smtClean="0"/>
              <a:t>Accidents </a:t>
            </a:r>
          </a:p>
          <a:p>
            <a:pPr lvl="1"/>
            <a:r>
              <a:rPr lang="en-AU" dirty="0" smtClean="0"/>
              <a:t>Nausea</a:t>
            </a:r>
          </a:p>
          <a:p>
            <a:pPr lvl="1"/>
            <a:r>
              <a:rPr lang="en-AU" dirty="0" smtClean="0"/>
              <a:t>Eye discomfort</a:t>
            </a:r>
          </a:p>
          <a:p>
            <a:pPr lvl="1"/>
            <a:r>
              <a:rPr lang="en-AU" dirty="0" smtClean="0"/>
              <a:t>Toxicity is considered low</a:t>
            </a:r>
            <a:endParaRPr lang="en-AU" dirty="0"/>
          </a:p>
        </p:txBody>
      </p:sp>
      <p:pic>
        <p:nvPicPr>
          <p:cNvPr id="4" name="Picture 3"/>
          <p:cNvPicPr>
            <a:picLocks noChangeAspect="1"/>
          </p:cNvPicPr>
          <p:nvPr/>
        </p:nvPicPr>
        <p:blipFill>
          <a:blip r:embed="rId2"/>
          <a:stretch>
            <a:fillRect/>
          </a:stretch>
        </p:blipFill>
        <p:spPr>
          <a:xfrm>
            <a:off x="5580112" y="2420888"/>
            <a:ext cx="2724150" cy="1676400"/>
          </a:xfrm>
          <a:prstGeom prst="rect">
            <a:avLst/>
          </a:prstGeom>
        </p:spPr>
      </p:pic>
    </p:spTree>
    <p:extLst>
      <p:ext uri="{BB962C8B-B14F-4D97-AF65-F5344CB8AC3E}">
        <p14:creationId xmlns:p14="http://schemas.microsoft.com/office/powerpoint/2010/main" val="349245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Kava </a:t>
            </a:r>
            <a:r>
              <a:rPr lang="en-AU" dirty="0"/>
              <a:t>U</a:t>
            </a:r>
            <a:r>
              <a:rPr lang="en-AU" dirty="0" smtClean="0"/>
              <a:t>se </a:t>
            </a:r>
            <a:r>
              <a:rPr lang="en-AU" dirty="0"/>
              <a:t>H</a:t>
            </a:r>
            <a:r>
              <a:rPr lang="en-AU" dirty="0" smtClean="0"/>
              <a:t>armful to Health</a:t>
            </a:r>
            <a:endParaRPr lang="en-AU" dirty="0"/>
          </a:p>
        </p:txBody>
      </p:sp>
      <p:sp>
        <p:nvSpPr>
          <p:cNvPr id="3" name="Content Placeholder 2"/>
          <p:cNvSpPr>
            <a:spLocks noGrp="1"/>
          </p:cNvSpPr>
          <p:nvPr>
            <p:ph idx="1"/>
          </p:nvPr>
        </p:nvSpPr>
        <p:spPr/>
        <p:txBody>
          <a:bodyPr/>
          <a:lstStyle/>
          <a:p>
            <a:r>
              <a:rPr lang="en-AU" dirty="0" smtClean="0"/>
              <a:t>Kava </a:t>
            </a:r>
            <a:r>
              <a:rPr lang="en-AU" dirty="0" err="1" smtClean="0"/>
              <a:t>dermopathy</a:t>
            </a:r>
            <a:endParaRPr lang="en-AU" dirty="0" smtClean="0"/>
          </a:p>
          <a:p>
            <a:r>
              <a:rPr lang="en-AU" dirty="0" smtClean="0"/>
              <a:t>Liver functioning</a:t>
            </a:r>
          </a:p>
          <a:p>
            <a:r>
              <a:rPr lang="en-AU" dirty="0" smtClean="0"/>
              <a:t>Low body weight</a:t>
            </a:r>
          </a:p>
          <a:p>
            <a:r>
              <a:rPr lang="en-AU" dirty="0" smtClean="0"/>
              <a:t>Poor health</a:t>
            </a:r>
          </a:p>
          <a:p>
            <a:r>
              <a:rPr lang="en-AU" dirty="0" smtClean="0"/>
              <a:t>Low motivation</a:t>
            </a:r>
          </a:p>
          <a:p>
            <a:r>
              <a:rPr lang="en-AU" dirty="0" smtClean="0"/>
              <a:t>Cognitive function</a:t>
            </a:r>
          </a:p>
          <a:p>
            <a:r>
              <a:rPr lang="en-AU" dirty="0" smtClean="0"/>
              <a:t>Seizures</a:t>
            </a:r>
            <a:endParaRPr lang="en-AU" dirty="0"/>
          </a:p>
        </p:txBody>
      </p:sp>
    </p:spTree>
    <p:extLst>
      <p:ext uri="{BB962C8B-B14F-4D97-AF65-F5344CB8AC3E}">
        <p14:creationId xmlns:p14="http://schemas.microsoft.com/office/powerpoint/2010/main" val="255494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Kava </a:t>
            </a:r>
            <a:r>
              <a:rPr lang="en-AU" dirty="0"/>
              <a:t>U</a:t>
            </a:r>
            <a:r>
              <a:rPr lang="en-AU" dirty="0" smtClean="0"/>
              <a:t>se </a:t>
            </a:r>
            <a:r>
              <a:rPr lang="en-AU" dirty="0"/>
              <a:t>H</a:t>
            </a:r>
            <a:r>
              <a:rPr lang="en-AU" dirty="0" smtClean="0"/>
              <a:t>armful to Health?</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Systematic Review (</a:t>
            </a:r>
            <a:r>
              <a:rPr lang="en-AU" dirty="0" err="1" smtClean="0"/>
              <a:t>Rychetnik</a:t>
            </a:r>
            <a:r>
              <a:rPr lang="en-AU" dirty="0" smtClean="0"/>
              <a:t> </a:t>
            </a:r>
            <a:r>
              <a:rPr lang="en-AU" dirty="0"/>
              <a:t>and </a:t>
            </a:r>
            <a:r>
              <a:rPr lang="en-AU" dirty="0" err="1" smtClean="0"/>
              <a:t>Madronio</a:t>
            </a:r>
            <a:r>
              <a:rPr lang="en-AU" dirty="0" smtClean="0"/>
              <a:t>, 2011)</a:t>
            </a:r>
            <a:endParaRPr lang="en-AU" dirty="0"/>
          </a:p>
          <a:p>
            <a:pPr lvl="1"/>
            <a:r>
              <a:rPr lang="en-AU" dirty="0" smtClean="0"/>
              <a:t>Causality indicated</a:t>
            </a:r>
          </a:p>
          <a:p>
            <a:pPr lvl="2"/>
            <a:r>
              <a:rPr lang="en-AU" dirty="0" smtClean="0"/>
              <a:t>Kava </a:t>
            </a:r>
            <a:r>
              <a:rPr lang="en-AU" dirty="0" err="1" smtClean="0"/>
              <a:t>dermopathy</a:t>
            </a:r>
            <a:endParaRPr lang="en-AU" dirty="0" smtClean="0"/>
          </a:p>
          <a:p>
            <a:pPr lvl="2"/>
            <a:r>
              <a:rPr lang="en-AU" dirty="0" smtClean="0"/>
              <a:t>Raised liver enzymes (GGT)</a:t>
            </a:r>
          </a:p>
          <a:p>
            <a:pPr lvl="2"/>
            <a:r>
              <a:rPr lang="en-AU" dirty="0" smtClean="0"/>
              <a:t>Nausea</a:t>
            </a:r>
          </a:p>
          <a:p>
            <a:pPr lvl="2"/>
            <a:r>
              <a:rPr lang="en-AU" dirty="0" smtClean="0"/>
              <a:t>Weight loss /  Low body weight</a:t>
            </a:r>
          </a:p>
          <a:p>
            <a:pPr lvl="1"/>
            <a:r>
              <a:rPr lang="en-AU" dirty="0" smtClean="0"/>
              <a:t>Association indicated		- Association hypothesis</a:t>
            </a:r>
          </a:p>
          <a:p>
            <a:pPr lvl="2"/>
            <a:r>
              <a:rPr lang="en-AU" dirty="0" smtClean="0"/>
              <a:t>Red eyes				Fits, seizures</a:t>
            </a:r>
          </a:p>
          <a:p>
            <a:pPr lvl="2"/>
            <a:r>
              <a:rPr lang="en-AU" dirty="0" smtClean="0"/>
              <a:t>Poor health				</a:t>
            </a:r>
            <a:r>
              <a:rPr lang="en-AU" dirty="0" err="1" smtClean="0"/>
              <a:t>Meliodosis</a:t>
            </a:r>
            <a:endParaRPr lang="en-AU" dirty="0" smtClean="0"/>
          </a:p>
          <a:p>
            <a:pPr lvl="2"/>
            <a:r>
              <a:rPr lang="en-AU" dirty="0" smtClean="0"/>
              <a:t>Impotence				Ischemic Heart Disease</a:t>
            </a:r>
          </a:p>
          <a:p>
            <a:pPr lvl="2"/>
            <a:r>
              <a:rPr lang="en-AU" dirty="0" smtClean="0"/>
              <a:t>Raised cholesterol</a:t>
            </a:r>
          </a:p>
          <a:p>
            <a:pPr lvl="2"/>
            <a:r>
              <a:rPr lang="en-AU" dirty="0" smtClean="0"/>
              <a:t>Low motivation</a:t>
            </a:r>
            <a:endParaRPr lang="en-AU" dirty="0"/>
          </a:p>
        </p:txBody>
      </p:sp>
    </p:spTree>
    <p:extLst>
      <p:ext uri="{BB962C8B-B14F-4D97-AF65-F5344CB8AC3E}">
        <p14:creationId xmlns:p14="http://schemas.microsoft.com/office/powerpoint/2010/main" val="33468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Kava </a:t>
            </a:r>
            <a:r>
              <a:rPr lang="en-AU" dirty="0"/>
              <a:t>U</a:t>
            </a:r>
            <a:r>
              <a:rPr lang="en-AU" dirty="0" smtClean="0"/>
              <a:t>se </a:t>
            </a:r>
            <a:r>
              <a:rPr lang="en-AU" dirty="0"/>
              <a:t>H</a:t>
            </a:r>
            <a:r>
              <a:rPr lang="en-AU" dirty="0" smtClean="0"/>
              <a:t>armful to Health</a:t>
            </a:r>
            <a:endParaRPr lang="en-AU" dirty="0"/>
          </a:p>
        </p:txBody>
      </p:sp>
      <p:sp>
        <p:nvSpPr>
          <p:cNvPr id="3" name="Content Placeholder 2"/>
          <p:cNvSpPr>
            <a:spLocks noGrp="1"/>
          </p:cNvSpPr>
          <p:nvPr>
            <p:ph idx="1"/>
          </p:nvPr>
        </p:nvSpPr>
        <p:spPr/>
        <p:txBody>
          <a:bodyPr/>
          <a:lstStyle/>
          <a:p>
            <a:r>
              <a:rPr lang="en-AU" dirty="0" smtClean="0"/>
              <a:t>Kava dependence?</a:t>
            </a:r>
          </a:p>
          <a:p>
            <a:r>
              <a:rPr lang="en-AU" dirty="0" smtClean="0"/>
              <a:t>Drug interactions</a:t>
            </a:r>
          </a:p>
          <a:p>
            <a:r>
              <a:rPr lang="en-AU" dirty="0" smtClean="0"/>
              <a:t>Risks associated with practices:</a:t>
            </a:r>
          </a:p>
          <a:p>
            <a:pPr lvl="1"/>
            <a:r>
              <a:rPr lang="en-AU" dirty="0" smtClean="0"/>
              <a:t>Production</a:t>
            </a:r>
          </a:p>
          <a:p>
            <a:pPr lvl="1"/>
            <a:r>
              <a:rPr lang="en-AU" dirty="0" smtClean="0"/>
              <a:t>Sale</a:t>
            </a:r>
          </a:p>
          <a:p>
            <a:pPr lvl="1"/>
            <a:r>
              <a:rPr lang="en-AU" dirty="0" smtClean="0"/>
              <a:t>Consumption</a:t>
            </a:r>
            <a:endParaRPr lang="en-AU" dirty="0"/>
          </a:p>
        </p:txBody>
      </p:sp>
    </p:spTree>
    <p:extLst>
      <p:ext uri="{BB962C8B-B14F-4D97-AF65-F5344CB8AC3E}">
        <p14:creationId xmlns:p14="http://schemas.microsoft.com/office/powerpoint/2010/main" val="318507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Kava </a:t>
            </a:r>
            <a:r>
              <a:rPr lang="en-AU" dirty="0"/>
              <a:t>U</a:t>
            </a:r>
            <a:r>
              <a:rPr lang="en-AU" dirty="0" smtClean="0"/>
              <a:t>se </a:t>
            </a:r>
            <a:r>
              <a:rPr lang="en-AU" dirty="0"/>
              <a:t>H</a:t>
            </a:r>
            <a:r>
              <a:rPr lang="en-AU" dirty="0" smtClean="0"/>
              <a:t>armful to Health</a:t>
            </a:r>
            <a:endParaRPr lang="en-AU" dirty="0"/>
          </a:p>
        </p:txBody>
      </p:sp>
      <p:sp>
        <p:nvSpPr>
          <p:cNvPr id="3" name="Content Placeholder 2"/>
          <p:cNvSpPr>
            <a:spLocks noGrp="1"/>
          </p:cNvSpPr>
          <p:nvPr>
            <p:ph idx="1"/>
          </p:nvPr>
        </p:nvSpPr>
        <p:spPr/>
        <p:txBody>
          <a:bodyPr/>
          <a:lstStyle/>
          <a:p>
            <a:r>
              <a:rPr lang="en-AU" dirty="0" smtClean="0"/>
              <a:t>Moderate use put people at a low risk for harm.</a:t>
            </a:r>
          </a:p>
          <a:p>
            <a:r>
              <a:rPr lang="en-AU" dirty="0"/>
              <a:t>There is insufficient evidence to </a:t>
            </a:r>
            <a:r>
              <a:rPr lang="en-AU" dirty="0" smtClean="0"/>
              <a:t>define moderate or </a:t>
            </a:r>
            <a:r>
              <a:rPr lang="en-AU" dirty="0"/>
              <a:t>heavy kava use.</a:t>
            </a:r>
          </a:p>
          <a:p>
            <a:r>
              <a:rPr lang="en-AU" dirty="0" smtClean="0"/>
              <a:t>There is insufficient evidence regarding the health effects of heavy kava use.</a:t>
            </a:r>
          </a:p>
        </p:txBody>
      </p:sp>
    </p:spTree>
    <p:extLst>
      <p:ext uri="{BB962C8B-B14F-4D97-AF65-F5344CB8AC3E}">
        <p14:creationId xmlns:p14="http://schemas.microsoft.com/office/powerpoint/2010/main" val="358158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p:cNvSpPr>
            <a:spLocks noGrp="1"/>
          </p:cNvSpPr>
          <p:nvPr>
            <p:ph type="subTitle" idx="1"/>
          </p:nvPr>
        </p:nvSpPr>
        <p:spPr>
          <a:xfrm>
            <a:off x="467544" y="2105853"/>
            <a:ext cx="8424936" cy="972108"/>
          </a:xfrm>
        </p:spPr>
        <p:txBody>
          <a:bodyPr/>
          <a:lstStyle/>
          <a:p>
            <a:pPr algn="ctr"/>
            <a:r>
              <a:rPr lang="en-AU" sz="4000" b="1" dirty="0">
                <a:solidFill>
                  <a:schemeClr val="accent6">
                    <a:lumMod val="75000"/>
                  </a:schemeClr>
                </a:solidFill>
                <a:latin typeface="Corbel" panose="020B0503020204020204" pitchFamily="34" charset="0"/>
              </a:rPr>
              <a:t>Kava in Australia</a:t>
            </a:r>
            <a:endParaRPr lang="en-AU" sz="4000" dirty="0">
              <a:solidFill>
                <a:schemeClr val="accent6">
                  <a:lumMod val="75000"/>
                </a:schemeClr>
              </a:solidFill>
              <a:latin typeface="Corbel" panose="020B0503020204020204" pitchFamily="34" charset="0"/>
            </a:endParaRPr>
          </a:p>
        </p:txBody>
      </p:sp>
      <p:sp>
        <p:nvSpPr>
          <p:cNvPr id="5" name="Title 2"/>
          <p:cNvSpPr>
            <a:spLocks noGrp="1"/>
          </p:cNvSpPr>
          <p:nvPr>
            <p:ph type="ctrTitle"/>
          </p:nvPr>
        </p:nvSpPr>
        <p:spPr>
          <a:xfrm>
            <a:off x="953598" y="3320988"/>
            <a:ext cx="7360625" cy="1026114"/>
          </a:xfrm>
        </p:spPr>
        <p:txBody>
          <a:bodyPr>
            <a:noAutofit/>
          </a:bodyPr>
          <a:lstStyle/>
          <a:p>
            <a:pPr algn="ctr"/>
            <a:r>
              <a:rPr lang="en-AU" sz="2400" b="1" dirty="0" smtClean="0">
                <a:solidFill>
                  <a:schemeClr val="tx1"/>
                </a:solidFill>
                <a:ea typeface="ＭＳ Ｐゴシック" pitchFamily="34" charset="-128"/>
              </a:rPr>
              <a:t>Presenter: </a:t>
            </a:r>
            <a:r>
              <a:rPr lang="en-AU" sz="2400" b="1" dirty="0">
                <a:solidFill>
                  <a:schemeClr val="tx1"/>
                </a:solidFill>
                <a:ea typeface="ＭＳ Ｐゴシック" pitchFamily="34" charset="-128"/>
              </a:rPr>
              <a:t>Dr Julia Butt</a:t>
            </a:r>
            <a:br>
              <a:rPr lang="en-AU" sz="2400" b="1" dirty="0">
                <a:solidFill>
                  <a:schemeClr val="tx1"/>
                </a:solidFill>
                <a:ea typeface="ＭＳ Ｐゴシック" pitchFamily="34" charset="-128"/>
              </a:rPr>
            </a:br>
            <a:r>
              <a:rPr lang="en-AU" sz="2400" b="1" dirty="0">
                <a:solidFill>
                  <a:schemeClr val="tx1"/>
                </a:solidFill>
                <a:ea typeface="ＭＳ Ｐゴシック" pitchFamily="34" charset="-128"/>
              </a:rPr>
              <a:t>National Drug Research Institute</a:t>
            </a:r>
            <a:r>
              <a:rPr lang="en-AU" sz="2400" b="1" dirty="0">
                <a:solidFill>
                  <a:srgbClr val="FF0000"/>
                </a:solidFill>
                <a:ea typeface="ＭＳ Ｐゴシック" pitchFamily="34" charset="-128"/>
              </a:rPr>
              <a:t/>
            </a:r>
            <a:br>
              <a:rPr lang="en-AU" sz="2400" b="1" dirty="0">
                <a:solidFill>
                  <a:srgbClr val="FF0000"/>
                </a:solidFill>
                <a:ea typeface="ＭＳ Ｐゴシック" pitchFamily="34" charset="-128"/>
              </a:rPr>
            </a:br>
            <a:endParaRPr lang="en-AU" sz="2400" b="1" i="1" dirty="0">
              <a:solidFill>
                <a:srgbClr val="FF0000"/>
              </a:solidFill>
              <a:ea typeface="ＭＳ Ｐゴシック" pitchFamily="34" charset="-128"/>
            </a:endParaRPr>
          </a:p>
        </p:txBody>
      </p:sp>
      <p:sp>
        <p:nvSpPr>
          <p:cNvPr id="6" name="Subtitle 5"/>
          <p:cNvSpPr txBox="1">
            <a:spLocks/>
          </p:cNvSpPr>
          <p:nvPr/>
        </p:nvSpPr>
        <p:spPr bwMode="auto">
          <a:xfrm>
            <a:off x="421442" y="3933056"/>
            <a:ext cx="8424936" cy="972108"/>
          </a:xfrm>
          <a:prstGeom prst="rect">
            <a:avLst/>
          </a:prstGeom>
          <a:noFill/>
          <a:ln w="9525">
            <a:noFill/>
            <a:miter lim="800000"/>
            <a:headEnd/>
            <a:tailEnd/>
          </a:ln>
        </p:spPr>
        <p:txBody>
          <a:bodyPr vert="horz" wrap="square" lIns="89154" tIns="0" rIns="34290" bIns="0" numCol="1" anchor="b" anchorCtr="0" compatLnSpc="1">
            <a:prstTxWarp prst="textNoShape">
              <a:avLst/>
            </a:prstTxWarp>
          </a:bodyPr>
          <a:lstStyle>
            <a:lvl1pPr marL="0" indent="0" algn="l" rtl="0" eaLnBrk="0" fontAlgn="base" hangingPunct="0">
              <a:spcBef>
                <a:spcPct val="0"/>
              </a:spcBef>
              <a:spcAft>
                <a:spcPct val="0"/>
              </a:spcAft>
              <a:buClr>
                <a:schemeClr val="accent1"/>
              </a:buClr>
              <a:buSzPct val="80000"/>
              <a:buFontTx/>
              <a:buNone/>
              <a:defRPr sz="2000" kern="1200">
                <a:solidFill>
                  <a:srgbClr val="FFFFFF"/>
                </a:solidFill>
                <a:latin typeface="Arial"/>
                <a:ea typeface="ＭＳ Ｐゴシック" charset="-128"/>
                <a:cs typeface="ＭＳ Ｐゴシック" charset="-128"/>
              </a:defRPr>
            </a:lvl1pPr>
            <a:lvl2pPr marL="457200" indent="0" algn="ctr" rtl="0" eaLnBrk="0" fontAlgn="base" hangingPunct="0">
              <a:spcBef>
                <a:spcPct val="20000"/>
              </a:spcBef>
              <a:spcAft>
                <a:spcPct val="0"/>
              </a:spcAft>
              <a:buClr>
                <a:schemeClr val="accent2"/>
              </a:buClr>
              <a:buSzPct val="83000"/>
              <a:buFontTx/>
              <a:buNone/>
              <a:defRPr sz="2800" kern="1200">
                <a:solidFill>
                  <a:schemeClr val="tx1">
                    <a:tint val="75000"/>
                  </a:schemeClr>
                </a:solidFill>
                <a:latin typeface="Arial"/>
                <a:ea typeface="ＭＳ Ｐゴシック" charset="-128"/>
                <a:cs typeface="ＭＳ Ｐゴシック" charset="-128"/>
              </a:defRPr>
            </a:lvl2pPr>
            <a:lvl3pPr marL="914400" indent="0" algn="ctr" rtl="0" eaLnBrk="0" fontAlgn="base" hangingPunct="0">
              <a:spcBef>
                <a:spcPct val="20000"/>
              </a:spcBef>
              <a:spcAft>
                <a:spcPct val="0"/>
              </a:spcAft>
              <a:buClr>
                <a:srgbClr val="E66C7D"/>
              </a:buClr>
              <a:buSzPct val="90000"/>
              <a:buFontTx/>
              <a:buNone/>
              <a:defRPr sz="2400" kern="1200">
                <a:solidFill>
                  <a:schemeClr val="tx1">
                    <a:tint val="75000"/>
                  </a:schemeClr>
                </a:solidFill>
                <a:latin typeface="Arial"/>
                <a:ea typeface="ＭＳ Ｐゴシック" charset="-128"/>
                <a:cs typeface="ＭＳ Ｐゴシック" charset="-128"/>
              </a:defRPr>
            </a:lvl3pPr>
            <a:lvl4pPr marL="1371600" indent="0" algn="ctr" rtl="0" eaLnBrk="0" fontAlgn="base" hangingPunct="0">
              <a:spcBef>
                <a:spcPct val="20000"/>
              </a:spcBef>
              <a:spcAft>
                <a:spcPct val="0"/>
              </a:spcAft>
              <a:buClr>
                <a:srgbClr val="6BB76D"/>
              </a:buClr>
              <a:buSzPct val="80000"/>
              <a:buFontTx/>
              <a:buNone/>
              <a:defRPr sz="2000" kern="1200">
                <a:solidFill>
                  <a:schemeClr val="tx1">
                    <a:tint val="75000"/>
                  </a:schemeClr>
                </a:solidFill>
                <a:latin typeface="Arial"/>
                <a:ea typeface="ＭＳ Ｐゴシック" charset="-128"/>
                <a:cs typeface="ＭＳ Ｐゴシック" charset="-128"/>
              </a:defRPr>
            </a:lvl4pPr>
            <a:lvl5pPr marL="1828800" indent="0" algn="ctr" rtl="0" eaLnBrk="0" fontAlgn="base" hangingPunct="0">
              <a:spcBef>
                <a:spcPct val="20000"/>
              </a:spcBef>
              <a:spcAft>
                <a:spcPct val="0"/>
              </a:spcAft>
              <a:buClr>
                <a:srgbClr val="E88651"/>
              </a:buClr>
              <a:buSzPct val="70000"/>
              <a:buFontTx/>
              <a:buNone/>
              <a:defRPr lang="en-US" sz="2000" kern="1200">
                <a:solidFill>
                  <a:schemeClr val="tx1">
                    <a:tint val="75000"/>
                  </a:schemeClr>
                </a:solidFill>
                <a:latin typeface="Arial"/>
                <a:ea typeface="ＭＳ Ｐゴシック" charset="-128"/>
                <a:cs typeface="ＭＳ Ｐゴシック" charset="-128"/>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lstStyle>
          <a:p>
            <a:pPr algn="ctr" defTabSz="685800">
              <a:buClr>
                <a:srgbClr val="F0AD00"/>
              </a:buClr>
            </a:pPr>
            <a:r>
              <a:rPr lang="en-AU" sz="2800" dirty="0">
                <a:solidFill>
                  <a:srgbClr val="C64847">
                    <a:lumMod val="75000"/>
                  </a:srgbClr>
                </a:solidFill>
                <a:latin typeface="Corbel" panose="020B0503020204020204" pitchFamily="34" charset="0"/>
              </a:rPr>
              <a:t>25 June 2019</a:t>
            </a:r>
          </a:p>
        </p:txBody>
      </p:sp>
    </p:spTree>
    <p:extLst>
      <p:ext uri="{BB962C8B-B14F-4D97-AF65-F5344CB8AC3E}">
        <p14:creationId xmlns:p14="http://schemas.microsoft.com/office/powerpoint/2010/main" val="1346930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52" y="4869160"/>
            <a:ext cx="8229600" cy="1143000"/>
          </a:xfrm>
        </p:spPr>
        <p:txBody>
          <a:bodyPr>
            <a:normAutofit/>
          </a:bodyPr>
          <a:lstStyle/>
          <a:p>
            <a:pPr algn="r"/>
            <a:r>
              <a:rPr lang="en-AU" sz="2400" dirty="0" smtClean="0"/>
              <a:t>Fijian Ministry of Health and Medical Services</a:t>
            </a:r>
            <a:endParaRPr lang="en-AU" sz="2400" dirty="0"/>
          </a:p>
        </p:txBody>
      </p:sp>
      <p:pic>
        <p:nvPicPr>
          <p:cNvPr id="4" name="Content Placeholder 3"/>
          <p:cNvPicPr>
            <a:picLocks noGrp="1" noChangeAspect="1"/>
          </p:cNvPicPr>
          <p:nvPr>
            <p:ph idx="1"/>
          </p:nvPr>
        </p:nvPicPr>
        <p:blipFill>
          <a:blip r:embed="rId2"/>
          <a:stretch>
            <a:fillRect/>
          </a:stretch>
        </p:blipFill>
        <p:spPr>
          <a:xfrm>
            <a:off x="668252" y="274638"/>
            <a:ext cx="7807495" cy="5001419"/>
          </a:xfrm>
          <a:prstGeom prst="rect">
            <a:avLst/>
          </a:prstGeom>
        </p:spPr>
      </p:pic>
    </p:spTree>
    <p:extLst>
      <p:ext uri="{BB962C8B-B14F-4D97-AF65-F5344CB8AC3E}">
        <p14:creationId xmlns:p14="http://schemas.microsoft.com/office/powerpoint/2010/main" val="245896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use in Arnhem Land</a:t>
            </a:r>
            <a:endParaRPr lang="en-AU" dirty="0"/>
          </a:p>
        </p:txBody>
      </p:sp>
      <p:sp>
        <p:nvSpPr>
          <p:cNvPr id="3" name="Content Placeholder 2"/>
          <p:cNvSpPr>
            <a:spLocks noGrp="1"/>
          </p:cNvSpPr>
          <p:nvPr>
            <p:ph idx="1"/>
          </p:nvPr>
        </p:nvSpPr>
        <p:spPr/>
        <p:txBody>
          <a:bodyPr/>
          <a:lstStyle/>
          <a:p>
            <a:r>
              <a:rPr lang="en-AU" dirty="0" smtClean="0"/>
              <a:t>In Australia kava is used in all states and territories.</a:t>
            </a:r>
          </a:p>
          <a:p>
            <a:r>
              <a:rPr lang="en-AU" dirty="0" smtClean="0"/>
              <a:t>Concerns about kava use are limited to communities in Arnhem Land, Northern Territory.</a:t>
            </a:r>
          </a:p>
          <a:p>
            <a:r>
              <a:rPr lang="en-AU" dirty="0" smtClean="0"/>
              <a:t>Kava use is not of concern for other Aboriginal or Torres Strait Islander communities.</a:t>
            </a:r>
          </a:p>
          <a:p>
            <a:endParaRPr lang="en-AU" dirty="0"/>
          </a:p>
        </p:txBody>
      </p:sp>
    </p:spTree>
    <p:extLst>
      <p:ext uri="{BB962C8B-B14F-4D97-AF65-F5344CB8AC3E}">
        <p14:creationId xmlns:p14="http://schemas.microsoft.com/office/powerpoint/2010/main" val="1611700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use in Arnhem Land</a:t>
            </a:r>
            <a:endParaRPr lang="en-AU" dirty="0"/>
          </a:p>
        </p:txBody>
      </p:sp>
      <p:sp>
        <p:nvSpPr>
          <p:cNvPr id="3" name="Content Placeholder 2"/>
          <p:cNvSpPr>
            <a:spLocks noGrp="1"/>
          </p:cNvSpPr>
          <p:nvPr>
            <p:ph idx="1"/>
          </p:nvPr>
        </p:nvSpPr>
        <p:spPr/>
        <p:txBody>
          <a:bodyPr>
            <a:normAutofit/>
          </a:bodyPr>
          <a:lstStyle/>
          <a:p>
            <a:r>
              <a:rPr lang="en-AU" dirty="0"/>
              <a:t>Kava is used in around 8 Arnhem Land Communities and has been since 1982.</a:t>
            </a:r>
          </a:p>
          <a:p>
            <a:r>
              <a:rPr lang="en-AU" dirty="0"/>
              <a:t>Kava was introduced in the context of social change.</a:t>
            </a:r>
          </a:p>
          <a:p>
            <a:pPr lvl="1"/>
            <a:r>
              <a:rPr lang="en-AU" dirty="0"/>
              <a:t>Kava was introduced as an alcohol control measure “Fellowship without the harms”</a:t>
            </a:r>
          </a:p>
          <a:p>
            <a:pPr lvl="1"/>
            <a:r>
              <a:rPr lang="en-AU" dirty="0" smtClean="0"/>
              <a:t>Kava use was ‘encouraged’; considered safe and socially acceptable</a:t>
            </a:r>
          </a:p>
          <a:p>
            <a:pPr marL="0" indent="0">
              <a:buNone/>
            </a:pPr>
            <a:endParaRPr lang="en-AU" dirty="0"/>
          </a:p>
          <a:p>
            <a:endParaRPr lang="en-AU" dirty="0" smtClean="0"/>
          </a:p>
          <a:p>
            <a:endParaRPr lang="en-AU" dirty="0"/>
          </a:p>
        </p:txBody>
      </p:sp>
    </p:spTree>
    <p:extLst>
      <p:ext uri="{BB962C8B-B14F-4D97-AF65-F5344CB8AC3E}">
        <p14:creationId xmlns:p14="http://schemas.microsoft.com/office/powerpoint/2010/main" val="910907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use in Arnhem Land</a:t>
            </a:r>
            <a:endParaRPr lang="en-AU" dirty="0"/>
          </a:p>
        </p:txBody>
      </p:sp>
      <p:sp>
        <p:nvSpPr>
          <p:cNvPr id="3" name="Content Placeholder 2"/>
          <p:cNvSpPr>
            <a:spLocks noGrp="1"/>
          </p:cNvSpPr>
          <p:nvPr>
            <p:ph idx="1"/>
          </p:nvPr>
        </p:nvSpPr>
        <p:spPr/>
        <p:txBody>
          <a:bodyPr/>
          <a:lstStyle/>
          <a:p>
            <a:r>
              <a:rPr lang="en-AU" dirty="0" smtClean="0"/>
              <a:t>Understanding the research</a:t>
            </a:r>
          </a:p>
          <a:p>
            <a:pPr lvl="1"/>
            <a:r>
              <a:rPr lang="en-AU" dirty="0" smtClean="0"/>
              <a:t>Regulation</a:t>
            </a:r>
          </a:p>
          <a:p>
            <a:pPr lvl="1"/>
            <a:r>
              <a:rPr lang="en-AU" dirty="0" smtClean="0"/>
              <a:t>Challenges of research in small communities</a:t>
            </a:r>
          </a:p>
          <a:p>
            <a:pPr lvl="1"/>
            <a:r>
              <a:rPr lang="en-AU" dirty="0" smtClean="0"/>
              <a:t>Research before 2007</a:t>
            </a:r>
          </a:p>
          <a:p>
            <a:pPr lvl="1"/>
            <a:r>
              <a:rPr lang="en-AU" dirty="0" smtClean="0"/>
              <a:t>Research since 2007…</a:t>
            </a:r>
          </a:p>
          <a:p>
            <a:pPr lvl="1"/>
            <a:endParaRPr lang="en-AU" dirty="0"/>
          </a:p>
        </p:txBody>
      </p:sp>
    </p:spTree>
    <p:extLst>
      <p:ext uri="{BB962C8B-B14F-4D97-AF65-F5344CB8AC3E}">
        <p14:creationId xmlns:p14="http://schemas.microsoft.com/office/powerpoint/2010/main" val="3302707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Policy Milestones</a:t>
            </a:r>
            <a:endParaRPr lang="en-AU" dirty="0"/>
          </a:p>
        </p:txBody>
      </p:sp>
      <p:sp>
        <p:nvSpPr>
          <p:cNvPr id="3" name="Content Placeholder 2"/>
          <p:cNvSpPr>
            <a:spLocks noGrp="1"/>
          </p:cNvSpPr>
          <p:nvPr>
            <p:ph idx="1"/>
          </p:nvPr>
        </p:nvSpPr>
        <p:spPr/>
        <p:txBody>
          <a:bodyPr/>
          <a:lstStyle/>
          <a:p>
            <a:r>
              <a:rPr lang="en-AU" dirty="0" smtClean="0"/>
              <a:t>1982 -1990 – Unregulated</a:t>
            </a:r>
          </a:p>
          <a:p>
            <a:r>
              <a:rPr lang="en-AU" dirty="0" smtClean="0"/>
              <a:t>1990 – 1993 – Kava Licensing</a:t>
            </a:r>
          </a:p>
          <a:p>
            <a:r>
              <a:rPr lang="en-AU" dirty="0" smtClean="0"/>
              <a:t>1993 – 1998 – Regulatory hiatus</a:t>
            </a:r>
          </a:p>
          <a:p>
            <a:r>
              <a:rPr lang="en-AU" dirty="0" smtClean="0"/>
              <a:t>2002 – 2007 – Second kava licensing period</a:t>
            </a:r>
          </a:p>
          <a:p>
            <a:r>
              <a:rPr lang="en-AU" dirty="0" smtClean="0"/>
              <a:t>2007 – current – Kava import restriction</a:t>
            </a:r>
          </a:p>
          <a:p>
            <a:r>
              <a:rPr lang="en-AU" dirty="0" smtClean="0"/>
              <a:t>2019 announcement</a:t>
            </a:r>
            <a:endParaRPr lang="en-AU" dirty="0"/>
          </a:p>
        </p:txBody>
      </p:sp>
    </p:spTree>
    <p:extLst>
      <p:ext uri="{BB962C8B-B14F-4D97-AF65-F5344CB8AC3E}">
        <p14:creationId xmlns:p14="http://schemas.microsoft.com/office/powerpoint/2010/main" val="151524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use in Arnhem Land</a:t>
            </a:r>
            <a:endParaRPr lang="en-AU" dirty="0"/>
          </a:p>
        </p:txBody>
      </p:sp>
      <p:sp>
        <p:nvSpPr>
          <p:cNvPr id="3" name="Content Placeholder 2"/>
          <p:cNvSpPr>
            <a:spLocks noGrp="1"/>
          </p:cNvSpPr>
          <p:nvPr>
            <p:ph idx="1"/>
          </p:nvPr>
        </p:nvSpPr>
        <p:spPr/>
        <p:txBody>
          <a:bodyPr/>
          <a:lstStyle/>
          <a:p>
            <a:r>
              <a:rPr lang="en-AU" dirty="0" smtClean="0"/>
              <a:t>Understanding the research</a:t>
            </a:r>
          </a:p>
          <a:p>
            <a:pPr lvl="1"/>
            <a:r>
              <a:rPr lang="en-AU" dirty="0" smtClean="0"/>
              <a:t>Regulation</a:t>
            </a:r>
          </a:p>
          <a:p>
            <a:pPr lvl="1"/>
            <a:r>
              <a:rPr lang="en-AU" dirty="0" smtClean="0"/>
              <a:t>Challenges of research in small communities</a:t>
            </a:r>
          </a:p>
          <a:p>
            <a:pPr lvl="1"/>
            <a:r>
              <a:rPr lang="en-AU" dirty="0" smtClean="0"/>
              <a:t>Research before 2007</a:t>
            </a:r>
          </a:p>
          <a:p>
            <a:pPr lvl="1"/>
            <a:r>
              <a:rPr lang="en-AU" dirty="0" smtClean="0"/>
              <a:t>Research since 2007…</a:t>
            </a:r>
          </a:p>
          <a:p>
            <a:pPr lvl="1"/>
            <a:endParaRPr lang="en-AU" dirty="0"/>
          </a:p>
        </p:txBody>
      </p:sp>
    </p:spTree>
    <p:extLst>
      <p:ext uri="{BB962C8B-B14F-4D97-AF65-F5344CB8AC3E}">
        <p14:creationId xmlns:p14="http://schemas.microsoft.com/office/powerpoint/2010/main" val="1455653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use in Arnhem Land</a:t>
            </a:r>
            <a:endParaRPr lang="en-AU" dirty="0"/>
          </a:p>
        </p:txBody>
      </p:sp>
      <p:sp>
        <p:nvSpPr>
          <p:cNvPr id="3" name="Content Placeholder 2"/>
          <p:cNvSpPr>
            <a:spLocks noGrp="1"/>
          </p:cNvSpPr>
          <p:nvPr>
            <p:ph idx="1"/>
          </p:nvPr>
        </p:nvSpPr>
        <p:spPr/>
        <p:txBody>
          <a:bodyPr>
            <a:normAutofit lnSpcReduction="10000"/>
          </a:bodyPr>
          <a:lstStyle/>
          <a:p>
            <a:r>
              <a:rPr lang="en-AU" dirty="0" smtClean="0"/>
              <a:t>Extent and pattern of kava use</a:t>
            </a:r>
          </a:p>
          <a:p>
            <a:pPr lvl="1"/>
            <a:r>
              <a:rPr lang="en-AU" dirty="0" smtClean="0"/>
              <a:t>In kava using communities </a:t>
            </a:r>
            <a:r>
              <a:rPr lang="en-AU" b="1" dirty="0" smtClean="0"/>
              <a:t>until 2002 </a:t>
            </a:r>
            <a:r>
              <a:rPr lang="en-AU" dirty="0" smtClean="0"/>
              <a:t>there was an increasing number of people who drank kava and increasing quantities of kava consumed per person.</a:t>
            </a:r>
          </a:p>
          <a:p>
            <a:pPr lvl="1"/>
            <a:r>
              <a:rPr lang="en-AU" dirty="0" smtClean="0"/>
              <a:t>In kava using communities: typically half of all males were using and using at levels consistent with harm.</a:t>
            </a:r>
          </a:p>
          <a:p>
            <a:pPr lvl="1"/>
            <a:r>
              <a:rPr lang="en-AU" dirty="0" smtClean="0"/>
              <a:t>More prevalent among males over 30.</a:t>
            </a:r>
          </a:p>
          <a:p>
            <a:pPr lvl="1"/>
            <a:r>
              <a:rPr lang="en-AU" dirty="0" smtClean="0"/>
              <a:t>High volumes, long duration</a:t>
            </a:r>
          </a:p>
          <a:p>
            <a:endParaRPr lang="en-AU" dirty="0"/>
          </a:p>
        </p:txBody>
      </p:sp>
    </p:spTree>
    <p:extLst>
      <p:ext uri="{BB962C8B-B14F-4D97-AF65-F5344CB8AC3E}">
        <p14:creationId xmlns:p14="http://schemas.microsoft.com/office/powerpoint/2010/main" val="155575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use in Arnhem Land</a:t>
            </a:r>
            <a:endParaRPr lang="en-AU" dirty="0"/>
          </a:p>
        </p:txBody>
      </p:sp>
      <p:sp>
        <p:nvSpPr>
          <p:cNvPr id="3" name="Content Placeholder 2"/>
          <p:cNvSpPr>
            <a:spLocks noGrp="1"/>
          </p:cNvSpPr>
          <p:nvPr>
            <p:ph idx="1"/>
          </p:nvPr>
        </p:nvSpPr>
        <p:spPr/>
        <p:txBody>
          <a:bodyPr/>
          <a:lstStyle/>
          <a:p>
            <a:r>
              <a:rPr lang="en-AU" dirty="0"/>
              <a:t>Kava use does not occur in isolation</a:t>
            </a:r>
          </a:p>
          <a:p>
            <a:pPr lvl="1"/>
            <a:r>
              <a:rPr lang="en-AU" dirty="0"/>
              <a:t>Alcohol</a:t>
            </a:r>
          </a:p>
          <a:p>
            <a:pPr lvl="1"/>
            <a:r>
              <a:rPr lang="en-AU" dirty="0"/>
              <a:t>Cannabis</a:t>
            </a:r>
          </a:p>
          <a:p>
            <a:pPr lvl="1"/>
            <a:r>
              <a:rPr lang="en-AU" dirty="0" smtClean="0"/>
              <a:t>Other drugs</a:t>
            </a:r>
            <a:endParaRPr lang="en-AU" dirty="0"/>
          </a:p>
          <a:p>
            <a:r>
              <a:rPr lang="en-AU" dirty="0" smtClean="0"/>
              <a:t>Current extent of kava use</a:t>
            </a:r>
          </a:p>
          <a:p>
            <a:pPr lvl="1"/>
            <a:r>
              <a:rPr lang="en-AU" dirty="0"/>
              <a:t>Black market activity</a:t>
            </a:r>
          </a:p>
          <a:p>
            <a:pPr lvl="1"/>
            <a:r>
              <a:rPr lang="en-AU" dirty="0" smtClean="0"/>
              <a:t>Anecdotal evidence</a:t>
            </a:r>
          </a:p>
          <a:p>
            <a:pPr lvl="1"/>
            <a:endParaRPr lang="en-AU" dirty="0"/>
          </a:p>
        </p:txBody>
      </p:sp>
    </p:spTree>
    <p:extLst>
      <p:ext uri="{BB962C8B-B14F-4D97-AF65-F5344CB8AC3E}">
        <p14:creationId xmlns:p14="http://schemas.microsoft.com/office/powerpoint/2010/main" val="1762332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Effects of Kava use in Arnhem Land</a:t>
            </a:r>
            <a:endParaRPr lang="en-AU" dirty="0"/>
          </a:p>
        </p:txBody>
      </p:sp>
      <p:sp>
        <p:nvSpPr>
          <p:cNvPr id="3" name="Content Placeholder 2"/>
          <p:cNvSpPr>
            <a:spLocks noGrp="1"/>
          </p:cNvSpPr>
          <p:nvPr>
            <p:ph idx="1"/>
          </p:nvPr>
        </p:nvSpPr>
        <p:spPr/>
        <p:txBody>
          <a:bodyPr/>
          <a:lstStyle/>
          <a:p>
            <a:r>
              <a:rPr lang="en-AU" dirty="0" smtClean="0"/>
              <a:t>No systematic </a:t>
            </a:r>
            <a:r>
              <a:rPr lang="en-AU" dirty="0"/>
              <a:t>e</a:t>
            </a:r>
            <a:r>
              <a:rPr lang="en-AU" dirty="0" smtClean="0"/>
              <a:t>vidence for the positive effects</a:t>
            </a:r>
          </a:p>
          <a:p>
            <a:pPr lvl="1"/>
            <a:r>
              <a:rPr lang="en-AU" dirty="0" smtClean="0"/>
              <a:t>Reduction in alcohol consumption and related harms</a:t>
            </a:r>
          </a:p>
          <a:p>
            <a:pPr lvl="1"/>
            <a:r>
              <a:rPr lang="en-AU" dirty="0" smtClean="0"/>
              <a:t>Increased fellowship</a:t>
            </a:r>
          </a:p>
          <a:p>
            <a:r>
              <a:rPr lang="en-AU" dirty="0" smtClean="0"/>
              <a:t>Anecdotal report cannot be ignored</a:t>
            </a:r>
          </a:p>
          <a:p>
            <a:pPr lvl="2"/>
            <a:r>
              <a:rPr lang="en-AU" dirty="0" smtClean="0"/>
              <a:t>Beliefs about alcohol and kava</a:t>
            </a:r>
          </a:p>
          <a:p>
            <a:pPr lvl="2"/>
            <a:r>
              <a:rPr lang="en-AU" dirty="0" smtClean="0"/>
              <a:t>Keeping people in community</a:t>
            </a:r>
          </a:p>
          <a:p>
            <a:pPr lvl="1"/>
            <a:endParaRPr lang="en-AU" dirty="0"/>
          </a:p>
        </p:txBody>
      </p:sp>
    </p:spTree>
    <p:extLst>
      <p:ext uri="{BB962C8B-B14F-4D97-AF65-F5344CB8AC3E}">
        <p14:creationId xmlns:p14="http://schemas.microsoft.com/office/powerpoint/2010/main" val="3740681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Effects of Kava use in Arnhem Land</a:t>
            </a:r>
            <a:endParaRPr lang="en-AU" dirty="0"/>
          </a:p>
        </p:txBody>
      </p:sp>
      <p:sp>
        <p:nvSpPr>
          <p:cNvPr id="3" name="Content Placeholder 2"/>
          <p:cNvSpPr>
            <a:spLocks noGrp="1"/>
          </p:cNvSpPr>
          <p:nvPr>
            <p:ph idx="1"/>
          </p:nvPr>
        </p:nvSpPr>
        <p:spPr/>
        <p:txBody>
          <a:bodyPr>
            <a:normAutofit lnSpcReduction="10000"/>
          </a:bodyPr>
          <a:lstStyle/>
          <a:p>
            <a:r>
              <a:rPr lang="en-AU" dirty="0" smtClean="0"/>
              <a:t>Health – prior to 2002</a:t>
            </a:r>
          </a:p>
          <a:p>
            <a:pPr lvl="1"/>
            <a:r>
              <a:rPr lang="en-AU" dirty="0" smtClean="0"/>
              <a:t>Kava </a:t>
            </a:r>
            <a:r>
              <a:rPr lang="en-AU" dirty="0" err="1" smtClean="0"/>
              <a:t>dermopathy</a:t>
            </a:r>
            <a:r>
              <a:rPr lang="en-AU" dirty="0" smtClean="0"/>
              <a:t> (45% - Clough; 60 - 70% of heavy drinkers - Mathews) </a:t>
            </a:r>
          </a:p>
          <a:p>
            <a:pPr lvl="1"/>
            <a:r>
              <a:rPr lang="en-AU" dirty="0" smtClean="0"/>
              <a:t>Elevated liver enzymes (61% people who use Clough)</a:t>
            </a:r>
          </a:p>
          <a:p>
            <a:pPr lvl="1"/>
            <a:r>
              <a:rPr lang="en-AU" dirty="0" smtClean="0"/>
              <a:t>Poor overall health (39% heavy drinkers, Mathews)</a:t>
            </a:r>
          </a:p>
          <a:p>
            <a:pPr lvl="1"/>
            <a:r>
              <a:rPr lang="en-AU" dirty="0" smtClean="0"/>
              <a:t>Low BMI (32% people who use, Clough)</a:t>
            </a:r>
          </a:p>
          <a:p>
            <a:pPr lvl="1"/>
            <a:r>
              <a:rPr lang="en-AU" dirty="0" smtClean="0"/>
              <a:t>Redness of eyes</a:t>
            </a:r>
          </a:p>
          <a:p>
            <a:pPr lvl="1"/>
            <a:r>
              <a:rPr lang="en-AU" dirty="0" smtClean="0"/>
              <a:t>Poor motivation </a:t>
            </a:r>
          </a:p>
          <a:p>
            <a:pPr lvl="1"/>
            <a:endParaRPr lang="en-AU" dirty="0"/>
          </a:p>
        </p:txBody>
      </p:sp>
    </p:spTree>
    <p:extLst>
      <p:ext uri="{BB962C8B-B14F-4D97-AF65-F5344CB8AC3E}">
        <p14:creationId xmlns:p14="http://schemas.microsoft.com/office/powerpoint/2010/main" val="53235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76" y="476672"/>
            <a:ext cx="5724636" cy="571500"/>
          </a:xfrm>
          <a:noFill/>
        </p:spPr>
        <p:txBody>
          <a:bodyPr/>
          <a:lstStyle/>
          <a:p>
            <a:pPr algn="ctr"/>
            <a:r>
              <a:rPr lang="en-AU" dirty="0" smtClean="0">
                <a:solidFill>
                  <a:schemeClr val="bg1"/>
                </a:solidFill>
                <a:effectLst>
                  <a:outerShdw blurRad="38100" dist="38100" dir="2700000" algn="tl">
                    <a:srgbClr val="000000">
                      <a:alpha val="43137"/>
                    </a:srgbClr>
                  </a:outerShdw>
                </a:effectLst>
              </a:rPr>
              <a:t>Acknowledgement of Country</a:t>
            </a:r>
            <a:endParaRPr lang="en-AU"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1250631" y="2564904"/>
            <a:ext cx="6534726" cy="2400657"/>
          </a:xfrm>
          <a:prstGeom prst="rect">
            <a:avLst/>
          </a:prstGeom>
          <a:noFill/>
        </p:spPr>
        <p:txBody>
          <a:bodyPr wrap="square" rtlCol="0">
            <a:spAutoFit/>
          </a:bodyPr>
          <a:lstStyle/>
          <a:p>
            <a:pPr algn="ctr" defTabSz="685800" fontAlgn="base">
              <a:spcBef>
                <a:spcPct val="0"/>
              </a:spcBef>
              <a:spcAft>
                <a:spcPct val="0"/>
              </a:spcAft>
            </a:pPr>
            <a:r>
              <a:rPr lang="en-US" sz="3000" dirty="0">
                <a:solidFill>
                  <a:prstClr val="black"/>
                </a:solidFill>
                <a:latin typeface="Calibri"/>
                <a:ea typeface="ＭＳ Ｐゴシック" charset="-128"/>
              </a:rPr>
              <a:t>We would like to acknowledge the Traditional Owners of the land we are standing on today, the </a:t>
            </a:r>
            <a:r>
              <a:rPr lang="en-US" sz="3000" dirty="0" err="1">
                <a:solidFill>
                  <a:prstClr val="black"/>
                </a:solidFill>
                <a:latin typeface="Calibri"/>
                <a:ea typeface="ＭＳ Ｐゴシック" charset="-128"/>
              </a:rPr>
              <a:t>Whadjuk</a:t>
            </a:r>
            <a:r>
              <a:rPr lang="en-US" sz="3000" dirty="0">
                <a:solidFill>
                  <a:prstClr val="black"/>
                </a:solidFill>
                <a:latin typeface="Calibri"/>
                <a:ea typeface="ＭＳ Ｐゴシック" charset="-128"/>
              </a:rPr>
              <a:t> </a:t>
            </a:r>
            <a:r>
              <a:rPr lang="en-US" sz="3000" dirty="0" err="1">
                <a:solidFill>
                  <a:prstClr val="black"/>
                </a:solidFill>
                <a:latin typeface="Calibri"/>
                <a:ea typeface="ＭＳ Ｐゴシック" charset="-128"/>
              </a:rPr>
              <a:t>Noongar</a:t>
            </a:r>
            <a:r>
              <a:rPr lang="en-US" sz="3000" dirty="0">
                <a:solidFill>
                  <a:prstClr val="black"/>
                </a:solidFill>
                <a:latin typeface="Calibri"/>
                <a:ea typeface="ＭＳ Ｐゴシック" charset="-128"/>
              </a:rPr>
              <a:t> people, and pay our respects to Elders past, present and future. </a:t>
            </a:r>
          </a:p>
        </p:txBody>
      </p:sp>
    </p:spTree>
    <p:extLst>
      <p:ext uri="{BB962C8B-B14F-4D97-AF65-F5344CB8AC3E}">
        <p14:creationId xmlns:p14="http://schemas.microsoft.com/office/powerpoint/2010/main" val="3410421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Effects of Kava use in Arnhem Land</a:t>
            </a:r>
            <a:endParaRPr lang="en-AU" dirty="0"/>
          </a:p>
        </p:txBody>
      </p:sp>
      <p:sp>
        <p:nvSpPr>
          <p:cNvPr id="3" name="Content Placeholder 2"/>
          <p:cNvSpPr>
            <a:spLocks noGrp="1"/>
          </p:cNvSpPr>
          <p:nvPr>
            <p:ph idx="1"/>
          </p:nvPr>
        </p:nvSpPr>
        <p:spPr/>
        <p:txBody>
          <a:bodyPr/>
          <a:lstStyle/>
          <a:p>
            <a:r>
              <a:rPr lang="en-AU" dirty="0" smtClean="0"/>
              <a:t>Health</a:t>
            </a:r>
          </a:p>
          <a:p>
            <a:pPr lvl="1"/>
            <a:r>
              <a:rPr lang="en-AU" dirty="0" smtClean="0"/>
              <a:t>Immune functioning</a:t>
            </a:r>
          </a:p>
          <a:p>
            <a:pPr lvl="1"/>
            <a:r>
              <a:rPr lang="en-AU" dirty="0" smtClean="0"/>
              <a:t>Seizures</a:t>
            </a:r>
          </a:p>
          <a:p>
            <a:pPr lvl="1"/>
            <a:r>
              <a:rPr lang="en-AU" dirty="0" smtClean="0"/>
              <a:t>Cardio vascular health</a:t>
            </a:r>
          </a:p>
          <a:p>
            <a:r>
              <a:rPr lang="en-AU" dirty="0" smtClean="0"/>
              <a:t>Understanding health effects</a:t>
            </a:r>
          </a:p>
          <a:p>
            <a:r>
              <a:rPr lang="en-AU" dirty="0" smtClean="0"/>
              <a:t>Recent information - anecdotal</a:t>
            </a:r>
          </a:p>
          <a:p>
            <a:pPr lvl="1"/>
            <a:endParaRPr lang="en-AU" dirty="0" smtClean="0"/>
          </a:p>
          <a:p>
            <a:pPr lvl="1"/>
            <a:endParaRPr lang="en-AU" dirty="0"/>
          </a:p>
        </p:txBody>
      </p:sp>
    </p:spTree>
    <p:extLst>
      <p:ext uri="{BB962C8B-B14F-4D97-AF65-F5344CB8AC3E}">
        <p14:creationId xmlns:p14="http://schemas.microsoft.com/office/powerpoint/2010/main" val="2149172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Effects of Kava use in Arnhem Land</a:t>
            </a:r>
            <a:endParaRPr lang="en-AU" dirty="0"/>
          </a:p>
        </p:txBody>
      </p:sp>
      <p:sp>
        <p:nvSpPr>
          <p:cNvPr id="3" name="Content Placeholder 2"/>
          <p:cNvSpPr>
            <a:spLocks noGrp="1"/>
          </p:cNvSpPr>
          <p:nvPr>
            <p:ph idx="1"/>
          </p:nvPr>
        </p:nvSpPr>
        <p:spPr/>
        <p:txBody>
          <a:bodyPr/>
          <a:lstStyle/>
          <a:p>
            <a:r>
              <a:rPr lang="en-AU" dirty="0" smtClean="0"/>
              <a:t>Social</a:t>
            </a:r>
          </a:p>
          <a:p>
            <a:pPr lvl="1"/>
            <a:r>
              <a:rPr lang="en-AU" dirty="0" smtClean="0"/>
              <a:t>Economic impacts</a:t>
            </a:r>
          </a:p>
          <a:p>
            <a:pPr lvl="1"/>
            <a:r>
              <a:rPr lang="en-AU" dirty="0" smtClean="0"/>
              <a:t>Time out-of</a:t>
            </a:r>
            <a:r>
              <a:rPr lang="en-AU" dirty="0"/>
              <a:t>-</a:t>
            </a:r>
            <a:r>
              <a:rPr lang="en-AU" dirty="0" smtClean="0"/>
              <a:t>role</a:t>
            </a:r>
          </a:p>
          <a:p>
            <a:pPr lvl="2"/>
            <a:r>
              <a:rPr lang="en-AU" dirty="0" smtClean="0"/>
              <a:t>Culture</a:t>
            </a:r>
            <a:endParaRPr lang="en-AU" dirty="0"/>
          </a:p>
          <a:p>
            <a:pPr lvl="2"/>
            <a:r>
              <a:rPr lang="en-AU" dirty="0" smtClean="0"/>
              <a:t>Health, nutrition, hygiene </a:t>
            </a:r>
          </a:p>
          <a:p>
            <a:pPr lvl="2"/>
            <a:r>
              <a:rPr lang="en-AU" dirty="0" smtClean="0"/>
              <a:t>Care for children</a:t>
            </a:r>
          </a:p>
          <a:p>
            <a:pPr lvl="2"/>
            <a:r>
              <a:rPr lang="en-AU" dirty="0" smtClean="0"/>
              <a:t>Family</a:t>
            </a:r>
          </a:p>
          <a:p>
            <a:pPr lvl="2"/>
            <a:r>
              <a:rPr lang="en-AU" dirty="0" smtClean="0"/>
              <a:t>Community participation</a:t>
            </a:r>
          </a:p>
          <a:p>
            <a:pPr lvl="2"/>
            <a:r>
              <a:rPr lang="en-AU" dirty="0" smtClean="0"/>
              <a:t>Workforce participation</a:t>
            </a:r>
            <a:endParaRPr lang="en-AU" dirty="0"/>
          </a:p>
        </p:txBody>
      </p:sp>
    </p:spTree>
    <p:extLst>
      <p:ext uri="{BB962C8B-B14F-4D97-AF65-F5344CB8AC3E}">
        <p14:creationId xmlns:p14="http://schemas.microsoft.com/office/powerpoint/2010/main" val="1192683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Effects of Kava use in Arnhem Land</a:t>
            </a:r>
            <a:endParaRPr lang="en-AU" dirty="0"/>
          </a:p>
        </p:txBody>
      </p:sp>
      <p:sp>
        <p:nvSpPr>
          <p:cNvPr id="3" name="Content Placeholder 2"/>
          <p:cNvSpPr>
            <a:spLocks noGrp="1"/>
          </p:cNvSpPr>
          <p:nvPr>
            <p:ph idx="1"/>
          </p:nvPr>
        </p:nvSpPr>
        <p:spPr/>
        <p:txBody>
          <a:bodyPr/>
          <a:lstStyle/>
          <a:p>
            <a:r>
              <a:rPr lang="en-AU" dirty="0" smtClean="0"/>
              <a:t>Community</a:t>
            </a:r>
          </a:p>
          <a:p>
            <a:pPr lvl="1"/>
            <a:r>
              <a:rPr lang="en-AU" dirty="0" smtClean="0"/>
              <a:t>(Health effects + Social effects) x prevalence</a:t>
            </a:r>
          </a:p>
          <a:p>
            <a:pPr lvl="1"/>
            <a:r>
              <a:rPr lang="en-AU" dirty="0" smtClean="0"/>
              <a:t>Declines in community </a:t>
            </a:r>
            <a:r>
              <a:rPr lang="en-AU" dirty="0" err="1" smtClean="0"/>
              <a:t>activites</a:t>
            </a:r>
            <a:r>
              <a:rPr lang="en-AU" dirty="0" smtClean="0"/>
              <a:t>, cultural activities, community cleanliness</a:t>
            </a:r>
          </a:p>
          <a:p>
            <a:pPr lvl="1"/>
            <a:r>
              <a:rPr lang="en-AU" dirty="0" smtClean="0"/>
              <a:t>Cash drains</a:t>
            </a:r>
          </a:p>
          <a:p>
            <a:pPr lvl="1"/>
            <a:r>
              <a:rPr lang="en-AU" dirty="0" smtClean="0"/>
              <a:t>Clough: More than half males, 20-40% females and 20% available cash then community function is impacted.</a:t>
            </a:r>
          </a:p>
          <a:p>
            <a:endParaRPr lang="en-AU" dirty="0"/>
          </a:p>
        </p:txBody>
      </p:sp>
    </p:spTree>
    <p:extLst>
      <p:ext uri="{BB962C8B-B14F-4D97-AF65-F5344CB8AC3E}">
        <p14:creationId xmlns:p14="http://schemas.microsoft.com/office/powerpoint/2010/main" val="3581993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Managing Harms</a:t>
            </a:r>
            <a:endParaRPr lang="en-AU" dirty="0"/>
          </a:p>
        </p:txBody>
      </p:sp>
      <p:sp>
        <p:nvSpPr>
          <p:cNvPr id="3" name="Content Placeholder 2"/>
          <p:cNvSpPr>
            <a:spLocks noGrp="1"/>
          </p:cNvSpPr>
          <p:nvPr>
            <p:ph idx="1"/>
          </p:nvPr>
        </p:nvSpPr>
        <p:spPr/>
        <p:txBody>
          <a:bodyPr>
            <a:normAutofit lnSpcReduction="10000"/>
          </a:bodyPr>
          <a:lstStyle/>
          <a:p>
            <a:r>
              <a:rPr lang="en-AU" dirty="0" smtClean="0"/>
              <a:t>Health promotion</a:t>
            </a:r>
          </a:p>
          <a:p>
            <a:r>
              <a:rPr lang="en-AU" dirty="0" smtClean="0"/>
              <a:t>Health screening</a:t>
            </a:r>
          </a:p>
          <a:p>
            <a:r>
              <a:rPr lang="en-AU" dirty="0" smtClean="0"/>
              <a:t>Alcohol and other drug workforce – poorly resourced</a:t>
            </a:r>
          </a:p>
          <a:p>
            <a:r>
              <a:rPr lang="en-AU" dirty="0" smtClean="0"/>
              <a:t>Lack of evidence</a:t>
            </a:r>
          </a:p>
          <a:p>
            <a:r>
              <a:rPr lang="en-AU" dirty="0" smtClean="0"/>
              <a:t>What to do in absence of evidence</a:t>
            </a:r>
          </a:p>
          <a:p>
            <a:pPr lvl="1"/>
            <a:r>
              <a:rPr lang="en-AU" dirty="0" smtClean="0"/>
              <a:t>Best practise in AOD</a:t>
            </a:r>
          </a:p>
          <a:p>
            <a:pPr lvl="1"/>
            <a:r>
              <a:rPr lang="en-AU" dirty="0" smtClean="0"/>
              <a:t>Recognise individual risk factors</a:t>
            </a:r>
          </a:p>
          <a:p>
            <a:pPr lvl="1"/>
            <a:r>
              <a:rPr lang="en-AU" dirty="0" smtClean="0"/>
              <a:t>Recognising the social determinants of health</a:t>
            </a:r>
            <a:endParaRPr lang="en-AU" dirty="0"/>
          </a:p>
          <a:p>
            <a:endParaRPr lang="en-AU" dirty="0"/>
          </a:p>
        </p:txBody>
      </p:sp>
    </p:spTree>
    <p:extLst>
      <p:ext uri="{BB962C8B-B14F-4D97-AF65-F5344CB8AC3E}">
        <p14:creationId xmlns:p14="http://schemas.microsoft.com/office/powerpoint/2010/main" val="3044256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Regulation</a:t>
            </a:r>
            <a:endParaRPr lang="en-AU" dirty="0"/>
          </a:p>
        </p:txBody>
      </p:sp>
      <p:sp>
        <p:nvSpPr>
          <p:cNvPr id="3" name="Content Placeholder 2"/>
          <p:cNvSpPr>
            <a:spLocks noGrp="1"/>
          </p:cNvSpPr>
          <p:nvPr>
            <p:ph idx="1"/>
          </p:nvPr>
        </p:nvSpPr>
        <p:spPr/>
        <p:txBody>
          <a:bodyPr/>
          <a:lstStyle/>
          <a:p>
            <a:r>
              <a:rPr lang="en-AU" dirty="0" smtClean="0"/>
              <a:t>Supply reduction measures…</a:t>
            </a:r>
            <a:endParaRPr lang="en-AU" dirty="0"/>
          </a:p>
        </p:txBody>
      </p:sp>
      <p:pic>
        <p:nvPicPr>
          <p:cNvPr id="4" name="Picture 3"/>
          <p:cNvPicPr>
            <a:picLocks noChangeAspect="1"/>
          </p:cNvPicPr>
          <p:nvPr/>
        </p:nvPicPr>
        <p:blipFill>
          <a:blip r:embed="rId2"/>
          <a:stretch>
            <a:fillRect/>
          </a:stretch>
        </p:blipFill>
        <p:spPr>
          <a:xfrm>
            <a:off x="2051720" y="2564904"/>
            <a:ext cx="4372020" cy="2882999"/>
          </a:xfrm>
          <a:prstGeom prst="rect">
            <a:avLst/>
          </a:prstGeom>
        </p:spPr>
      </p:pic>
    </p:spTree>
    <p:extLst>
      <p:ext uri="{BB962C8B-B14F-4D97-AF65-F5344CB8AC3E}">
        <p14:creationId xmlns:p14="http://schemas.microsoft.com/office/powerpoint/2010/main" val="1163732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Policy Milestones</a:t>
            </a:r>
            <a:endParaRPr lang="en-AU" dirty="0"/>
          </a:p>
        </p:txBody>
      </p:sp>
      <p:sp>
        <p:nvSpPr>
          <p:cNvPr id="3" name="Content Placeholder 2"/>
          <p:cNvSpPr>
            <a:spLocks noGrp="1"/>
          </p:cNvSpPr>
          <p:nvPr>
            <p:ph idx="1"/>
          </p:nvPr>
        </p:nvSpPr>
        <p:spPr/>
        <p:txBody>
          <a:bodyPr/>
          <a:lstStyle/>
          <a:p>
            <a:r>
              <a:rPr lang="en-AU" dirty="0" smtClean="0"/>
              <a:t>1982 -1990 – Unregulated</a:t>
            </a:r>
          </a:p>
          <a:p>
            <a:r>
              <a:rPr lang="en-AU" dirty="0" smtClean="0"/>
              <a:t>1990 – 1993 – Kava Licensing</a:t>
            </a:r>
          </a:p>
          <a:p>
            <a:r>
              <a:rPr lang="en-AU" dirty="0" smtClean="0"/>
              <a:t>1993 – 1998 – Regulatory hiatus</a:t>
            </a:r>
          </a:p>
          <a:p>
            <a:r>
              <a:rPr lang="en-AU" dirty="0" smtClean="0"/>
              <a:t>2002 – 2007 – Second kava licensing period</a:t>
            </a:r>
          </a:p>
          <a:p>
            <a:r>
              <a:rPr lang="en-AU" dirty="0" smtClean="0"/>
              <a:t>2007 – current – Kava import restriction</a:t>
            </a:r>
          </a:p>
          <a:p>
            <a:r>
              <a:rPr lang="en-AU" dirty="0" smtClean="0"/>
              <a:t>2019 announcement</a:t>
            </a:r>
            <a:endParaRPr lang="en-AU" dirty="0"/>
          </a:p>
        </p:txBody>
      </p:sp>
    </p:spTree>
    <p:extLst>
      <p:ext uri="{BB962C8B-B14F-4D97-AF65-F5344CB8AC3E}">
        <p14:creationId xmlns:p14="http://schemas.microsoft.com/office/powerpoint/2010/main" val="394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Regulation</a:t>
            </a:r>
            <a:endParaRPr lang="en-AU" dirty="0"/>
          </a:p>
        </p:txBody>
      </p:sp>
      <p:sp>
        <p:nvSpPr>
          <p:cNvPr id="3" name="Content Placeholder 2"/>
          <p:cNvSpPr>
            <a:spLocks noGrp="1"/>
          </p:cNvSpPr>
          <p:nvPr>
            <p:ph idx="1"/>
          </p:nvPr>
        </p:nvSpPr>
        <p:spPr>
          <a:xfrm>
            <a:off x="446615" y="1196752"/>
            <a:ext cx="8229600" cy="4896544"/>
          </a:xfrm>
        </p:spPr>
        <p:txBody>
          <a:bodyPr>
            <a:normAutofit fontScale="85000" lnSpcReduction="10000"/>
          </a:bodyPr>
          <a:lstStyle/>
          <a:p>
            <a:r>
              <a:rPr lang="en-AU" dirty="0"/>
              <a:t>1982 -1990 – </a:t>
            </a:r>
            <a:r>
              <a:rPr lang="en-AU" dirty="0" smtClean="0"/>
              <a:t>Unregulated</a:t>
            </a:r>
          </a:p>
          <a:p>
            <a:pPr lvl="1"/>
            <a:r>
              <a:rPr lang="en-AU" dirty="0" smtClean="0"/>
              <a:t>Rapid expansion</a:t>
            </a:r>
          </a:p>
          <a:p>
            <a:pPr lvl="1"/>
            <a:r>
              <a:rPr lang="en-AU" dirty="0" smtClean="0"/>
              <a:t>Emergence of a black market</a:t>
            </a:r>
          </a:p>
          <a:p>
            <a:pPr lvl="1"/>
            <a:r>
              <a:rPr lang="en-AU" dirty="0" smtClean="0"/>
              <a:t>Communities did use their own strategies to minimise harm</a:t>
            </a:r>
          </a:p>
          <a:p>
            <a:pPr lvl="1"/>
            <a:r>
              <a:rPr lang="en-AU" dirty="0" smtClean="0"/>
              <a:t>WA - ban</a:t>
            </a:r>
            <a:endParaRPr lang="en-AU" dirty="0"/>
          </a:p>
          <a:p>
            <a:r>
              <a:rPr lang="en-AU" dirty="0"/>
              <a:t>1990 – 1993 – Kava </a:t>
            </a:r>
            <a:r>
              <a:rPr lang="en-AU" dirty="0" smtClean="0"/>
              <a:t>Licensing</a:t>
            </a:r>
          </a:p>
          <a:p>
            <a:pPr lvl="1"/>
            <a:r>
              <a:rPr lang="en-AU" dirty="0" smtClean="0"/>
              <a:t>Response to emerging harms (goal was to reduce consumption, responsible sale of kava)</a:t>
            </a:r>
          </a:p>
          <a:p>
            <a:pPr lvl="1"/>
            <a:r>
              <a:rPr lang="en-AU" dirty="0" smtClean="0"/>
              <a:t>Community ownership</a:t>
            </a:r>
          </a:p>
          <a:p>
            <a:pPr lvl="1"/>
            <a:r>
              <a:rPr lang="en-AU" dirty="0" smtClean="0"/>
              <a:t>Possession not illegal – black market continued to grow</a:t>
            </a:r>
          </a:p>
          <a:p>
            <a:pPr lvl="1"/>
            <a:r>
              <a:rPr lang="en-AU" dirty="0" smtClean="0"/>
              <a:t>Evaluated</a:t>
            </a:r>
            <a:endParaRPr lang="en-AU" dirty="0"/>
          </a:p>
          <a:p>
            <a:pPr lvl="1"/>
            <a:endParaRPr lang="en-AU" dirty="0" smtClean="0"/>
          </a:p>
          <a:p>
            <a:endParaRPr lang="en-AU" dirty="0"/>
          </a:p>
          <a:p>
            <a:endParaRPr lang="en-AU" dirty="0"/>
          </a:p>
        </p:txBody>
      </p:sp>
    </p:spTree>
    <p:extLst>
      <p:ext uri="{BB962C8B-B14F-4D97-AF65-F5344CB8AC3E}">
        <p14:creationId xmlns:p14="http://schemas.microsoft.com/office/powerpoint/2010/main" val="29551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Regulation</a:t>
            </a:r>
            <a:endParaRPr lang="en-AU" dirty="0"/>
          </a:p>
        </p:txBody>
      </p:sp>
      <p:sp>
        <p:nvSpPr>
          <p:cNvPr id="3" name="Content Placeholder 2"/>
          <p:cNvSpPr>
            <a:spLocks noGrp="1"/>
          </p:cNvSpPr>
          <p:nvPr>
            <p:ph idx="1"/>
          </p:nvPr>
        </p:nvSpPr>
        <p:spPr>
          <a:xfrm>
            <a:off x="446615" y="1196752"/>
            <a:ext cx="8229600" cy="4896544"/>
          </a:xfrm>
        </p:spPr>
        <p:txBody>
          <a:bodyPr>
            <a:normAutofit/>
          </a:bodyPr>
          <a:lstStyle/>
          <a:p>
            <a:r>
              <a:rPr lang="en-AU" dirty="0" smtClean="0"/>
              <a:t>1993 </a:t>
            </a:r>
            <a:r>
              <a:rPr lang="en-AU" dirty="0"/>
              <a:t>– 1998 – </a:t>
            </a:r>
            <a:r>
              <a:rPr lang="en-AU" dirty="0" smtClean="0"/>
              <a:t>Regulatory hiatus</a:t>
            </a:r>
          </a:p>
          <a:p>
            <a:pPr lvl="1"/>
            <a:r>
              <a:rPr lang="en-AU" dirty="0" smtClean="0"/>
              <a:t>Change in Food Standards act meant NT laws contravened Act – licensing ended</a:t>
            </a:r>
          </a:p>
          <a:p>
            <a:pPr lvl="1"/>
            <a:r>
              <a:rPr lang="en-AU" dirty="0" smtClean="0"/>
              <a:t>Licensed sale ceased </a:t>
            </a:r>
          </a:p>
          <a:p>
            <a:pPr lvl="1"/>
            <a:r>
              <a:rPr lang="en-AU" dirty="0" smtClean="0"/>
              <a:t>Not accompanied by resourcing for health nor policing</a:t>
            </a:r>
          </a:p>
          <a:p>
            <a:pPr lvl="1"/>
            <a:r>
              <a:rPr lang="en-AU" dirty="0" smtClean="0"/>
              <a:t>Black market flourished</a:t>
            </a:r>
          </a:p>
          <a:p>
            <a:pPr lvl="1"/>
            <a:endParaRPr lang="en-AU" dirty="0" smtClean="0"/>
          </a:p>
          <a:p>
            <a:endParaRPr lang="en-AU" dirty="0"/>
          </a:p>
          <a:p>
            <a:endParaRPr lang="en-AU" dirty="0"/>
          </a:p>
        </p:txBody>
      </p:sp>
    </p:spTree>
    <p:extLst>
      <p:ext uri="{BB962C8B-B14F-4D97-AF65-F5344CB8AC3E}">
        <p14:creationId xmlns:p14="http://schemas.microsoft.com/office/powerpoint/2010/main" val="1465647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Regulation</a:t>
            </a:r>
            <a:endParaRPr lang="en-AU" dirty="0"/>
          </a:p>
        </p:txBody>
      </p:sp>
      <p:sp>
        <p:nvSpPr>
          <p:cNvPr id="3" name="Content Placeholder 2"/>
          <p:cNvSpPr>
            <a:spLocks noGrp="1"/>
          </p:cNvSpPr>
          <p:nvPr>
            <p:ph idx="1"/>
          </p:nvPr>
        </p:nvSpPr>
        <p:spPr>
          <a:xfrm>
            <a:off x="457200" y="1268760"/>
            <a:ext cx="8229600" cy="4857403"/>
          </a:xfrm>
        </p:spPr>
        <p:txBody>
          <a:bodyPr>
            <a:normAutofit/>
          </a:bodyPr>
          <a:lstStyle/>
          <a:p>
            <a:r>
              <a:rPr lang="en-AU" dirty="0" smtClean="0"/>
              <a:t>2002 </a:t>
            </a:r>
            <a:r>
              <a:rPr lang="en-AU" dirty="0"/>
              <a:t>– 2007 – Second kava licensing </a:t>
            </a:r>
            <a:r>
              <a:rPr lang="en-AU" dirty="0" smtClean="0"/>
              <a:t>period</a:t>
            </a:r>
          </a:p>
          <a:p>
            <a:pPr lvl="1"/>
            <a:r>
              <a:rPr lang="en-AU" dirty="0" smtClean="0"/>
              <a:t>National Code of Kava management: Regulate use and to ensure provision for cultural use.</a:t>
            </a:r>
          </a:p>
          <a:p>
            <a:pPr lvl="1"/>
            <a:r>
              <a:rPr lang="en-AU" dirty="0" smtClean="0"/>
              <a:t>Licensing in NT: retail licenses in communities</a:t>
            </a:r>
          </a:p>
          <a:p>
            <a:pPr lvl="1"/>
            <a:r>
              <a:rPr lang="en-AU" dirty="0" smtClean="0"/>
              <a:t>Positives: cash remained in communities, health advisory group established</a:t>
            </a:r>
          </a:p>
          <a:p>
            <a:pPr lvl="1"/>
            <a:r>
              <a:rPr lang="en-AU" dirty="0" smtClean="0"/>
              <a:t>Negatives: Not evaluated… daily consumption limits not appropriate, under age drinking, persistent black market, reliance on income.</a:t>
            </a:r>
            <a:endParaRPr lang="en-AU" dirty="0"/>
          </a:p>
          <a:p>
            <a:endParaRPr lang="en-AU" dirty="0"/>
          </a:p>
        </p:txBody>
      </p:sp>
    </p:spTree>
    <p:extLst>
      <p:ext uri="{BB962C8B-B14F-4D97-AF65-F5344CB8AC3E}">
        <p14:creationId xmlns:p14="http://schemas.microsoft.com/office/powerpoint/2010/main" val="3369750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Kava Regulation</a:t>
            </a:r>
            <a:endParaRPr lang="en-AU" dirty="0"/>
          </a:p>
        </p:txBody>
      </p:sp>
      <p:sp>
        <p:nvSpPr>
          <p:cNvPr id="3" name="Content Placeholder 2"/>
          <p:cNvSpPr>
            <a:spLocks noGrp="1"/>
          </p:cNvSpPr>
          <p:nvPr>
            <p:ph idx="1"/>
          </p:nvPr>
        </p:nvSpPr>
        <p:spPr>
          <a:xfrm>
            <a:off x="457200" y="1268760"/>
            <a:ext cx="8229600" cy="4857403"/>
          </a:xfrm>
        </p:spPr>
        <p:txBody>
          <a:bodyPr>
            <a:normAutofit fontScale="85000" lnSpcReduction="20000"/>
          </a:bodyPr>
          <a:lstStyle/>
          <a:p>
            <a:r>
              <a:rPr lang="en-AU" dirty="0" smtClean="0"/>
              <a:t>2007 </a:t>
            </a:r>
            <a:r>
              <a:rPr lang="en-AU" dirty="0"/>
              <a:t>– current – Kava import </a:t>
            </a:r>
            <a:r>
              <a:rPr lang="en-AU" dirty="0" smtClean="0"/>
              <a:t>restriction</a:t>
            </a:r>
          </a:p>
          <a:p>
            <a:pPr lvl="1"/>
            <a:r>
              <a:rPr lang="en-AU" dirty="0" smtClean="0"/>
              <a:t>Health minister Abbot announced restrictions on the importation of kava.</a:t>
            </a:r>
          </a:p>
          <a:p>
            <a:pPr lvl="1"/>
            <a:r>
              <a:rPr lang="en-AU" dirty="0"/>
              <a:t>Allowed incoming passengers up to 2KG kava</a:t>
            </a:r>
          </a:p>
          <a:p>
            <a:pPr lvl="1"/>
            <a:r>
              <a:rPr lang="en-AU" dirty="0" smtClean="0"/>
              <a:t>Timing consistent with the NTER and return to paternalistic policy</a:t>
            </a:r>
          </a:p>
          <a:p>
            <a:pPr lvl="1"/>
            <a:r>
              <a:rPr lang="en-AU" dirty="0" smtClean="0"/>
              <a:t>Announcement was not made in consultation, communities not prepared</a:t>
            </a:r>
          </a:p>
          <a:p>
            <a:pPr lvl="1"/>
            <a:r>
              <a:rPr lang="en-AU" dirty="0" smtClean="0"/>
              <a:t>Limited anecdotal evidence suggests a decrease in kava related harm</a:t>
            </a:r>
          </a:p>
          <a:p>
            <a:r>
              <a:rPr lang="en-AU" dirty="0" smtClean="0"/>
              <a:t>2019 announcement</a:t>
            </a:r>
          </a:p>
          <a:p>
            <a:pPr lvl="1"/>
            <a:r>
              <a:rPr lang="en-AU" dirty="0" smtClean="0"/>
              <a:t>Scott Morrison announced potential increase to importation restriction</a:t>
            </a:r>
          </a:p>
          <a:p>
            <a:pPr lvl="1"/>
            <a:r>
              <a:rPr lang="en-AU" dirty="0" smtClean="0"/>
              <a:t>Community consultation has been sought…</a:t>
            </a:r>
            <a:endParaRPr lang="en-AU" dirty="0"/>
          </a:p>
          <a:p>
            <a:endParaRPr lang="en-AU" dirty="0"/>
          </a:p>
        </p:txBody>
      </p:sp>
    </p:spTree>
    <p:extLst>
      <p:ext uri="{BB962C8B-B14F-4D97-AF65-F5344CB8AC3E}">
        <p14:creationId xmlns:p14="http://schemas.microsoft.com/office/powerpoint/2010/main" val="222915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628800"/>
            <a:ext cx="8856984" cy="1470025"/>
          </a:xfrm>
        </p:spPr>
        <p:txBody>
          <a:bodyPr>
            <a:normAutofit fontScale="90000"/>
          </a:bodyPr>
          <a:lstStyle/>
          <a:p>
            <a:r>
              <a:rPr lang="en-AU" sz="8000" dirty="0" smtClean="0"/>
              <a:t>Kava</a:t>
            </a:r>
            <a:br>
              <a:rPr lang="en-AU" sz="8000" dirty="0" smtClean="0"/>
            </a:br>
            <a:r>
              <a:rPr lang="en-AU" sz="2700" dirty="0" err="1" smtClean="0"/>
              <a:t>Kava</a:t>
            </a:r>
            <a:r>
              <a:rPr lang="en-AU" sz="2700" dirty="0" smtClean="0"/>
              <a:t> use among Aboriginal Australians – Understanding the evidence</a:t>
            </a:r>
            <a:endParaRPr lang="en-AU" sz="2700" dirty="0"/>
          </a:p>
        </p:txBody>
      </p:sp>
      <p:sp>
        <p:nvSpPr>
          <p:cNvPr id="3" name="Subtitle 2"/>
          <p:cNvSpPr>
            <a:spLocks noGrp="1"/>
          </p:cNvSpPr>
          <p:nvPr>
            <p:ph type="subTitle" idx="1"/>
          </p:nvPr>
        </p:nvSpPr>
        <p:spPr/>
        <p:txBody>
          <a:bodyPr>
            <a:normAutofit fontScale="92500" lnSpcReduction="20000"/>
          </a:bodyPr>
          <a:lstStyle/>
          <a:p>
            <a:r>
              <a:rPr lang="en-AU" dirty="0" smtClean="0"/>
              <a:t>Julia Butt</a:t>
            </a:r>
          </a:p>
          <a:p>
            <a:r>
              <a:rPr lang="en-AU" dirty="0" smtClean="0"/>
              <a:t>Senior Research Fellow </a:t>
            </a:r>
          </a:p>
          <a:p>
            <a:r>
              <a:rPr lang="en-AU" dirty="0" smtClean="0"/>
              <a:t>National Drug Research Institute, Curtin University</a:t>
            </a:r>
            <a:endParaRPr lang="en-AU" dirty="0"/>
          </a:p>
        </p:txBody>
      </p:sp>
    </p:spTree>
    <p:extLst>
      <p:ext uri="{BB962C8B-B14F-4D97-AF65-F5344CB8AC3E}">
        <p14:creationId xmlns:p14="http://schemas.microsoft.com/office/powerpoint/2010/main" val="2232303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Implications of Policy</a:t>
            </a:r>
            <a:endParaRPr lang="en-AU" dirty="0"/>
          </a:p>
        </p:txBody>
      </p:sp>
      <p:pic>
        <p:nvPicPr>
          <p:cNvPr id="4" name="Content Placeholder 3"/>
          <p:cNvPicPr>
            <a:picLocks noGrp="1" noChangeAspect="1"/>
          </p:cNvPicPr>
          <p:nvPr>
            <p:ph idx="1"/>
          </p:nvPr>
        </p:nvPicPr>
        <p:blipFill>
          <a:blip r:embed="rId2"/>
          <a:stretch>
            <a:fillRect/>
          </a:stretch>
        </p:blipFill>
        <p:spPr>
          <a:xfrm>
            <a:off x="251520" y="1484784"/>
            <a:ext cx="8057790" cy="3263659"/>
          </a:xfrm>
          <a:prstGeom prst="rect">
            <a:avLst/>
          </a:prstGeom>
        </p:spPr>
      </p:pic>
      <p:sp>
        <p:nvSpPr>
          <p:cNvPr id="5" name="Title 1"/>
          <p:cNvSpPr txBox="1">
            <a:spLocks/>
          </p:cNvSpPr>
          <p:nvPr/>
        </p:nvSpPr>
        <p:spPr>
          <a:xfrm>
            <a:off x="3779912" y="5013176"/>
            <a:ext cx="5184576" cy="7293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400" dirty="0" smtClean="0"/>
              <a:t>Clough et al., 2006</a:t>
            </a:r>
            <a:endParaRPr lang="en-AU" sz="2400" dirty="0"/>
          </a:p>
        </p:txBody>
      </p:sp>
    </p:spTree>
    <p:extLst>
      <p:ext uri="{BB962C8B-B14F-4D97-AF65-F5344CB8AC3E}">
        <p14:creationId xmlns:p14="http://schemas.microsoft.com/office/powerpoint/2010/main" val="3596856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Implications of Policy</a:t>
            </a:r>
            <a:endParaRPr lang="en-AU" dirty="0"/>
          </a:p>
        </p:txBody>
      </p:sp>
      <p:sp>
        <p:nvSpPr>
          <p:cNvPr id="3" name="Content Placeholder 2"/>
          <p:cNvSpPr>
            <a:spLocks noGrp="1"/>
          </p:cNvSpPr>
          <p:nvPr>
            <p:ph idx="1"/>
          </p:nvPr>
        </p:nvSpPr>
        <p:spPr/>
        <p:txBody>
          <a:bodyPr>
            <a:normAutofit fontScale="92500"/>
          </a:bodyPr>
          <a:lstStyle/>
          <a:p>
            <a:r>
              <a:rPr lang="en-AU" dirty="0" smtClean="0"/>
              <a:t>Only licensing included community consultation, clear objectives and mechanisms to monitor objectives. Both periods were terminated prior to adjustments being made.</a:t>
            </a:r>
          </a:p>
          <a:p>
            <a:r>
              <a:rPr lang="en-AU" dirty="0" smtClean="0"/>
              <a:t>Policy changes were not coordinated supported by increases to health or policing services.</a:t>
            </a:r>
          </a:p>
          <a:p>
            <a:r>
              <a:rPr lang="en-AU" dirty="0" smtClean="0"/>
              <a:t>Lack of evaluation is worthy of note</a:t>
            </a:r>
            <a:r>
              <a:rPr lang="en-AU" dirty="0"/>
              <a:t>. </a:t>
            </a:r>
            <a:endParaRPr lang="en-AU" dirty="0" smtClean="0"/>
          </a:p>
          <a:p>
            <a:r>
              <a:rPr lang="en-AU" dirty="0" smtClean="0"/>
              <a:t>Policy </a:t>
            </a:r>
            <a:r>
              <a:rPr lang="en-AU" dirty="0"/>
              <a:t>implementation is an area which can cause harm.</a:t>
            </a:r>
          </a:p>
          <a:p>
            <a:endParaRPr lang="en-AU" dirty="0" smtClean="0"/>
          </a:p>
          <a:p>
            <a:endParaRPr lang="en-AU" dirty="0"/>
          </a:p>
        </p:txBody>
      </p:sp>
    </p:spTree>
    <p:extLst>
      <p:ext uri="{BB962C8B-B14F-4D97-AF65-F5344CB8AC3E}">
        <p14:creationId xmlns:p14="http://schemas.microsoft.com/office/powerpoint/2010/main" val="3030893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Recognising what we know and what we don’t know</a:t>
            </a:r>
            <a:endParaRPr lang="en-AU" dirty="0"/>
          </a:p>
        </p:txBody>
      </p:sp>
      <p:sp>
        <p:nvSpPr>
          <p:cNvPr id="3" name="Content Placeholder 2"/>
          <p:cNvSpPr>
            <a:spLocks noGrp="1"/>
          </p:cNvSpPr>
          <p:nvPr>
            <p:ph idx="1"/>
          </p:nvPr>
        </p:nvSpPr>
        <p:spPr>
          <a:xfrm>
            <a:off x="457200" y="1600200"/>
            <a:ext cx="8229600" cy="4421088"/>
          </a:xfrm>
        </p:spPr>
        <p:txBody>
          <a:bodyPr>
            <a:normAutofit lnSpcReduction="10000"/>
          </a:bodyPr>
          <a:lstStyle/>
          <a:p>
            <a:r>
              <a:rPr lang="en-AU" dirty="0" smtClean="0"/>
              <a:t>We do know</a:t>
            </a:r>
          </a:p>
          <a:p>
            <a:pPr lvl="1"/>
            <a:r>
              <a:rPr lang="en-AU" dirty="0" smtClean="0"/>
              <a:t>Moderate kava use is low risk.</a:t>
            </a:r>
          </a:p>
          <a:p>
            <a:pPr lvl="1"/>
            <a:r>
              <a:rPr lang="en-AU" dirty="0" smtClean="0"/>
              <a:t>Kava use can cause individual and community level harms when use is heavy.</a:t>
            </a:r>
          </a:p>
          <a:p>
            <a:pPr lvl="1"/>
            <a:r>
              <a:rPr lang="en-AU" dirty="0" smtClean="0"/>
              <a:t>Kava use is part of the picture.  It is not the only picture.</a:t>
            </a:r>
          </a:p>
          <a:p>
            <a:pPr lvl="1"/>
            <a:r>
              <a:rPr lang="en-AU" dirty="0" smtClean="0"/>
              <a:t>Communities need to be supported to address kava (and other drug) related harm</a:t>
            </a:r>
          </a:p>
          <a:p>
            <a:pPr lvl="1"/>
            <a:r>
              <a:rPr lang="en-AU" dirty="0" smtClean="0"/>
              <a:t>Community consultation is required to develop and implement policy.</a:t>
            </a:r>
            <a:endParaRPr lang="en-AU" dirty="0"/>
          </a:p>
          <a:p>
            <a:pPr marL="0" indent="0">
              <a:buNone/>
            </a:pPr>
            <a:endParaRPr lang="en-AU" dirty="0"/>
          </a:p>
        </p:txBody>
      </p:sp>
    </p:spTree>
    <p:extLst>
      <p:ext uri="{BB962C8B-B14F-4D97-AF65-F5344CB8AC3E}">
        <p14:creationId xmlns:p14="http://schemas.microsoft.com/office/powerpoint/2010/main" val="829316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Recognising what we know and what we don’t know</a:t>
            </a:r>
            <a:endParaRPr lang="en-AU" dirty="0"/>
          </a:p>
        </p:txBody>
      </p:sp>
      <p:sp>
        <p:nvSpPr>
          <p:cNvPr id="3" name="Content Placeholder 2"/>
          <p:cNvSpPr>
            <a:spLocks noGrp="1"/>
          </p:cNvSpPr>
          <p:nvPr>
            <p:ph idx="1"/>
          </p:nvPr>
        </p:nvSpPr>
        <p:spPr>
          <a:xfrm>
            <a:off x="457200" y="1600200"/>
            <a:ext cx="8229600" cy="4853136"/>
          </a:xfrm>
        </p:spPr>
        <p:txBody>
          <a:bodyPr>
            <a:normAutofit/>
          </a:bodyPr>
          <a:lstStyle/>
          <a:p>
            <a:r>
              <a:rPr lang="en-AU" dirty="0" smtClean="0"/>
              <a:t>We don’t know </a:t>
            </a:r>
          </a:p>
          <a:p>
            <a:pPr lvl="1"/>
            <a:r>
              <a:rPr lang="en-AU" dirty="0" smtClean="0"/>
              <a:t>Prevalence</a:t>
            </a:r>
          </a:p>
          <a:p>
            <a:pPr lvl="1"/>
            <a:r>
              <a:rPr lang="en-AU" dirty="0" smtClean="0"/>
              <a:t>Clearly what harms are. What the mechanisms are for some harms.</a:t>
            </a:r>
          </a:p>
          <a:p>
            <a:pPr lvl="1"/>
            <a:r>
              <a:rPr lang="en-AU" dirty="0" smtClean="0"/>
              <a:t>Characteristics of kava use dependence.</a:t>
            </a:r>
          </a:p>
          <a:p>
            <a:pPr lvl="1"/>
            <a:r>
              <a:rPr lang="en-AU" dirty="0" smtClean="0"/>
              <a:t>Relationship with alcohol related harm (or other drugs).</a:t>
            </a:r>
          </a:p>
          <a:p>
            <a:pPr marL="0" indent="0">
              <a:buNone/>
            </a:pPr>
            <a:endParaRPr lang="en-AU" dirty="0"/>
          </a:p>
        </p:txBody>
      </p:sp>
    </p:spTree>
    <p:extLst>
      <p:ext uri="{BB962C8B-B14F-4D97-AF65-F5344CB8AC3E}">
        <p14:creationId xmlns:p14="http://schemas.microsoft.com/office/powerpoint/2010/main" val="1317771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Future Directions</a:t>
            </a:r>
            <a:endParaRPr lang="en-AU" dirty="0"/>
          </a:p>
        </p:txBody>
      </p:sp>
      <p:sp>
        <p:nvSpPr>
          <p:cNvPr id="3" name="Content Placeholder 2"/>
          <p:cNvSpPr>
            <a:spLocks noGrp="1"/>
          </p:cNvSpPr>
          <p:nvPr>
            <p:ph idx="1"/>
          </p:nvPr>
        </p:nvSpPr>
        <p:spPr/>
        <p:txBody>
          <a:bodyPr>
            <a:normAutofit/>
          </a:bodyPr>
          <a:lstStyle/>
          <a:p>
            <a:r>
              <a:rPr lang="en-AU" dirty="0" smtClean="0"/>
              <a:t>Need for research across cultures as well as within.</a:t>
            </a:r>
          </a:p>
          <a:p>
            <a:pPr lvl="1"/>
            <a:r>
              <a:rPr lang="en-AU" dirty="0" smtClean="0"/>
              <a:t>Kava dependence</a:t>
            </a:r>
          </a:p>
          <a:p>
            <a:pPr lvl="1"/>
            <a:r>
              <a:rPr lang="en-AU" dirty="0" smtClean="0"/>
              <a:t>Safe levels of consumption</a:t>
            </a:r>
          </a:p>
          <a:p>
            <a:pPr lvl="1"/>
            <a:r>
              <a:rPr lang="en-AU" dirty="0" smtClean="0"/>
              <a:t>Impacts of chronic heavy consumption</a:t>
            </a:r>
          </a:p>
          <a:p>
            <a:pPr lvl="1"/>
            <a:r>
              <a:rPr lang="en-AU" dirty="0" smtClean="0"/>
              <a:t>Prevalence</a:t>
            </a:r>
          </a:p>
          <a:p>
            <a:endParaRPr lang="en-AU" dirty="0"/>
          </a:p>
        </p:txBody>
      </p:sp>
    </p:spTree>
    <p:extLst>
      <p:ext uri="{BB962C8B-B14F-4D97-AF65-F5344CB8AC3E}">
        <p14:creationId xmlns:p14="http://schemas.microsoft.com/office/powerpoint/2010/main" val="1927710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Future Directions</a:t>
            </a:r>
            <a:endParaRPr lang="en-AU" dirty="0"/>
          </a:p>
        </p:txBody>
      </p:sp>
      <p:sp>
        <p:nvSpPr>
          <p:cNvPr id="3" name="Content Placeholder 2"/>
          <p:cNvSpPr>
            <a:spLocks noGrp="1"/>
          </p:cNvSpPr>
          <p:nvPr>
            <p:ph idx="1"/>
          </p:nvPr>
        </p:nvSpPr>
        <p:spPr/>
        <p:txBody>
          <a:bodyPr>
            <a:normAutofit/>
          </a:bodyPr>
          <a:lstStyle/>
          <a:p>
            <a:r>
              <a:rPr lang="en-AU" dirty="0" smtClean="0"/>
              <a:t>Collaborative development and implementation of policy</a:t>
            </a:r>
          </a:p>
          <a:p>
            <a:r>
              <a:rPr lang="en-AU" dirty="0" smtClean="0"/>
              <a:t>Action and resourcing to prevent black market</a:t>
            </a:r>
          </a:p>
          <a:p>
            <a:r>
              <a:rPr lang="en-AU" dirty="0" smtClean="0"/>
              <a:t>Action and resourcing to support health and wellbeing specific to kava</a:t>
            </a:r>
          </a:p>
          <a:p>
            <a:r>
              <a:rPr lang="en-AU" dirty="0" smtClean="0"/>
              <a:t>A clearer focus on the social determinants of health</a:t>
            </a:r>
          </a:p>
          <a:p>
            <a:endParaRPr lang="en-AU" dirty="0" smtClean="0"/>
          </a:p>
          <a:p>
            <a:endParaRPr lang="en-AU" dirty="0"/>
          </a:p>
        </p:txBody>
      </p:sp>
    </p:spTree>
    <p:extLst>
      <p:ext uri="{BB962C8B-B14F-4D97-AF65-F5344CB8AC3E}">
        <p14:creationId xmlns:p14="http://schemas.microsoft.com/office/powerpoint/2010/main" val="328923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1988840"/>
            <a:ext cx="6400800" cy="1752600"/>
          </a:xfrm>
        </p:spPr>
        <p:txBody>
          <a:bodyPr>
            <a:normAutofit fontScale="85000" lnSpcReduction="20000"/>
          </a:bodyPr>
          <a:lstStyle/>
          <a:p>
            <a:r>
              <a:rPr lang="en-AU" dirty="0" smtClean="0"/>
              <a:t> Dr Julia Butt</a:t>
            </a:r>
          </a:p>
          <a:p>
            <a:r>
              <a:rPr lang="en-AU" dirty="0" smtClean="0"/>
              <a:t>Senior Research Fellow, NDRI</a:t>
            </a:r>
          </a:p>
          <a:p>
            <a:endParaRPr lang="en-AU" dirty="0"/>
          </a:p>
          <a:p>
            <a:r>
              <a:rPr lang="en-AU" dirty="0" smtClean="0"/>
              <a:t>julia.butt@curtin.edu.au</a:t>
            </a:r>
            <a:endParaRPr lang="en-AU" dirty="0"/>
          </a:p>
        </p:txBody>
      </p:sp>
    </p:spTree>
    <p:extLst>
      <p:ext uri="{BB962C8B-B14F-4D97-AF65-F5344CB8AC3E}">
        <p14:creationId xmlns:p14="http://schemas.microsoft.com/office/powerpoint/2010/main" val="21767912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141235"/>
            <a:ext cx="4374486" cy="1404156"/>
          </a:xfrm>
        </p:spPr>
        <p:txBody>
          <a:bodyPr>
            <a:normAutofit/>
          </a:bodyPr>
          <a:lstStyle/>
          <a:p>
            <a:pPr algn="ctr"/>
            <a:r>
              <a:rPr lang="en-AU" sz="2400" b="1" dirty="0">
                <a:solidFill>
                  <a:schemeClr val="tx1"/>
                </a:solidFill>
                <a:latin typeface="Corbel" panose="020B0503020204020204" pitchFamily="34" charset="0"/>
              </a:rPr>
              <a:t>Dr Julia Butt (NDRI)</a:t>
            </a:r>
            <a:r>
              <a:rPr lang="en-AU" sz="2400" dirty="0">
                <a:latin typeface="Corbel" panose="020B0503020204020204" pitchFamily="34" charset="0"/>
              </a:rPr>
              <a:t/>
            </a:r>
            <a:br>
              <a:rPr lang="en-AU" sz="2400" dirty="0">
                <a:latin typeface="Corbel" panose="020B0503020204020204" pitchFamily="34" charset="0"/>
              </a:rPr>
            </a:br>
            <a:r>
              <a:rPr lang="en-AU" sz="2100" dirty="0">
                <a:solidFill>
                  <a:schemeClr val="tx1"/>
                </a:solidFill>
                <a:latin typeface="Corbel" panose="020B0503020204020204" pitchFamily="34" charset="0"/>
              </a:rPr>
              <a:t>Email: </a:t>
            </a:r>
            <a:r>
              <a:rPr lang="en-AU" sz="2100" dirty="0">
                <a:solidFill>
                  <a:schemeClr val="tx1"/>
                </a:solidFill>
                <a:latin typeface="Corbel" panose="020B0503020204020204" pitchFamily="34" charset="0"/>
                <a:hlinkClick r:id="rId2"/>
              </a:rPr>
              <a:t>julia.butt@curtin.edu.au</a:t>
            </a:r>
            <a:r>
              <a:rPr lang="en-AU" sz="2100" dirty="0">
                <a:solidFill>
                  <a:schemeClr val="tx1"/>
                </a:solidFill>
                <a:latin typeface="Corbel" panose="020B0503020204020204" pitchFamily="34" charset="0"/>
              </a:rPr>
              <a:t> </a:t>
            </a:r>
            <a:endParaRPr lang="en-AU" dirty="0"/>
          </a:p>
        </p:txBody>
      </p:sp>
      <p:sp>
        <p:nvSpPr>
          <p:cNvPr id="4" name="Title 1"/>
          <p:cNvSpPr txBox="1">
            <a:spLocks/>
          </p:cNvSpPr>
          <p:nvPr/>
        </p:nvSpPr>
        <p:spPr>
          <a:xfrm>
            <a:off x="612540" y="2132856"/>
            <a:ext cx="8219256" cy="571500"/>
          </a:xfrm>
          <a:prstGeom prst="rect">
            <a:avLst/>
          </a:prstGeom>
          <a:solidFill>
            <a:schemeClr val="bg1"/>
          </a:solidFill>
        </p:spPr>
        <p:txBody>
          <a:bodyPr vert="horz" wrap="square" lIns="68580" tIns="0" rIns="34290" bIns="0" numCol="1" rtlCol="0" anchor="t" anchorCtr="0" compatLnSpc="1">
            <a:prstTxWarp prst="textNoShape">
              <a:avLst/>
            </a:prstTxWarp>
            <a:normAutofit/>
          </a:bodyPr>
          <a:lstStyle>
            <a:lvl1pPr algn="l" rtl="0" eaLnBrk="0" fontAlgn="base" hangingPunct="0">
              <a:spcBef>
                <a:spcPct val="0"/>
              </a:spcBef>
              <a:spcAft>
                <a:spcPct val="0"/>
              </a:spcAft>
              <a:defRPr sz="4700" b="0" kern="1200" cap="none" spc="0">
                <a:ln>
                  <a:noFill/>
                </a:ln>
                <a:solidFill>
                  <a:srgbClr val="923F2B"/>
                </a:solidFill>
                <a:effectLst/>
                <a:latin typeface="Calibri" panose="020F0502020204030204" pitchFamily="34" charset="0"/>
                <a:ea typeface="ＭＳ Ｐゴシック" charset="-128"/>
                <a:cs typeface="Calibri" panose="020F0502020204030204" pitchFamily="34" charset="0"/>
              </a:defRPr>
            </a:lvl1pPr>
            <a:lvl2pPr algn="l" rtl="0" eaLnBrk="0" fontAlgn="base" hangingPunct="0">
              <a:spcBef>
                <a:spcPct val="0"/>
              </a:spcBef>
              <a:spcAft>
                <a:spcPct val="0"/>
              </a:spcAft>
              <a:defRPr sz="3800" b="1">
                <a:solidFill>
                  <a:schemeClr val="tx1"/>
                </a:solidFill>
                <a:latin typeface="Trebuchet MS" charset="0"/>
                <a:ea typeface="ＭＳ Ｐゴシック" charset="-128"/>
                <a:cs typeface="ＭＳ Ｐゴシック" charset="-128"/>
              </a:defRPr>
            </a:lvl2pPr>
            <a:lvl3pPr algn="l" rtl="0" eaLnBrk="0" fontAlgn="base" hangingPunct="0">
              <a:spcBef>
                <a:spcPct val="0"/>
              </a:spcBef>
              <a:spcAft>
                <a:spcPct val="0"/>
              </a:spcAft>
              <a:defRPr sz="3800" b="1">
                <a:solidFill>
                  <a:schemeClr val="tx1"/>
                </a:solidFill>
                <a:latin typeface="Trebuchet MS" charset="0"/>
                <a:ea typeface="ＭＳ Ｐゴシック" charset="-128"/>
                <a:cs typeface="ＭＳ Ｐゴシック" charset="-128"/>
              </a:defRPr>
            </a:lvl3pPr>
            <a:lvl4pPr algn="l" rtl="0" eaLnBrk="0" fontAlgn="base" hangingPunct="0">
              <a:spcBef>
                <a:spcPct val="0"/>
              </a:spcBef>
              <a:spcAft>
                <a:spcPct val="0"/>
              </a:spcAft>
              <a:defRPr sz="3800" b="1">
                <a:solidFill>
                  <a:schemeClr val="tx1"/>
                </a:solidFill>
                <a:latin typeface="Trebuchet MS" charset="0"/>
                <a:ea typeface="ＭＳ Ｐゴシック" charset="-128"/>
                <a:cs typeface="ＭＳ Ｐゴシック" charset="-128"/>
              </a:defRPr>
            </a:lvl4pPr>
            <a:lvl5pPr algn="l" rtl="0" eaLnBrk="0" fontAlgn="base" hangingPunct="0">
              <a:spcBef>
                <a:spcPct val="0"/>
              </a:spcBef>
              <a:spcAft>
                <a:spcPct val="0"/>
              </a:spcAft>
              <a:defRPr sz="3800" b="1">
                <a:solidFill>
                  <a:schemeClr val="tx1"/>
                </a:solidFill>
                <a:latin typeface="Trebuchet MS" charset="0"/>
                <a:ea typeface="ＭＳ Ｐゴシック" charset="-128"/>
                <a:cs typeface="ＭＳ Ｐゴシック" charset="-128"/>
              </a:defRPr>
            </a:lvl5pPr>
            <a:lvl6pPr marL="457200" algn="l" rtl="0" fontAlgn="base">
              <a:spcBef>
                <a:spcPct val="0"/>
              </a:spcBef>
              <a:spcAft>
                <a:spcPct val="0"/>
              </a:spcAft>
              <a:defRPr sz="3800" b="1">
                <a:solidFill>
                  <a:schemeClr val="tx1"/>
                </a:solidFill>
                <a:latin typeface="Trebuchet MS" charset="0"/>
                <a:ea typeface="ＭＳ Ｐゴシック" charset="-128"/>
                <a:cs typeface="ＭＳ Ｐゴシック" charset="-128"/>
              </a:defRPr>
            </a:lvl6pPr>
            <a:lvl7pPr marL="914400" algn="l" rtl="0" fontAlgn="base">
              <a:spcBef>
                <a:spcPct val="0"/>
              </a:spcBef>
              <a:spcAft>
                <a:spcPct val="0"/>
              </a:spcAft>
              <a:defRPr sz="3800" b="1">
                <a:solidFill>
                  <a:schemeClr val="tx1"/>
                </a:solidFill>
                <a:latin typeface="Trebuchet MS" charset="0"/>
                <a:ea typeface="ＭＳ Ｐゴシック" charset="-128"/>
                <a:cs typeface="ＭＳ Ｐゴシック" charset="-128"/>
              </a:defRPr>
            </a:lvl7pPr>
            <a:lvl8pPr marL="1371600" algn="l" rtl="0" fontAlgn="base">
              <a:spcBef>
                <a:spcPct val="0"/>
              </a:spcBef>
              <a:spcAft>
                <a:spcPct val="0"/>
              </a:spcAft>
              <a:defRPr sz="3800" b="1">
                <a:solidFill>
                  <a:schemeClr val="tx1"/>
                </a:solidFill>
                <a:latin typeface="Trebuchet MS" charset="0"/>
                <a:ea typeface="ＭＳ Ｐゴシック" charset="-128"/>
                <a:cs typeface="ＭＳ Ｐゴシック" charset="-128"/>
              </a:defRPr>
            </a:lvl8pPr>
            <a:lvl9pPr marL="1828800" algn="l" rtl="0" fontAlgn="base">
              <a:spcBef>
                <a:spcPct val="0"/>
              </a:spcBef>
              <a:spcAft>
                <a:spcPct val="0"/>
              </a:spcAft>
              <a:defRPr sz="3800" b="1">
                <a:solidFill>
                  <a:schemeClr val="tx1"/>
                </a:solidFill>
                <a:latin typeface="Trebuchet MS" charset="0"/>
                <a:ea typeface="ＭＳ Ｐゴシック" charset="-128"/>
                <a:cs typeface="ＭＳ Ｐゴシック" charset="-128"/>
              </a:defRPr>
            </a:lvl9pPr>
          </a:lstStyle>
          <a:p>
            <a:pPr algn="ctr" defTabSz="685800"/>
            <a:r>
              <a:rPr lang="en-US" sz="3600" dirty="0">
                <a:effectLst>
                  <a:outerShdw blurRad="38100" dist="38100" dir="2700000" algn="tl">
                    <a:srgbClr val="000000">
                      <a:alpha val="43137"/>
                    </a:srgbClr>
                  </a:outerShdw>
                </a:effectLst>
                <a:latin typeface="Corbel" panose="020B0503020204020204" pitchFamily="34" charset="0"/>
              </a:rPr>
              <a:t>Thank you!</a:t>
            </a:r>
            <a:endParaRPr lang="en-AU" sz="3600" dirty="0">
              <a:effectLst>
                <a:outerShdw blurRad="38100" dist="38100" dir="2700000" algn="tl">
                  <a:srgbClr val="000000">
                    <a:alpha val="43137"/>
                  </a:srgbClr>
                </a:outerShdw>
              </a:effectLst>
              <a:latin typeface="Corbel" panose="020B0503020204020204" pitchFamily="34" charset="0"/>
            </a:endParaRPr>
          </a:p>
        </p:txBody>
      </p:sp>
      <p:sp>
        <p:nvSpPr>
          <p:cNvPr id="5" name="Title 1"/>
          <p:cNvSpPr txBox="1">
            <a:spLocks/>
          </p:cNvSpPr>
          <p:nvPr/>
        </p:nvSpPr>
        <p:spPr>
          <a:xfrm>
            <a:off x="4806386" y="3123500"/>
            <a:ext cx="4050450" cy="1421891"/>
          </a:xfrm>
          <a:prstGeom prst="rect">
            <a:avLst/>
          </a:prstGeom>
          <a:solidFill>
            <a:schemeClr val="bg1"/>
          </a:solidFill>
        </p:spPr>
        <p:txBody>
          <a:bodyPr vert="horz" wrap="square" lIns="68580" tIns="0" rIns="34290" bIns="0" numCol="1" rtlCol="0" anchor="t" anchorCtr="0" compatLnSpc="1">
            <a:prstTxWarp prst="textNoShape">
              <a:avLst/>
            </a:prstTxWarp>
            <a:normAutofit/>
          </a:bodyPr>
          <a:lstStyle>
            <a:lvl1pPr algn="l" rtl="0" eaLnBrk="0" fontAlgn="base" hangingPunct="0">
              <a:spcBef>
                <a:spcPct val="0"/>
              </a:spcBef>
              <a:spcAft>
                <a:spcPct val="0"/>
              </a:spcAft>
              <a:defRPr sz="4700" b="0" kern="1200" cap="none" spc="0">
                <a:ln>
                  <a:noFill/>
                </a:ln>
                <a:solidFill>
                  <a:srgbClr val="923F2B"/>
                </a:solidFill>
                <a:effectLst/>
                <a:latin typeface="Calibri" panose="020F0502020204030204" pitchFamily="34" charset="0"/>
                <a:ea typeface="ＭＳ Ｐゴシック" charset="-128"/>
                <a:cs typeface="Calibri" panose="020F0502020204030204" pitchFamily="34" charset="0"/>
              </a:defRPr>
            </a:lvl1pPr>
            <a:lvl2pPr algn="l" rtl="0" eaLnBrk="0" fontAlgn="base" hangingPunct="0">
              <a:spcBef>
                <a:spcPct val="0"/>
              </a:spcBef>
              <a:spcAft>
                <a:spcPct val="0"/>
              </a:spcAft>
              <a:defRPr sz="3800" b="1">
                <a:solidFill>
                  <a:schemeClr val="tx1"/>
                </a:solidFill>
                <a:latin typeface="Trebuchet MS" charset="0"/>
                <a:ea typeface="ＭＳ Ｐゴシック" charset="-128"/>
                <a:cs typeface="ＭＳ Ｐゴシック" charset="-128"/>
              </a:defRPr>
            </a:lvl2pPr>
            <a:lvl3pPr algn="l" rtl="0" eaLnBrk="0" fontAlgn="base" hangingPunct="0">
              <a:spcBef>
                <a:spcPct val="0"/>
              </a:spcBef>
              <a:spcAft>
                <a:spcPct val="0"/>
              </a:spcAft>
              <a:defRPr sz="3800" b="1">
                <a:solidFill>
                  <a:schemeClr val="tx1"/>
                </a:solidFill>
                <a:latin typeface="Trebuchet MS" charset="0"/>
                <a:ea typeface="ＭＳ Ｐゴシック" charset="-128"/>
                <a:cs typeface="ＭＳ Ｐゴシック" charset="-128"/>
              </a:defRPr>
            </a:lvl3pPr>
            <a:lvl4pPr algn="l" rtl="0" eaLnBrk="0" fontAlgn="base" hangingPunct="0">
              <a:spcBef>
                <a:spcPct val="0"/>
              </a:spcBef>
              <a:spcAft>
                <a:spcPct val="0"/>
              </a:spcAft>
              <a:defRPr sz="3800" b="1">
                <a:solidFill>
                  <a:schemeClr val="tx1"/>
                </a:solidFill>
                <a:latin typeface="Trebuchet MS" charset="0"/>
                <a:ea typeface="ＭＳ Ｐゴシック" charset="-128"/>
                <a:cs typeface="ＭＳ Ｐゴシック" charset="-128"/>
              </a:defRPr>
            </a:lvl4pPr>
            <a:lvl5pPr algn="l" rtl="0" eaLnBrk="0" fontAlgn="base" hangingPunct="0">
              <a:spcBef>
                <a:spcPct val="0"/>
              </a:spcBef>
              <a:spcAft>
                <a:spcPct val="0"/>
              </a:spcAft>
              <a:defRPr sz="3800" b="1">
                <a:solidFill>
                  <a:schemeClr val="tx1"/>
                </a:solidFill>
                <a:latin typeface="Trebuchet MS" charset="0"/>
                <a:ea typeface="ＭＳ Ｐゴシック" charset="-128"/>
                <a:cs typeface="ＭＳ Ｐゴシック" charset="-128"/>
              </a:defRPr>
            </a:lvl5pPr>
            <a:lvl6pPr marL="457200" algn="l" rtl="0" fontAlgn="base">
              <a:spcBef>
                <a:spcPct val="0"/>
              </a:spcBef>
              <a:spcAft>
                <a:spcPct val="0"/>
              </a:spcAft>
              <a:defRPr sz="3800" b="1">
                <a:solidFill>
                  <a:schemeClr val="tx1"/>
                </a:solidFill>
                <a:latin typeface="Trebuchet MS" charset="0"/>
                <a:ea typeface="ＭＳ Ｐゴシック" charset="-128"/>
                <a:cs typeface="ＭＳ Ｐゴシック" charset="-128"/>
              </a:defRPr>
            </a:lvl6pPr>
            <a:lvl7pPr marL="914400" algn="l" rtl="0" fontAlgn="base">
              <a:spcBef>
                <a:spcPct val="0"/>
              </a:spcBef>
              <a:spcAft>
                <a:spcPct val="0"/>
              </a:spcAft>
              <a:defRPr sz="3800" b="1">
                <a:solidFill>
                  <a:schemeClr val="tx1"/>
                </a:solidFill>
                <a:latin typeface="Trebuchet MS" charset="0"/>
                <a:ea typeface="ＭＳ Ｐゴシック" charset="-128"/>
                <a:cs typeface="ＭＳ Ｐゴシック" charset="-128"/>
              </a:defRPr>
            </a:lvl7pPr>
            <a:lvl8pPr marL="1371600" algn="l" rtl="0" fontAlgn="base">
              <a:spcBef>
                <a:spcPct val="0"/>
              </a:spcBef>
              <a:spcAft>
                <a:spcPct val="0"/>
              </a:spcAft>
              <a:defRPr sz="3800" b="1">
                <a:solidFill>
                  <a:schemeClr val="tx1"/>
                </a:solidFill>
                <a:latin typeface="Trebuchet MS" charset="0"/>
                <a:ea typeface="ＭＳ Ｐゴシック" charset="-128"/>
                <a:cs typeface="ＭＳ Ｐゴシック" charset="-128"/>
              </a:defRPr>
            </a:lvl8pPr>
            <a:lvl9pPr marL="1828800" algn="l" rtl="0" fontAlgn="base">
              <a:spcBef>
                <a:spcPct val="0"/>
              </a:spcBef>
              <a:spcAft>
                <a:spcPct val="0"/>
              </a:spcAft>
              <a:defRPr sz="3800" b="1">
                <a:solidFill>
                  <a:schemeClr val="tx1"/>
                </a:solidFill>
                <a:latin typeface="Trebuchet MS" charset="0"/>
                <a:ea typeface="ＭＳ Ｐゴシック" charset="-128"/>
                <a:cs typeface="ＭＳ Ｐゴシック" charset="-128"/>
              </a:defRPr>
            </a:lvl9pPr>
          </a:lstStyle>
          <a:p>
            <a:pPr algn="ctr" defTabSz="685800"/>
            <a:r>
              <a:rPr lang="en-AU" sz="2400" b="1" dirty="0">
                <a:solidFill>
                  <a:prstClr val="black"/>
                </a:solidFill>
                <a:latin typeface="Corbel" panose="020B0503020204020204" pitchFamily="34" charset="0"/>
              </a:rPr>
              <a:t>Millie (</a:t>
            </a:r>
            <a:r>
              <a:rPr lang="en-AU" sz="2400" b="1" dirty="0" err="1">
                <a:solidFill>
                  <a:prstClr val="black"/>
                </a:solidFill>
                <a:latin typeface="Corbel" panose="020B0503020204020204" pitchFamily="34" charset="0"/>
              </a:rPr>
              <a:t>Health</a:t>
            </a:r>
            <a:r>
              <a:rPr lang="en-AU" sz="2400" b="1" i="1" dirty="0" err="1">
                <a:solidFill>
                  <a:prstClr val="black"/>
                </a:solidFill>
                <a:latin typeface="Corbel" panose="020B0503020204020204" pitchFamily="34" charset="0"/>
              </a:rPr>
              <a:t>InfoNet</a:t>
            </a:r>
            <a:r>
              <a:rPr lang="en-AU" sz="2400" b="1" dirty="0">
                <a:solidFill>
                  <a:prstClr val="black"/>
                </a:solidFill>
                <a:latin typeface="Corbel" panose="020B0503020204020204" pitchFamily="34" charset="0"/>
              </a:rPr>
              <a:t>)</a:t>
            </a:r>
            <a:r>
              <a:rPr lang="en-AU" sz="2400" dirty="0">
                <a:solidFill>
                  <a:prstClr val="black"/>
                </a:solidFill>
                <a:latin typeface="Corbel" panose="020B0503020204020204" pitchFamily="34" charset="0"/>
              </a:rPr>
              <a:t/>
            </a:r>
            <a:br>
              <a:rPr lang="en-AU" sz="2400" dirty="0">
                <a:solidFill>
                  <a:prstClr val="black"/>
                </a:solidFill>
                <a:latin typeface="Corbel" panose="020B0503020204020204" pitchFamily="34" charset="0"/>
              </a:rPr>
            </a:br>
            <a:r>
              <a:rPr lang="en-AU" sz="2400" dirty="0" err="1">
                <a:solidFill>
                  <a:prstClr val="black"/>
                </a:solidFill>
                <a:latin typeface="Corbel" panose="020B0503020204020204" pitchFamily="34" charset="0"/>
              </a:rPr>
              <a:t>Ph</a:t>
            </a:r>
            <a:r>
              <a:rPr lang="en-AU" sz="2400" dirty="0">
                <a:solidFill>
                  <a:prstClr val="black"/>
                </a:solidFill>
                <a:latin typeface="Corbel" panose="020B0503020204020204" pitchFamily="34" charset="0"/>
              </a:rPr>
              <a:t>: (08) 9370 6358</a:t>
            </a:r>
            <a:r>
              <a:rPr lang="en-AU" sz="2400" dirty="0">
                <a:latin typeface="Corbel" panose="020B0503020204020204" pitchFamily="34" charset="0"/>
              </a:rPr>
              <a:t/>
            </a:r>
            <a:br>
              <a:rPr lang="en-AU" sz="2400" dirty="0">
                <a:latin typeface="Corbel" panose="020B0503020204020204" pitchFamily="34" charset="0"/>
              </a:rPr>
            </a:br>
            <a:r>
              <a:rPr lang="en-AU" sz="2100" dirty="0">
                <a:solidFill>
                  <a:prstClr val="black"/>
                </a:solidFill>
                <a:latin typeface="Corbel" panose="020B0503020204020204" pitchFamily="34" charset="0"/>
              </a:rPr>
              <a:t>Email: </a:t>
            </a:r>
            <a:r>
              <a:rPr lang="en-AU" sz="2100" dirty="0">
                <a:solidFill>
                  <a:srgbClr val="60B5CC">
                    <a:lumMod val="75000"/>
                  </a:srgbClr>
                </a:solidFill>
                <a:latin typeface="Corbel" panose="020B0503020204020204" pitchFamily="34" charset="0"/>
              </a:rPr>
              <a:t>m.harford-mills@ecu.edu.au</a:t>
            </a:r>
            <a:r>
              <a:rPr lang="en-AU" sz="2100" dirty="0">
                <a:latin typeface="Corbel" panose="020B0503020204020204" pitchFamily="34" charset="0"/>
              </a:rPr>
              <a:t> </a:t>
            </a:r>
            <a:endParaRPr lang="en-AU" sz="3525" dirty="0"/>
          </a:p>
        </p:txBody>
      </p:sp>
    </p:spTree>
    <p:extLst>
      <p:ext uri="{BB962C8B-B14F-4D97-AF65-F5344CB8AC3E}">
        <p14:creationId xmlns:p14="http://schemas.microsoft.com/office/powerpoint/2010/main" val="3814556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512" y="274638"/>
            <a:ext cx="4580186" cy="2564904"/>
          </a:xfrm>
          <a:prstGeom prst="rect">
            <a:avLst/>
          </a:prstGeom>
        </p:spPr>
      </p:pic>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3"/>
          <a:stretch>
            <a:fillRect/>
          </a:stretch>
        </p:blipFill>
        <p:spPr>
          <a:xfrm>
            <a:off x="4716016" y="3094884"/>
            <a:ext cx="4203551" cy="2797272"/>
          </a:xfrm>
          <a:prstGeom prst="rect">
            <a:avLst/>
          </a:prstGeom>
        </p:spPr>
      </p:pic>
    </p:spTree>
    <p:extLst>
      <p:ext uri="{BB962C8B-B14F-4D97-AF65-F5344CB8AC3E}">
        <p14:creationId xmlns:p14="http://schemas.microsoft.com/office/powerpoint/2010/main" val="271767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What is kava </a:t>
            </a:r>
          </a:p>
          <a:p>
            <a:r>
              <a:rPr lang="en-AU" dirty="0" smtClean="0"/>
              <a:t>Who uses kava</a:t>
            </a:r>
          </a:p>
          <a:p>
            <a:r>
              <a:rPr lang="en-AU" dirty="0" smtClean="0"/>
              <a:t>What are the effects of kava on health</a:t>
            </a:r>
          </a:p>
          <a:p>
            <a:r>
              <a:rPr lang="en-AU" dirty="0" smtClean="0"/>
              <a:t>Kava in Australia</a:t>
            </a:r>
          </a:p>
          <a:p>
            <a:pPr lvl="1"/>
            <a:r>
              <a:rPr lang="en-AU" dirty="0" smtClean="0"/>
              <a:t>What can the research even tell us…</a:t>
            </a:r>
          </a:p>
          <a:p>
            <a:pPr lvl="1"/>
            <a:r>
              <a:rPr lang="en-AU" dirty="0" smtClean="0"/>
              <a:t>Where is it used</a:t>
            </a:r>
          </a:p>
          <a:p>
            <a:pPr lvl="1"/>
            <a:r>
              <a:rPr lang="en-AU" dirty="0" smtClean="0"/>
              <a:t>Effects of kava on health</a:t>
            </a:r>
          </a:p>
          <a:p>
            <a:pPr lvl="1"/>
            <a:r>
              <a:rPr lang="en-AU" dirty="0" smtClean="0"/>
              <a:t>Effects of kava on community</a:t>
            </a:r>
          </a:p>
          <a:p>
            <a:r>
              <a:rPr lang="en-AU" dirty="0" smtClean="0"/>
              <a:t>Kava policy</a:t>
            </a:r>
          </a:p>
          <a:p>
            <a:pPr marL="0" indent="0">
              <a:buNone/>
            </a:pPr>
            <a:endParaRPr lang="en-AU" dirty="0" smtClean="0"/>
          </a:p>
          <a:p>
            <a:pPr marL="0" indent="0">
              <a:buNone/>
            </a:pPr>
            <a:endParaRPr lang="en-AU" dirty="0"/>
          </a:p>
        </p:txBody>
      </p:sp>
    </p:spTree>
    <p:extLst>
      <p:ext uri="{BB962C8B-B14F-4D97-AF65-F5344CB8AC3E}">
        <p14:creationId xmlns:p14="http://schemas.microsoft.com/office/powerpoint/2010/main" val="606306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kava</a:t>
            </a:r>
            <a:endParaRPr lang="en-AU" dirty="0"/>
          </a:p>
        </p:txBody>
      </p:sp>
      <p:sp>
        <p:nvSpPr>
          <p:cNvPr id="3" name="Content Placeholder 2"/>
          <p:cNvSpPr>
            <a:spLocks noGrp="1"/>
          </p:cNvSpPr>
          <p:nvPr>
            <p:ph idx="1"/>
          </p:nvPr>
        </p:nvSpPr>
        <p:spPr/>
        <p:txBody>
          <a:bodyPr/>
          <a:lstStyle/>
          <a:p>
            <a:r>
              <a:rPr lang="en-AU" i="1" dirty="0" smtClean="0"/>
              <a:t>A plant, a root, drink</a:t>
            </a:r>
          </a:p>
          <a:p>
            <a:r>
              <a:rPr lang="en-AU" i="1" dirty="0" smtClean="0"/>
              <a:t>Piper </a:t>
            </a:r>
            <a:r>
              <a:rPr lang="en-AU" i="1" dirty="0" err="1" smtClean="0"/>
              <a:t>Methysticum</a:t>
            </a:r>
            <a:r>
              <a:rPr lang="en-AU" i="1" dirty="0" smtClean="0"/>
              <a:t> </a:t>
            </a:r>
            <a:r>
              <a:rPr lang="en-AU" i="1" dirty="0" err="1" smtClean="0"/>
              <a:t>Forst</a:t>
            </a:r>
            <a:r>
              <a:rPr lang="en-AU" i="1" dirty="0" smtClean="0"/>
              <a:t> F – pepper plant – grows in tropical Pacific countries</a:t>
            </a:r>
            <a:endParaRPr lang="en-AU" i="1" dirty="0"/>
          </a:p>
        </p:txBody>
      </p:sp>
      <p:pic>
        <p:nvPicPr>
          <p:cNvPr id="4" name="Picture 3"/>
          <p:cNvPicPr>
            <a:picLocks noChangeAspect="1"/>
          </p:cNvPicPr>
          <p:nvPr/>
        </p:nvPicPr>
        <p:blipFill>
          <a:blip r:embed="rId2"/>
          <a:stretch>
            <a:fillRect/>
          </a:stretch>
        </p:blipFill>
        <p:spPr>
          <a:xfrm>
            <a:off x="671339" y="3581769"/>
            <a:ext cx="3900661" cy="2498644"/>
          </a:xfrm>
          <a:prstGeom prst="rect">
            <a:avLst/>
          </a:prstGeom>
        </p:spPr>
      </p:pic>
      <p:pic>
        <p:nvPicPr>
          <p:cNvPr id="6" name="Picture 5"/>
          <p:cNvPicPr>
            <a:picLocks noChangeAspect="1"/>
          </p:cNvPicPr>
          <p:nvPr/>
        </p:nvPicPr>
        <p:blipFill>
          <a:blip r:embed="rId3"/>
          <a:stretch>
            <a:fillRect/>
          </a:stretch>
        </p:blipFill>
        <p:spPr>
          <a:xfrm>
            <a:off x="5220072" y="3588615"/>
            <a:ext cx="3322397" cy="2491798"/>
          </a:xfrm>
          <a:prstGeom prst="rect">
            <a:avLst/>
          </a:prstGeom>
        </p:spPr>
      </p:pic>
    </p:spTree>
    <p:extLst>
      <p:ext uri="{BB962C8B-B14F-4D97-AF65-F5344CB8AC3E}">
        <p14:creationId xmlns:p14="http://schemas.microsoft.com/office/powerpoint/2010/main" val="245166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kava</a:t>
            </a:r>
            <a:endParaRPr lang="en-AU" dirty="0"/>
          </a:p>
        </p:txBody>
      </p:sp>
      <p:sp>
        <p:nvSpPr>
          <p:cNvPr id="3" name="Content Placeholder 2"/>
          <p:cNvSpPr>
            <a:spLocks noGrp="1"/>
          </p:cNvSpPr>
          <p:nvPr>
            <p:ph idx="1"/>
          </p:nvPr>
        </p:nvSpPr>
        <p:spPr/>
        <p:txBody>
          <a:bodyPr/>
          <a:lstStyle/>
          <a:p>
            <a:r>
              <a:rPr lang="en-AU" dirty="0" smtClean="0"/>
              <a:t>Drink is an infusion of kava root and water (or coconut milk)</a:t>
            </a:r>
          </a:p>
          <a:p>
            <a:r>
              <a:rPr lang="en-AU" dirty="0" smtClean="0"/>
              <a:t>Non-fermented</a:t>
            </a:r>
          </a:p>
          <a:p>
            <a:pPr marL="0" indent="0">
              <a:buNone/>
            </a:pPr>
            <a:endParaRPr lang="en-AU" dirty="0" smtClean="0"/>
          </a:p>
          <a:p>
            <a:endParaRPr lang="en-AU" dirty="0"/>
          </a:p>
        </p:txBody>
      </p:sp>
      <p:pic>
        <p:nvPicPr>
          <p:cNvPr id="4" name="Picture 3"/>
          <p:cNvPicPr>
            <a:picLocks noChangeAspect="1"/>
          </p:cNvPicPr>
          <p:nvPr/>
        </p:nvPicPr>
        <p:blipFill>
          <a:blip r:embed="rId2"/>
          <a:stretch>
            <a:fillRect/>
          </a:stretch>
        </p:blipFill>
        <p:spPr>
          <a:xfrm>
            <a:off x="2411760" y="3429000"/>
            <a:ext cx="4129050" cy="2312268"/>
          </a:xfrm>
          <a:prstGeom prst="rect">
            <a:avLst/>
          </a:prstGeom>
        </p:spPr>
      </p:pic>
    </p:spTree>
    <p:extLst>
      <p:ext uri="{BB962C8B-B14F-4D97-AF65-F5344CB8AC3E}">
        <p14:creationId xmlns:p14="http://schemas.microsoft.com/office/powerpoint/2010/main" val="368318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t>
            </a:r>
            <a:r>
              <a:rPr lang="en-AU" dirty="0"/>
              <a:t>K</a:t>
            </a:r>
            <a:r>
              <a:rPr lang="en-AU" dirty="0" smtClean="0"/>
              <a:t>ava</a:t>
            </a:r>
            <a:endParaRPr lang="en-AU" dirty="0"/>
          </a:p>
        </p:txBody>
      </p:sp>
      <p:sp>
        <p:nvSpPr>
          <p:cNvPr id="3" name="Content Placeholder 2"/>
          <p:cNvSpPr>
            <a:spLocks noGrp="1"/>
          </p:cNvSpPr>
          <p:nvPr>
            <p:ph idx="1"/>
          </p:nvPr>
        </p:nvSpPr>
        <p:spPr/>
        <p:txBody>
          <a:bodyPr>
            <a:normAutofit fontScale="70000" lnSpcReduction="20000"/>
          </a:bodyPr>
          <a:lstStyle/>
          <a:p>
            <a:r>
              <a:rPr lang="en-AU" dirty="0" smtClean="0"/>
              <a:t>What it feels like:</a:t>
            </a:r>
          </a:p>
          <a:p>
            <a:pPr lvl="1"/>
            <a:r>
              <a:rPr lang="en-AU" dirty="0" smtClean="0"/>
              <a:t>Sociability</a:t>
            </a:r>
          </a:p>
          <a:p>
            <a:pPr lvl="1"/>
            <a:r>
              <a:rPr lang="en-AU" dirty="0" smtClean="0"/>
              <a:t>Peace</a:t>
            </a:r>
          </a:p>
          <a:p>
            <a:pPr lvl="1"/>
            <a:r>
              <a:rPr lang="en-AU" dirty="0" smtClean="0"/>
              <a:t>Positive mood</a:t>
            </a:r>
          </a:p>
          <a:p>
            <a:pPr lvl="1"/>
            <a:r>
              <a:rPr lang="en-AU" dirty="0" smtClean="0"/>
              <a:t>Reduced anxiety</a:t>
            </a:r>
          </a:p>
          <a:p>
            <a:pPr lvl="1"/>
            <a:r>
              <a:rPr lang="en-AU" dirty="0" smtClean="0"/>
              <a:t>Relaxation</a:t>
            </a:r>
          </a:p>
          <a:p>
            <a:pPr lvl="1"/>
            <a:endParaRPr lang="en-AU" dirty="0"/>
          </a:p>
          <a:p>
            <a:r>
              <a:rPr lang="en-AU" dirty="0" smtClean="0"/>
              <a:t>Increased intoxication:</a:t>
            </a:r>
          </a:p>
          <a:p>
            <a:pPr lvl="1"/>
            <a:r>
              <a:rPr lang="en-AU" dirty="0" smtClean="0"/>
              <a:t>Sleepiness – leading to deep sleep</a:t>
            </a:r>
          </a:p>
          <a:p>
            <a:pPr lvl="1"/>
            <a:r>
              <a:rPr lang="en-AU" dirty="0" smtClean="0"/>
              <a:t>Muscle weakness</a:t>
            </a:r>
          </a:p>
          <a:p>
            <a:pPr lvl="1"/>
            <a:r>
              <a:rPr lang="en-AU" dirty="0" smtClean="0"/>
              <a:t>Ataxia</a:t>
            </a:r>
          </a:p>
          <a:p>
            <a:pPr lvl="1"/>
            <a:r>
              <a:rPr lang="en-AU" dirty="0" smtClean="0"/>
              <a:t>Sense of unreality and fatigue</a:t>
            </a:r>
          </a:p>
          <a:p>
            <a:pPr lvl="1"/>
            <a:r>
              <a:rPr lang="en-AU" dirty="0" smtClean="0"/>
              <a:t>Dilated pupils</a:t>
            </a:r>
          </a:p>
          <a:p>
            <a:pPr lvl="1"/>
            <a:r>
              <a:rPr lang="en-AU" dirty="0" smtClean="0"/>
              <a:t>Numb mouth</a:t>
            </a:r>
            <a:endParaRPr lang="en-AU" dirty="0"/>
          </a:p>
        </p:txBody>
      </p:sp>
      <p:pic>
        <p:nvPicPr>
          <p:cNvPr id="4" name="Picture 3"/>
          <p:cNvPicPr>
            <a:picLocks noChangeAspect="1"/>
          </p:cNvPicPr>
          <p:nvPr/>
        </p:nvPicPr>
        <p:blipFill>
          <a:blip r:embed="rId2"/>
          <a:stretch>
            <a:fillRect/>
          </a:stretch>
        </p:blipFill>
        <p:spPr>
          <a:xfrm>
            <a:off x="5148064" y="1612776"/>
            <a:ext cx="2847975" cy="1600200"/>
          </a:xfrm>
          <a:prstGeom prst="rect">
            <a:avLst/>
          </a:prstGeom>
        </p:spPr>
      </p:pic>
    </p:spTree>
    <p:extLst>
      <p:ext uri="{BB962C8B-B14F-4D97-AF65-F5344CB8AC3E}">
        <p14:creationId xmlns:p14="http://schemas.microsoft.com/office/powerpoint/2010/main" val="317678799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676</TotalTime>
  <Words>1766</Words>
  <Application>Microsoft Office PowerPoint</Application>
  <PresentationFormat>On-screen Show (4:3)</PresentationFormat>
  <Paragraphs>303</Paragraphs>
  <Slides>47</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47</vt:i4>
      </vt:variant>
    </vt:vector>
  </HeadingPairs>
  <TitlesOfParts>
    <vt:vector size="57" baseType="lpstr">
      <vt:lpstr>ＭＳ Ｐゴシック</vt:lpstr>
      <vt:lpstr>Arial</vt:lpstr>
      <vt:lpstr>Calibri</vt:lpstr>
      <vt:lpstr>Constantia</vt:lpstr>
      <vt:lpstr>Corbel</vt:lpstr>
      <vt:lpstr>Trebuchet MS</vt:lpstr>
      <vt:lpstr>Wingdings 2</vt:lpstr>
      <vt:lpstr>Office Theme</vt:lpstr>
      <vt:lpstr>Module</vt:lpstr>
      <vt:lpstr>1_Module</vt:lpstr>
      <vt:lpstr>PowerPoint Presentation</vt:lpstr>
      <vt:lpstr>Presenter: Dr Julia Butt National Drug Research Institute </vt:lpstr>
      <vt:lpstr>Acknowledgement of Country</vt:lpstr>
      <vt:lpstr>Kava Kava use among Aboriginal Australians – Understanding the evidence</vt:lpstr>
      <vt:lpstr>PowerPoint Presentation</vt:lpstr>
      <vt:lpstr>Overview</vt:lpstr>
      <vt:lpstr>What is kava</vt:lpstr>
      <vt:lpstr>What is kava</vt:lpstr>
      <vt:lpstr>What is Kava</vt:lpstr>
      <vt:lpstr>What is Kava</vt:lpstr>
      <vt:lpstr>Who Uses kava</vt:lpstr>
      <vt:lpstr>Why is Kava Use an Issue in Australia?</vt:lpstr>
      <vt:lpstr>Health Effects of Kava Use</vt:lpstr>
      <vt:lpstr>Is Kava Harmful to Health</vt:lpstr>
      <vt:lpstr>Is Kava Use Harmful to Health?</vt:lpstr>
      <vt:lpstr>Is Kava Use Harmful to Health</vt:lpstr>
      <vt:lpstr>Is Kava Use Harmful to Health?</vt:lpstr>
      <vt:lpstr>Is Kava Use Harmful to Health</vt:lpstr>
      <vt:lpstr>Is Kava Use Harmful to Health</vt:lpstr>
      <vt:lpstr>Fijian Ministry of Health and Medical Services</vt:lpstr>
      <vt:lpstr>Kava use in Arnhem Land</vt:lpstr>
      <vt:lpstr>Kava use in Arnhem Land</vt:lpstr>
      <vt:lpstr>Kava use in Arnhem Land</vt:lpstr>
      <vt:lpstr>Kava Policy Milestones</vt:lpstr>
      <vt:lpstr>Kava use in Arnhem Land</vt:lpstr>
      <vt:lpstr>Kava use in Arnhem Land</vt:lpstr>
      <vt:lpstr>Kava use in Arnhem Land</vt:lpstr>
      <vt:lpstr>Effects of Kava use in Arnhem Land</vt:lpstr>
      <vt:lpstr>Effects of Kava use in Arnhem Land</vt:lpstr>
      <vt:lpstr>Effects of Kava use in Arnhem Land</vt:lpstr>
      <vt:lpstr>Effects of Kava use in Arnhem Land</vt:lpstr>
      <vt:lpstr>Effects of Kava use in Arnhem Land</vt:lpstr>
      <vt:lpstr>Managing Harms</vt:lpstr>
      <vt:lpstr>Kava Regulation</vt:lpstr>
      <vt:lpstr>Kava Policy Milestones</vt:lpstr>
      <vt:lpstr>Kava Regulation</vt:lpstr>
      <vt:lpstr>Kava Regulation</vt:lpstr>
      <vt:lpstr>Kava Regulation</vt:lpstr>
      <vt:lpstr>Kava Regulation</vt:lpstr>
      <vt:lpstr>Implications of Policy</vt:lpstr>
      <vt:lpstr>Implications of Policy</vt:lpstr>
      <vt:lpstr>Recognising what we know and what we don’t know</vt:lpstr>
      <vt:lpstr>Recognising what we know and what we don’t know</vt:lpstr>
      <vt:lpstr>Future Directions</vt:lpstr>
      <vt:lpstr>Future Directions</vt:lpstr>
      <vt:lpstr>PowerPoint Presentation</vt:lpstr>
      <vt:lpstr>Dr Julia Butt (NDRI) Email: julia.butt@curtin.edu.au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Jones</dc:creator>
  <cp:lastModifiedBy>Aleina HUMPHREYS</cp:lastModifiedBy>
  <cp:revision>48</cp:revision>
  <cp:lastPrinted>2019-06-24T12:22:14Z</cp:lastPrinted>
  <dcterms:created xsi:type="dcterms:W3CDTF">2011-12-16T09:32:38Z</dcterms:created>
  <dcterms:modified xsi:type="dcterms:W3CDTF">2019-09-16T02:35:36Z</dcterms:modified>
</cp:coreProperties>
</file>