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428" r:id="rId3"/>
    <p:sldId id="422" r:id="rId4"/>
    <p:sldId id="360" r:id="rId5"/>
    <p:sldId id="426" r:id="rId6"/>
    <p:sldId id="293" r:id="rId7"/>
    <p:sldId id="305" r:id="rId8"/>
    <p:sldId id="307" r:id="rId9"/>
    <p:sldId id="258" r:id="rId10"/>
    <p:sldId id="425" r:id="rId11"/>
    <p:sldId id="265" r:id="rId12"/>
    <p:sldId id="296" r:id="rId13"/>
    <p:sldId id="271" r:id="rId14"/>
    <p:sldId id="297" r:id="rId15"/>
    <p:sldId id="312" r:id="rId16"/>
    <p:sldId id="272" r:id="rId17"/>
    <p:sldId id="273" r:id="rId18"/>
    <p:sldId id="427" r:id="rId19"/>
    <p:sldId id="259" r:id="rId20"/>
    <p:sldId id="294" r:id="rId21"/>
    <p:sldId id="276" r:id="rId22"/>
    <p:sldId id="308" r:id="rId23"/>
    <p:sldId id="300" r:id="rId24"/>
    <p:sldId id="279" r:id="rId25"/>
    <p:sldId id="278" r:id="rId26"/>
    <p:sldId id="424" r:id="rId27"/>
    <p:sldId id="302" r:id="rId28"/>
    <p:sldId id="266" r:id="rId29"/>
    <p:sldId id="289" r:id="rId30"/>
    <p:sldId id="290" r:id="rId31"/>
    <p:sldId id="423" r:id="rId32"/>
    <p:sldId id="309" r:id="rId33"/>
    <p:sldId id="303" r:id="rId34"/>
    <p:sldId id="310" r:id="rId35"/>
    <p:sldId id="311" r:id="rId36"/>
    <p:sldId id="284" r:id="rId37"/>
    <p:sldId id="304" r:id="rId38"/>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D0D"/>
    <a:srgbClr val="FDFBA3"/>
    <a:srgbClr val="EF7195"/>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1608" autoAdjust="0"/>
  </p:normalViewPr>
  <p:slideViewPr>
    <p:cSldViewPr snapToGrid="0" snapToObjects="1">
      <p:cViewPr varScale="1">
        <p:scale>
          <a:sx n="83" d="100"/>
          <a:sy n="83" d="100"/>
        </p:scale>
        <p:origin x="82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title>
      <c:layout/>
      <c:overlay val="0"/>
    </c:title>
    <c:autoTitleDeleted val="0"/>
    <c:plotArea>
      <c:layout>
        <c:manualLayout>
          <c:layoutTarget val="inner"/>
          <c:xMode val="edge"/>
          <c:yMode val="edge"/>
          <c:x val="0.15718963582417547"/>
          <c:y val="0.27487601464626493"/>
          <c:w val="0.81555531623659494"/>
          <c:h val="0.51462378250112673"/>
        </c:manualLayout>
      </c:layout>
      <c:barChart>
        <c:barDir val="col"/>
        <c:grouping val="clustered"/>
        <c:varyColors val="0"/>
        <c:ser>
          <c:idx val="0"/>
          <c:order val="0"/>
          <c:tx>
            <c:strRef>
              <c:f>Sheet1!$B$1</c:f>
              <c:strCache>
                <c:ptCount val="1"/>
                <c:pt idx="0">
                  <c:v>Exclusive Breastfeeding on Discharge</c:v>
                </c:pt>
              </c:strCache>
            </c:strRef>
          </c:tx>
          <c:invertIfNegative val="0"/>
          <c:cat>
            <c:strRef>
              <c:f>Sheet1!$A$2:$A$3</c:f>
              <c:strCache>
                <c:ptCount val="2"/>
                <c:pt idx="0">
                  <c:v>GDM
(total n = 276)</c:v>
                </c:pt>
                <c:pt idx="1">
                  <c:v>T2DM 
(total n = 72)</c:v>
                </c:pt>
              </c:strCache>
            </c:strRef>
          </c:cat>
          <c:val>
            <c:numRef>
              <c:f>Sheet1!$B$2:$B$3</c:f>
              <c:numCache>
                <c:formatCode>0%</c:formatCode>
                <c:ptCount val="2"/>
                <c:pt idx="0">
                  <c:v>0.86</c:v>
                </c:pt>
                <c:pt idx="1">
                  <c:v>0.56000000000000005</c:v>
                </c:pt>
              </c:numCache>
            </c:numRef>
          </c:val>
          <c:extLst>
            <c:ext xmlns:c16="http://schemas.microsoft.com/office/drawing/2014/chart" uri="{C3380CC4-5D6E-409C-BE32-E72D297353CC}">
              <c16:uniqueId val="{00000000-6269-46AE-871B-10B72149CE1A}"/>
            </c:ext>
          </c:extLst>
        </c:ser>
        <c:dLbls>
          <c:showLegendKey val="0"/>
          <c:showVal val="0"/>
          <c:showCatName val="0"/>
          <c:showSerName val="0"/>
          <c:showPercent val="0"/>
          <c:showBubbleSize val="0"/>
        </c:dLbls>
        <c:gapWidth val="150"/>
        <c:axId val="33836416"/>
        <c:axId val="33854592"/>
      </c:barChart>
      <c:catAx>
        <c:axId val="33836416"/>
        <c:scaling>
          <c:orientation val="minMax"/>
        </c:scaling>
        <c:delete val="0"/>
        <c:axPos val="b"/>
        <c:numFmt formatCode="General" sourceLinked="0"/>
        <c:majorTickMark val="none"/>
        <c:minorTickMark val="none"/>
        <c:tickLblPos val="nextTo"/>
        <c:crossAx val="33854592"/>
        <c:crosses val="autoZero"/>
        <c:auto val="1"/>
        <c:lblAlgn val="ctr"/>
        <c:lblOffset val="100"/>
        <c:noMultiLvlLbl val="0"/>
      </c:catAx>
      <c:valAx>
        <c:axId val="33854592"/>
        <c:scaling>
          <c:orientation val="minMax"/>
        </c:scaling>
        <c:delete val="0"/>
        <c:axPos val="l"/>
        <c:majorGridlines/>
        <c:numFmt formatCode="0%" sourceLinked="1"/>
        <c:majorTickMark val="out"/>
        <c:minorTickMark val="none"/>
        <c:tickLblPos val="nextTo"/>
        <c:crossAx val="3383641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9"/>
    </mc:Choice>
    <mc:Fallback>
      <c:style val="39"/>
    </mc:Fallback>
  </mc:AlternateContent>
  <c:chart>
    <c:title>
      <c:layout>
        <c:manualLayout>
          <c:xMode val="edge"/>
          <c:yMode val="edge"/>
          <c:x val="0.16705645078654016"/>
          <c:y val="3.171237117585535E-3"/>
        </c:manualLayout>
      </c:layout>
      <c:overlay val="0"/>
    </c:title>
    <c:autoTitleDeleted val="0"/>
    <c:plotArea>
      <c:layout/>
      <c:barChart>
        <c:barDir val="col"/>
        <c:grouping val="clustered"/>
        <c:varyColors val="0"/>
        <c:ser>
          <c:idx val="0"/>
          <c:order val="0"/>
          <c:tx>
            <c:strRef>
              <c:f>Sheet1!$B$4</c:f>
              <c:strCache>
                <c:ptCount val="1"/>
                <c:pt idx="0">
                  <c:v>Exclusive Breastfeeding on Discharge</c:v>
                </c:pt>
              </c:strCache>
            </c:strRef>
          </c:tx>
          <c:invertIfNegative val="0"/>
          <c:cat>
            <c:strRef>
              <c:f>Sheet1!$A$5:$A$6</c:f>
              <c:strCache>
                <c:ptCount val="2"/>
                <c:pt idx="0">
                  <c:v>Vaginal Delivery
(total n = 181) </c:v>
                </c:pt>
                <c:pt idx="1">
                  <c:v>C-section
(total n = 169)</c:v>
                </c:pt>
              </c:strCache>
            </c:strRef>
          </c:cat>
          <c:val>
            <c:numRef>
              <c:f>Sheet1!$B$5:$B$6</c:f>
              <c:numCache>
                <c:formatCode>0%</c:formatCode>
                <c:ptCount val="2"/>
                <c:pt idx="0">
                  <c:v>0.84</c:v>
                </c:pt>
                <c:pt idx="1">
                  <c:v>0.74</c:v>
                </c:pt>
              </c:numCache>
            </c:numRef>
          </c:val>
          <c:extLst>
            <c:ext xmlns:c16="http://schemas.microsoft.com/office/drawing/2014/chart" uri="{C3380CC4-5D6E-409C-BE32-E72D297353CC}">
              <c16:uniqueId val="{00000000-F215-4EC6-B177-B0E50A313E0E}"/>
            </c:ext>
          </c:extLst>
        </c:ser>
        <c:dLbls>
          <c:showLegendKey val="0"/>
          <c:showVal val="0"/>
          <c:showCatName val="0"/>
          <c:showSerName val="0"/>
          <c:showPercent val="0"/>
          <c:showBubbleSize val="0"/>
        </c:dLbls>
        <c:gapWidth val="150"/>
        <c:axId val="34387072"/>
        <c:axId val="34388608"/>
      </c:barChart>
      <c:catAx>
        <c:axId val="34387072"/>
        <c:scaling>
          <c:orientation val="minMax"/>
        </c:scaling>
        <c:delete val="0"/>
        <c:axPos val="b"/>
        <c:numFmt formatCode="General" sourceLinked="0"/>
        <c:majorTickMark val="none"/>
        <c:minorTickMark val="none"/>
        <c:tickLblPos val="nextTo"/>
        <c:crossAx val="34388608"/>
        <c:crosses val="autoZero"/>
        <c:auto val="1"/>
        <c:lblAlgn val="ctr"/>
        <c:lblOffset val="100"/>
        <c:noMultiLvlLbl val="0"/>
      </c:catAx>
      <c:valAx>
        <c:axId val="34388608"/>
        <c:scaling>
          <c:orientation val="minMax"/>
          <c:max val="1"/>
          <c:min val="0"/>
        </c:scaling>
        <c:delete val="0"/>
        <c:axPos val="l"/>
        <c:majorGridlines/>
        <c:numFmt formatCode="0%" sourceLinked="1"/>
        <c:majorTickMark val="none"/>
        <c:minorTickMark val="none"/>
        <c:tickLblPos val="nextTo"/>
        <c:crossAx val="34387072"/>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F66C4AA6-D837-41E1-A514-7A93A1ADF1E4}" type="datetimeFigureOut">
              <a:rPr lang="en-AU" smtClean="0"/>
              <a:t>5/11/2019</a:t>
            </a:fld>
            <a:endParaRPr lang="en-AU"/>
          </a:p>
        </p:txBody>
      </p:sp>
      <p:sp>
        <p:nvSpPr>
          <p:cNvPr id="4" name="Footer Placeholder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50973F4C-8922-4499-AB2F-7192F1556855}" type="slidenum">
              <a:rPr lang="en-AU" smtClean="0"/>
              <a:t>‹#›</a:t>
            </a:fld>
            <a:endParaRPr lang="en-AU"/>
          </a:p>
        </p:txBody>
      </p:sp>
    </p:spTree>
    <p:extLst>
      <p:ext uri="{BB962C8B-B14F-4D97-AF65-F5344CB8AC3E}">
        <p14:creationId xmlns:p14="http://schemas.microsoft.com/office/powerpoint/2010/main" val="1074594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9103B6C-CE52-984C-9AB8-7D0D393148C1}" type="datetimeFigureOut">
              <a:rPr lang="en-US" smtClean="0"/>
              <a:t>11/5/2019</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BADE223-334B-F54A-AFCC-F09C9A00E954}" type="slidenum">
              <a:rPr lang="en-US" smtClean="0"/>
              <a:t>‹#›</a:t>
            </a:fld>
            <a:endParaRPr lang="en-US"/>
          </a:p>
        </p:txBody>
      </p:sp>
    </p:spTree>
    <p:extLst>
      <p:ext uri="{BB962C8B-B14F-4D97-AF65-F5344CB8AC3E}">
        <p14:creationId xmlns:p14="http://schemas.microsoft.com/office/powerpoint/2010/main" val="141365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quitnow.gov.au/internet/quitnow/publishing.nsf/Content/pregnancy-and-quitting#1" TargetMode="External"/><Relationship Id="rId7" Type="http://schemas.openxmlformats.org/officeDocument/2006/relationships/hyperlink" Target="https://www.ranzcog.edu.au/RANZCOG_SITE/media/RANZCOG-MEDIA/Women's%20Health/Statement%20and%20guidelines/Clinical-Obstetrics/Women-and-Smoking-(C-Obs-53)-Review-November-2014_1.pdf?ext=.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racgp.org.au/afp/2014/januaryfebruary/smoking-in-pregnant-women/#30" TargetMode="External"/><Relationship Id="rId5" Type="http://schemas.openxmlformats.org/officeDocument/2006/relationships/hyperlink" Target="https://www.youtube.com/watch?v=dC56tJHupnY" TargetMode="External"/><Relationship Id="rId4" Type="http://schemas.openxmlformats.org/officeDocument/2006/relationships/hyperlink" Target="https://www.youtube.com/watch?v=fTsxHIo_DWc"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quitnow.gov.au/internet/quitnow/publishing.nsf/Content/pregnancy-and-quitting#1" TargetMode="External"/><Relationship Id="rId7" Type="http://schemas.openxmlformats.org/officeDocument/2006/relationships/hyperlink" Target="https://www.ranzcog.edu.au/RANZCOG_SITE/media/RANZCOG-MEDIA/Women's%20Health/Statement%20and%20guidelines/Clinical-Obstetrics/Women-and-Smoking-(C-Obs-53)-Review-November-2014_1.pdf?ext=.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racgp.org.au/afp/2014/januaryfebruary/smoking-in-pregnant-women/#30" TargetMode="External"/><Relationship Id="rId5" Type="http://schemas.openxmlformats.org/officeDocument/2006/relationships/hyperlink" Target="https://www.youtube.com/watch?v=dC56tJHupnY" TargetMode="External"/><Relationship Id="rId4" Type="http://schemas.openxmlformats.org/officeDocument/2006/relationships/hyperlink" Target="https://www.youtube.com/watch?v=fTsxHIo_DWc"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quitnow.gov.au/internet/quitnow/publishing.nsf/Content/pregnancy-and-quitting#1" TargetMode="External"/><Relationship Id="rId7" Type="http://schemas.openxmlformats.org/officeDocument/2006/relationships/hyperlink" Target="https://www.ranzcog.edu.au/RANZCOG_SITE/media/RANZCOG-MEDIA/Women's%20Health/Statement%20and%20guidelines/Clinical-Obstetrics/Women-and-Smoking-(C-Obs-53)-Review-November-2014_1.pdf?ext=.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racgp.org.au/afp/2014/januaryfebruary/smoking-in-pregnant-women/#30" TargetMode="External"/><Relationship Id="rId5" Type="http://schemas.openxmlformats.org/officeDocument/2006/relationships/hyperlink" Target="https://www.youtube.com/watch?v=dC56tJHupnY" TargetMode="External"/><Relationship Id="rId4" Type="http://schemas.openxmlformats.org/officeDocument/2006/relationships/hyperlink" Target="https://www.youtube.com/watch?v=fTsxHIo_DWc"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pmc/articles/PMC5683149/#b18-oajc-7-01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ncbi.nlm.nih.gov/pmc/articles/PMC5683149/#b28-oajc-7-011"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1</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12</a:t>
            </a:fld>
            <a:endParaRPr lang="en-US"/>
          </a:p>
        </p:txBody>
      </p:sp>
    </p:spTree>
    <p:extLst>
      <p:ext uri="{BB962C8B-B14F-4D97-AF65-F5344CB8AC3E}">
        <p14:creationId xmlns:p14="http://schemas.microsoft.com/office/powerpoint/2010/main" val="392888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14</a:t>
            </a:fld>
            <a:endParaRPr lang="en-US"/>
          </a:p>
        </p:txBody>
      </p:sp>
    </p:spTree>
    <p:extLst>
      <p:ext uri="{BB962C8B-B14F-4D97-AF65-F5344CB8AC3E}">
        <p14:creationId xmlns:p14="http://schemas.microsoft.com/office/powerpoint/2010/main" val="1226557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18</a:t>
            </a:fld>
            <a:endParaRPr lang="en-US"/>
          </a:p>
        </p:txBody>
      </p:sp>
    </p:spTree>
    <p:extLst>
      <p:ext uri="{BB962C8B-B14F-4D97-AF65-F5344CB8AC3E}">
        <p14:creationId xmlns:p14="http://schemas.microsoft.com/office/powerpoint/2010/main" val="25420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Schwartz N, </a:t>
            </a:r>
            <a:r>
              <a:rPr lang="en-AU" sz="1200" kern="1200" dirty="0" err="1">
                <a:solidFill>
                  <a:schemeClr val="tx1"/>
                </a:solidFill>
                <a:effectLst/>
                <a:latin typeface="+mn-lt"/>
                <a:ea typeface="+mn-ea"/>
                <a:cs typeface="+mn-cs"/>
              </a:rPr>
              <a:t>Nachum</a:t>
            </a:r>
            <a:r>
              <a:rPr lang="en-AU" sz="1200" kern="1200" dirty="0">
                <a:solidFill>
                  <a:schemeClr val="tx1"/>
                </a:solidFill>
                <a:effectLst/>
                <a:latin typeface="+mn-lt"/>
                <a:ea typeface="+mn-ea"/>
                <a:cs typeface="+mn-cs"/>
              </a:rPr>
              <a:t> Z, Green MS. Risk factors of gestational diabetes mellitus recurrence: a meta-analysis. Endocrine. 2016(3):662.</a:t>
            </a:r>
            <a:endParaRPr lang="en-AU" sz="1200" b="0" i="0" u="none" strike="noStrike"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rPr>
              <a:t>Ehrlich S, </a:t>
            </a:r>
            <a:r>
              <a:rPr lang="en-AU" sz="1200" b="0" i="0" u="none" strike="noStrike" kern="1200" dirty="0" err="1">
                <a:solidFill>
                  <a:schemeClr val="tx1"/>
                </a:solidFill>
                <a:effectLst/>
                <a:latin typeface="+mn-lt"/>
                <a:ea typeface="+mn-ea"/>
                <a:cs typeface="+mn-cs"/>
              </a:rPr>
              <a:t>Hedderson</a:t>
            </a:r>
            <a:r>
              <a:rPr lang="en-AU" sz="1200" b="0" i="0" u="none" strike="noStrike" kern="1200" dirty="0">
                <a:solidFill>
                  <a:schemeClr val="tx1"/>
                </a:solidFill>
                <a:effectLst/>
                <a:latin typeface="+mn-lt"/>
                <a:ea typeface="+mn-ea"/>
                <a:cs typeface="+mn-cs"/>
              </a:rPr>
              <a:t> M, Feng J, Davenport E, Gunderson E, Ferrara A. Change in body mass index between pregnancies and the risk of gestational diabetes in a second pregnancy. </a:t>
            </a:r>
            <a:r>
              <a:rPr lang="en-AU" sz="1200" b="0" i="1" u="none" strike="noStrike" kern="1200" dirty="0" err="1">
                <a:solidFill>
                  <a:schemeClr val="tx1"/>
                </a:solidFill>
                <a:effectLst/>
                <a:latin typeface="+mn-lt"/>
                <a:ea typeface="+mn-ea"/>
                <a:cs typeface="+mn-cs"/>
              </a:rPr>
              <a:t>Obstet</a:t>
            </a:r>
            <a:r>
              <a:rPr lang="en-AU" sz="1200" b="0" i="1" u="none" strike="noStrike" kern="1200" dirty="0">
                <a:solidFill>
                  <a:schemeClr val="tx1"/>
                </a:solidFill>
                <a:effectLst/>
                <a:latin typeface="+mn-lt"/>
                <a:ea typeface="+mn-ea"/>
                <a:cs typeface="+mn-cs"/>
              </a:rPr>
              <a:t> </a:t>
            </a:r>
            <a:r>
              <a:rPr lang="en-AU" sz="1200" b="0" i="1" u="none" strike="noStrike" kern="1200" dirty="0" err="1">
                <a:solidFill>
                  <a:schemeClr val="tx1"/>
                </a:solidFill>
                <a:effectLst/>
                <a:latin typeface="+mn-lt"/>
                <a:ea typeface="+mn-ea"/>
                <a:cs typeface="+mn-cs"/>
              </a:rPr>
              <a:t>Gynecol</a:t>
            </a:r>
            <a:r>
              <a:rPr lang="en-AU" sz="1200" b="0" i="0" u="none" strike="noStrike" kern="1200" dirty="0">
                <a:solidFill>
                  <a:schemeClr val="tx1"/>
                </a:solidFill>
                <a:effectLst/>
                <a:latin typeface="+mn-lt"/>
                <a:ea typeface="+mn-ea"/>
                <a:cs typeface="+mn-cs"/>
              </a:rPr>
              <a:t> 2011; </a:t>
            </a:r>
            <a:r>
              <a:rPr lang="en-AU" sz="1200" b="1" i="0" u="none" strike="noStrike" kern="1200" dirty="0">
                <a:solidFill>
                  <a:schemeClr val="tx1"/>
                </a:solidFill>
                <a:effectLst/>
                <a:latin typeface="+mn-lt"/>
                <a:ea typeface="+mn-ea"/>
                <a:cs typeface="+mn-cs"/>
              </a:rPr>
              <a:t>117</a:t>
            </a:r>
            <a:r>
              <a:rPr lang="en-AU" sz="1200" b="0" i="0" u="none" strike="noStrike" kern="1200" dirty="0">
                <a:solidFill>
                  <a:schemeClr val="tx1"/>
                </a:solidFill>
                <a:effectLst/>
                <a:latin typeface="+mn-lt"/>
                <a:ea typeface="+mn-ea"/>
                <a:cs typeface="+mn-cs"/>
              </a:rPr>
              <a:t>: 1323–1330. </a:t>
            </a:r>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19</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Women who are overweight or obese at their index pregnancy, but who lose weight (approximately 2.0 kg/m2) lower their future risk of GDM by almost 80%.  </a:t>
            </a:r>
          </a:p>
          <a:p>
            <a:endParaRPr lang="en-US" dirty="0"/>
          </a:p>
          <a:p>
            <a:r>
              <a:rPr lang="en-US" dirty="0"/>
              <a:t>A BMI unit is around 3kg.</a:t>
            </a:r>
            <a:r>
              <a:rPr lang="en-US" baseline="0" dirty="0"/>
              <a:t> </a:t>
            </a:r>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21</a:t>
            </a:fld>
            <a:endParaRPr lang="en-US"/>
          </a:p>
        </p:txBody>
      </p:sp>
    </p:spTree>
    <p:extLst>
      <p:ext uri="{BB962C8B-B14F-4D97-AF65-F5344CB8AC3E}">
        <p14:creationId xmlns:p14="http://schemas.microsoft.com/office/powerpoint/2010/main" val="204475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Obesity leads to increased glucose levels by a couple of mechanisms. Increased fat tissue causes an increased level of fatty acids in the blood – this in turn has effects on the liver, muscle and pancreas. In the liver and muscle, the high fatty acid levels make these organs less sensitive to the effect of insulin, so glucose will not move into the liver and muscle and instead stays in the bloodstream, causing glucose levels to be high. In the pancreas, the high fatty acid levels cause the beta-cells to not function properly so less insulin is produced, also leading to high glucose levels</a:t>
            </a:r>
          </a:p>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22</a:t>
            </a:fld>
            <a:endParaRPr lang="en-US"/>
          </a:p>
        </p:txBody>
      </p:sp>
    </p:spTree>
    <p:extLst>
      <p:ext uri="{BB962C8B-B14F-4D97-AF65-F5344CB8AC3E}">
        <p14:creationId xmlns:p14="http://schemas.microsoft.com/office/powerpoint/2010/main" val="227031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pPr fontAlgn="base"/>
            <a:r>
              <a:rPr lang="en-AU" sz="1200" b="1" i="0" u="none" strike="noStrike" kern="1200" dirty="0">
                <a:solidFill>
                  <a:schemeClr val="tx1"/>
                </a:solidFill>
                <a:effectLst/>
                <a:latin typeface="+mn-lt"/>
                <a:ea typeface="+mn-ea"/>
                <a:cs typeface="+mn-cs"/>
              </a:rPr>
              <a:t>Targeting the postpartum period to promote weight loss: a systematic review and meta-analysis </a:t>
            </a:r>
          </a:p>
          <a:p>
            <a:pPr fontAlgn="base"/>
            <a:r>
              <a:rPr lang="en-AU" sz="1200" b="0" i="0" u="none" strike="noStrike" kern="1200" dirty="0">
                <a:solidFill>
                  <a:schemeClr val="tx1"/>
                </a:solidFill>
                <a:effectLst/>
                <a:latin typeface="+mn-lt"/>
                <a:ea typeface="+mn-ea"/>
                <a:cs typeface="+mn-cs"/>
              </a:rPr>
              <a:t>Jodie M Dodd, Andrea R </a:t>
            </a:r>
            <a:r>
              <a:rPr lang="en-AU" sz="1200" b="0" i="0" u="none" strike="noStrike" kern="1200" dirty="0" err="1">
                <a:solidFill>
                  <a:schemeClr val="tx1"/>
                </a:solidFill>
                <a:effectLst/>
                <a:latin typeface="+mn-lt"/>
                <a:ea typeface="+mn-ea"/>
                <a:cs typeface="+mn-cs"/>
              </a:rPr>
              <a:t>Deussen</a:t>
            </a:r>
            <a:r>
              <a:rPr lang="en-AU" sz="1200" b="0" i="0" u="none" strike="noStrike" kern="1200" dirty="0">
                <a:solidFill>
                  <a:schemeClr val="tx1"/>
                </a:solidFill>
                <a:effectLst/>
                <a:latin typeface="+mn-lt"/>
                <a:ea typeface="+mn-ea"/>
                <a:cs typeface="+mn-cs"/>
              </a:rPr>
              <a:t>, Cecelia M O’Brien, Danielle A J M </a:t>
            </a:r>
            <a:r>
              <a:rPr lang="en-AU" sz="1200" b="0" i="0" u="none" strike="noStrike" kern="1200" dirty="0" err="1">
                <a:solidFill>
                  <a:schemeClr val="tx1"/>
                </a:solidFill>
                <a:effectLst/>
                <a:latin typeface="+mn-lt"/>
                <a:ea typeface="+mn-ea"/>
                <a:cs typeface="+mn-cs"/>
              </a:rPr>
              <a:t>Schoenaker</a:t>
            </a:r>
            <a:r>
              <a:rPr lang="en-AU" sz="1200" b="0" i="0" u="none" strike="noStrike" kern="1200" dirty="0">
                <a:solidFill>
                  <a:schemeClr val="tx1"/>
                </a:solidFill>
                <a:effectLst/>
                <a:latin typeface="+mn-lt"/>
                <a:ea typeface="+mn-ea"/>
                <a:cs typeface="+mn-cs"/>
              </a:rPr>
              <a:t>, Amanda </a:t>
            </a:r>
            <a:r>
              <a:rPr lang="en-AU" sz="1200" b="0" i="0" u="none" strike="noStrike" kern="1200" dirty="0" err="1">
                <a:solidFill>
                  <a:schemeClr val="tx1"/>
                </a:solidFill>
                <a:effectLst/>
                <a:latin typeface="+mn-lt"/>
                <a:ea typeface="+mn-ea"/>
                <a:cs typeface="+mn-cs"/>
              </a:rPr>
              <a:t>Poprzeczny</a:t>
            </a:r>
            <a:r>
              <a:rPr lang="en-AU" sz="1200" b="0" i="0" u="none" strike="noStrike" kern="1200" dirty="0">
                <a:solidFill>
                  <a:schemeClr val="tx1"/>
                </a:solidFill>
                <a:effectLst/>
                <a:latin typeface="+mn-lt"/>
                <a:ea typeface="+mn-ea"/>
                <a:cs typeface="+mn-cs"/>
              </a:rPr>
              <a:t>, Adrienne Gordon, Suzanne Phelan </a:t>
            </a:r>
          </a:p>
          <a:p>
            <a:pPr fontAlgn="base"/>
            <a:r>
              <a:rPr lang="en-AU" sz="1200" b="0" i="1" u="none" strike="noStrike" kern="1200" dirty="0">
                <a:solidFill>
                  <a:schemeClr val="tx1"/>
                </a:solidFill>
                <a:effectLst/>
                <a:latin typeface="+mn-lt"/>
                <a:ea typeface="+mn-ea"/>
                <a:cs typeface="+mn-cs"/>
              </a:rPr>
              <a:t>Nutrition Reviews</a:t>
            </a:r>
            <a:r>
              <a:rPr lang="en-AU" sz="1200" b="0" i="0" u="none" strike="noStrike" kern="1200" dirty="0">
                <a:solidFill>
                  <a:schemeClr val="tx1"/>
                </a:solidFill>
                <a:effectLst/>
                <a:latin typeface="+mn-lt"/>
                <a:ea typeface="+mn-ea"/>
                <a:cs typeface="+mn-cs"/>
              </a:rPr>
              <a:t>, Volume 76, Issue 8, August 2018, Pages 639–654, </a:t>
            </a:r>
          </a:p>
          <a:p>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23</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24</a:t>
            </a:fld>
            <a:endParaRPr lang="en-US"/>
          </a:p>
        </p:txBody>
      </p:sp>
    </p:spTree>
    <p:extLst>
      <p:ext uri="{BB962C8B-B14F-4D97-AF65-F5344CB8AC3E}">
        <p14:creationId xmlns:p14="http://schemas.microsoft.com/office/powerpoint/2010/main" val="3238364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DE223-334B-F54A-AFCC-F09C9A00E954}" type="slidenum">
              <a:rPr lang="en-US" smtClean="0"/>
              <a:t>25</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26</a:t>
            </a:fld>
            <a:endParaRPr lang="en-US"/>
          </a:p>
        </p:txBody>
      </p:sp>
    </p:spTree>
    <p:extLst>
      <p:ext uri="{BB962C8B-B14F-4D97-AF65-F5344CB8AC3E}">
        <p14:creationId xmlns:p14="http://schemas.microsoft.com/office/powerpoint/2010/main" val="210357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441F880-C74D-4DD7-8F08-68E1D05CB6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3811297-859B-4B0B-88B4-3A0DD6A43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41988" name="Slide Number Placeholder 3">
            <a:extLst>
              <a:ext uri="{FF2B5EF4-FFF2-40B4-BE49-F238E27FC236}">
                <a16:creationId xmlns:a16="http://schemas.microsoft.com/office/drawing/2014/main" id="{50F6A350-401C-4CB6-A22E-068C2B8254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7D4A4D9-C5BC-4B20-9FB6-EC27A4EC5466}" type="slidenum">
              <a:rPr lang="en-US" altLang="en-US" smtClean="0"/>
              <a:pPr/>
              <a:t>2</a:t>
            </a:fld>
            <a:endParaRPr lang="en-US" altLang="en-US"/>
          </a:p>
        </p:txBody>
      </p:sp>
    </p:spTree>
    <p:extLst>
      <p:ext uri="{BB962C8B-B14F-4D97-AF65-F5344CB8AC3E}">
        <p14:creationId xmlns:p14="http://schemas.microsoft.com/office/powerpoint/2010/main" val="177171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27</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hlinkClick r:id="rId3"/>
              </a:rPr>
              <a:t>http://www.quitnow.gov.au/internet/quitnow/publishing.nsf/Content/pregnancy-and-quitting#1</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4"/>
              </a:rPr>
              <a:t>https://www.youtube.com/watch?v=fTsxHIo_DWc</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5"/>
              </a:rPr>
              <a:t>https://www.youtube.com/watch?v=dC56tJHupnY</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6"/>
              </a:rPr>
              <a:t>https://www.racgp.org.au/afp/2014/januaryfebruary/smoking-in-pregnant-women/#30</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7"/>
              </a:rPr>
              <a:t>https://www.ranzcog.edu.au/RANZCOG_SITE/media/RANZCOG-MEDIA/Women%27s%20Health/Statement%20and%20guidelines/Clinical-Obstetrics/Women-and-Smoking-(C-Obs-53)-Review-November-2014_1.pdf?ext=.pdf</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28</a:t>
            </a:fld>
            <a:endParaRPr lang="en-US"/>
          </a:p>
        </p:txBody>
      </p:sp>
    </p:spTree>
    <p:extLst>
      <p:ext uri="{BB962C8B-B14F-4D97-AF65-F5344CB8AC3E}">
        <p14:creationId xmlns:p14="http://schemas.microsoft.com/office/powerpoint/2010/main" val="45923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hlinkClick r:id="rId3"/>
              </a:rPr>
              <a:t>http://www.quitnow.gov.au/internet/quitnow/publishing.nsf/Content/pregnancy-and-quitting#1</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4"/>
              </a:rPr>
              <a:t>https://www.youtube.com/watch?v=fTsxHIo_DWc</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5"/>
              </a:rPr>
              <a:t>https://www.youtube.com/watch?v=dC56tJHupnY</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6"/>
              </a:rPr>
              <a:t>https://www.racgp.org.au/afp/2014/januaryfebruary/smoking-in-pregnant-women/#30</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7"/>
              </a:rPr>
              <a:t>https://www.ranzcog.edu.au/RANZCOG_SITE/media/RANZCOG-MEDIA/Women%27s%20Health/Statement%20and%20guidelines/Clinical-Obstetrics/Women-and-Smoking-(C-Obs-53)-Review-November-2014_1.pdf?ext=.pdf</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29</a:t>
            </a:fld>
            <a:endParaRPr lang="en-US"/>
          </a:p>
        </p:txBody>
      </p:sp>
    </p:spTree>
    <p:extLst>
      <p:ext uri="{BB962C8B-B14F-4D97-AF65-F5344CB8AC3E}">
        <p14:creationId xmlns:p14="http://schemas.microsoft.com/office/powerpoint/2010/main" val="66866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hlinkClick r:id="rId3"/>
              </a:rPr>
              <a:t>http://www.quitnow.gov.au/internet/quitnow/publishing.nsf/Content/pregnancy-and-quitting#1</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4"/>
              </a:rPr>
              <a:t>https://www.youtube.com/watch?v=fTsxHIo_DWc</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5"/>
              </a:rPr>
              <a:t>https://www.youtube.com/watch?v=dC56tJHupnY</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6"/>
              </a:rPr>
              <a:t>https://www.racgp.org.au/afp/2014/januaryfebruary/smoking-in-pregnant-women/#30</a:t>
            </a:r>
            <a:endParaRPr lang="en-AU" sz="1200" u="sng"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hlinkClick r:id="rId7"/>
              </a:rPr>
              <a:t>https://www.ranzcog.edu.au/RANZCOG_SITE/media/RANZCOG-MEDIA/Women%27s%20Health/Statement%20and%20guidelines/Clinical-Obstetrics/Women-and-Smoking-(C-Obs-53)-Review-November-2014_1.pdf?ext=.pdf</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30</a:t>
            </a:fld>
            <a:endParaRPr lang="en-US"/>
          </a:p>
        </p:txBody>
      </p:sp>
    </p:spTree>
    <p:extLst>
      <p:ext uri="{BB962C8B-B14F-4D97-AF65-F5344CB8AC3E}">
        <p14:creationId xmlns:p14="http://schemas.microsoft.com/office/powerpoint/2010/main" val="61097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31</a:t>
            </a:fld>
            <a:endParaRPr lang="en-US"/>
          </a:p>
        </p:txBody>
      </p:sp>
    </p:spTree>
    <p:extLst>
      <p:ext uri="{BB962C8B-B14F-4D97-AF65-F5344CB8AC3E}">
        <p14:creationId xmlns:p14="http://schemas.microsoft.com/office/powerpoint/2010/main" val="1703082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ea typeface="ＭＳ Ｐゴシック" panose="020B0600070205080204" pitchFamily="34" charset="-128"/>
              </a:rPr>
              <a:t>From a reproductive perspective, poor glycemic control at the time of conception and during pregnancy increases the chance of adverse pregnancy outcomes including stillbirth, congenital abnormalities, and perinatal mortality</a:t>
            </a:r>
          </a:p>
        </p:txBody>
      </p:sp>
      <p:sp>
        <p:nvSpPr>
          <p:cNvPr id="624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2AE26B4-0D7C-46F8-9508-B84226B8FFBC}" type="slidenum">
              <a:rPr lang="en-US" altLang="en-US" smtClean="0"/>
              <a:pPr/>
              <a:t>32</a:t>
            </a:fld>
            <a:endParaRPr lang="en-US" altLang="en-US"/>
          </a:p>
        </p:txBody>
      </p:sp>
    </p:spTree>
    <p:extLst>
      <p:ext uri="{BB962C8B-B14F-4D97-AF65-F5344CB8AC3E}">
        <p14:creationId xmlns:p14="http://schemas.microsoft.com/office/powerpoint/2010/main" val="43595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DE223-334B-F54A-AFCC-F09C9A00E954}" type="slidenum">
              <a:rPr lang="en-US" smtClean="0"/>
              <a:t>33</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ea typeface="ＭＳ Ｐゴシック" panose="020B0600070205080204" pitchFamily="34" charset="-128"/>
              </a:rPr>
              <a:t>Progestogen-only subdermal implants containing etonogestrel are suitable for women with diabetes, as per WHO MEC guidelines.</a:t>
            </a:r>
            <a:r>
              <a:rPr lang="en-AU" altLang="en-US" baseline="30000">
                <a:ea typeface="ＭＳ Ｐゴシック" panose="020B0600070205080204" pitchFamily="34" charset="-128"/>
                <a:hlinkClick r:id="rId3"/>
              </a:rPr>
              <a:t>18</a:t>
            </a:r>
            <a:r>
              <a:rPr lang="en-AU" altLang="en-US">
                <a:ea typeface="ＭＳ Ｐゴシック" panose="020B0600070205080204" pitchFamily="34" charset="-128"/>
              </a:rPr>
              <a:t> Implants release a constant dose of progestogen reducing the potential for metabolic variation and maintaining steady blood-lipid ratios.</a:t>
            </a:r>
            <a:r>
              <a:rPr lang="en-AU" altLang="en-US" baseline="30000">
                <a:ea typeface="ＭＳ Ｐゴシック" panose="020B0600070205080204" pitchFamily="34" charset="-128"/>
                <a:hlinkClick r:id="rId4"/>
              </a:rPr>
              <a:t>28</a:t>
            </a:r>
            <a:endParaRPr lang="en-AU" altLang="en-US">
              <a:ea typeface="ＭＳ Ｐゴシック" panose="020B0600070205080204" pitchFamily="34" charset="-128"/>
            </a:endParaRPr>
          </a:p>
        </p:txBody>
      </p:sp>
      <p:sp>
        <p:nvSpPr>
          <p:cNvPr id="686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EF759D3-2823-40A8-B4FD-56F260EE5DB7}" type="slidenum">
              <a:rPr lang="en-US" altLang="en-US" smtClean="0"/>
              <a:pPr/>
              <a:t>34</a:t>
            </a:fld>
            <a:endParaRPr lang="en-US" altLang="en-US"/>
          </a:p>
        </p:txBody>
      </p:sp>
    </p:spTree>
    <p:extLst>
      <p:ext uri="{BB962C8B-B14F-4D97-AF65-F5344CB8AC3E}">
        <p14:creationId xmlns:p14="http://schemas.microsoft.com/office/powerpoint/2010/main" val="2170413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COCP – combined oral contraceptive pill</a:t>
            </a:r>
          </a:p>
        </p:txBody>
      </p:sp>
      <p:sp>
        <p:nvSpPr>
          <p:cNvPr id="4" name="Slide Number Placeholder 3"/>
          <p:cNvSpPr>
            <a:spLocks noGrp="1"/>
          </p:cNvSpPr>
          <p:nvPr>
            <p:ph type="sldNum" sz="quarter" idx="10"/>
          </p:nvPr>
        </p:nvSpPr>
        <p:spPr/>
        <p:txBody>
          <a:bodyPr/>
          <a:lstStyle/>
          <a:p>
            <a:fld id="{FBADE223-334B-F54A-AFCC-F09C9A00E954}" type="slidenum">
              <a:rPr lang="en-US" smtClean="0"/>
              <a:t>35</a:t>
            </a:fld>
            <a:endParaRPr lang="en-US"/>
          </a:p>
        </p:txBody>
      </p:sp>
    </p:spTree>
    <p:extLst>
      <p:ext uri="{BB962C8B-B14F-4D97-AF65-F5344CB8AC3E}">
        <p14:creationId xmlns:p14="http://schemas.microsoft.com/office/powerpoint/2010/main" val="3602772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Obesity is associated with higher risk of neural tube defects (OR 1.7 for obese, 3.11 for severely obese), with obese women being less likely to have folate in their diet, as well as having lower serum folate levels even when controlled for low dietary intake. (from UK Green Top Guideline)</a:t>
            </a:r>
          </a:p>
        </p:txBody>
      </p:sp>
      <p:sp>
        <p:nvSpPr>
          <p:cNvPr id="4" name="Slide Number Placeholder 3"/>
          <p:cNvSpPr>
            <a:spLocks noGrp="1"/>
          </p:cNvSpPr>
          <p:nvPr>
            <p:ph type="sldNum" sz="quarter" idx="10"/>
          </p:nvPr>
        </p:nvSpPr>
        <p:spPr/>
        <p:txBody>
          <a:bodyPr/>
          <a:lstStyle/>
          <a:p>
            <a:fld id="{FBADE223-334B-F54A-AFCC-F09C9A00E954}" type="slidenum">
              <a:rPr lang="en-US" smtClean="0"/>
              <a:t>36</a:t>
            </a:fld>
            <a:endParaRPr lang="en-US"/>
          </a:p>
        </p:txBody>
      </p:sp>
    </p:spTree>
    <p:extLst>
      <p:ext uri="{BB962C8B-B14F-4D97-AF65-F5344CB8AC3E}">
        <p14:creationId xmlns:p14="http://schemas.microsoft.com/office/powerpoint/2010/main" val="399266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3</a:t>
            </a:fld>
            <a:endParaRPr lang="en-US"/>
          </a:p>
        </p:txBody>
      </p:sp>
    </p:spTree>
    <p:extLst>
      <p:ext uri="{BB962C8B-B14F-4D97-AF65-F5344CB8AC3E}">
        <p14:creationId xmlns:p14="http://schemas.microsoft.com/office/powerpoint/2010/main" val="3305522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37</a:t>
            </a:fld>
            <a:endParaRPr lang="en-US"/>
          </a:p>
        </p:txBody>
      </p:sp>
    </p:spTree>
    <p:extLst>
      <p:ext uri="{BB962C8B-B14F-4D97-AF65-F5344CB8AC3E}">
        <p14:creationId xmlns:p14="http://schemas.microsoft.com/office/powerpoint/2010/main" val="291462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441F880-C74D-4DD7-8F08-68E1D05CB6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43811297-859B-4B0B-88B4-3A0DD6A43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41988" name="Slide Number Placeholder 3">
            <a:extLst>
              <a:ext uri="{FF2B5EF4-FFF2-40B4-BE49-F238E27FC236}">
                <a16:creationId xmlns:a16="http://schemas.microsoft.com/office/drawing/2014/main" id="{50F6A350-401C-4CB6-A22E-068C2B8254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7D4A4D9-C5BC-4B20-9FB6-EC27A4EC5466}" type="slidenum">
              <a:rPr lang="en-US" altLang="en-US" smtClean="0"/>
              <a:pPr/>
              <a:t>4</a:t>
            </a:fld>
            <a:endParaRPr lang="en-US" altLang="en-US"/>
          </a:p>
        </p:txBody>
      </p:sp>
    </p:spTree>
    <p:extLst>
      <p:ext uri="{BB962C8B-B14F-4D97-AF65-F5344CB8AC3E}">
        <p14:creationId xmlns:p14="http://schemas.microsoft.com/office/powerpoint/2010/main" val="410910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5</a:t>
            </a:fld>
            <a:endParaRPr lang="en-US"/>
          </a:p>
        </p:txBody>
      </p:sp>
    </p:spTree>
    <p:extLst>
      <p:ext uri="{BB962C8B-B14F-4D97-AF65-F5344CB8AC3E}">
        <p14:creationId xmlns:p14="http://schemas.microsoft.com/office/powerpoint/2010/main" val="158675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DE223-334B-F54A-AFCC-F09C9A00E954}" type="slidenum">
              <a:rPr lang="en-US" smtClean="0"/>
              <a:t>6</a:t>
            </a:fld>
            <a:endParaRPr lang="en-US"/>
          </a:p>
        </p:txBody>
      </p:sp>
    </p:spTree>
    <p:extLst>
      <p:ext uri="{BB962C8B-B14F-4D97-AF65-F5344CB8AC3E}">
        <p14:creationId xmlns:p14="http://schemas.microsoft.com/office/powerpoint/2010/main" val="170238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DE223-334B-F54A-AFCC-F09C9A00E954}" type="slidenum">
              <a:rPr lang="en-US" smtClean="0"/>
              <a:t>9</a:t>
            </a:fld>
            <a:endParaRPr lang="en-US"/>
          </a:p>
        </p:txBody>
      </p:sp>
    </p:spTree>
    <p:extLst>
      <p:ext uri="{BB962C8B-B14F-4D97-AF65-F5344CB8AC3E}">
        <p14:creationId xmlns:p14="http://schemas.microsoft.com/office/powerpoint/2010/main" val="424211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ADE223-334B-F54A-AFCC-F09C9A00E954}" type="slidenum">
              <a:rPr lang="en-US" smtClean="0"/>
              <a:t>10</a:t>
            </a:fld>
            <a:endParaRPr lang="en-US"/>
          </a:p>
        </p:txBody>
      </p:sp>
    </p:spTree>
    <p:extLst>
      <p:ext uri="{BB962C8B-B14F-4D97-AF65-F5344CB8AC3E}">
        <p14:creationId xmlns:p14="http://schemas.microsoft.com/office/powerpoint/2010/main" val="330688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457200">
              <a:defRPr/>
            </a:pPr>
            <a:r>
              <a:rPr lang="en-AU" sz="1200" dirty="0">
                <a:ea typeface="ＭＳ Ｐゴシック" charset="0"/>
              </a:rPr>
              <a:t>differences in composition compared to formula. </a:t>
            </a:r>
          </a:p>
          <a:p>
            <a:pPr marL="514350" indent="-457200">
              <a:defRPr/>
            </a:pPr>
            <a:r>
              <a:rPr lang="en-AU" sz="1200" dirty="0">
                <a:ea typeface="ＭＳ Ｐゴシック" charset="0"/>
              </a:rPr>
              <a:t>breastfed infants-lower daily caloric intake than formula-fed infants.</a:t>
            </a:r>
          </a:p>
          <a:p>
            <a:pPr marL="514350" indent="-457200">
              <a:defRPr/>
            </a:pPr>
            <a:r>
              <a:rPr lang="en-AU" sz="1200" dirty="0">
                <a:ea typeface="ＭＳ Ｐゴシック" charset="0"/>
              </a:rPr>
              <a:t>early weight gain, is a risk factor for later overweight</a:t>
            </a:r>
            <a:endParaRPr lang="en-AU" dirty="0"/>
          </a:p>
        </p:txBody>
      </p:sp>
      <p:sp>
        <p:nvSpPr>
          <p:cNvPr id="4" name="Slide Number Placeholder 3"/>
          <p:cNvSpPr>
            <a:spLocks noGrp="1"/>
          </p:cNvSpPr>
          <p:nvPr>
            <p:ph type="sldNum" sz="quarter" idx="10"/>
          </p:nvPr>
        </p:nvSpPr>
        <p:spPr/>
        <p:txBody>
          <a:bodyPr/>
          <a:lstStyle/>
          <a:p>
            <a:fld id="{FBADE223-334B-F54A-AFCC-F09C9A00E954}" type="slidenum">
              <a:rPr lang="en-US" smtClean="0"/>
              <a:t>11</a:t>
            </a:fld>
            <a:endParaRPr lang="en-US"/>
          </a:p>
        </p:txBody>
      </p:sp>
    </p:spTree>
    <p:extLst>
      <p:ext uri="{BB962C8B-B14F-4D97-AF65-F5344CB8AC3E}">
        <p14:creationId xmlns:p14="http://schemas.microsoft.com/office/powerpoint/2010/main" val="247970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DD8E21-6751-A34C-A1D7-6F09DE257537}"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566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D8E21-6751-A34C-A1D7-6F09DE257537}"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95066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D8E21-6751-A34C-A1D7-6F09DE257537}"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35657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a:extLst>
              <a:ext uri="{FF2B5EF4-FFF2-40B4-BE49-F238E27FC236}">
                <a16:creationId xmlns:a16="http://schemas.microsoft.com/office/drawing/2014/main" id="{E4DB0408-40E4-449E-A2FE-DF53B0326594}"/>
              </a:ext>
            </a:extLst>
          </p:cNvPr>
          <p:cNvSpPr>
            <a:spLocks noGrp="1"/>
          </p:cNvSpPr>
          <p:nvPr>
            <p:ph type="dt" sz="half" idx="10"/>
          </p:nvPr>
        </p:nvSpPr>
        <p:spPr/>
        <p:txBody>
          <a:bodyPr/>
          <a:lstStyle>
            <a:lvl1pPr>
              <a:defRPr/>
            </a:lvl1pPr>
          </a:lstStyle>
          <a:p>
            <a:pPr>
              <a:defRPr/>
            </a:pPr>
            <a:fld id="{3A5A2498-C7AF-49E3-A3DD-347017D9875D}" type="datetime1">
              <a:rPr lang="en-US"/>
              <a:pPr>
                <a:defRPr/>
              </a:pPr>
              <a:t>11/5/2019</a:t>
            </a:fld>
            <a:endParaRPr lang="en-US"/>
          </a:p>
        </p:txBody>
      </p:sp>
      <p:sp>
        <p:nvSpPr>
          <p:cNvPr id="5" name="Footer Placeholder 4">
            <a:extLst>
              <a:ext uri="{FF2B5EF4-FFF2-40B4-BE49-F238E27FC236}">
                <a16:creationId xmlns:a16="http://schemas.microsoft.com/office/drawing/2014/main" id="{F0FE41E3-30D2-4601-81B6-9C4F2EEC2B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C20FE-B5CC-42A2-AFF1-24315E8E8F49}"/>
              </a:ext>
            </a:extLst>
          </p:cNvPr>
          <p:cNvSpPr>
            <a:spLocks noGrp="1"/>
          </p:cNvSpPr>
          <p:nvPr>
            <p:ph type="sldNum" sz="quarter" idx="12"/>
          </p:nvPr>
        </p:nvSpPr>
        <p:spPr/>
        <p:txBody>
          <a:bodyPr/>
          <a:lstStyle>
            <a:lvl1pPr>
              <a:defRPr/>
            </a:lvl1pPr>
          </a:lstStyle>
          <a:p>
            <a:pPr>
              <a:defRPr/>
            </a:pPr>
            <a:fld id="{9F31CF82-8DF9-478E-89D4-CF06A88D888D}" type="slidenum">
              <a:rPr lang="en-US" altLang="en-US"/>
              <a:pPr>
                <a:defRPr/>
              </a:pPr>
              <a:t>‹#›</a:t>
            </a:fld>
            <a:endParaRPr lang="en-US" altLang="en-US"/>
          </a:p>
        </p:txBody>
      </p:sp>
    </p:spTree>
    <p:extLst>
      <p:ext uri="{BB962C8B-B14F-4D97-AF65-F5344CB8AC3E}">
        <p14:creationId xmlns:p14="http://schemas.microsoft.com/office/powerpoint/2010/main" val="220410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D8E21-6751-A34C-A1D7-6F09DE257537}"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06058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D8E21-6751-A34C-A1D7-6F09DE257537}"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17204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D8E21-6751-A34C-A1D7-6F09DE257537}"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82269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D8E21-6751-A34C-A1D7-6F09DE257537}"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1307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D8E21-6751-A34C-A1D7-6F09DE257537}"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209959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D8E21-6751-A34C-A1D7-6F09DE257537}"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43997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DD8E21-6751-A34C-A1D7-6F09DE257537}"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92917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DD8E21-6751-A34C-A1D7-6F09DE257537}"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89D2FB-199C-F846-9155-5C53875CEFAE}" type="slidenum">
              <a:rPr lang="en-US" smtClean="0"/>
              <a:t>‹#›</a:t>
            </a:fld>
            <a:endParaRPr lang="en-US"/>
          </a:p>
        </p:txBody>
      </p:sp>
    </p:spTree>
    <p:extLst>
      <p:ext uri="{BB962C8B-B14F-4D97-AF65-F5344CB8AC3E}">
        <p14:creationId xmlns:p14="http://schemas.microsoft.com/office/powerpoint/2010/main" val="15178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D8E21-6751-A34C-A1D7-6F09DE257537}" type="datetimeFigureOut">
              <a:rPr lang="en-US" smtClean="0"/>
              <a:t>11/5/2019</a:t>
            </a:fld>
            <a:endParaRPr lang="en-US"/>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9D2FB-199C-F846-9155-5C53875CEFAE}"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98" y="0"/>
            <a:ext cx="12160208" cy="1165860"/>
          </a:xfrm>
          <a:prstGeom prst="rect">
            <a:avLst/>
          </a:prstGeom>
        </p:spPr>
      </p:pic>
    </p:spTree>
    <p:extLst>
      <p:ext uri="{BB962C8B-B14F-4D97-AF65-F5344CB8AC3E}">
        <p14:creationId xmlns:p14="http://schemas.microsoft.com/office/powerpoint/2010/main" val="122432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972272" y="3072383"/>
            <a:ext cx="4521843" cy="1417321"/>
          </a:xfrm>
        </p:spPr>
        <p:txBody>
          <a:bodyPr/>
          <a:lstStyle/>
          <a:p>
            <a:r>
              <a:rPr lang="en-US" sz="3200" b="1" dirty="0"/>
              <a:t>Postpartum Management </a:t>
            </a:r>
          </a:p>
          <a:p>
            <a:r>
              <a:rPr lang="en-US" sz="4400" b="1" i="1" dirty="0">
                <a:solidFill>
                  <a:srgbClr val="7030A0"/>
                </a:solidFill>
              </a:rPr>
              <a:t>The Key Five</a:t>
            </a:r>
          </a:p>
          <a:p>
            <a:endParaRPr lang="en-US" i="1" dirty="0"/>
          </a:p>
        </p:txBody>
      </p:sp>
      <p:pic>
        <p:nvPicPr>
          <p:cNvPr id="4" name="Picture 3">
            <a:extLst>
              <a:ext uri="{FF2B5EF4-FFF2-40B4-BE49-F238E27FC236}">
                <a16:creationId xmlns:a16="http://schemas.microsoft.com/office/drawing/2014/main" id="{F9EB7466-58EC-44C3-86C7-6BF4B60E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3997"/>
            <a:ext cx="5601482" cy="3924848"/>
          </a:xfrm>
          <a:prstGeom prst="rect">
            <a:avLst/>
          </a:prstGeom>
        </p:spPr>
      </p:pic>
    </p:spTree>
    <p:extLst>
      <p:ext uri="{BB962C8B-B14F-4D97-AF65-F5344CB8AC3E}">
        <p14:creationId xmlns:p14="http://schemas.microsoft.com/office/powerpoint/2010/main" val="74466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088E4-ED42-44CD-95A1-834DEAFE0AE2}"/>
              </a:ext>
            </a:extLst>
          </p:cNvPr>
          <p:cNvGrpSpPr/>
          <p:nvPr/>
        </p:nvGrpSpPr>
        <p:grpSpPr>
          <a:xfrm>
            <a:off x="2959062" y="1688458"/>
            <a:ext cx="6024757" cy="4039242"/>
            <a:chOff x="2959062" y="1688458"/>
            <a:chExt cx="6024757" cy="4039242"/>
          </a:xfrm>
        </p:grpSpPr>
        <p:pic>
          <p:nvPicPr>
            <p:cNvPr id="4" name="Picture 3">
              <a:extLst>
                <a:ext uri="{FF2B5EF4-FFF2-40B4-BE49-F238E27FC236}">
                  <a16:creationId xmlns:a16="http://schemas.microsoft.com/office/drawing/2014/main" id="{3AEE3618-A69C-4B91-8472-3A4C7B0C6CF8}"/>
                </a:ext>
              </a:extLst>
            </p:cNvPr>
            <p:cNvPicPr>
              <a:picLocks noChangeAspect="1"/>
            </p:cNvPicPr>
            <p:nvPr/>
          </p:nvPicPr>
          <p:blipFill>
            <a:blip r:embed="rId3"/>
            <a:stretch>
              <a:fillRect/>
            </a:stretch>
          </p:blipFill>
          <p:spPr>
            <a:xfrm>
              <a:off x="3158836" y="1935986"/>
              <a:ext cx="4152102" cy="3264230"/>
            </a:xfrm>
            <a:prstGeom prst="rect">
              <a:avLst/>
            </a:prstGeom>
          </p:spPr>
        </p:pic>
        <p:sp>
          <p:nvSpPr>
            <p:cNvPr id="11" name="Rectangle 10">
              <a:extLst>
                <a:ext uri="{FF2B5EF4-FFF2-40B4-BE49-F238E27FC236}">
                  <a16:creationId xmlns:a16="http://schemas.microsoft.com/office/drawing/2014/main" id="{9D1F208B-45EE-4B77-8B4A-4ECFD2C9302B}"/>
                </a:ext>
              </a:extLst>
            </p:cNvPr>
            <p:cNvSpPr/>
            <p:nvPr/>
          </p:nvSpPr>
          <p:spPr>
            <a:xfrm>
              <a:off x="2959062" y="1688458"/>
              <a:ext cx="4470437" cy="132144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0FCEE6F-AA65-4264-92EE-4DB7D28227A0}"/>
                </a:ext>
              </a:extLst>
            </p:cNvPr>
            <p:cNvSpPr/>
            <p:nvPr/>
          </p:nvSpPr>
          <p:spPr>
            <a:xfrm>
              <a:off x="3276562" y="3619500"/>
              <a:ext cx="4470437" cy="21082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48C40D3-75AD-4071-9E14-77CD33C5C4B4}"/>
                </a:ext>
              </a:extLst>
            </p:cNvPr>
            <p:cNvPicPr>
              <a:picLocks noChangeAspect="1"/>
            </p:cNvPicPr>
            <p:nvPr/>
          </p:nvPicPr>
          <p:blipFill>
            <a:blip r:embed="rId4"/>
            <a:stretch>
              <a:fillRect/>
            </a:stretch>
          </p:blipFill>
          <p:spPr>
            <a:xfrm>
              <a:off x="5853865" y="1688458"/>
              <a:ext cx="3129954" cy="3479113"/>
            </a:xfrm>
            <a:prstGeom prst="rect">
              <a:avLst/>
            </a:prstGeom>
          </p:spPr>
        </p:pic>
      </p:grpSp>
    </p:spTree>
    <p:extLst>
      <p:ext uri="{BB962C8B-B14F-4D97-AF65-F5344CB8AC3E}">
        <p14:creationId xmlns:p14="http://schemas.microsoft.com/office/powerpoint/2010/main" val="18243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566293"/>
            <a:ext cx="10515600" cy="1325563"/>
          </a:xfrm>
        </p:spPr>
        <p:txBody>
          <a:bodyPr>
            <a:normAutofit fontScale="90000"/>
          </a:bodyPr>
          <a:lstStyle/>
          <a:p>
            <a:r>
              <a:rPr lang="en-AU" sz="3200" dirty="0"/>
              <a:t/>
            </a:r>
            <a:br>
              <a:rPr lang="en-AU" sz="3200" dirty="0"/>
            </a:br>
            <a:r>
              <a:rPr lang="en-AU" sz="3200" dirty="0"/>
              <a:t/>
            </a:r>
            <a:br>
              <a:rPr lang="en-AU" sz="3200" dirty="0"/>
            </a:br>
            <a:r>
              <a:rPr lang="en-AU" b="1" dirty="0">
                <a:solidFill>
                  <a:schemeClr val="accent2">
                    <a:lumMod val="75000"/>
                  </a:schemeClr>
                </a:solidFill>
                <a:latin typeface="+mn-lt"/>
              </a:rPr>
              <a:t>Breastfeeding</a:t>
            </a:r>
          </a:p>
        </p:txBody>
      </p:sp>
      <p:sp>
        <p:nvSpPr>
          <p:cNvPr id="3" name="Content Placeholder 2"/>
          <p:cNvSpPr>
            <a:spLocks noGrp="1"/>
          </p:cNvSpPr>
          <p:nvPr>
            <p:ph idx="1"/>
          </p:nvPr>
        </p:nvSpPr>
        <p:spPr>
          <a:xfrm>
            <a:off x="838202" y="2338086"/>
            <a:ext cx="10515600" cy="4128244"/>
          </a:xfrm>
        </p:spPr>
        <p:txBody>
          <a:bodyPr>
            <a:normAutofit/>
          </a:bodyPr>
          <a:lstStyle/>
          <a:p>
            <a:pPr marL="571500" indent="-571500">
              <a:buFont typeface="Wingdings" panose="05000000000000000000" pitchFamily="2" charset="2"/>
              <a:buChar char="§"/>
            </a:pPr>
            <a:r>
              <a:rPr lang="en-US" sz="2400" dirty="0">
                <a:ea typeface="Tahoma" panose="020B0604030504040204" pitchFamily="34" charset="0"/>
                <a:cs typeface="Tahoma" panose="020B0604030504040204" pitchFamily="34" charset="0"/>
              </a:rPr>
              <a:t>Benefits to mothers with diabetes in pregnancy and their children</a:t>
            </a:r>
          </a:p>
          <a:p>
            <a:pPr marL="1028700" lvl="1" indent="-571500">
              <a:buFont typeface="Wingdings" panose="05000000000000000000" pitchFamily="2" charset="2"/>
              <a:buChar char="§"/>
            </a:pPr>
            <a:r>
              <a:rPr lang="en-US" dirty="0">
                <a:ea typeface="Tahoma" panose="020B0604030504040204" pitchFamily="34" charset="0"/>
                <a:cs typeface="Tahoma" panose="020B0604030504040204" pitchFamily="34" charset="0"/>
              </a:rPr>
              <a:t>Children – reduction in risk of developing type 2 diabetes and obesity</a:t>
            </a:r>
            <a:r>
              <a:rPr lang="en-US" baseline="30000" dirty="0">
                <a:ea typeface="Tahoma" panose="020B0604030504040204" pitchFamily="34" charset="0"/>
                <a:cs typeface="Tahoma" panose="020B0604030504040204" pitchFamily="34" charset="0"/>
              </a:rPr>
              <a:t>1,2</a:t>
            </a:r>
          </a:p>
          <a:p>
            <a:pPr marL="1028700" lvl="1" indent="-571500">
              <a:buFont typeface="Wingdings" panose="05000000000000000000" pitchFamily="2" charset="2"/>
              <a:buChar char="§"/>
            </a:pPr>
            <a:r>
              <a:rPr lang="en-US" dirty="0">
                <a:ea typeface="Tahoma" panose="020B0604030504040204" pitchFamily="34" charset="0"/>
                <a:cs typeface="Tahoma" panose="020B0604030504040204" pitchFamily="34" charset="0"/>
              </a:rPr>
              <a:t>Mothers – reduced incidence of development of type 2 diabetes</a:t>
            </a:r>
            <a:r>
              <a:rPr lang="en-US" baseline="30000" dirty="0">
                <a:ea typeface="Tahoma" panose="020B0604030504040204" pitchFamily="34" charset="0"/>
                <a:cs typeface="Tahoma" panose="020B0604030504040204" pitchFamily="34" charset="0"/>
              </a:rPr>
              <a:t>3</a:t>
            </a:r>
          </a:p>
          <a:p>
            <a:pPr marL="1028700" lvl="1" indent="-571500">
              <a:buFont typeface="Wingdings" panose="05000000000000000000" pitchFamily="2" charset="2"/>
              <a:buChar char="§"/>
            </a:pPr>
            <a:endParaRPr lang="en-US" dirty="0">
              <a:ea typeface="Tahoma" panose="020B0604030504040204" pitchFamily="34" charset="0"/>
              <a:cs typeface="Tahoma" panose="020B0604030504040204" pitchFamily="34" charset="0"/>
            </a:endParaRPr>
          </a:p>
          <a:p>
            <a:pPr marL="571500" indent="-571500">
              <a:buFont typeface="Wingdings" panose="05000000000000000000" pitchFamily="2" charset="2"/>
              <a:buChar char="§"/>
            </a:pPr>
            <a:r>
              <a:rPr lang="en-AU" sz="2400" i="1" dirty="0"/>
              <a:t>Encouraging and supporting </a:t>
            </a:r>
            <a:r>
              <a:rPr lang="en-AU" sz="2400" dirty="0"/>
              <a:t>breastfeeding using a strengths-based approach recommended</a:t>
            </a:r>
          </a:p>
          <a:p>
            <a:pPr marL="571500" indent="-571500">
              <a:buFont typeface="Wingdings" panose="05000000000000000000" pitchFamily="2" charset="2"/>
              <a:buChar char="§"/>
            </a:pPr>
            <a:r>
              <a:rPr lang="en-AU" sz="2400" dirty="0"/>
              <a:t>Advice on physiology, common problems and management techniques should be appropriate and understandable</a:t>
            </a:r>
          </a:p>
          <a:p>
            <a:pPr marL="571500" indent="-571500">
              <a:buFont typeface="Wingdings" panose="05000000000000000000" pitchFamily="2" charset="2"/>
              <a:buChar char="§"/>
            </a:pPr>
            <a:endParaRPr lang="en-US" dirty="0">
              <a:ea typeface="Tahoma" panose="020B0604030504040204" pitchFamily="34" charset="0"/>
              <a:cs typeface="Tahoma" panose="020B0604030504040204" pitchFamily="34" charset="0"/>
            </a:endParaRPr>
          </a:p>
          <a:p>
            <a:pPr marL="0" indent="0">
              <a:buNone/>
            </a:pPr>
            <a:endParaRPr lang="en-AU" i="1" dirty="0"/>
          </a:p>
        </p:txBody>
      </p:sp>
      <p:sp>
        <p:nvSpPr>
          <p:cNvPr id="4" name="TextBox 3">
            <a:extLst>
              <a:ext uri="{FF2B5EF4-FFF2-40B4-BE49-F238E27FC236}">
                <a16:creationId xmlns:a16="http://schemas.microsoft.com/office/drawing/2014/main" id="{BA9C3B05-F95A-4DEE-B896-F536D59FC70F}"/>
              </a:ext>
            </a:extLst>
          </p:cNvPr>
          <p:cNvSpPr txBox="1">
            <a:spLocks noChangeArrowheads="1"/>
          </p:cNvSpPr>
          <p:nvPr/>
        </p:nvSpPr>
        <p:spPr bwMode="auto">
          <a:xfrm>
            <a:off x="5623560" y="6281069"/>
            <a:ext cx="6409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AU" altLang="en-US" sz="1800" dirty="0">
                <a:solidFill>
                  <a:schemeClr val="accent3"/>
                </a:solidFill>
                <a:latin typeface="Calibri" panose="020F0502020204030204" pitchFamily="34" charset="0"/>
              </a:rPr>
              <a:t>1. Met </a:t>
            </a:r>
            <a:r>
              <a:rPr lang="en-AU" altLang="en-US" sz="1800" dirty="0" err="1">
                <a:solidFill>
                  <a:schemeClr val="accent3"/>
                </a:solidFill>
                <a:latin typeface="Calibri" panose="020F0502020204030204" pitchFamily="34" charset="0"/>
              </a:rPr>
              <a:t>Synd</a:t>
            </a:r>
            <a:r>
              <a:rPr lang="en-AU" altLang="en-US" sz="1800" dirty="0">
                <a:solidFill>
                  <a:schemeClr val="accent3"/>
                </a:solidFill>
                <a:latin typeface="Calibri" panose="020F0502020204030204" pitchFamily="34" charset="0"/>
              </a:rPr>
              <a:t> 2003; 2. </a:t>
            </a:r>
            <a:r>
              <a:rPr lang="de-DE" altLang="en-US" sz="1800" dirty="0">
                <a:solidFill>
                  <a:schemeClr val="accent3"/>
                </a:solidFill>
                <a:latin typeface="Calibri" panose="020F0502020204030204" pitchFamily="34" charset="0"/>
              </a:rPr>
              <a:t>Am J Clin Nutr 2006; 3. </a:t>
            </a:r>
            <a:r>
              <a:rPr lang="en-AU" altLang="en-US" sz="1800" dirty="0">
                <a:solidFill>
                  <a:schemeClr val="accent3"/>
                </a:solidFill>
                <a:latin typeface="Calibri" panose="020F0502020204030204" pitchFamily="34" charset="0"/>
              </a:rPr>
              <a:t>Pub Health </a:t>
            </a:r>
            <a:r>
              <a:rPr lang="en-AU" altLang="en-US" sz="1800" dirty="0" err="1">
                <a:solidFill>
                  <a:schemeClr val="accent3"/>
                </a:solidFill>
                <a:latin typeface="Calibri" panose="020F0502020204030204" pitchFamily="34" charset="0"/>
              </a:rPr>
              <a:t>Nutr</a:t>
            </a:r>
            <a:r>
              <a:rPr lang="en-AU" altLang="en-US" sz="1800" dirty="0">
                <a:solidFill>
                  <a:schemeClr val="accent3"/>
                </a:solidFill>
                <a:latin typeface="Calibri" panose="020F0502020204030204" pitchFamily="34" charset="0"/>
              </a:rPr>
              <a:t> 2005</a:t>
            </a:r>
            <a:endParaRPr lang="de-DE" altLang="en-US" sz="1800" dirty="0">
              <a:solidFill>
                <a:schemeClr val="accent3"/>
              </a:solidFill>
              <a:latin typeface="Calibri" panose="020F0502020204030204" pitchFamily="34" charset="0"/>
            </a:endParaRPr>
          </a:p>
        </p:txBody>
      </p:sp>
    </p:spTree>
    <p:extLst>
      <p:ext uri="{BB962C8B-B14F-4D97-AF65-F5344CB8AC3E}">
        <p14:creationId xmlns:p14="http://schemas.microsoft.com/office/powerpoint/2010/main" val="4075527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2" y="502285"/>
            <a:ext cx="10515600" cy="1325563"/>
          </a:xfrm>
        </p:spPr>
        <p:txBody>
          <a:bodyPr>
            <a:normAutofit fontScale="90000"/>
          </a:bodyPr>
          <a:lstStyle/>
          <a:p>
            <a:r>
              <a:rPr lang="en-AU" sz="3200" dirty="0"/>
              <a:t/>
            </a:r>
            <a:br>
              <a:rPr lang="en-AU" sz="3200" dirty="0"/>
            </a:br>
            <a:r>
              <a:rPr lang="en-AU" sz="3200" dirty="0"/>
              <a:t/>
            </a:r>
            <a:br>
              <a:rPr lang="en-AU" sz="3200" dirty="0"/>
            </a:br>
            <a:r>
              <a:rPr lang="en-AU" b="1" dirty="0">
                <a:solidFill>
                  <a:schemeClr val="accent2">
                    <a:lumMod val="75000"/>
                  </a:schemeClr>
                </a:solidFill>
                <a:latin typeface="+mn-lt"/>
              </a:rPr>
              <a:t>Breastfeeding &amp; risk of overweight offspring</a:t>
            </a:r>
          </a:p>
        </p:txBody>
      </p:sp>
      <p:sp>
        <p:nvSpPr>
          <p:cNvPr id="5" name="Rectangle 9"/>
          <p:cNvSpPr>
            <a:spLocks noGrp="1" noChangeArrowheads="1"/>
          </p:cNvSpPr>
          <p:nvPr>
            <p:ph idx="1"/>
          </p:nvPr>
        </p:nvSpPr>
        <p:spPr>
          <a:xfrm>
            <a:off x="838202" y="1825625"/>
            <a:ext cx="6141332" cy="4351337"/>
          </a:xfrm>
        </p:spPr>
        <p:txBody>
          <a:bodyPr>
            <a:normAutofit lnSpcReduction="10000"/>
          </a:bodyPr>
          <a:lstStyle/>
          <a:p>
            <a:pPr marL="0" indent="0" eaLnBrk="1" hangingPunct="1">
              <a:buNone/>
            </a:pPr>
            <a:endParaRPr lang="en-US" sz="2200" b="1" dirty="0">
              <a:ea typeface="ＭＳ Ｐゴシック" pitchFamily="6" charset="-128"/>
            </a:endParaRPr>
          </a:p>
          <a:p>
            <a:pPr eaLnBrk="1" hangingPunct="1">
              <a:buFont typeface="Wingdings" panose="05000000000000000000" pitchFamily="2" charset="2"/>
              <a:buChar char="§"/>
            </a:pPr>
            <a:r>
              <a:rPr lang="en-US" sz="2600" dirty="0">
                <a:ea typeface="ＭＳ Ｐゴシック" pitchFamily="6" charset="-128"/>
              </a:rPr>
              <a:t>Case-control studies from Pima Indian &amp; Native Canadian populations</a:t>
            </a:r>
            <a:r>
              <a:rPr lang="en-US" sz="2600" baseline="30000" dirty="0">
                <a:ea typeface="ＭＳ Ｐゴシック" pitchFamily="6" charset="-128"/>
              </a:rPr>
              <a:t>1,2</a:t>
            </a:r>
            <a:endParaRPr lang="en-US" sz="2600" dirty="0">
              <a:ea typeface="ＭＳ Ｐゴシック" pitchFamily="6" charset="-128"/>
            </a:endParaRPr>
          </a:p>
          <a:p>
            <a:pPr eaLnBrk="1" hangingPunct="1">
              <a:buFont typeface="Wingdings" panose="05000000000000000000" pitchFamily="2" charset="2"/>
              <a:buChar char="§"/>
            </a:pPr>
            <a:r>
              <a:rPr lang="en-US" sz="2600" dirty="0">
                <a:ea typeface="ＭＳ Ｐゴシック" pitchFamily="6" charset="-128"/>
              </a:rPr>
              <a:t>Meta-analysis 17 studies</a:t>
            </a:r>
            <a:r>
              <a:rPr lang="en-US" sz="2600" baseline="30000" dirty="0">
                <a:ea typeface="ＭＳ Ｐゴシック" pitchFamily="6" charset="-128"/>
              </a:rPr>
              <a:t>3</a:t>
            </a:r>
          </a:p>
          <a:p>
            <a:pPr lvl="1" eaLnBrk="1" hangingPunct="1">
              <a:buFont typeface="Wingdings" panose="05000000000000000000" pitchFamily="2" charset="2"/>
              <a:buChar char="§"/>
            </a:pPr>
            <a:r>
              <a:rPr lang="en-US" sz="2600" dirty="0">
                <a:ea typeface="ＭＳ Ｐゴシック" pitchFamily="6" charset="-128"/>
              </a:rPr>
              <a:t>Duration of breastfeeding was inversely associated with risk of overweight</a:t>
            </a:r>
          </a:p>
          <a:p>
            <a:pPr lvl="1" eaLnBrk="1" hangingPunct="1">
              <a:buFont typeface="Wingdings" panose="05000000000000000000" pitchFamily="2" charset="2"/>
              <a:buChar char="§"/>
            </a:pPr>
            <a:r>
              <a:rPr lang="en-US" sz="2600" dirty="0">
                <a:ea typeface="ＭＳ Ｐゴシック" pitchFamily="6" charset="-128"/>
              </a:rPr>
              <a:t>Risk of overweight was reduced by 4% for each month of breastfeeding</a:t>
            </a:r>
          </a:p>
          <a:p>
            <a:pPr lvl="1">
              <a:buFont typeface="Wingdings" panose="05000000000000000000" pitchFamily="2" charset="2"/>
              <a:buChar char="§"/>
            </a:pPr>
            <a:r>
              <a:rPr lang="en-US" sz="2600" dirty="0">
                <a:ea typeface="ＭＳ Ｐゴシック" pitchFamily="6" charset="-128"/>
              </a:rPr>
              <a:t>Exclusively formula-fed infants were the comparison group</a:t>
            </a:r>
          </a:p>
          <a:p>
            <a:pPr eaLnBrk="1" hangingPunct="1"/>
            <a:endParaRPr lang="en-US" sz="2600" dirty="0">
              <a:ea typeface="ＭＳ Ｐゴシック" pitchFamily="6" charset="-128"/>
            </a:endParaRPr>
          </a:p>
        </p:txBody>
      </p:sp>
      <p:graphicFrame>
        <p:nvGraphicFramePr>
          <p:cNvPr id="6" name="Object 5"/>
          <p:cNvGraphicFramePr>
            <a:graphicFrameLocks noGrp="1" noChangeAspect="1"/>
          </p:cNvGraphicFramePr>
          <p:nvPr>
            <p:extLst>
              <p:ext uri="{D42A27DB-BD31-4B8C-83A1-F6EECF244321}">
                <p14:modId xmlns:p14="http://schemas.microsoft.com/office/powerpoint/2010/main" val="1720459433"/>
              </p:ext>
            </p:extLst>
          </p:nvPr>
        </p:nvGraphicFramePr>
        <p:xfrm>
          <a:off x="6979534" y="1690688"/>
          <a:ext cx="4537276" cy="4270777"/>
        </p:xfrm>
        <a:graphic>
          <a:graphicData uri="http://schemas.openxmlformats.org/presentationml/2006/ole">
            <mc:AlternateContent xmlns:mc="http://schemas.openxmlformats.org/markup-compatibility/2006">
              <mc:Choice xmlns:v="urn:schemas-microsoft-com:vml" Requires="v">
                <p:oleObj spid="_x0000_s1069" name="Chart" r:id="rId4" imgW="4038487" imgH="4533840" progId="MSGraph.Chart.8">
                  <p:embed followColorScheme="full"/>
                </p:oleObj>
              </mc:Choice>
              <mc:Fallback>
                <p:oleObj name="Chart" r:id="rId4" imgW="4038487" imgH="4533840" progId="MSGraph.Chart.8">
                  <p:embed followColorScheme="full"/>
                  <p:pic>
                    <p:nvPicPr>
                      <p:cNvPr id="6"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534" y="1690688"/>
                        <a:ext cx="4537276" cy="4270777"/>
                      </a:xfrm>
                      <a:prstGeom prst="rect">
                        <a:avLst/>
                      </a:prstGeom>
                      <a:noFill/>
                      <a:ln>
                        <a:noFill/>
                      </a:ln>
                    </p:spPr>
                  </p:pic>
                </p:oleObj>
              </mc:Fallback>
            </mc:AlternateContent>
          </a:graphicData>
        </a:graphic>
      </p:graphicFrame>
      <p:sp>
        <p:nvSpPr>
          <p:cNvPr id="8" name="TextBox 7"/>
          <p:cNvSpPr txBox="1"/>
          <p:nvPr/>
        </p:nvSpPr>
        <p:spPr>
          <a:xfrm>
            <a:off x="6096000" y="6361628"/>
            <a:ext cx="6624736" cy="369332"/>
          </a:xfrm>
          <a:prstGeom prst="rect">
            <a:avLst/>
          </a:prstGeom>
          <a:noFill/>
        </p:spPr>
        <p:txBody>
          <a:bodyPr wrap="square" rtlCol="0">
            <a:spAutoFit/>
          </a:bodyPr>
          <a:lstStyle/>
          <a:p>
            <a:r>
              <a:rPr lang="en-AU" i="1" dirty="0">
                <a:solidFill>
                  <a:schemeClr val="accent3"/>
                </a:solidFill>
              </a:rPr>
              <a:t>1. </a:t>
            </a:r>
            <a:r>
              <a:rPr lang="en-AU" i="1" dirty="0" err="1">
                <a:solidFill>
                  <a:schemeClr val="accent3"/>
                </a:solidFill>
              </a:rPr>
              <a:t>Pettitt</a:t>
            </a:r>
            <a:r>
              <a:rPr lang="en-AU" i="1" dirty="0">
                <a:solidFill>
                  <a:schemeClr val="accent3"/>
                </a:solidFill>
              </a:rPr>
              <a:t> et al, 1995. 2. Young et al, 2002. 3. </a:t>
            </a:r>
            <a:r>
              <a:rPr lang="en-US" i="1" dirty="0">
                <a:solidFill>
                  <a:schemeClr val="accent3"/>
                </a:solidFill>
              </a:rPr>
              <a:t>Harder et al, 2005</a:t>
            </a:r>
            <a:endParaRPr lang="en-AU" dirty="0">
              <a:solidFill>
                <a:schemeClr val="accent3"/>
              </a:solidFill>
            </a:endParaRPr>
          </a:p>
        </p:txBody>
      </p:sp>
    </p:spTree>
    <p:extLst>
      <p:ext uri="{BB962C8B-B14F-4D97-AF65-F5344CB8AC3E}">
        <p14:creationId xmlns:p14="http://schemas.microsoft.com/office/powerpoint/2010/main" val="366131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575437"/>
            <a:ext cx="10515600" cy="1325563"/>
          </a:xfrm>
        </p:spPr>
        <p:txBody>
          <a:bodyPr>
            <a:normAutofit fontScale="90000"/>
          </a:bodyPr>
          <a:lstStyle/>
          <a:p>
            <a:r>
              <a:rPr lang="en-AU" sz="3200" dirty="0"/>
              <a:t/>
            </a:r>
            <a:br>
              <a:rPr lang="en-AU" sz="3200" dirty="0"/>
            </a:br>
            <a:r>
              <a:rPr lang="en-AU" sz="3200" dirty="0"/>
              <a:t/>
            </a:r>
            <a:br>
              <a:rPr lang="en-AU" sz="3200" dirty="0"/>
            </a:br>
            <a:r>
              <a:rPr lang="en-AU" b="1" dirty="0">
                <a:solidFill>
                  <a:schemeClr val="accent2">
                    <a:lumMod val="75000"/>
                  </a:schemeClr>
                </a:solidFill>
                <a:latin typeface="+mn-lt"/>
              </a:rPr>
              <a:t>Breastfeeding</a:t>
            </a:r>
          </a:p>
        </p:txBody>
      </p:sp>
      <p:sp>
        <p:nvSpPr>
          <p:cNvPr id="3" name="Content Placeholder 2"/>
          <p:cNvSpPr>
            <a:spLocks noGrp="1"/>
          </p:cNvSpPr>
          <p:nvPr>
            <p:ph idx="1"/>
          </p:nvPr>
        </p:nvSpPr>
        <p:spPr>
          <a:xfrm>
            <a:off x="645697" y="1825625"/>
            <a:ext cx="6476998" cy="4351338"/>
          </a:xfrm>
        </p:spPr>
        <p:txBody>
          <a:bodyPr/>
          <a:lstStyle/>
          <a:p>
            <a:endParaRPr lang="en-AU" i="1" dirty="0"/>
          </a:p>
          <a:p>
            <a:pPr>
              <a:buFont typeface="Wingdings" panose="05000000000000000000" pitchFamily="2" charset="2"/>
              <a:buChar char="§"/>
            </a:pPr>
            <a:r>
              <a:rPr lang="en-AU" sz="2400" dirty="0"/>
              <a:t>Skin to skin contact as soon as possible after birth key to achieving breastfeeding success</a:t>
            </a:r>
          </a:p>
          <a:p>
            <a:pPr>
              <a:buFont typeface="Wingdings" panose="05000000000000000000" pitchFamily="2" charset="2"/>
              <a:buChar char="§"/>
            </a:pPr>
            <a:r>
              <a:rPr lang="en-AU" sz="2400" dirty="0"/>
              <a:t>Appropriate clinical pathways sought early if milk production delayed </a:t>
            </a:r>
          </a:p>
          <a:p>
            <a:pPr>
              <a:buFont typeface="Wingdings" panose="05000000000000000000" pitchFamily="2" charset="2"/>
              <a:buChar char="§"/>
            </a:pPr>
            <a:r>
              <a:rPr lang="en-AU" sz="2400" dirty="0"/>
              <a:t>At discharge from hospital, women should receive contact details for remote clinic staff or community health service which can provide continued support</a:t>
            </a:r>
          </a:p>
          <a:p>
            <a:pPr>
              <a:buFont typeface="Wingdings" panose="05000000000000000000" pitchFamily="2" charset="2"/>
              <a:buChar char="§"/>
            </a:pPr>
            <a:r>
              <a:rPr lang="en-AU" sz="2400" dirty="0"/>
              <a:t>National Breastfeeding Helpline – </a:t>
            </a:r>
            <a:r>
              <a:rPr lang="en-AU" sz="2400" b="1" dirty="0"/>
              <a:t>1800 686 268</a:t>
            </a:r>
          </a:p>
          <a:p>
            <a:pPr>
              <a:buFont typeface="Wingdings" panose="05000000000000000000" pitchFamily="2" charset="2"/>
              <a:buChar char="§"/>
            </a:pPr>
            <a:endParaRPr lang="en-A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605" y="1690688"/>
            <a:ext cx="3232552" cy="21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157" y="4168032"/>
            <a:ext cx="3240000" cy="215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41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641" y="1273214"/>
            <a:ext cx="10515600" cy="775505"/>
          </a:xfrm>
        </p:spPr>
        <p:txBody>
          <a:bodyPr>
            <a:normAutofit fontScale="90000"/>
          </a:bodyPr>
          <a:lstStyle/>
          <a:p>
            <a:r>
              <a:rPr lang="en-AU" sz="4000" b="1" dirty="0">
                <a:solidFill>
                  <a:srgbClr val="ED7D31">
                    <a:lumMod val="75000"/>
                  </a:srgbClr>
                </a:solidFill>
                <a:latin typeface="Calibri" panose="020F0502020204030204"/>
              </a:rPr>
              <a:t/>
            </a:r>
            <a:br>
              <a:rPr lang="en-AU" sz="4000" b="1" dirty="0">
                <a:solidFill>
                  <a:srgbClr val="ED7D31">
                    <a:lumMod val="75000"/>
                  </a:srgbClr>
                </a:solidFill>
                <a:latin typeface="Calibri" panose="020F0502020204030204"/>
              </a:rPr>
            </a:br>
            <a:r>
              <a:rPr lang="en-AU" sz="4000" b="1" dirty="0">
                <a:solidFill>
                  <a:srgbClr val="ED7D31">
                    <a:lumMod val="75000"/>
                  </a:srgbClr>
                </a:solidFill>
                <a:latin typeface="Calibri" panose="020F0502020204030204"/>
              </a:rPr>
              <a:t>Breastfeeding</a:t>
            </a:r>
            <a:br>
              <a:rPr lang="en-AU" sz="4000" b="1" dirty="0">
                <a:solidFill>
                  <a:srgbClr val="ED7D31">
                    <a:lumMod val="75000"/>
                  </a:srgbClr>
                </a:solidFill>
                <a:latin typeface="Calibri" panose="020F0502020204030204"/>
              </a:rPr>
            </a:br>
            <a:r>
              <a:rPr lang="en-AU" sz="4000" b="1" dirty="0">
                <a:solidFill>
                  <a:srgbClr val="ED7D31">
                    <a:lumMod val="75000"/>
                  </a:srgbClr>
                </a:solidFill>
                <a:latin typeface="Calibri" panose="020F0502020204030204"/>
              </a:rPr>
              <a:t/>
            </a:r>
            <a:br>
              <a:rPr lang="en-AU" sz="4000" b="1" dirty="0">
                <a:solidFill>
                  <a:srgbClr val="ED7D31">
                    <a:lumMod val="75000"/>
                  </a:srgbClr>
                </a:solidFill>
                <a:latin typeface="Calibri" panose="020F0502020204030204"/>
              </a:rPr>
            </a:br>
            <a:endParaRPr lang="en-AU" sz="2700" dirty="0"/>
          </a:p>
        </p:txBody>
      </p:sp>
      <p:graphicFrame>
        <p:nvGraphicFramePr>
          <p:cNvPr id="9" name="Chart 8"/>
          <p:cNvGraphicFramePr>
            <a:graphicFrameLocks/>
          </p:cNvGraphicFramePr>
          <p:nvPr>
            <p:extLst>
              <p:ext uri="{D42A27DB-BD31-4B8C-83A1-F6EECF244321}">
                <p14:modId xmlns:p14="http://schemas.microsoft.com/office/powerpoint/2010/main" val="459314083"/>
              </p:ext>
            </p:extLst>
          </p:nvPr>
        </p:nvGraphicFramePr>
        <p:xfrm>
          <a:off x="962628" y="2590800"/>
          <a:ext cx="5125656" cy="3914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2720441822"/>
              </p:ext>
            </p:extLst>
          </p:nvPr>
        </p:nvGraphicFramePr>
        <p:xfrm>
          <a:off x="6470248" y="2685326"/>
          <a:ext cx="4977114" cy="381964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834426" y="1976910"/>
            <a:ext cx="5271643" cy="523220"/>
          </a:xfrm>
          <a:prstGeom prst="rect">
            <a:avLst/>
          </a:prstGeom>
          <a:noFill/>
        </p:spPr>
        <p:txBody>
          <a:bodyPr wrap="square" rtlCol="0">
            <a:spAutoFit/>
          </a:bodyPr>
          <a:lstStyle/>
          <a:p>
            <a:pPr algn="ctr"/>
            <a:r>
              <a:rPr lang="en-AU" sz="2800" b="1" dirty="0"/>
              <a:t>NT DIP Clinical Register 2017</a:t>
            </a:r>
          </a:p>
        </p:txBody>
      </p:sp>
    </p:spTree>
    <p:extLst>
      <p:ext uri="{BB962C8B-B14F-4D97-AF65-F5344CB8AC3E}">
        <p14:creationId xmlns:p14="http://schemas.microsoft.com/office/powerpoint/2010/main" val="301506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1211629"/>
            <a:ext cx="10515600" cy="806245"/>
          </a:xfrm>
        </p:spPr>
        <p:txBody>
          <a:bodyPr>
            <a:normAutofit fontScale="90000"/>
          </a:bodyPr>
          <a:lstStyle/>
          <a:p>
            <a:r>
              <a:rPr lang="en-AU" b="1" dirty="0">
                <a:solidFill>
                  <a:srgbClr val="ED7D31">
                    <a:lumMod val="75000"/>
                  </a:srgbClr>
                </a:solidFill>
                <a:latin typeface="Calibri" panose="020F0502020204030204"/>
              </a:rPr>
              <a:t>Breastfeeding children of mothers with diabetes</a:t>
            </a:r>
            <a:endParaRPr lang="en-AU" dirty="0"/>
          </a:p>
        </p:txBody>
      </p:sp>
      <p:sp>
        <p:nvSpPr>
          <p:cNvPr id="3" name="Content Placeholder 2"/>
          <p:cNvSpPr>
            <a:spLocks noGrp="1"/>
          </p:cNvSpPr>
          <p:nvPr>
            <p:ph idx="1"/>
          </p:nvPr>
        </p:nvSpPr>
        <p:spPr>
          <a:xfrm>
            <a:off x="6565392" y="3167885"/>
            <a:ext cx="5338228" cy="1358395"/>
          </a:xfrm>
        </p:spPr>
        <p:txBody>
          <a:bodyPr>
            <a:normAutofit fontScale="92500"/>
          </a:bodyPr>
          <a:lstStyle/>
          <a:p>
            <a:r>
              <a:rPr lang="en-AU" dirty="0"/>
              <a:t>Maternal hyperglycaemia is strongly associated with offspring T2D</a:t>
            </a:r>
          </a:p>
          <a:p>
            <a:r>
              <a:rPr lang="en-AU" dirty="0"/>
              <a:t>Breastfeeding is strongly protective</a:t>
            </a:r>
          </a:p>
        </p:txBody>
      </p:sp>
      <p:grpSp>
        <p:nvGrpSpPr>
          <p:cNvPr id="6" name="Group 5"/>
          <p:cNvGrpSpPr/>
          <p:nvPr/>
        </p:nvGrpSpPr>
        <p:grpSpPr>
          <a:xfrm>
            <a:off x="838202" y="2491023"/>
            <a:ext cx="5030676" cy="3252984"/>
            <a:chOff x="6524928" y="1787943"/>
            <a:chExt cx="4828874" cy="2999658"/>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928" y="1787943"/>
              <a:ext cx="4828874" cy="299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44929" y="3893574"/>
              <a:ext cx="4473677" cy="176981"/>
            </a:xfrm>
            <a:prstGeom prst="rect">
              <a:avLst/>
            </a:prstGeom>
            <a:noFill/>
            <a:ln w="28575">
              <a:solidFill>
                <a:srgbClr val="C5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6702526" y="2561303"/>
              <a:ext cx="4473677" cy="309716"/>
            </a:xfrm>
            <a:prstGeom prst="rect">
              <a:avLst/>
            </a:prstGeom>
            <a:noFill/>
            <a:ln w="28575">
              <a:solidFill>
                <a:srgbClr val="C5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 name="TextBox 4"/>
          <p:cNvSpPr txBox="1"/>
          <p:nvPr/>
        </p:nvSpPr>
        <p:spPr>
          <a:xfrm>
            <a:off x="7315200" y="6400800"/>
            <a:ext cx="4662435" cy="369332"/>
          </a:xfrm>
          <a:prstGeom prst="rect">
            <a:avLst/>
          </a:prstGeom>
          <a:noFill/>
        </p:spPr>
        <p:txBody>
          <a:bodyPr wrap="square" rtlCol="0">
            <a:spAutoFit/>
          </a:bodyPr>
          <a:lstStyle/>
          <a:p>
            <a:r>
              <a:rPr lang="en-AU" dirty="0">
                <a:solidFill>
                  <a:schemeClr val="accent3"/>
                </a:solidFill>
              </a:rPr>
              <a:t>Ref: </a:t>
            </a:r>
            <a:r>
              <a:rPr lang="en-AU" dirty="0" err="1">
                <a:solidFill>
                  <a:schemeClr val="accent3"/>
                </a:solidFill>
              </a:rPr>
              <a:t>Halipchuk</a:t>
            </a:r>
            <a:r>
              <a:rPr lang="en-AU" dirty="0">
                <a:solidFill>
                  <a:schemeClr val="accent3"/>
                </a:solidFill>
              </a:rPr>
              <a:t> J et al. Canadian J Diabetes 2018</a:t>
            </a:r>
          </a:p>
        </p:txBody>
      </p:sp>
    </p:spTree>
    <p:extLst>
      <p:ext uri="{BB962C8B-B14F-4D97-AF65-F5344CB8AC3E}">
        <p14:creationId xmlns:p14="http://schemas.microsoft.com/office/powerpoint/2010/main" val="330365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492446"/>
            <a:ext cx="10515600" cy="1325563"/>
          </a:xfrm>
        </p:spPr>
        <p:txBody>
          <a:bodyPr>
            <a:normAutofit fontScale="90000"/>
          </a:bodyPr>
          <a:lstStyle/>
          <a:p>
            <a:r>
              <a:rPr lang="en-AU" sz="3200" dirty="0"/>
              <a:t/>
            </a:r>
            <a:br>
              <a:rPr lang="en-AU" sz="3200" dirty="0"/>
            </a:br>
            <a:r>
              <a:rPr lang="en-AU" sz="3200" dirty="0"/>
              <a:t/>
            </a:r>
            <a:br>
              <a:rPr lang="en-AU" sz="3200" dirty="0"/>
            </a:br>
            <a:r>
              <a:rPr lang="en-AU" b="1" dirty="0">
                <a:solidFill>
                  <a:schemeClr val="accent2">
                    <a:lumMod val="75000"/>
                  </a:schemeClr>
                </a:solidFill>
                <a:latin typeface="+mn-lt"/>
              </a:rPr>
              <a:t>Breastfeeding</a:t>
            </a:r>
          </a:p>
        </p:txBody>
      </p:sp>
      <p:sp>
        <p:nvSpPr>
          <p:cNvPr id="3" name="Content Placeholder 2"/>
          <p:cNvSpPr>
            <a:spLocks noGrp="1"/>
          </p:cNvSpPr>
          <p:nvPr>
            <p:ph idx="1"/>
          </p:nvPr>
        </p:nvSpPr>
        <p:spPr>
          <a:xfrm>
            <a:off x="838202" y="1690687"/>
            <a:ext cx="10515600" cy="4594365"/>
          </a:xfrm>
        </p:spPr>
        <p:txBody>
          <a:bodyPr>
            <a:normAutofit/>
          </a:bodyPr>
          <a:lstStyle/>
          <a:p>
            <a:pPr marL="0" indent="0">
              <a:buNone/>
            </a:pPr>
            <a:endParaRPr lang="en-AU" sz="2600" b="1" dirty="0"/>
          </a:p>
          <a:p>
            <a:pPr marL="0" indent="0">
              <a:buNone/>
            </a:pPr>
            <a:r>
              <a:rPr lang="en-AU" sz="2600" b="1" dirty="0"/>
              <a:t>Babies with hypoglycaemia</a:t>
            </a:r>
            <a:endParaRPr lang="en-AU" dirty="0"/>
          </a:p>
          <a:p>
            <a:pPr lvl="1">
              <a:spcAft>
                <a:spcPts val="600"/>
              </a:spcAft>
              <a:buFont typeface="Wingdings" panose="05000000000000000000" pitchFamily="2" charset="2"/>
              <a:buChar char="§"/>
            </a:pPr>
            <a:r>
              <a:rPr lang="en-AU" dirty="0"/>
              <a:t>Increased risk if mother had diabetes in pregnancy</a:t>
            </a:r>
          </a:p>
          <a:p>
            <a:pPr lvl="1">
              <a:spcAft>
                <a:spcPts val="600"/>
              </a:spcAft>
              <a:buFont typeface="Wingdings" panose="05000000000000000000" pitchFamily="2" charset="2"/>
              <a:buChar char="§"/>
            </a:pPr>
            <a:r>
              <a:rPr lang="en-AU" dirty="0"/>
              <a:t>Baby may be ‘sleepier’ leading to breastfeeding difficulties</a:t>
            </a:r>
          </a:p>
          <a:p>
            <a:pPr lvl="1">
              <a:spcAft>
                <a:spcPts val="600"/>
              </a:spcAft>
              <a:buFont typeface="Wingdings" panose="05000000000000000000" pitchFamily="2" charset="2"/>
              <a:buChar char="§"/>
            </a:pPr>
            <a:r>
              <a:rPr lang="en-AU" dirty="0"/>
              <a:t>Important to maintain breastmilk supply if artificial supplementation used</a:t>
            </a:r>
          </a:p>
          <a:p>
            <a:pPr lvl="1">
              <a:spcAft>
                <a:spcPts val="600"/>
              </a:spcAft>
              <a:buFont typeface="Wingdings" panose="05000000000000000000" pitchFamily="2" charset="2"/>
              <a:buChar char="§"/>
            </a:pPr>
            <a:r>
              <a:rPr lang="en-AU" dirty="0"/>
              <a:t>Baby’s blood glucose levels monitored before feeds and management as per hospital protocol</a:t>
            </a:r>
          </a:p>
          <a:p>
            <a:pPr lvl="1">
              <a:spcAft>
                <a:spcPts val="600"/>
              </a:spcAft>
              <a:buFont typeface="Wingdings" panose="05000000000000000000" pitchFamily="2" charset="2"/>
              <a:buChar char="§"/>
            </a:pPr>
            <a:r>
              <a:rPr lang="en-AU" dirty="0"/>
              <a:t>May require admission to a neonatal unit for monitoring and stabilisation</a:t>
            </a:r>
          </a:p>
          <a:p>
            <a:pPr marL="457200" lvl="1" indent="0">
              <a:buNone/>
            </a:pPr>
            <a:endParaRPr lang="en-AU" dirty="0"/>
          </a:p>
        </p:txBody>
      </p:sp>
    </p:spTree>
    <p:extLst>
      <p:ext uri="{BB962C8B-B14F-4D97-AF65-F5344CB8AC3E}">
        <p14:creationId xmlns:p14="http://schemas.microsoft.com/office/powerpoint/2010/main" val="12156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471648"/>
            <a:ext cx="10515600" cy="1325563"/>
          </a:xfrm>
        </p:spPr>
        <p:txBody>
          <a:bodyPr>
            <a:normAutofit fontScale="90000"/>
          </a:bodyPr>
          <a:lstStyle/>
          <a:p>
            <a:r>
              <a:rPr lang="en-AU" sz="3200" dirty="0"/>
              <a:t/>
            </a:r>
            <a:br>
              <a:rPr lang="en-AU" sz="3200" dirty="0"/>
            </a:br>
            <a:r>
              <a:rPr lang="en-AU" sz="3200" dirty="0"/>
              <a:t/>
            </a:r>
            <a:br>
              <a:rPr lang="en-AU" sz="3200" dirty="0"/>
            </a:br>
            <a:r>
              <a:rPr lang="en-AU" b="1" dirty="0">
                <a:solidFill>
                  <a:schemeClr val="accent2">
                    <a:lumMod val="75000"/>
                  </a:schemeClr>
                </a:solidFill>
                <a:latin typeface="+mn-lt"/>
              </a:rPr>
              <a:t>Breastfeeding</a:t>
            </a:r>
          </a:p>
        </p:txBody>
      </p:sp>
      <p:sp>
        <p:nvSpPr>
          <p:cNvPr id="3" name="Content Placeholder 2"/>
          <p:cNvSpPr>
            <a:spLocks noGrp="1"/>
          </p:cNvSpPr>
          <p:nvPr>
            <p:ph idx="1"/>
          </p:nvPr>
        </p:nvSpPr>
        <p:spPr>
          <a:xfrm>
            <a:off x="838202" y="1640430"/>
            <a:ext cx="10515600" cy="4351338"/>
          </a:xfrm>
        </p:spPr>
        <p:txBody>
          <a:bodyPr>
            <a:normAutofit/>
          </a:bodyPr>
          <a:lstStyle/>
          <a:p>
            <a:endParaRPr lang="en-AU" i="1" dirty="0"/>
          </a:p>
          <a:p>
            <a:pPr marL="0" indent="0">
              <a:buNone/>
            </a:pPr>
            <a:r>
              <a:rPr lang="en-AU" sz="2600" b="1" dirty="0"/>
              <a:t>Antenatal planning</a:t>
            </a:r>
            <a:endParaRPr lang="en-AU" dirty="0"/>
          </a:p>
          <a:p>
            <a:pPr lvl="1">
              <a:spcAft>
                <a:spcPts val="600"/>
              </a:spcAft>
              <a:buFont typeface="Wingdings" panose="05000000000000000000" pitchFamily="2" charset="2"/>
              <a:buChar char="§"/>
            </a:pPr>
            <a:r>
              <a:rPr lang="en-AU" dirty="0"/>
              <a:t>Expressing colostrum antenatally </a:t>
            </a:r>
            <a:r>
              <a:rPr lang="en-AU" u="sng" dirty="0"/>
              <a:t>may</a:t>
            </a:r>
            <a:r>
              <a:rPr lang="en-AU" dirty="0"/>
              <a:t> be advised at term for some women with diabetes</a:t>
            </a:r>
          </a:p>
          <a:p>
            <a:pPr lvl="1">
              <a:spcAft>
                <a:spcPts val="600"/>
              </a:spcAft>
              <a:buFont typeface="Wingdings" panose="05000000000000000000" pitchFamily="2" charset="2"/>
              <a:buChar char="§"/>
            </a:pPr>
            <a:r>
              <a:rPr lang="en-AU" dirty="0"/>
              <a:t>Not advised for women with high risk for adverse outcomes due to uterine contractions</a:t>
            </a:r>
          </a:p>
          <a:p>
            <a:pPr lvl="1">
              <a:spcAft>
                <a:spcPts val="600"/>
              </a:spcAft>
              <a:buFont typeface="Wingdings" panose="05000000000000000000" pitchFamily="2" charset="2"/>
              <a:buChar char="§"/>
            </a:pPr>
            <a:r>
              <a:rPr lang="en-AU" dirty="0"/>
              <a:t>Expressed colostrum used instead of breast milk substitutes if newborn is hypoglycaemic or has difficulty feeding</a:t>
            </a:r>
          </a:p>
          <a:p>
            <a:pPr lvl="1">
              <a:spcAft>
                <a:spcPts val="600"/>
              </a:spcAft>
              <a:buFont typeface="Wingdings" panose="05000000000000000000" pitchFamily="2" charset="2"/>
              <a:buChar char="§"/>
            </a:pPr>
            <a:r>
              <a:rPr lang="en-AU" dirty="0"/>
              <a:t>High risk women may benefit from planned management strategies in the antenatal period </a:t>
            </a:r>
            <a:r>
              <a:rPr lang="en-AU" dirty="0" err="1"/>
              <a:t>eg</a:t>
            </a:r>
            <a:r>
              <a:rPr lang="en-AU" dirty="0"/>
              <a:t>. lactation consultant referral</a:t>
            </a:r>
          </a:p>
        </p:txBody>
      </p:sp>
    </p:spTree>
    <p:extLst>
      <p:ext uri="{BB962C8B-B14F-4D97-AF65-F5344CB8AC3E}">
        <p14:creationId xmlns:p14="http://schemas.microsoft.com/office/powerpoint/2010/main" val="246274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3618-A69C-4B91-8472-3A4C7B0C6CF8}"/>
              </a:ext>
            </a:extLst>
          </p:cNvPr>
          <p:cNvPicPr>
            <a:picLocks noChangeAspect="1"/>
          </p:cNvPicPr>
          <p:nvPr/>
        </p:nvPicPr>
        <p:blipFill>
          <a:blip r:embed="rId3"/>
          <a:stretch>
            <a:fillRect/>
          </a:stretch>
        </p:blipFill>
        <p:spPr>
          <a:xfrm>
            <a:off x="3158836" y="1935986"/>
            <a:ext cx="4152102" cy="3264230"/>
          </a:xfrm>
          <a:prstGeom prst="rect">
            <a:avLst/>
          </a:prstGeom>
        </p:spPr>
      </p:pic>
      <p:sp>
        <p:nvSpPr>
          <p:cNvPr id="11" name="Rectangle 10">
            <a:extLst>
              <a:ext uri="{FF2B5EF4-FFF2-40B4-BE49-F238E27FC236}">
                <a16:creationId xmlns:a16="http://schemas.microsoft.com/office/drawing/2014/main" id="{9D1F208B-45EE-4B77-8B4A-4ECFD2C9302B}"/>
              </a:ext>
            </a:extLst>
          </p:cNvPr>
          <p:cNvSpPr/>
          <p:nvPr/>
        </p:nvSpPr>
        <p:spPr>
          <a:xfrm>
            <a:off x="2959062" y="1688458"/>
            <a:ext cx="4470437" cy="190564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0FCEE6F-AA65-4264-92EE-4DB7D28227A0}"/>
              </a:ext>
            </a:extLst>
          </p:cNvPr>
          <p:cNvSpPr/>
          <p:nvPr/>
        </p:nvSpPr>
        <p:spPr>
          <a:xfrm>
            <a:off x="3276562" y="4114800"/>
            <a:ext cx="4470437" cy="16129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48C40D3-75AD-4071-9E14-77CD33C5C4B4}"/>
              </a:ext>
            </a:extLst>
          </p:cNvPr>
          <p:cNvPicPr>
            <a:picLocks noChangeAspect="1"/>
          </p:cNvPicPr>
          <p:nvPr/>
        </p:nvPicPr>
        <p:blipFill>
          <a:blip r:embed="rId4"/>
          <a:stretch>
            <a:fillRect/>
          </a:stretch>
        </p:blipFill>
        <p:spPr>
          <a:xfrm>
            <a:off x="5853865" y="1688458"/>
            <a:ext cx="3129954" cy="3479113"/>
          </a:xfrm>
          <a:prstGeom prst="rect">
            <a:avLst/>
          </a:prstGeom>
        </p:spPr>
      </p:pic>
    </p:spTree>
    <p:extLst>
      <p:ext uri="{BB962C8B-B14F-4D97-AF65-F5344CB8AC3E}">
        <p14:creationId xmlns:p14="http://schemas.microsoft.com/office/powerpoint/2010/main" val="63779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902825" y="1169043"/>
            <a:ext cx="9861631" cy="5116009"/>
          </a:xfrm>
        </p:spPr>
        <p:txBody>
          <a:bodyPr>
            <a:normAutofit/>
          </a:bodyPr>
          <a:lstStyle/>
          <a:p>
            <a:pPr algn="l"/>
            <a:r>
              <a:rPr lang="en-US" sz="4000" b="1" dirty="0">
                <a:solidFill>
                  <a:schemeClr val="accent2">
                    <a:lumMod val="75000"/>
                  </a:schemeClr>
                </a:solidFill>
              </a:rPr>
              <a:t>Healthy Weight</a:t>
            </a:r>
          </a:p>
          <a:p>
            <a:pPr algn="l"/>
            <a:endParaRPr lang="en-US" sz="4000" b="1" dirty="0">
              <a:solidFill>
                <a:schemeClr val="accent2">
                  <a:lumMod val="75000"/>
                </a:schemeClr>
              </a:solidFill>
            </a:endParaRPr>
          </a:p>
        </p:txBody>
      </p:sp>
      <p:pic>
        <p:nvPicPr>
          <p:cNvPr id="4" name="Content Placeholder 4">
            <a:extLst>
              <a:ext uri="{FF2B5EF4-FFF2-40B4-BE49-F238E27FC236}">
                <a16:creationId xmlns:a16="http://schemas.microsoft.com/office/drawing/2014/main" id="{AFC2F1C2-2BDD-467E-BBAC-8359F0922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056" y="4020556"/>
            <a:ext cx="4133195" cy="2913236"/>
          </a:xfrm>
          <a:prstGeom prst="rect">
            <a:avLst/>
          </a:prstGeom>
        </p:spPr>
      </p:pic>
      <p:sp>
        <p:nvSpPr>
          <p:cNvPr id="5" name="Subtitle 2">
            <a:extLst>
              <a:ext uri="{FF2B5EF4-FFF2-40B4-BE49-F238E27FC236}">
                <a16:creationId xmlns:a16="http://schemas.microsoft.com/office/drawing/2014/main" id="{4D7ACBF9-D777-446B-805F-ABC3C97E4620}"/>
              </a:ext>
            </a:extLst>
          </p:cNvPr>
          <p:cNvSpPr txBox="1">
            <a:spLocks/>
          </p:cNvSpPr>
          <p:nvPr/>
        </p:nvSpPr>
        <p:spPr>
          <a:xfrm>
            <a:off x="902825" y="1817783"/>
            <a:ext cx="9861631" cy="4837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sz="2000" b="1" dirty="0">
              <a:solidFill>
                <a:schemeClr val="accent2">
                  <a:lumMod val="75000"/>
                </a:schemeClr>
              </a:solidFill>
            </a:endParaRPr>
          </a:p>
          <a:p>
            <a:pPr marL="342900" indent="-342900" algn="l">
              <a:lnSpc>
                <a:spcPct val="100000"/>
              </a:lnSpc>
              <a:buFont typeface="Wingdings" panose="05000000000000000000" pitchFamily="2" charset="2"/>
              <a:buChar char="§"/>
            </a:pPr>
            <a:r>
              <a:rPr lang="en-US" dirty="0"/>
              <a:t>Pre-pregnancy BMI &amp; excessive gestational weight gain are independent predictors of pregnancy complications</a:t>
            </a:r>
            <a:r>
              <a:rPr lang="en-US" baseline="30000" dirty="0"/>
              <a:t>1</a:t>
            </a:r>
          </a:p>
          <a:p>
            <a:pPr marL="342900" indent="-342900" algn="l">
              <a:lnSpc>
                <a:spcPct val="100000"/>
              </a:lnSpc>
              <a:buFont typeface="Wingdings" panose="05000000000000000000" pitchFamily="2" charset="2"/>
              <a:buChar char="§"/>
            </a:pPr>
            <a:r>
              <a:rPr lang="en-US" dirty="0"/>
              <a:t>Weight gain between pregnancies increases risk of future GDM</a:t>
            </a:r>
            <a:r>
              <a:rPr lang="en-US" baseline="30000" dirty="0"/>
              <a:t>2</a:t>
            </a:r>
          </a:p>
          <a:p>
            <a:pPr marL="342900" indent="-342900" algn="l">
              <a:lnSpc>
                <a:spcPct val="100000"/>
              </a:lnSpc>
              <a:buFont typeface="Wingdings" panose="05000000000000000000" pitchFamily="2" charset="2"/>
              <a:buChar char="§"/>
            </a:pPr>
            <a:r>
              <a:rPr lang="en-US" dirty="0"/>
              <a:t>Weight loss between pregnancies (among overweight/obese women) is associated with reduced risk of future GDM</a:t>
            </a:r>
            <a:r>
              <a:rPr lang="en-US" baseline="30000" dirty="0"/>
              <a:t>3</a:t>
            </a:r>
            <a:r>
              <a:rPr lang="en-US" dirty="0"/>
              <a:t> </a:t>
            </a:r>
          </a:p>
          <a:p>
            <a:pPr marL="342900" indent="-342900" algn="l">
              <a:lnSpc>
                <a:spcPct val="100000"/>
              </a:lnSpc>
              <a:buFont typeface="Wingdings" panose="05000000000000000000" pitchFamily="2" charset="2"/>
              <a:buChar char="§"/>
            </a:pPr>
            <a:endParaRPr lang="en-US" dirty="0"/>
          </a:p>
        </p:txBody>
      </p:sp>
      <p:sp>
        <p:nvSpPr>
          <p:cNvPr id="7" name="TextBox 1">
            <a:extLst>
              <a:ext uri="{FF2B5EF4-FFF2-40B4-BE49-F238E27FC236}">
                <a16:creationId xmlns:a16="http://schemas.microsoft.com/office/drawing/2014/main" id="{F89BAF58-6CFA-468F-8CAB-8F5A87B96D8A}"/>
              </a:ext>
            </a:extLst>
          </p:cNvPr>
          <p:cNvSpPr txBox="1">
            <a:spLocks noChangeArrowheads="1"/>
          </p:cNvSpPr>
          <p:nvPr/>
        </p:nvSpPr>
        <p:spPr bwMode="auto">
          <a:xfrm>
            <a:off x="377289" y="6337753"/>
            <a:ext cx="7293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None/>
              <a:defRPr/>
            </a:pPr>
            <a:r>
              <a:rPr lang="en-AU" altLang="en-US" sz="1600" dirty="0">
                <a:solidFill>
                  <a:schemeClr val="accent3"/>
                </a:solidFill>
              </a:rPr>
              <a:t>Refs: 1. BJOG 2019; 2. Endocrine 2016; 3. </a:t>
            </a:r>
            <a:r>
              <a:rPr lang="en-AU" altLang="en-US" sz="1600" dirty="0" err="1">
                <a:solidFill>
                  <a:schemeClr val="accent3"/>
                </a:solidFill>
              </a:rPr>
              <a:t>Obste</a:t>
            </a:r>
            <a:r>
              <a:rPr lang="en-AU" altLang="en-US" sz="1600" dirty="0">
                <a:solidFill>
                  <a:schemeClr val="accent3"/>
                </a:solidFill>
              </a:rPr>
              <a:t> </a:t>
            </a:r>
            <a:r>
              <a:rPr lang="en-AU" altLang="en-US" sz="1600" dirty="0" err="1">
                <a:solidFill>
                  <a:schemeClr val="accent3"/>
                </a:solidFill>
              </a:rPr>
              <a:t>Gyn</a:t>
            </a:r>
            <a:r>
              <a:rPr lang="en-AU" altLang="en-US" sz="1600" dirty="0">
                <a:solidFill>
                  <a:schemeClr val="accent3"/>
                </a:solidFill>
              </a:rPr>
              <a:t> 2011</a:t>
            </a:r>
          </a:p>
        </p:txBody>
      </p:sp>
    </p:spTree>
    <p:extLst>
      <p:ext uri="{BB962C8B-B14F-4D97-AF65-F5344CB8AC3E}">
        <p14:creationId xmlns:p14="http://schemas.microsoft.com/office/powerpoint/2010/main" val="353609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B68935A8-3A7C-458A-877D-CE6D6732287D}"/>
              </a:ext>
            </a:extLst>
          </p:cNvPr>
          <p:cNvSpPr>
            <a:spLocks noGrp="1"/>
          </p:cNvSpPr>
          <p:nvPr>
            <p:ph idx="1"/>
          </p:nvPr>
        </p:nvSpPr>
        <p:spPr>
          <a:xfrm>
            <a:off x="838202" y="2216727"/>
            <a:ext cx="10515600" cy="3960236"/>
          </a:xfrm>
        </p:spPr>
        <p:txBody>
          <a:bodyPr/>
          <a:lstStyle/>
          <a:p>
            <a:pPr>
              <a:spcAft>
                <a:spcPts val="1200"/>
              </a:spcAft>
              <a:buFont typeface="Arial" charset="0"/>
              <a:buChar char="•"/>
              <a:defRPr/>
            </a:pPr>
            <a:r>
              <a:rPr lang="en-AU" altLang="en-US" sz="2400" dirty="0">
                <a:latin typeface="Arial" charset="0"/>
                <a:ea typeface="ＭＳ Ｐゴシック" pitchFamily="34" charset="-128"/>
                <a:cs typeface="Arial" charset="0"/>
              </a:rPr>
              <a:t>1 in 5 pregnancies among Aboriginal mothers in the NT was complicated by hyperglycaemia in 2015</a:t>
            </a:r>
            <a:r>
              <a:rPr lang="en-AU" altLang="en-US" sz="2400" baseline="30000" dirty="0">
                <a:latin typeface="Arial" charset="0"/>
                <a:ea typeface="ＭＳ Ｐゴシック" pitchFamily="34" charset="-128"/>
                <a:cs typeface="Arial" charset="0"/>
              </a:rPr>
              <a:t>1</a:t>
            </a:r>
          </a:p>
          <a:p>
            <a:pPr>
              <a:spcAft>
                <a:spcPts val="1200"/>
              </a:spcAft>
              <a:buFont typeface="Arial" charset="0"/>
              <a:buChar char="•"/>
              <a:defRPr/>
            </a:pPr>
            <a:r>
              <a:rPr lang="en-AU" altLang="en-US" sz="2400" dirty="0">
                <a:latin typeface="Arial" charset="0"/>
                <a:ea typeface="ＭＳ Ｐゴシック" pitchFamily="34" charset="-128"/>
                <a:cs typeface="Arial" charset="0"/>
              </a:rPr>
              <a:t>Preventing hyperglycaemia improves pregnancy &amp; obstetric outcomes</a:t>
            </a:r>
          </a:p>
          <a:p>
            <a:pPr>
              <a:spcAft>
                <a:spcPts val="1200"/>
              </a:spcAft>
              <a:buFont typeface="Arial" charset="0"/>
              <a:buChar char="•"/>
              <a:defRPr/>
            </a:pPr>
            <a:r>
              <a:rPr lang="en-AU" altLang="en-US" sz="2400" dirty="0">
                <a:latin typeface="Arial" charset="0"/>
                <a:ea typeface="ＭＳ Ｐゴシック" pitchFamily="34" charset="-128"/>
                <a:cs typeface="Arial" charset="0"/>
              </a:rPr>
              <a:t>Offspring exposed to hyperglycaemia in-utero have higher rates of diabetes and overweight</a:t>
            </a:r>
          </a:p>
          <a:p>
            <a:pPr>
              <a:spcAft>
                <a:spcPts val="1200"/>
              </a:spcAft>
              <a:buFont typeface="Arial" charset="0"/>
              <a:buChar char="•"/>
              <a:defRPr/>
            </a:pPr>
            <a:r>
              <a:rPr lang="en-AU" altLang="en-US" sz="2400" dirty="0">
                <a:latin typeface="Arial" charset="0"/>
                <a:ea typeface="ＭＳ Ｐゴシック" pitchFamily="34" charset="-128"/>
                <a:cs typeface="Arial" charset="0"/>
              </a:rPr>
              <a:t>Mothers with previous GDM are at high risk for GDM in future pregnancies, future type 2 diabetes and other cardiometabolic conditions</a:t>
            </a:r>
          </a:p>
        </p:txBody>
      </p:sp>
      <p:sp>
        <p:nvSpPr>
          <p:cNvPr id="19460" name="TextBox 1">
            <a:extLst>
              <a:ext uri="{FF2B5EF4-FFF2-40B4-BE49-F238E27FC236}">
                <a16:creationId xmlns:a16="http://schemas.microsoft.com/office/drawing/2014/main" id="{A369092D-45BE-4729-916E-DC229DEDE233}"/>
              </a:ext>
            </a:extLst>
          </p:cNvPr>
          <p:cNvSpPr txBox="1">
            <a:spLocks noChangeArrowheads="1"/>
          </p:cNvSpPr>
          <p:nvPr/>
        </p:nvSpPr>
        <p:spPr bwMode="auto">
          <a:xfrm>
            <a:off x="10021823" y="6399630"/>
            <a:ext cx="2082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None/>
              <a:defRPr/>
            </a:pPr>
            <a:r>
              <a:rPr lang="en-AU" altLang="en-US" sz="1600" dirty="0">
                <a:solidFill>
                  <a:schemeClr val="accent3"/>
                </a:solidFill>
              </a:rPr>
              <a:t>Ref: 1. NT DoH 2018</a:t>
            </a:r>
          </a:p>
        </p:txBody>
      </p:sp>
      <p:sp>
        <p:nvSpPr>
          <p:cNvPr id="5" name="Title 1">
            <a:extLst>
              <a:ext uri="{FF2B5EF4-FFF2-40B4-BE49-F238E27FC236}">
                <a16:creationId xmlns:a16="http://schemas.microsoft.com/office/drawing/2014/main" id="{11B84DBB-DA77-46D6-8CFC-E8541EFEB4CB}"/>
              </a:ext>
            </a:extLst>
          </p:cNvPr>
          <p:cNvSpPr txBox="1">
            <a:spLocks/>
          </p:cNvSpPr>
          <p:nvPr/>
        </p:nvSpPr>
        <p:spPr>
          <a:xfrm>
            <a:off x="838198" y="1308192"/>
            <a:ext cx="10515600" cy="900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2">
                    <a:lumMod val="75000"/>
                  </a:schemeClr>
                </a:solidFill>
              </a:rPr>
              <a:t>Context</a:t>
            </a:r>
          </a:p>
        </p:txBody>
      </p:sp>
    </p:spTree>
    <p:extLst>
      <p:ext uri="{BB962C8B-B14F-4D97-AF65-F5344CB8AC3E}">
        <p14:creationId xmlns:p14="http://schemas.microsoft.com/office/powerpoint/2010/main" val="1457331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271951"/>
            <a:ext cx="5181600" cy="3682014"/>
          </a:xfrm>
        </p:spPr>
        <p:txBody>
          <a:bodyPr>
            <a:normAutofit fontScale="77500" lnSpcReduction="20000"/>
          </a:bodyPr>
          <a:lstStyle/>
          <a:p>
            <a:pPr marL="0" indent="0">
              <a:buNone/>
            </a:pPr>
            <a:r>
              <a:rPr lang="en-US" sz="5200" b="1" dirty="0">
                <a:solidFill>
                  <a:schemeClr val="accent2">
                    <a:lumMod val="75000"/>
                  </a:schemeClr>
                </a:solidFill>
              </a:rPr>
              <a:t>Healthy Weight</a:t>
            </a:r>
          </a:p>
          <a:p>
            <a:pPr marL="0" indent="0">
              <a:buNone/>
            </a:pPr>
            <a:endParaRPr lang="en-AU" b="1" dirty="0"/>
          </a:p>
          <a:p>
            <a:pPr marL="0" indent="0">
              <a:buNone/>
            </a:pPr>
            <a:r>
              <a:rPr lang="en-AU" b="1" dirty="0"/>
              <a:t>PANDORA Results</a:t>
            </a:r>
            <a:endParaRPr lang="en-AU" dirty="0"/>
          </a:p>
          <a:p>
            <a:pPr>
              <a:lnSpc>
                <a:spcPct val="150000"/>
              </a:lnSpc>
              <a:buFont typeface="Wingdings" panose="05000000000000000000" pitchFamily="2" charset="2"/>
              <a:buChar char="§"/>
            </a:pPr>
            <a:r>
              <a:rPr lang="en-AU" sz="2600" dirty="0"/>
              <a:t>Higher rates of poor birth outcomes for Indigenous women largely related to T2DM</a:t>
            </a:r>
          </a:p>
          <a:p>
            <a:pPr>
              <a:lnSpc>
                <a:spcPct val="150000"/>
              </a:lnSpc>
              <a:buFont typeface="Wingdings" panose="05000000000000000000" pitchFamily="2" charset="2"/>
              <a:buChar char="§"/>
            </a:pPr>
            <a:r>
              <a:rPr lang="en-AU" sz="2600" dirty="0"/>
              <a:t>Preventable &amp; modifiable risks impact outcomes: diabetes, BMI (additive), gestational weight gain, smoking</a:t>
            </a:r>
          </a:p>
        </p:txBody>
      </p:sp>
      <p:sp>
        <p:nvSpPr>
          <p:cNvPr id="8" name="TextBox 7">
            <a:extLst>
              <a:ext uri="{FF2B5EF4-FFF2-40B4-BE49-F238E27FC236}">
                <a16:creationId xmlns:a16="http://schemas.microsoft.com/office/drawing/2014/main" id="{81473B0C-20D7-45C5-BE64-ADAA8D847049}"/>
              </a:ext>
            </a:extLst>
          </p:cNvPr>
          <p:cNvSpPr txBox="1"/>
          <p:nvPr/>
        </p:nvSpPr>
        <p:spPr>
          <a:xfrm>
            <a:off x="5302175" y="6329656"/>
            <a:ext cx="6932603" cy="369332"/>
          </a:xfrm>
          <a:prstGeom prst="rect">
            <a:avLst/>
          </a:prstGeom>
          <a:noFill/>
        </p:spPr>
        <p:txBody>
          <a:bodyPr wrap="none" rtlCol="0">
            <a:spAutoFit/>
          </a:bodyPr>
          <a:lstStyle/>
          <a:p>
            <a:pPr>
              <a:defRPr/>
            </a:pPr>
            <a:r>
              <a:rPr lang="en-AU" sz="1600" i="1" dirty="0">
                <a:solidFill>
                  <a:srgbClr val="000000"/>
                </a:solidFill>
              </a:rPr>
              <a:t>Maple-Brown et al, International Journal of Epidemiology, </a:t>
            </a:r>
            <a:r>
              <a:rPr lang="en-AU" sz="1600" i="1" dirty="0"/>
              <a:t>2019. 48(1):307-318</a:t>
            </a:r>
            <a:r>
              <a:rPr lang="en-AU" i="1" dirty="0"/>
              <a:t>.</a:t>
            </a:r>
            <a:endParaRPr lang="en-AU" sz="1600" i="1" dirty="0">
              <a:solidFill>
                <a:srgbClr val="000000"/>
              </a:solidFill>
            </a:endParaRPr>
          </a:p>
        </p:txBody>
      </p:sp>
      <p:grpSp>
        <p:nvGrpSpPr>
          <p:cNvPr id="10" name="Group 9">
            <a:extLst>
              <a:ext uri="{FF2B5EF4-FFF2-40B4-BE49-F238E27FC236}">
                <a16:creationId xmlns:a16="http://schemas.microsoft.com/office/drawing/2014/main" id="{AADD4482-1D21-404D-9BEE-7F46B47F16F9}"/>
              </a:ext>
            </a:extLst>
          </p:cNvPr>
          <p:cNvGrpSpPr/>
          <p:nvPr/>
        </p:nvGrpSpPr>
        <p:grpSpPr>
          <a:xfrm>
            <a:off x="6469017" y="1628116"/>
            <a:ext cx="5568412" cy="3901671"/>
            <a:chOff x="1054590" y="861836"/>
            <a:chExt cx="3666028" cy="2951476"/>
          </a:xfrm>
        </p:grpSpPr>
        <p:sp>
          <p:nvSpPr>
            <p:cNvPr id="11" name="Line 12">
              <a:extLst>
                <a:ext uri="{FF2B5EF4-FFF2-40B4-BE49-F238E27FC236}">
                  <a16:creationId xmlns:a16="http://schemas.microsoft.com/office/drawing/2014/main" id="{59A646C6-1C70-46E7-8E76-ED3AD723E01F}"/>
                </a:ext>
              </a:extLst>
            </p:cNvPr>
            <p:cNvSpPr>
              <a:spLocks noChangeShapeType="1"/>
            </p:cNvSpPr>
            <p:nvPr/>
          </p:nvSpPr>
          <p:spPr bwMode="auto">
            <a:xfrm flipV="1">
              <a:off x="2650049" y="1245282"/>
              <a:ext cx="0" cy="2324434"/>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2" name="Line 13">
              <a:extLst>
                <a:ext uri="{FF2B5EF4-FFF2-40B4-BE49-F238E27FC236}">
                  <a16:creationId xmlns:a16="http://schemas.microsoft.com/office/drawing/2014/main" id="{C3029667-D848-4961-BE51-1EF88C520C14}"/>
                </a:ext>
              </a:extLst>
            </p:cNvPr>
            <p:cNvSpPr>
              <a:spLocks noChangeShapeType="1"/>
            </p:cNvSpPr>
            <p:nvPr/>
          </p:nvSpPr>
          <p:spPr bwMode="auto">
            <a:xfrm>
              <a:off x="2509012" y="1483438"/>
              <a:ext cx="157198"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3" name="Line 14">
              <a:extLst>
                <a:ext uri="{FF2B5EF4-FFF2-40B4-BE49-F238E27FC236}">
                  <a16:creationId xmlns:a16="http://schemas.microsoft.com/office/drawing/2014/main" id="{F4F17BAC-5D51-4128-A690-1F99F1174D85}"/>
                </a:ext>
              </a:extLst>
            </p:cNvPr>
            <p:cNvSpPr>
              <a:spLocks noChangeShapeType="1"/>
            </p:cNvSpPr>
            <p:nvPr/>
          </p:nvSpPr>
          <p:spPr bwMode="auto">
            <a:xfrm>
              <a:off x="2533988" y="1732284"/>
              <a:ext cx="379037"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4" name="Line 15">
              <a:extLst>
                <a:ext uri="{FF2B5EF4-FFF2-40B4-BE49-F238E27FC236}">
                  <a16:creationId xmlns:a16="http://schemas.microsoft.com/office/drawing/2014/main" id="{C6835344-2A22-45A5-9FEA-4FE9FDA16D6D}"/>
                </a:ext>
              </a:extLst>
            </p:cNvPr>
            <p:cNvSpPr>
              <a:spLocks noChangeShapeType="1"/>
            </p:cNvSpPr>
            <p:nvPr/>
          </p:nvSpPr>
          <p:spPr bwMode="auto">
            <a:xfrm>
              <a:off x="2241629" y="1981131"/>
              <a:ext cx="461309"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5" name="Line 16">
              <a:extLst>
                <a:ext uri="{FF2B5EF4-FFF2-40B4-BE49-F238E27FC236}">
                  <a16:creationId xmlns:a16="http://schemas.microsoft.com/office/drawing/2014/main" id="{FDFBCC73-438D-4678-8A7F-51C667B06151}"/>
                </a:ext>
              </a:extLst>
            </p:cNvPr>
            <p:cNvSpPr>
              <a:spLocks noChangeShapeType="1"/>
            </p:cNvSpPr>
            <p:nvPr/>
          </p:nvSpPr>
          <p:spPr bwMode="auto">
            <a:xfrm>
              <a:off x="2610383" y="2229977"/>
              <a:ext cx="625852"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6" name="Line 17">
              <a:extLst>
                <a:ext uri="{FF2B5EF4-FFF2-40B4-BE49-F238E27FC236}">
                  <a16:creationId xmlns:a16="http://schemas.microsoft.com/office/drawing/2014/main" id="{A7842D71-A777-4E1B-8A72-351F3A09B84B}"/>
                </a:ext>
              </a:extLst>
            </p:cNvPr>
            <p:cNvSpPr>
              <a:spLocks noChangeShapeType="1"/>
            </p:cNvSpPr>
            <p:nvPr/>
          </p:nvSpPr>
          <p:spPr bwMode="auto">
            <a:xfrm>
              <a:off x="2773457" y="2478824"/>
              <a:ext cx="523013"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7" name="Line 18">
              <a:extLst>
                <a:ext uri="{FF2B5EF4-FFF2-40B4-BE49-F238E27FC236}">
                  <a16:creationId xmlns:a16="http://schemas.microsoft.com/office/drawing/2014/main" id="{5E913E27-A3D5-4DB2-9BBB-41EC6A1E831F}"/>
                </a:ext>
              </a:extLst>
            </p:cNvPr>
            <p:cNvSpPr>
              <a:spLocks noChangeShapeType="1"/>
            </p:cNvSpPr>
            <p:nvPr/>
          </p:nvSpPr>
          <p:spPr bwMode="auto">
            <a:xfrm>
              <a:off x="2741136" y="2727670"/>
              <a:ext cx="71988"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8" name="Line 19">
              <a:extLst>
                <a:ext uri="{FF2B5EF4-FFF2-40B4-BE49-F238E27FC236}">
                  <a16:creationId xmlns:a16="http://schemas.microsoft.com/office/drawing/2014/main" id="{35F6ABA1-9A01-4213-AC91-943009712480}"/>
                </a:ext>
              </a:extLst>
            </p:cNvPr>
            <p:cNvSpPr>
              <a:spLocks noChangeShapeType="1"/>
            </p:cNvSpPr>
            <p:nvPr/>
          </p:nvSpPr>
          <p:spPr bwMode="auto">
            <a:xfrm>
              <a:off x="1925765" y="2976517"/>
              <a:ext cx="421643"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19" name="Line 20">
              <a:extLst>
                <a:ext uri="{FF2B5EF4-FFF2-40B4-BE49-F238E27FC236}">
                  <a16:creationId xmlns:a16="http://schemas.microsoft.com/office/drawing/2014/main" id="{8EE3AD3A-0AD4-46A1-92B4-A01A2A721DC5}"/>
                </a:ext>
              </a:extLst>
            </p:cNvPr>
            <p:cNvSpPr>
              <a:spLocks noChangeShapeType="1"/>
            </p:cNvSpPr>
            <p:nvPr/>
          </p:nvSpPr>
          <p:spPr bwMode="auto">
            <a:xfrm>
              <a:off x="2196087" y="3225364"/>
              <a:ext cx="387852"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20" name="Rectangle 21">
              <a:extLst>
                <a:ext uri="{FF2B5EF4-FFF2-40B4-BE49-F238E27FC236}">
                  <a16:creationId xmlns:a16="http://schemas.microsoft.com/office/drawing/2014/main" id="{387C17D6-31C2-4945-A9A0-AE7A500CD976}"/>
                </a:ext>
              </a:extLst>
            </p:cNvPr>
            <p:cNvSpPr>
              <a:spLocks noChangeArrowheads="1"/>
            </p:cNvSpPr>
            <p:nvPr/>
          </p:nvSpPr>
          <p:spPr bwMode="auto">
            <a:xfrm>
              <a:off x="1054590" y="1440341"/>
              <a:ext cx="78225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Age (+5 years)</a:t>
              </a:r>
              <a:endParaRPr lang="en-US" altLang="en-US" sz="1000" kern="0" dirty="0">
                <a:solidFill>
                  <a:prstClr val="black"/>
                </a:solidFill>
              </a:endParaRPr>
            </a:p>
          </p:txBody>
        </p:sp>
        <p:sp>
          <p:nvSpPr>
            <p:cNvPr id="21" name="Rectangle 22">
              <a:extLst>
                <a:ext uri="{FF2B5EF4-FFF2-40B4-BE49-F238E27FC236}">
                  <a16:creationId xmlns:a16="http://schemas.microsoft.com/office/drawing/2014/main" id="{364C2009-A30E-493D-A363-98924E8F0191}"/>
                </a:ext>
              </a:extLst>
            </p:cNvPr>
            <p:cNvSpPr>
              <a:spLocks noChangeArrowheads="1"/>
            </p:cNvSpPr>
            <p:nvPr/>
          </p:nvSpPr>
          <p:spPr bwMode="auto">
            <a:xfrm>
              <a:off x="1054590" y="1689188"/>
              <a:ext cx="993836"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Indigenous women</a:t>
              </a:r>
              <a:endParaRPr lang="en-US" altLang="en-US" sz="1000" kern="0" dirty="0">
                <a:solidFill>
                  <a:prstClr val="black"/>
                </a:solidFill>
              </a:endParaRPr>
            </a:p>
          </p:txBody>
        </p:sp>
        <p:sp>
          <p:nvSpPr>
            <p:cNvPr id="22" name="Rectangle 23">
              <a:extLst>
                <a:ext uri="{FF2B5EF4-FFF2-40B4-BE49-F238E27FC236}">
                  <a16:creationId xmlns:a16="http://schemas.microsoft.com/office/drawing/2014/main" id="{ED834838-D669-4072-8D73-EF181257E9F6}"/>
                </a:ext>
              </a:extLst>
            </p:cNvPr>
            <p:cNvSpPr>
              <a:spLocks noChangeArrowheads="1"/>
            </p:cNvSpPr>
            <p:nvPr/>
          </p:nvSpPr>
          <p:spPr bwMode="auto">
            <a:xfrm>
              <a:off x="1054590" y="1938034"/>
              <a:ext cx="709244"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GDM vs CTR</a:t>
              </a:r>
              <a:endParaRPr lang="en-US" altLang="en-US" sz="1000" kern="0">
                <a:solidFill>
                  <a:prstClr val="black"/>
                </a:solidFill>
              </a:endParaRPr>
            </a:p>
          </p:txBody>
        </p:sp>
        <p:sp>
          <p:nvSpPr>
            <p:cNvPr id="23" name="Rectangle 24">
              <a:extLst>
                <a:ext uri="{FF2B5EF4-FFF2-40B4-BE49-F238E27FC236}">
                  <a16:creationId xmlns:a16="http://schemas.microsoft.com/office/drawing/2014/main" id="{0FC916D0-7C8E-455C-822A-4241C702540B}"/>
                </a:ext>
              </a:extLst>
            </p:cNvPr>
            <p:cNvSpPr>
              <a:spLocks noChangeArrowheads="1"/>
            </p:cNvSpPr>
            <p:nvPr/>
          </p:nvSpPr>
          <p:spPr bwMode="auto">
            <a:xfrm>
              <a:off x="1054590" y="2186881"/>
              <a:ext cx="628783"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DIP vs CTR</a:t>
              </a:r>
              <a:endParaRPr lang="en-US" altLang="en-US" sz="1000" kern="0" dirty="0">
                <a:solidFill>
                  <a:prstClr val="black"/>
                </a:solidFill>
              </a:endParaRPr>
            </a:p>
          </p:txBody>
        </p:sp>
        <p:sp>
          <p:nvSpPr>
            <p:cNvPr id="24" name="Rectangle 25">
              <a:extLst>
                <a:ext uri="{FF2B5EF4-FFF2-40B4-BE49-F238E27FC236}">
                  <a16:creationId xmlns:a16="http://schemas.microsoft.com/office/drawing/2014/main" id="{C20BD3CA-4946-475C-8AC8-374701A088AC}"/>
                </a:ext>
              </a:extLst>
            </p:cNvPr>
            <p:cNvSpPr>
              <a:spLocks noChangeArrowheads="1"/>
            </p:cNvSpPr>
            <p:nvPr/>
          </p:nvSpPr>
          <p:spPr bwMode="auto">
            <a:xfrm>
              <a:off x="1054590" y="2435728"/>
              <a:ext cx="75543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T2DM vs CTR</a:t>
              </a:r>
              <a:endParaRPr lang="en-US" altLang="en-US" sz="1000" kern="0" dirty="0">
                <a:solidFill>
                  <a:prstClr val="black"/>
                </a:solidFill>
              </a:endParaRPr>
            </a:p>
          </p:txBody>
        </p:sp>
        <p:sp>
          <p:nvSpPr>
            <p:cNvPr id="25" name="Rectangle 26">
              <a:extLst>
                <a:ext uri="{FF2B5EF4-FFF2-40B4-BE49-F238E27FC236}">
                  <a16:creationId xmlns:a16="http://schemas.microsoft.com/office/drawing/2014/main" id="{D3FE6462-472B-4512-98AE-DB8CFACF2BAC}"/>
                </a:ext>
              </a:extLst>
            </p:cNvPr>
            <p:cNvSpPr>
              <a:spLocks noChangeArrowheads="1"/>
            </p:cNvSpPr>
            <p:nvPr/>
          </p:nvSpPr>
          <p:spPr bwMode="auto">
            <a:xfrm>
              <a:off x="1054590" y="2684574"/>
              <a:ext cx="79566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BMI (+3 kg/m</a:t>
              </a:r>
              <a:r>
                <a:rPr lang="en-US" altLang="en-US" sz="1000" kern="0" baseline="30000" dirty="0">
                  <a:solidFill>
                    <a:srgbClr val="000000"/>
                  </a:solidFill>
                </a:rPr>
                <a:t>2</a:t>
              </a:r>
              <a:r>
                <a:rPr lang="en-US" altLang="en-US" sz="1000" kern="0" dirty="0">
                  <a:solidFill>
                    <a:srgbClr val="000000"/>
                  </a:solidFill>
                </a:rPr>
                <a:t>)</a:t>
              </a:r>
              <a:endParaRPr lang="en-US" altLang="en-US" sz="1000" kern="0" dirty="0">
                <a:solidFill>
                  <a:prstClr val="black"/>
                </a:solidFill>
              </a:endParaRPr>
            </a:p>
          </p:txBody>
        </p:sp>
        <p:sp>
          <p:nvSpPr>
            <p:cNvPr id="26" name="Rectangle 27">
              <a:extLst>
                <a:ext uri="{FF2B5EF4-FFF2-40B4-BE49-F238E27FC236}">
                  <a16:creationId xmlns:a16="http://schemas.microsoft.com/office/drawing/2014/main" id="{39766A69-175F-4676-AF8A-BBDABF4475B4}"/>
                </a:ext>
              </a:extLst>
            </p:cNvPr>
            <p:cNvSpPr>
              <a:spLocks noChangeArrowheads="1"/>
            </p:cNvSpPr>
            <p:nvPr/>
          </p:nvSpPr>
          <p:spPr bwMode="auto">
            <a:xfrm>
              <a:off x="1054590" y="2933421"/>
              <a:ext cx="594514"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Nulliparous</a:t>
              </a:r>
              <a:endParaRPr lang="en-US" altLang="en-US" sz="1000" kern="0" dirty="0">
                <a:solidFill>
                  <a:prstClr val="black"/>
                </a:solidFill>
              </a:endParaRPr>
            </a:p>
          </p:txBody>
        </p:sp>
        <p:sp>
          <p:nvSpPr>
            <p:cNvPr id="27" name="Rectangle 28">
              <a:extLst>
                <a:ext uri="{FF2B5EF4-FFF2-40B4-BE49-F238E27FC236}">
                  <a16:creationId xmlns:a16="http://schemas.microsoft.com/office/drawing/2014/main" id="{DCC0F5AB-1359-4EAB-9A1D-5872008410E9}"/>
                </a:ext>
              </a:extLst>
            </p:cNvPr>
            <p:cNvSpPr>
              <a:spLocks noChangeArrowheads="1"/>
            </p:cNvSpPr>
            <p:nvPr/>
          </p:nvSpPr>
          <p:spPr bwMode="auto">
            <a:xfrm>
              <a:off x="1054590" y="3182268"/>
              <a:ext cx="461903"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Smoking</a:t>
              </a:r>
              <a:endParaRPr lang="en-US" altLang="en-US" sz="1000" kern="0" dirty="0">
                <a:solidFill>
                  <a:prstClr val="black"/>
                </a:solidFill>
              </a:endParaRPr>
            </a:p>
          </p:txBody>
        </p:sp>
        <p:sp>
          <p:nvSpPr>
            <p:cNvPr id="28" name="Rectangle 31">
              <a:extLst>
                <a:ext uri="{FF2B5EF4-FFF2-40B4-BE49-F238E27FC236}">
                  <a16:creationId xmlns:a16="http://schemas.microsoft.com/office/drawing/2014/main" id="{89326FBC-A11C-44DF-B397-A18FC7F99740}"/>
                </a:ext>
              </a:extLst>
            </p:cNvPr>
            <p:cNvSpPr>
              <a:spLocks noChangeArrowheads="1"/>
            </p:cNvSpPr>
            <p:nvPr/>
          </p:nvSpPr>
          <p:spPr bwMode="auto">
            <a:xfrm>
              <a:off x="3853433" y="1440341"/>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0.88 (0.74, 1.04)</a:t>
              </a:r>
              <a:endParaRPr lang="en-US" altLang="en-US" sz="1000" kern="0" dirty="0">
                <a:solidFill>
                  <a:prstClr val="black"/>
                </a:solidFill>
              </a:endParaRPr>
            </a:p>
          </p:txBody>
        </p:sp>
        <p:sp>
          <p:nvSpPr>
            <p:cNvPr id="29" name="Rectangle 32">
              <a:extLst>
                <a:ext uri="{FF2B5EF4-FFF2-40B4-BE49-F238E27FC236}">
                  <a16:creationId xmlns:a16="http://schemas.microsoft.com/office/drawing/2014/main" id="{1B496393-548A-4AC1-A851-DB89E819E3B2}"/>
                </a:ext>
              </a:extLst>
            </p:cNvPr>
            <p:cNvSpPr>
              <a:spLocks noChangeArrowheads="1"/>
            </p:cNvSpPr>
            <p:nvPr/>
          </p:nvSpPr>
          <p:spPr bwMode="auto">
            <a:xfrm>
              <a:off x="3853433" y="1689188"/>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1.15 (0.76, 1.73)</a:t>
              </a:r>
              <a:endParaRPr lang="en-US" altLang="en-US" sz="1000" kern="0" dirty="0">
                <a:solidFill>
                  <a:prstClr val="black"/>
                </a:solidFill>
              </a:endParaRPr>
            </a:p>
          </p:txBody>
        </p:sp>
        <p:sp>
          <p:nvSpPr>
            <p:cNvPr id="30" name="Rectangle 33">
              <a:extLst>
                <a:ext uri="{FF2B5EF4-FFF2-40B4-BE49-F238E27FC236}">
                  <a16:creationId xmlns:a16="http://schemas.microsoft.com/office/drawing/2014/main" id="{408D1703-D237-4D65-A4E4-B8D70B2CC0F8}"/>
                </a:ext>
              </a:extLst>
            </p:cNvPr>
            <p:cNvSpPr>
              <a:spLocks noChangeArrowheads="1"/>
            </p:cNvSpPr>
            <p:nvPr/>
          </p:nvSpPr>
          <p:spPr bwMode="auto">
            <a:xfrm>
              <a:off x="3853433" y="1938034"/>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0.67 (0.41, 1.10)</a:t>
              </a:r>
              <a:endParaRPr lang="en-US" altLang="en-US" sz="1000" kern="0" dirty="0">
                <a:solidFill>
                  <a:prstClr val="black"/>
                </a:solidFill>
              </a:endParaRPr>
            </a:p>
          </p:txBody>
        </p:sp>
        <p:sp>
          <p:nvSpPr>
            <p:cNvPr id="31" name="Rectangle 34">
              <a:extLst>
                <a:ext uri="{FF2B5EF4-FFF2-40B4-BE49-F238E27FC236}">
                  <a16:creationId xmlns:a16="http://schemas.microsoft.com/office/drawing/2014/main" id="{D5913532-6101-4638-BCEA-BB3F00BB485E}"/>
                </a:ext>
              </a:extLst>
            </p:cNvPr>
            <p:cNvSpPr>
              <a:spLocks noChangeArrowheads="1"/>
            </p:cNvSpPr>
            <p:nvPr/>
          </p:nvSpPr>
          <p:spPr bwMode="auto">
            <a:xfrm>
              <a:off x="3853433" y="2186881"/>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1.70 (0.89, 3.25)</a:t>
              </a:r>
              <a:endParaRPr lang="en-US" altLang="en-US" sz="1000" kern="0" dirty="0">
                <a:solidFill>
                  <a:prstClr val="black"/>
                </a:solidFill>
              </a:endParaRPr>
            </a:p>
          </p:txBody>
        </p:sp>
        <p:sp>
          <p:nvSpPr>
            <p:cNvPr id="32" name="Rectangle 35">
              <a:extLst>
                <a:ext uri="{FF2B5EF4-FFF2-40B4-BE49-F238E27FC236}">
                  <a16:creationId xmlns:a16="http://schemas.microsoft.com/office/drawing/2014/main" id="{091785A2-2EB8-4908-847B-3D51F5A93022}"/>
                </a:ext>
              </a:extLst>
            </p:cNvPr>
            <p:cNvSpPr>
              <a:spLocks noChangeArrowheads="1"/>
            </p:cNvSpPr>
            <p:nvPr/>
          </p:nvSpPr>
          <p:spPr bwMode="auto">
            <a:xfrm>
              <a:off x="3853433" y="2435728"/>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2.31 (1.32, 4.06)</a:t>
              </a:r>
              <a:endParaRPr lang="en-US" altLang="en-US" sz="1000" kern="0" dirty="0">
                <a:solidFill>
                  <a:prstClr val="black"/>
                </a:solidFill>
              </a:endParaRPr>
            </a:p>
          </p:txBody>
        </p:sp>
        <p:sp>
          <p:nvSpPr>
            <p:cNvPr id="33" name="Rectangle 36">
              <a:extLst>
                <a:ext uri="{FF2B5EF4-FFF2-40B4-BE49-F238E27FC236}">
                  <a16:creationId xmlns:a16="http://schemas.microsoft.com/office/drawing/2014/main" id="{107F3898-8C50-4CAE-8B23-CAF5FF85C646}"/>
                </a:ext>
              </a:extLst>
            </p:cNvPr>
            <p:cNvSpPr>
              <a:spLocks noChangeArrowheads="1"/>
            </p:cNvSpPr>
            <p:nvPr/>
          </p:nvSpPr>
          <p:spPr bwMode="auto">
            <a:xfrm>
              <a:off x="3853433" y="2684574"/>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1.32 (1.22, 1.42)</a:t>
              </a:r>
              <a:endParaRPr lang="en-US" altLang="en-US" sz="1000" kern="0" dirty="0">
                <a:solidFill>
                  <a:prstClr val="black"/>
                </a:solidFill>
              </a:endParaRPr>
            </a:p>
          </p:txBody>
        </p:sp>
        <p:sp>
          <p:nvSpPr>
            <p:cNvPr id="34" name="Rectangle 37">
              <a:extLst>
                <a:ext uri="{FF2B5EF4-FFF2-40B4-BE49-F238E27FC236}">
                  <a16:creationId xmlns:a16="http://schemas.microsoft.com/office/drawing/2014/main" id="{2EE7D46F-8AD9-4BBA-975D-68885823588C}"/>
                </a:ext>
              </a:extLst>
            </p:cNvPr>
            <p:cNvSpPr>
              <a:spLocks noChangeArrowheads="1"/>
            </p:cNvSpPr>
            <p:nvPr/>
          </p:nvSpPr>
          <p:spPr bwMode="auto">
            <a:xfrm>
              <a:off x="3853433" y="2933421"/>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0.34 (0.22, 0.53)</a:t>
              </a:r>
              <a:endParaRPr lang="en-US" altLang="en-US" sz="1000" kern="0" dirty="0">
                <a:solidFill>
                  <a:prstClr val="black"/>
                </a:solidFill>
              </a:endParaRPr>
            </a:p>
          </p:txBody>
        </p:sp>
        <p:sp>
          <p:nvSpPr>
            <p:cNvPr id="35" name="Rectangle 38">
              <a:extLst>
                <a:ext uri="{FF2B5EF4-FFF2-40B4-BE49-F238E27FC236}">
                  <a16:creationId xmlns:a16="http://schemas.microsoft.com/office/drawing/2014/main" id="{A409DD7A-2BD0-4271-92CB-DBD76AB14929}"/>
                </a:ext>
              </a:extLst>
            </p:cNvPr>
            <p:cNvSpPr>
              <a:spLocks noChangeArrowheads="1"/>
            </p:cNvSpPr>
            <p:nvPr/>
          </p:nvSpPr>
          <p:spPr bwMode="auto">
            <a:xfrm>
              <a:off x="3853433" y="3182268"/>
              <a:ext cx="86718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0.58 (0.38, 0.88)</a:t>
              </a:r>
              <a:endParaRPr lang="en-US" altLang="en-US" sz="1000" kern="0" dirty="0">
                <a:solidFill>
                  <a:prstClr val="black"/>
                </a:solidFill>
              </a:endParaRPr>
            </a:p>
          </p:txBody>
        </p:sp>
        <p:sp>
          <p:nvSpPr>
            <p:cNvPr id="36" name="Rectangle 39">
              <a:extLst>
                <a:ext uri="{FF2B5EF4-FFF2-40B4-BE49-F238E27FC236}">
                  <a16:creationId xmlns:a16="http://schemas.microsoft.com/office/drawing/2014/main" id="{C7B8C9A1-3EFD-4FBF-8431-CABFD5981DBE}"/>
                </a:ext>
              </a:extLst>
            </p:cNvPr>
            <p:cNvSpPr>
              <a:spLocks noChangeArrowheads="1"/>
            </p:cNvSpPr>
            <p:nvPr/>
          </p:nvSpPr>
          <p:spPr bwMode="auto">
            <a:xfrm>
              <a:off x="3892158" y="924895"/>
              <a:ext cx="680935"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dirty="0">
                  <a:solidFill>
                    <a:srgbClr val="000000"/>
                  </a:solidFill>
                </a:rPr>
                <a:t>OR (95% CI)</a:t>
              </a:r>
              <a:endParaRPr lang="en-US" altLang="en-US" sz="1000" kern="0" dirty="0">
                <a:solidFill>
                  <a:prstClr val="black"/>
                </a:solidFill>
              </a:endParaRPr>
            </a:p>
          </p:txBody>
        </p:sp>
        <p:sp>
          <p:nvSpPr>
            <p:cNvPr id="37" name="Freeform 49">
              <a:extLst>
                <a:ext uri="{FF2B5EF4-FFF2-40B4-BE49-F238E27FC236}">
                  <a16:creationId xmlns:a16="http://schemas.microsoft.com/office/drawing/2014/main" id="{16FD7C28-3ADB-4B6C-8751-4B087AC43F4D}"/>
                </a:ext>
              </a:extLst>
            </p:cNvPr>
            <p:cNvSpPr>
              <a:spLocks/>
            </p:cNvSpPr>
            <p:nvPr/>
          </p:nvSpPr>
          <p:spPr bwMode="auto">
            <a:xfrm>
              <a:off x="2563371" y="1461195"/>
              <a:ext cx="48482" cy="45877"/>
            </a:xfrm>
            <a:custGeom>
              <a:avLst/>
              <a:gdLst>
                <a:gd name="T0" fmla="*/ 16 w 33"/>
                <a:gd name="T1" fmla="*/ 0 h 33"/>
                <a:gd name="T2" fmla="*/ 0 w 33"/>
                <a:gd name="T3" fmla="*/ 16 h 33"/>
                <a:gd name="T4" fmla="*/ 16 w 33"/>
                <a:gd name="T5" fmla="*/ 33 h 33"/>
                <a:gd name="T6" fmla="*/ 33 w 33"/>
                <a:gd name="T7" fmla="*/ 16 h 33"/>
                <a:gd name="T8" fmla="*/ 16 w 33"/>
                <a:gd name="T9" fmla="*/ 0 h 33"/>
              </a:gdLst>
              <a:ahLst/>
              <a:cxnLst>
                <a:cxn ang="0">
                  <a:pos x="T0" y="T1"/>
                </a:cxn>
                <a:cxn ang="0">
                  <a:pos x="T2" y="T3"/>
                </a:cxn>
                <a:cxn ang="0">
                  <a:pos x="T4" y="T5"/>
                </a:cxn>
                <a:cxn ang="0">
                  <a:pos x="T6" y="T7"/>
                </a:cxn>
                <a:cxn ang="0">
                  <a:pos x="T8" y="T9"/>
                </a:cxn>
              </a:cxnLst>
              <a:rect l="0" t="0" r="r" b="b"/>
              <a:pathLst>
                <a:path w="33" h="33">
                  <a:moveTo>
                    <a:pt x="16" y="0"/>
                  </a:moveTo>
                  <a:lnTo>
                    <a:pt x="0" y="16"/>
                  </a:lnTo>
                  <a:lnTo>
                    <a:pt x="16" y="33"/>
                  </a:lnTo>
                  <a:lnTo>
                    <a:pt x="33" y="16"/>
                  </a:lnTo>
                  <a:lnTo>
                    <a:pt x="16"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38" name="Freeform 50">
              <a:extLst>
                <a:ext uri="{FF2B5EF4-FFF2-40B4-BE49-F238E27FC236}">
                  <a16:creationId xmlns:a16="http://schemas.microsoft.com/office/drawing/2014/main" id="{04310E9F-8399-42E5-B3CA-5EB55728627C}"/>
                </a:ext>
              </a:extLst>
            </p:cNvPr>
            <p:cNvSpPr>
              <a:spLocks/>
            </p:cNvSpPr>
            <p:nvPr/>
          </p:nvSpPr>
          <p:spPr bwMode="auto">
            <a:xfrm>
              <a:off x="2572186" y="1469536"/>
              <a:ext cx="30852" cy="29195"/>
            </a:xfrm>
            <a:custGeom>
              <a:avLst/>
              <a:gdLst>
                <a:gd name="T0" fmla="*/ 10 w 21"/>
                <a:gd name="T1" fmla="*/ 0 h 21"/>
                <a:gd name="T2" fmla="*/ 0 w 21"/>
                <a:gd name="T3" fmla="*/ 10 h 21"/>
                <a:gd name="T4" fmla="*/ 10 w 21"/>
                <a:gd name="T5" fmla="*/ 21 h 21"/>
                <a:gd name="T6" fmla="*/ 21 w 21"/>
                <a:gd name="T7" fmla="*/ 10 h 21"/>
                <a:gd name="T8" fmla="*/ 10 w 21"/>
                <a:gd name="T9" fmla="*/ 0 h 21"/>
              </a:gdLst>
              <a:ahLst/>
              <a:cxnLst>
                <a:cxn ang="0">
                  <a:pos x="T0" y="T1"/>
                </a:cxn>
                <a:cxn ang="0">
                  <a:pos x="T2" y="T3"/>
                </a:cxn>
                <a:cxn ang="0">
                  <a:pos x="T4" y="T5"/>
                </a:cxn>
                <a:cxn ang="0">
                  <a:pos x="T6" y="T7"/>
                </a:cxn>
                <a:cxn ang="0">
                  <a:pos x="T8" y="T9"/>
                </a:cxn>
              </a:cxnLst>
              <a:rect l="0" t="0" r="r" b="b"/>
              <a:pathLst>
                <a:path w="21" h="21">
                  <a:moveTo>
                    <a:pt x="10" y="0"/>
                  </a:moveTo>
                  <a:lnTo>
                    <a:pt x="0" y="10"/>
                  </a:lnTo>
                  <a:lnTo>
                    <a:pt x="10" y="21"/>
                  </a:lnTo>
                  <a:lnTo>
                    <a:pt x="21" y="10"/>
                  </a:lnTo>
                  <a:lnTo>
                    <a:pt x="1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39" name="Freeform 51">
              <a:extLst>
                <a:ext uri="{FF2B5EF4-FFF2-40B4-BE49-F238E27FC236}">
                  <a16:creationId xmlns:a16="http://schemas.microsoft.com/office/drawing/2014/main" id="{D5CD98F6-4791-446C-BE8E-2E3E64598CC2}"/>
                </a:ext>
              </a:extLst>
            </p:cNvPr>
            <p:cNvSpPr>
              <a:spLocks/>
            </p:cNvSpPr>
            <p:nvPr/>
          </p:nvSpPr>
          <p:spPr bwMode="auto">
            <a:xfrm>
              <a:off x="2700000" y="1710041"/>
              <a:ext cx="47012" cy="45877"/>
            </a:xfrm>
            <a:custGeom>
              <a:avLst/>
              <a:gdLst>
                <a:gd name="T0" fmla="*/ 16 w 32"/>
                <a:gd name="T1" fmla="*/ 0 h 33"/>
                <a:gd name="T2" fmla="*/ 0 w 32"/>
                <a:gd name="T3" fmla="*/ 16 h 33"/>
                <a:gd name="T4" fmla="*/ 16 w 32"/>
                <a:gd name="T5" fmla="*/ 33 h 33"/>
                <a:gd name="T6" fmla="*/ 32 w 32"/>
                <a:gd name="T7" fmla="*/ 16 h 33"/>
                <a:gd name="T8" fmla="*/ 16 w 32"/>
                <a:gd name="T9" fmla="*/ 0 h 33"/>
              </a:gdLst>
              <a:ahLst/>
              <a:cxnLst>
                <a:cxn ang="0">
                  <a:pos x="T0" y="T1"/>
                </a:cxn>
                <a:cxn ang="0">
                  <a:pos x="T2" y="T3"/>
                </a:cxn>
                <a:cxn ang="0">
                  <a:pos x="T4" y="T5"/>
                </a:cxn>
                <a:cxn ang="0">
                  <a:pos x="T6" y="T7"/>
                </a:cxn>
                <a:cxn ang="0">
                  <a:pos x="T8" y="T9"/>
                </a:cxn>
              </a:cxnLst>
              <a:rect l="0" t="0" r="r" b="b"/>
              <a:pathLst>
                <a:path w="32" h="33">
                  <a:moveTo>
                    <a:pt x="16" y="0"/>
                  </a:moveTo>
                  <a:lnTo>
                    <a:pt x="0" y="16"/>
                  </a:lnTo>
                  <a:lnTo>
                    <a:pt x="16" y="33"/>
                  </a:lnTo>
                  <a:lnTo>
                    <a:pt x="32" y="16"/>
                  </a:lnTo>
                  <a:lnTo>
                    <a:pt x="16"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0" name="Freeform 52">
              <a:extLst>
                <a:ext uri="{FF2B5EF4-FFF2-40B4-BE49-F238E27FC236}">
                  <a16:creationId xmlns:a16="http://schemas.microsoft.com/office/drawing/2014/main" id="{335AF6B1-058B-4CB5-91F8-74DA20D47E52}"/>
                </a:ext>
              </a:extLst>
            </p:cNvPr>
            <p:cNvSpPr>
              <a:spLocks/>
            </p:cNvSpPr>
            <p:nvPr/>
          </p:nvSpPr>
          <p:spPr bwMode="auto">
            <a:xfrm>
              <a:off x="2707346" y="1718382"/>
              <a:ext cx="32321" cy="29195"/>
            </a:xfrm>
            <a:custGeom>
              <a:avLst/>
              <a:gdLst>
                <a:gd name="T0" fmla="*/ 11 w 22"/>
                <a:gd name="T1" fmla="*/ 0 h 21"/>
                <a:gd name="T2" fmla="*/ 0 w 22"/>
                <a:gd name="T3" fmla="*/ 10 h 21"/>
                <a:gd name="T4" fmla="*/ 11 w 22"/>
                <a:gd name="T5" fmla="*/ 21 h 21"/>
                <a:gd name="T6" fmla="*/ 22 w 22"/>
                <a:gd name="T7" fmla="*/ 10 h 21"/>
                <a:gd name="T8" fmla="*/ 11 w 22"/>
                <a:gd name="T9" fmla="*/ 0 h 21"/>
              </a:gdLst>
              <a:ahLst/>
              <a:cxnLst>
                <a:cxn ang="0">
                  <a:pos x="T0" y="T1"/>
                </a:cxn>
                <a:cxn ang="0">
                  <a:pos x="T2" y="T3"/>
                </a:cxn>
                <a:cxn ang="0">
                  <a:pos x="T4" y="T5"/>
                </a:cxn>
                <a:cxn ang="0">
                  <a:pos x="T6" y="T7"/>
                </a:cxn>
                <a:cxn ang="0">
                  <a:pos x="T8" y="T9"/>
                </a:cxn>
              </a:cxnLst>
              <a:rect l="0" t="0" r="r" b="b"/>
              <a:pathLst>
                <a:path w="22" h="21">
                  <a:moveTo>
                    <a:pt x="11" y="0"/>
                  </a:moveTo>
                  <a:lnTo>
                    <a:pt x="0" y="10"/>
                  </a:lnTo>
                  <a:lnTo>
                    <a:pt x="11" y="21"/>
                  </a:lnTo>
                  <a:lnTo>
                    <a:pt x="22" y="10"/>
                  </a:lnTo>
                  <a:lnTo>
                    <a:pt x="11"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1" name="Freeform 53">
              <a:extLst>
                <a:ext uri="{FF2B5EF4-FFF2-40B4-BE49-F238E27FC236}">
                  <a16:creationId xmlns:a16="http://schemas.microsoft.com/office/drawing/2014/main" id="{C32F3FF7-F22A-449B-8DB2-663EA9578F2F}"/>
                </a:ext>
              </a:extLst>
            </p:cNvPr>
            <p:cNvSpPr>
              <a:spLocks/>
            </p:cNvSpPr>
            <p:nvPr/>
          </p:nvSpPr>
          <p:spPr bwMode="auto">
            <a:xfrm>
              <a:off x="2447309" y="1958888"/>
              <a:ext cx="48482" cy="44487"/>
            </a:xfrm>
            <a:custGeom>
              <a:avLst/>
              <a:gdLst>
                <a:gd name="T0" fmla="*/ 17 w 33"/>
                <a:gd name="T1" fmla="*/ 0 h 32"/>
                <a:gd name="T2" fmla="*/ 0 w 33"/>
                <a:gd name="T3" fmla="*/ 16 h 32"/>
                <a:gd name="T4" fmla="*/ 17 w 33"/>
                <a:gd name="T5" fmla="*/ 32 h 32"/>
                <a:gd name="T6" fmla="*/ 33 w 33"/>
                <a:gd name="T7" fmla="*/ 16 h 32"/>
                <a:gd name="T8" fmla="*/ 17 w 33"/>
                <a:gd name="T9" fmla="*/ 0 h 32"/>
              </a:gdLst>
              <a:ahLst/>
              <a:cxnLst>
                <a:cxn ang="0">
                  <a:pos x="T0" y="T1"/>
                </a:cxn>
                <a:cxn ang="0">
                  <a:pos x="T2" y="T3"/>
                </a:cxn>
                <a:cxn ang="0">
                  <a:pos x="T4" y="T5"/>
                </a:cxn>
                <a:cxn ang="0">
                  <a:pos x="T6" y="T7"/>
                </a:cxn>
                <a:cxn ang="0">
                  <a:pos x="T8" y="T9"/>
                </a:cxn>
              </a:cxnLst>
              <a:rect l="0" t="0" r="r" b="b"/>
              <a:pathLst>
                <a:path w="33" h="32">
                  <a:moveTo>
                    <a:pt x="17" y="0"/>
                  </a:moveTo>
                  <a:lnTo>
                    <a:pt x="0" y="16"/>
                  </a:lnTo>
                  <a:lnTo>
                    <a:pt x="17" y="32"/>
                  </a:lnTo>
                  <a:lnTo>
                    <a:pt x="33" y="16"/>
                  </a:lnTo>
                  <a:lnTo>
                    <a:pt x="17"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2" name="Freeform 54">
              <a:extLst>
                <a:ext uri="{FF2B5EF4-FFF2-40B4-BE49-F238E27FC236}">
                  <a16:creationId xmlns:a16="http://schemas.microsoft.com/office/drawing/2014/main" id="{76D81841-422B-4FCC-8FE8-6B0B3B67886A}"/>
                </a:ext>
              </a:extLst>
            </p:cNvPr>
            <p:cNvSpPr>
              <a:spLocks/>
            </p:cNvSpPr>
            <p:nvPr/>
          </p:nvSpPr>
          <p:spPr bwMode="auto">
            <a:xfrm>
              <a:off x="2456123" y="1965839"/>
              <a:ext cx="30852" cy="30584"/>
            </a:xfrm>
            <a:custGeom>
              <a:avLst/>
              <a:gdLst>
                <a:gd name="T0" fmla="*/ 11 w 21"/>
                <a:gd name="T1" fmla="*/ 0 h 22"/>
                <a:gd name="T2" fmla="*/ 0 w 21"/>
                <a:gd name="T3" fmla="*/ 11 h 22"/>
                <a:gd name="T4" fmla="*/ 11 w 21"/>
                <a:gd name="T5" fmla="*/ 22 h 22"/>
                <a:gd name="T6" fmla="*/ 21 w 21"/>
                <a:gd name="T7" fmla="*/ 11 h 22"/>
                <a:gd name="T8" fmla="*/ 11 w 21"/>
                <a:gd name="T9" fmla="*/ 0 h 22"/>
              </a:gdLst>
              <a:ahLst/>
              <a:cxnLst>
                <a:cxn ang="0">
                  <a:pos x="T0" y="T1"/>
                </a:cxn>
                <a:cxn ang="0">
                  <a:pos x="T2" y="T3"/>
                </a:cxn>
                <a:cxn ang="0">
                  <a:pos x="T4" y="T5"/>
                </a:cxn>
                <a:cxn ang="0">
                  <a:pos x="T6" y="T7"/>
                </a:cxn>
                <a:cxn ang="0">
                  <a:pos x="T8" y="T9"/>
                </a:cxn>
              </a:cxnLst>
              <a:rect l="0" t="0" r="r" b="b"/>
              <a:pathLst>
                <a:path w="21" h="22">
                  <a:moveTo>
                    <a:pt x="11" y="0"/>
                  </a:moveTo>
                  <a:lnTo>
                    <a:pt x="0" y="11"/>
                  </a:lnTo>
                  <a:lnTo>
                    <a:pt x="11" y="22"/>
                  </a:lnTo>
                  <a:lnTo>
                    <a:pt x="21" y="11"/>
                  </a:lnTo>
                  <a:lnTo>
                    <a:pt x="11"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3" name="Freeform 55">
              <a:extLst>
                <a:ext uri="{FF2B5EF4-FFF2-40B4-BE49-F238E27FC236}">
                  <a16:creationId xmlns:a16="http://schemas.microsoft.com/office/drawing/2014/main" id="{66CC4104-DB55-4947-8767-66354AF4AA85}"/>
                </a:ext>
              </a:extLst>
            </p:cNvPr>
            <p:cNvSpPr>
              <a:spLocks/>
            </p:cNvSpPr>
            <p:nvPr/>
          </p:nvSpPr>
          <p:spPr bwMode="auto">
            <a:xfrm>
              <a:off x="2899803" y="2207734"/>
              <a:ext cx="48482" cy="44487"/>
            </a:xfrm>
            <a:custGeom>
              <a:avLst/>
              <a:gdLst>
                <a:gd name="T0" fmla="*/ 16 w 33"/>
                <a:gd name="T1" fmla="*/ 0 h 32"/>
                <a:gd name="T2" fmla="*/ 0 w 33"/>
                <a:gd name="T3" fmla="*/ 16 h 32"/>
                <a:gd name="T4" fmla="*/ 16 w 33"/>
                <a:gd name="T5" fmla="*/ 32 h 32"/>
                <a:gd name="T6" fmla="*/ 33 w 33"/>
                <a:gd name="T7" fmla="*/ 16 h 32"/>
                <a:gd name="T8" fmla="*/ 16 w 33"/>
                <a:gd name="T9" fmla="*/ 0 h 32"/>
              </a:gdLst>
              <a:ahLst/>
              <a:cxnLst>
                <a:cxn ang="0">
                  <a:pos x="T0" y="T1"/>
                </a:cxn>
                <a:cxn ang="0">
                  <a:pos x="T2" y="T3"/>
                </a:cxn>
                <a:cxn ang="0">
                  <a:pos x="T4" y="T5"/>
                </a:cxn>
                <a:cxn ang="0">
                  <a:pos x="T6" y="T7"/>
                </a:cxn>
                <a:cxn ang="0">
                  <a:pos x="T8" y="T9"/>
                </a:cxn>
              </a:cxnLst>
              <a:rect l="0" t="0" r="r" b="b"/>
              <a:pathLst>
                <a:path w="33" h="32">
                  <a:moveTo>
                    <a:pt x="16" y="0"/>
                  </a:moveTo>
                  <a:lnTo>
                    <a:pt x="0" y="16"/>
                  </a:lnTo>
                  <a:lnTo>
                    <a:pt x="16" y="32"/>
                  </a:lnTo>
                  <a:lnTo>
                    <a:pt x="33" y="16"/>
                  </a:lnTo>
                  <a:lnTo>
                    <a:pt x="16"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4" name="Freeform 56">
              <a:extLst>
                <a:ext uri="{FF2B5EF4-FFF2-40B4-BE49-F238E27FC236}">
                  <a16:creationId xmlns:a16="http://schemas.microsoft.com/office/drawing/2014/main" id="{D7412B10-82CE-42D9-B340-21B4C0E38172}"/>
                </a:ext>
              </a:extLst>
            </p:cNvPr>
            <p:cNvSpPr>
              <a:spLocks/>
            </p:cNvSpPr>
            <p:nvPr/>
          </p:nvSpPr>
          <p:spPr bwMode="auto">
            <a:xfrm>
              <a:off x="2908617" y="2214686"/>
              <a:ext cx="30852" cy="30584"/>
            </a:xfrm>
            <a:custGeom>
              <a:avLst/>
              <a:gdLst>
                <a:gd name="T0" fmla="*/ 10 w 21"/>
                <a:gd name="T1" fmla="*/ 0 h 22"/>
                <a:gd name="T2" fmla="*/ 0 w 21"/>
                <a:gd name="T3" fmla="*/ 11 h 22"/>
                <a:gd name="T4" fmla="*/ 10 w 21"/>
                <a:gd name="T5" fmla="*/ 22 h 22"/>
                <a:gd name="T6" fmla="*/ 21 w 21"/>
                <a:gd name="T7" fmla="*/ 11 h 22"/>
                <a:gd name="T8" fmla="*/ 10 w 21"/>
                <a:gd name="T9" fmla="*/ 0 h 22"/>
              </a:gdLst>
              <a:ahLst/>
              <a:cxnLst>
                <a:cxn ang="0">
                  <a:pos x="T0" y="T1"/>
                </a:cxn>
                <a:cxn ang="0">
                  <a:pos x="T2" y="T3"/>
                </a:cxn>
                <a:cxn ang="0">
                  <a:pos x="T4" y="T5"/>
                </a:cxn>
                <a:cxn ang="0">
                  <a:pos x="T6" y="T7"/>
                </a:cxn>
                <a:cxn ang="0">
                  <a:pos x="T8" y="T9"/>
                </a:cxn>
              </a:cxnLst>
              <a:rect l="0" t="0" r="r" b="b"/>
              <a:pathLst>
                <a:path w="21" h="22">
                  <a:moveTo>
                    <a:pt x="10" y="0"/>
                  </a:moveTo>
                  <a:lnTo>
                    <a:pt x="0" y="11"/>
                  </a:lnTo>
                  <a:lnTo>
                    <a:pt x="10" y="22"/>
                  </a:lnTo>
                  <a:lnTo>
                    <a:pt x="21" y="11"/>
                  </a:lnTo>
                  <a:lnTo>
                    <a:pt x="1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5" name="Freeform 57">
              <a:extLst>
                <a:ext uri="{FF2B5EF4-FFF2-40B4-BE49-F238E27FC236}">
                  <a16:creationId xmlns:a16="http://schemas.microsoft.com/office/drawing/2014/main" id="{FDC59AAB-68C3-4EBE-A8C2-2FDFDF920D6D}"/>
                </a:ext>
              </a:extLst>
            </p:cNvPr>
            <p:cNvSpPr>
              <a:spLocks/>
            </p:cNvSpPr>
            <p:nvPr/>
          </p:nvSpPr>
          <p:spPr bwMode="auto">
            <a:xfrm>
              <a:off x="3011457" y="2456581"/>
              <a:ext cx="48482" cy="44487"/>
            </a:xfrm>
            <a:custGeom>
              <a:avLst/>
              <a:gdLst>
                <a:gd name="T0" fmla="*/ 16 w 33"/>
                <a:gd name="T1" fmla="*/ 0 h 32"/>
                <a:gd name="T2" fmla="*/ 0 w 33"/>
                <a:gd name="T3" fmla="*/ 16 h 32"/>
                <a:gd name="T4" fmla="*/ 16 w 33"/>
                <a:gd name="T5" fmla="*/ 32 h 32"/>
                <a:gd name="T6" fmla="*/ 33 w 33"/>
                <a:gd name="T7" fmla="*/ 16 h 32"/>
                <a:gd name="T8" fmla="*/ 16 w 33"/>
                <a:gd name="T9" fmla="*/ 0 h 32"/>
              </a:gdLst>
              <a:ahLst/>
              <a:cxnLst>
                <a:cxn ang="0">
                  <a:pos x="T0" y="T1"/>
                </a:cxn>
                <a:cxn ang="0">
                  <a:pos x="T2" y="T3"/>
                </a:cxn>
                <a:cxn ang="0">
                  <a:pos x="T4" y="T5"/>
                </a:cxn>
                <a:cxn ang="0">
                  <a:pos x="T6" y="T7"/>
                </a:cxn>
                <a:cxn ang="0">
                  <a:pos x="T8" y="T9"/>
                </a:cxn>
              </a:cxnLst>
              <a:rect l="0" t="0" r="r" b="b"/>
              <a:pathLst>
                <a:path w="33" h="32">
                  <a:moveTo>
                    <a:pt x="16" y="0"/>
                  </a:moveTo>
                  <a:lnTo>
                    <a:pt x="0" y="16"/>
                  </a:lnTo>
                  <a:lnTo>
                    <a:pt x="16" y="32"/>
                  </a:lnTo>
                  <a:lnTo>
                    <a:pt x="33" y="16"/>
                  </a:lnTo>
                  <a:lnTo>
                    <a:pt x="16"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6" name="Freeform 58">
              <a:extLst>
                <a:ext uri="{FF2B5EF4-FFF2-40B4-BE49-F238E27FC236}">
                  <a16:creationId xmlns:a16="http://schemas.microsoft.com/office/drawing/2014/main" id="{6A8F20AC-98EF-433A-8FAD-6083AF6CAFE7}"/>
                </a:ext>
              </a:extLst>
            </p:cNvPr>
            <p:cNvSpPr>
              <a:spLocks/>
            </p:cNvSpPr>
            <p:nvPr/>
          </p:nvSpPr>
          <p:spPr bwMode="auto">
            <a:xfrm>
              <a:off x="3018803" y="2463532"/>
              <a:ext cx="32321" cy="30584"/>
            </a:xfrm>
            <a:custGeom>
              <a:avLst/>
              <a:gdLst>
                <a:gd name="T0" fmla="*/ 11 w 22"/>
                <a:gd name="T1" fmla="*/ 0 h 22"/>
                <a:gd name="T2" fmla="*/ 0 w 22"/>
                <a:gd name="T3" fmla="*/ 11 h 22"/>
                <a:gd name="T4" fmla="*/ 11 w 22"/>
                <a:gd name="T5" fmla="*/ 22 h 22"/>
                <a:gd name="T6" fmla="*/ 22 w 22"/>
                <a:gd name="T7" fmla="*/ 11 h 22"/>
                <a:gd name="T8" fmla="*/ 11 w 22"/>
                <a:gd name="T9" fmla="*/ 0 h 22"/>
              </a:gdLst>
              <a:ahLst/>
              <a:cxnLst>
                <a:cxn ang="0">
                  <a:pos x="T0" y="T1"/>
                </a:cxn>
                <a:cxn ang="0">
                  <a:pos x="T2" y="T3"/>
                </a:cxn>
                <a:cxn ang="0">
                  <a:pos x="T4" y="T5"/>
                </a:cxn>
                <a:cxn ang="0">
                  <a:pos x="T6" y="T7"/>
                </a:cxn>
                <a:cxn ang="0">
                  <a:pos x="T8" y="T9"/>
                </a:cxn>
              </a:cxnLst>
              <a:rect l="0" t="0" r="r" b="b"/>
              <a:pathLst>
                <a:path w="22" h="22">
                  <a:moveTo>
                    <a:pt x="11" y="0"/>
                  </a:moveTo>
                  <a:lnTo>
                    <a:pt x="0" y="11"/>
                  </a:lnTo>
                  <a:lnTo>
                    <a:pt x="11" y="22"/>
                  </a:lnTo>
                  <a:lnTo>
                    <a:pt x="22" y="11"/>
                  </a:lnTo>
                  <a:lnTo>
                    <a:pt x="11"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7" name="Freeform 59">
              <a:extLst>
                <a:ext uri="{FF2B5EF4-FFF2-40B4-BE49-F238E27FC236}">
                  <a16:creationId xmlns:a16="http://schemas.microsoft.com/office/drawing/2014/main" id="{FBB33AA3-35E7-4536-93AD-F391AFDCEEF7}"/>
                </a:ext>
              </a:extLst>
            </p:cNvPr>
            <p:cNvSpPr>
              <a:spLocks/>
            </p:cNvSpPr>
            <p:nvPr/>
          </p:nvSpPr>
          <p:spPr bwMode="auto">
            <a:xfrm>
              <a:off x="2752889" y="2705427"/>
              <a:ext cx="48482" cy="44487"/>
            </a:xfrm>
            <a:custGeom>
              <a:avLst/>
              <a:gdLst>
                <a:gd name="T0" fmla="*/ 17 w 33"/>
                <a:gd name="T1" fmla="*/ 0 h 32"/>
                <a:gd name="T2" fmla="*/ 0 w 33"/>
                <a:gd name="T3" fmla="*/ 16 h 32"/>
                <a:gd name="T4" fmla="*/ 17 w 33"/>
                <a:gd name="T5" fmla="*/ 32 h 32"/>
                <a:gd name="T6" fmla="*/ 33 w 33"/>
                <a:gd name="T7" fmla="*/ 16 h 32"/>
                <a:gd name="T8" fmla="*/ 17 w 33"/>
                <a:gd name="T9" fmla="*/ 0 h 32"/>
              </a:gdLst>
              <a:ahLst/>
              <a:cxnLst>
                <a:cxn ang="0">
                  <a:pos x="T0" y="T1"/>
                </a:cxn>
                <a:cxn ang="0">
                  <a:pos x="T2" y="T3"/>
                </a:cxn>
                <a:cxn ang="0">
                  <a:pos x="T4" y="T5"/>
                </a:cxn>
                <a:cxn ang="0">
                  <a:pos x="T6" y="T7"/>
                </a:cxn>
                <a:cxn ang="0">
                  <a:pos x="T8" y="T9"/>
                </a:cxn>
              </a:cxnLst>
              <a:rect l="0" t="0" r="r" b="b"/>
              <a:pathLst>
                <a:path w="33" h="32">
                  <a:moveTo>
                    <a:pt x="17" y="0"/>
                  </a:moveTo>
                  <a:lnTo>
                    <a:pt x="0" y="16"/>
                  </a:lnTo>
                  <a:lnTo>
                    <a:pt x="17" y="32"/>
                  </a:lnTo>
                  <a:lnTo>
                    <a:pt x="33" y="16"/>
                  </a:lnTo>
                  <a:lnTo>
                    <a:pt x="17" y="0"/>
                  </a:lnTo>
                  <a:close/>
                </a:path>
              </a:pathLst>
            </a:custGeom>
            <a:solidFill>
              <a:srgbClr val="00000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8" name="Freeform 60">
              <a:extLst>
                <a:ext uri="{FF2B5EF4-FFF2-40B4-BE49-F238E27FC236}">
                  <a16:creationId xmlns:a16="http://schemas.microsoft.com/office/drawing/2014/main" id="{E8D9DAD6-0B3E-4FAE-9299-A5593D1D846D}"/>
                </a:ext>
              </a:extLst>
            </p:cNvPr>
            <p:cNvSpPr>
              <a:spLocks/>
            </p:cNvSpPr>
            <p:nvPr/>
          </p:nvSpPr>
          <p:spPr bwMode="auto">
            <a:xfrm>
              <a:off x="2761704" y="2712379"/>
              <a:ext cx="30852" cy="30584"/>
            </a:xfrm>
            <a:custGeom>
              <a:avLst/>
              <a:gdLst>
                <a:gd name="T0" fmla="*/ 11 w 21"/>
                <a:gd name="T1" fmla="*/ 0 h 22"/>
                <a:gd name="T2" fmla="*/ 0 w 21"/>
                <a:gd name="T3" fmla="*/ 11 h 22"/>
                <a:gd name="T4" fmla="*/ 11 w 21"/>
                <a:gd name="T5" fmla="*/ 22 h 22"/>
                <a:gd name="T6" fmla="*/ 21 w 21"/>
                <a:gd name="T7" fmla="*/ 11 h 22"/>
                <a:gd name="T8" fmla="*/ 11 w 21"/>
                <a:gd name="T9" fmla="*/ 0 h 22"/>
              </a:gdLst>
              <a:ahLst/>
              <a:cxnLst>
                <a:cxn ang="0">
                  <a:pos x="T0" y="T1"/>
                </a:cxn>
                <a:cxn ang="0">
                  <a:pos x="T2" y="T3"/>
                </a:cxn>
                <a:cxn ang="0">
                  <a:pos x="T4" y="T5"/>
                </a:cxn>
                <a:cxn ang="0">
                  <a:pos x="T6" y="T7"/>
                </a:cxn>
                <a:cxn ang="0">
                  <a:pos x="T8" y="T9"/>
                </a:cxn>
              </a:cxnLst>
              <a:rect l="0" t="0" r="r" b="b"/>
              <a:pathLst>
                <a:path w="21" h="22">
                  <a:moveTo>
                    <a:pt x="11" y="0"/>
                  </a:moveTo>
                  <a:lnTo>
                    <a:pt x="0" y="11"/>
                  </a:lnTo>
                  <a:lnTo>
                    <a:pt x="11" y="22"/>
                  </a:lnTo>
                  <a:lnTo>
                    <a:pt x="21" y="11"/>
                  </a:lnTo>
                  <a:lnTo>
                    <a:pt x="11"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49" name="Freeform 61">
              <a:extLst>
                <a:ext uri="{FF2B5EF4-FFF2-40B4-BE49-F238E27FC236}">
                  <a16:creationId xmlns:a16="http://schemas.microsoft.com/office/drawing/2014/main" id="{EA18128A-4FB8-42B5-9CF5-A9778BB9B1D0}"/>
                </a:ext>
              </a:extLst>
            </p:cNvPr>
            <p:cNvSpPr>
              <a:spLocks/>
            </p:cNvSpPr>
            <p:nvPr/>
          </p:nvSpPr>
          <p:spPr bwMode="auto">
            <a:xfrm>
              <a:off x="2112345" y="2952883"/>
              <a:ext cx="48482" cy="45877"/>
            </a:xfrm>
            <a:custGeom>
              <a:avLst/>
              <a:gdLst>
                <a:gd name="T0" fmla="*/ 16 w 33"/>
                <a:gd name="T1" fmla="*/ 0 h 33"/>
                <a:gd name="T2" fmla="*/ 0 w 33"/>
                <a:gd name="T3" fmla="*/ 17 h 33"/>
                <a:gd name="T4" fmla="*/ 16 w 33"/>
                <a:gd name="T5" fmla="*/ 33 h 33"/>
                <a:gd name="T6" fmla="*/ 33 w 33"/>
                <a:gd name="T7" fmla="*/ 17 h 33"/>
                <a:gd name="T8" fmla="*/ 16 w 33"/>
                <a:gd name="T9" fmla="*/ 0 h 33"/>
              </a:gdLst>
              <a:ahLst/>
              <a:cxnLst>
                <a:cxn ang="0">
                  <a:pos x="T0" y="T1"/>
                </a:cxn>
                <a:cxn ang="0">
                  <a:pos x="T2" y="T3"/>
                </a:cxn>
                <a:cxn ang="0">
                  <a:pos x="T4" y="T5"/>
                </a:cxn>
                <a:cxn ang="0">
                  <a:pos x="T6" y="T7"/>
                </a:cxn>
                <a:cxn ang="0">
                  <a:pos x="T8" y="T9"/>
                </a:cxn>
              </a:cxnLst>
              <a:rect l="0" t="0" r="r" b="b"/>
              <a:pathLst>
                <a:path w="33" h="33">
                  <a:moveTo>
                    <a:pt x="16" y="0"/>
                  </a:moveTo>
                  <a:lnTo>
                    <a:pt x="0" y="17"/>
                  </a:lnTo>
                  <a:lnTo>
                    <a:pt x="16" y="33"/>
                  </a:lnTo>
                  <a:lnTo>
                    <a:pt x="33" y="17"/>
                  </a:lnTo>
                  <a:lnTo>
                    <a:pt x="16" y="0"/>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50" name="Freeform 62">
              <a:extLst>
                <a:ext uri="{FF2B5EF4-FFF2-40B4-BE49-F238E27FC236}">
                  <a16:creationId xmlns:a16="http://schemas.microsoft.com/office/drawing/2014/main" id="{E2F66E9E-0684-4153-9929-DE35ACF43593}"/>
                </a:ext>
              </a:extLst>
            </p:cNvPr>
            <p:cNvSpPr>
              <a:spLocks/>
            </p:cNvSpPr>
            <p:nvPr/>
          </p:nvSpPr>
          <p:spPr bwMode="auto">
            <a:xfrm>
              <a:off x="2121160" y="2961225"/>
              <a:ext cx="30852" cy="29195"/>
            </a:xfrm>
            <a:custGeom>
              <a:avLst/>
              <a:gdLst>
                <a:gd name="T0" fmla="*/ 10 w 21"/>
                <a:gd name="T1" fmla="*/ 0 h 21"/>
                <a:gd name="T2" fmla="*/ 0 w 21"/>
                <a:gd name="T3" fmla="*/ 11 h 21"/>
                <a:gd name="T4" fmla="*/ 10 w 21"/>
                <a:gd name="T5" fmla="*/ 21 h 21"/>
                <a:gd name="T6" fmla="*/ 21 w 21"/>
                <a:gd name="T7" fmla="*/ 11 h 21"/>
                <a:gd name="T8" fmla="*/ 10 w 21"/>
                <a:gd name="T9" fmla="*/ 0 h 21"/>
              </a:gdLst>
              <a:ahLst/>
              <a:cxnLst>
                <a:cxn ang="0">
                  <a:pos x="T0" y="T1"/>
                </a:cxn>
                <a:cxn ang="0">
                  <a:pos x="T2" y="T3"/>
                </a:cxn>
                <a:cxn ang="0">
                  <a:pos x="T4" y="T5"/>
                </a:cxn>
                <a:cxn ang="0">
                  <a:pos x="T6" y="T7"/>
                </a:cxn>
                <a:cxn ang="0">
                  <a:pos x="T8" y="T9"/>
                </a:cxn>
              </a:cxnLst>
              <a:rect l="0" t="0" r="r" b="b"/>
              <a:pathLst>
                <a:path w="21" h="21">
                  <a:moveTo>
                    <a:pt x="10" y="0"/>
                  </a:moveTo>
                  <a:lnTo>
                    <a:pt x="0" y="11"/>
                  </a:lnTo>
                  <a:lnTo>
                    <a:pt x="10" y="21"/>
                  </a:lnTo>
                  <a:lnTo>
                    <a:pt x="21" y="11"/>
                  </a:lnTo>
                  <a:lnTo>
                    <a:pt x="1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51" name="Freeform 63">
              <a:extLst>
                <a:ext uri="{FF2B5EF4-FFF2-40B4-BE49-F238E27FC236}">
                  <a16:creationId xmlns:a16="http://schemas.microsoft.com/office/drawing/2014/main" id="{4382519A-7900-4455-AE30-FC5B6032CE94}"/>
                </a:ext>
              </a:extLst>
            </p:cNvPr>
            <p:cNvSpPr>
              <a:spLocks/>
            </p:cNvSpPr>
            <p:nvPr/>
          </p:nvSpPr>
          <p:spPr bwMode="auto">
            <a:xfrm>
              <a:off x="2366506" y="3201730"/>
              <a:ext cx="48482" cy="45877"/>
            </a:xfrm>
            <a:custGeom>
              <a:avLst/>
              <a:gdLst>
                <a:gd name="T0" fmla="*/ 16 w 33"/>
                <a:gd name="T1" fmla="*/ 0 h 33"/>
                <a:gd name="T2" fmla="*/ 0 w 33"/>
                <a:gd name="T3" fmla="*/ 17 h 33"/>
                <a:gd name="T4" fmla="*/ 16 w 33"/>
                <a:gd name="T5" fmla="*/ 33 h 33"/>
                <a:gd name="T6" fmla="*/ 33 w 33"/>
                <a:gd name="T7" fmla="*/ 17 h 33"/>
                <a:gd name="T8" fmla="*/ 16 w 33"/>
                <a:gd name="T9" fmla="*/ 0 h 33"/>
              </a:gdLst>
              <a:ahLst/>
              <a:cxnLst>
                <a:cxn ang="0">
                  <a:pos x="T0" y="T1"/>
                </a:cxn>
                <a:cxn ang="0">
                  <a:pos x="T2" y="T3"/>
                </a:cxn>
                <a:cxn ang="0">
                  <a:pos x="T4" y="T5"/>
                </a:cxn>
                <a:cxn ang="0">
                  <a:pos x="T6" y="T7"/>
                </a:cxn>
                <a:cxn ang="0">
                  <a:pos x="T8" y="T9"/>
                </a:cxn>
              </a:cxnLst>
              <a:rect l="0" t="0" r="r" b="b"/>
              <a:pathLst>
                <a:path w="33" h="33">
                  <a:moveTo>
                    <a:pt x="16" y="0"/>
                  </a:moveTo>
                  <a:lnTo>
                    <a:pt x="0" y="17"/>
                  </a:lnTo>
                  <a:lnTo>
                    <a:pt x="16" y="33"/>
                  </a:lnTo>
                  <a:lnTo>
                    <a:pt x="33" y="17"/>
                  </a:lnTo>
                  <a:lnTo>
                    <a:pt x="16" y="0"/>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52" name="Freeform 64">
              <a:extLst>
                <a:ext uri="{FF2B5EF4-FFF2-40B4-BE49-F238E27FC236}">
                  <a16:creationId xmlns:a16="http://schemas.microsoft.com/office/drawing/2014/main" id="{540E1EAA-9263-44DE-9EE0-D393911F0387}"/>
                </a:ext>
              </a:extLst>
            </p:cNvPr>
            <p:cNvSpPr>
              <a:spLocks/>
            </p:cNvSpPr>
            <p:nvPr/>
          </p:nvSpPr>
          <p:spPr bwMode="auto">
            <a:xfrm>
              <a:off x="2373852" y="3210072"/>
              <a:ext cx="32321" cy="29195"/>
            </a:xfrm>
            <a:custGeom>
              <a:avLst/>
              <a:gdLst>
                <a:gd name="T0" fmla="*/ 11 w 22"/>
                <a:gd name="T1" fmla="*/ 0 h 21"/>
                <a:gd name="T2" fmla="*/ 0 w 22"/>
                <a:gd name="T3" fmla="*/ 11 h 21"/>
                <a:gd name="T4" fmla="*/ 11 w 22"/>
                <a:gd name="T5" fmla="*/ 21 h 21"/>
                <a:gd name="T6" fmla="*/ 22 w 22"/>
                <a:gd name="T7" fmla="*/ 11 h 21"/>
                <a:gd name="T8" fmla="*/ 11 w 22"/>
                <a:gd name="T9" fmla="*/ 0 h 21"/>
              </a:gdLst>
              <a:ahLst/>
              <a:cxnLst>
                <a:cxn ang="0">
                  <a:pos x="T0" y="T1"/>
                </a:cxn>
                <a:cxn ang="0">
                  <a:pos x="T2" y="T3"/>
                </a:cxn>
                <a:cxn ang="0">
                  <a:pos x="T4" y="T5"/>
                </a:cxn>
                <a:cxn ang="0">
                  <a:pos x="T6" y="T7"/>
                </a:cxn>
                <a:cxn ang="0">
                  <a:pos x="T8" y="T9"/>
                </a:cxn>
              </a:cxnLst>
              <a:rect l="0" t="0" r="r" b="b"/>
              <a:pathLst>
                <a:path w="22" h="21">
                  <a:moveTo>
                    <a:pt x="11" y="0"/>
                  </a:moveTo>
                  <a:lnTo>
                    <a:pt x="0" y="11"/>
                  </a:lnTo>
                  <a:lnTo>
                    <a:pt x="11" y="21"/>
                  </a:lnTo>
                  <a:lnTo>
                    <a:pt x="22" y="11"/>
                  </a:lnTo>
                  <a:lnTo>
                    <a:pt x="11"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AU" kern="0">
                <a:solidFill>
                  <a:prstClr val="black"/>
                </a:solidFill>
                <a:latin typeface="Calibri"/>
              </a:endParaRPr>
            </a:p>
          </p:txBody>
        </p:sp>
        <p:sp>
          <p:nvSpPr>
            <p:cNvPr id="53" name="Rectangle 66">
              <a:extLst>
                <a:ext uri="{FF2B5EF4-FFF2-40B4-BE49-F238E27FC236}">
                  <a16:creationId xmlns:a16="http://schemas.microsoft.com/office/drawing/2014/main" id="{C72EF443-6059-4CC8-8757-5B29B70D496F}"/>
                </a:ext>
              </a:extLst>
            </p:cNvPr>
            <p:cNvSpPr>
              <a:spLocks noChangeArrowheads="1"/>
            </p:cNvSpPr>
            <p:nvPr/>
          </p:nvSpPr>
          <p:spPr bwMode="auto">
            <a:xfrm>
              <a:off x="1990407" y="3596129"/>
              <a:ext cx="3278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 </a:t>
              </a:r>
              <a:endParaRPr lang="en-US" altLang="en-US" sz="1000" kern="0">
                <a:solidFill>
                  <a:prstClr val="black"/>
                </a:solidFill>
              </a:endParaRPr>
            </a:p>
          </p:txBody>
        </p:sp>
        <p:sp>
          <p:nvSpPr>
            <p:cNvPr id="54" name="Rectangle 67">
              <a:extLst>
                <a:ext uri="{FF2B5EF4-FFF2-40B4-BE49-F238E27FC236}">
                  <a16:creationId xmlns:a16="http://schemas.microsoft.com/office/drawing/2014/main" id="{DEC7DA1E-1BD7-4450-A6A3-4EEB671BF1E9}"/>
                </a:ext>
              </a:extLst>
            </p:cNvPr>
            <p:cNvSpPr>
              <a:spLocks noChangeArrowheads="1"/>
            </p:cNvSpPr>
            <p:nvPr/>
          </p:nvSpPr>
          <p:spPr bwMode="auto">
            <a:xfrm>
              <a:off x="3283249" y="3596129"/>
              <a:ext cx="3278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 </a:t>
              </a:r>
              <a:endParaRPr lang="en-US" altLang="en-US" sz="1000" kern="0">
                <a:solidFill>
                  <a:prstClr val="black"/>
                </a:solidFill>
              </a:endParaRPr>
            </a:p>
          </p:txBody>
        </p:sp>
        <p:sp>
          <p:nvSpPr>
            <p:cNvPr id="55" name="Line 68">
              <a:extLst>
                <a:ext uri="{FF2B5EF4-FFF2-40B4-BE49-F238E27FC236}">
                  <a16:creationId xmlns:a16="http://schemas.microsoft.com/office/drawing/2014/main" id="{15971540-AC1B-4D3E-8127-338C76A623A6}"/>
                </a:ext>
              </a:extLst>
            </p:cNvPr>
            <p:cNvSpPr>
              <a:spLocks noChangeShapeType="1"/>
            </p:cNvSpPr>
            <p:nvPr/>
          </p:nvSpPr>
          <p:spPr bwMode="auto">
            <a:xfrm>
              <a:off x="2650049"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56" name="Rectangle 69">
              <a:extLst>
                <a:ext uri="{FF2B5EF4-FFF2-40B4-BE49-F238E27FC236}">
                  <a16:creationId xmlns:a16="http://schemas.microsoft.com/office/drawing/2014/main" id="{76594E78-7B8A-4A82-A0D3-381DA55930C0}"/>
                </a:ext>
              </a:extLst>
            </p:cNvPr>
            <p:cNvSpPr>
              <a:spLocks noChangeArrowheads="1"/>
            </p:cNvSpPr>
            <p:nvPr/>
          </p:nvSpPr>
          <p:spPr bwMode="auto">
            <a:xfrm>
              <a:off x="2625076" y="3648957"/>
              <a:ext cx="6556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1</a:t>
              </a:r>
              <a:endParaRPr lang="en-US" altLang="en-US" sz="1000" kern="0">
                <a:solidFill>
                  <a:prstClr val="black"/>
                </a:solidFill>
              </a:endParaRPr>
            </a:p>
          </p:txBody>
        </p:sp>
        <p:sp>
          <p:nvSpPr>
            <p:cNvPr id="57" name="Line 70">
              <a:extLst>
                <a:ext uri="{FF2B5EF4-FFF2-40B4-BE49-F238E27FC236}">
                  <a16:creationId xmlns:a16="http://schemas.microsoft.com/office/drawing/2014/main" id="{1CA321B5-2299-4674-99D8-06838CA00607}"/>
                </a:ext>
              </a:extLst>
            </p:cNvPr>
            <p:cNvSpPr>
              <a:spLocks noChangeShapeType="1"/>
            </p:cNvSpPr>
            <p:nvPr/>
          </p:nvSpPr>
          <p:spPr bwMode="auto">
            <a:xfrm>
              <a:off x="2326839"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58" name="Rectangle 71">
              <a:extLst>
                <a:ext uri="{FF2B5EF4-FFF2-40B4-BE49-F238E27FC236}">
                  <a16:creationId xmlns:a16="http://schemas.microsoft.com/office/drawing/2014/main" id="{D2FF9A73-AA42-4432-A211-941AD648F303}"/>
                </a:ext>
              </a:extLst>
            </p:cNvPr>
            <p:cNvSpPr>
              <a:spLocks noChangeArrowheads="1"/>
            </p:cNvSpPr>
            <p:nvPr/>
          </p:nvSpPr>
          <p:spPr bwMode="auto">
            <a:xfrm>
              <a:off x="2288642" y="3648957"/>
              <a:ext cx="9834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.5</a:t>
              </a:r>
              <a:endParaRPr lang="en-US" altLang="en-US" sz="1000" kern="0">
                <a:solidFill>
                  <a:prstClr val="black"/>
                </a:solidFill>
              </a:endParaRPr>
            </a:p>
          </p:txBody>
        </p:sp>
        <p:sp>
          <p:nvSpPr>
            <p:cNvPr id="59" name="Line 72">
              <a:extLst>
                <a:ext uri="{FF2B5EF4-FFF2-40B4-BE49-F238E27FC236}">
                  <a16:creationId xmlns:a16="http://schemas.microsoft.com/office/drawing/2014/main" id="{998F071B-16EB-4AB1-BD13-508BC08F6CB8}"/>
                </a:ext>
              </a:extLst>
            </p:cNvPr>
            <p:cNvSpPr>
              <a:spLocks noChangeShapeType="1"/>
            </p:cNvSpPr>
            <p:nvPr/>
          </p:nvSpPr>
          <p:spPr bwMode="auto">
            <a:xfrm>
              <a:off x="2650049"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60" name="Line 74">
              <a:extLst>
                <a:ext uri="{FF2B5EF4-FFF2-40B4-BE49-F238E27FC236}">
                  <a16:creationId xmlns:a16="http://schemas.microsoft.com/office/drawing/2014/main" id="{EA4DA04C-B7B9-45EE-AEAF-A4B3891983D0}"/>
                </a:ext>
              </a:extLst>
            </p:cNvPr>
            <p:cNvSpPr>
              <a:spLocks noChangeShapeType="1"/>
            </p:cNvSpPr>
            <p:nvPr/>
          </p:nvSpPr>
          <p:spPr bwMode="auto">
            <a:xfrm>
              <a:off x="2973260" y="3569715"/>
              <a:ext cx="0" cy="52828"/>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61" name="Rectangle 75">
              <a:extLst>
                <a:ext uri="{FF2B5EF4-FFF2-40B4-BE49-F238E27FC236}">
                  <a16:creationId xmlns:a16="http://schemas.microsoft.com/office/drawing/2014/main" id="{5C06B2F8-F463-4F9D-98A6-78B8F7AF0065}"/>
                </a:ext>
              </a:extLst>
            </p:cNvPr>
            <p:cNvSpPr>
              <a:spLocks noChangeArrowheads="1"/>
            </p:cNvSpPr>
            <p:nvPr/>
          </p:nvSpPr>
          <p:spPr bwMode="auto">
            <a:xfrm>
              <a:off x="2948285" y="3648957"/>
              <a:ext cx="6556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2</a:t>
              </a:r>
              <a:endParaRPr lang="en-US" altLang="en-US" sz="1000" kern="0">
                <a:solidFill>
                  <a:prstClr val="black"/>
                </a:solidFill>
              </a:endParaRPr>
            </a:p>
          </p:txBody>
        </p:sp>
        <p:sp>
          <p:nvSpPr>
            <p:cNvPr id="62" name="Line 76">
              <a:extLst>
                <a:ext uri="{FF2B5EF4-FFF2-40B4-BE49-F238E27FC236}">
                  <a16:creationId xmlns:a16="http://schemas.microsoft.com/office/drawing/2014/main" id="{6B8E51CD-3AE1-4A37-9B9D-F0C8B6F380E0}"/>
                </a:ext>
              </a:extLst>
            </p:cNvPr>
            <p:cNvSpPr>
              <a:spLocks noChangeShapeType="1"/>
            </p:cNvSpPr>
            <p:nvPr/>
          </p:nvSpPr>
          <p:spPr bwMode="auto">
            <a:xfrm>
              <a:off x="3295001"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63" name="Rectangle 77">
              <a:extLst>
                <a:ext uri="{FF2B5EF4-FFF2-40B4-BE49-F238E27FC236}">
                  <a16:creationId xmlns:a16="http://schemas.microsoft.com/office/drawing/2014/main" id="{CBD0D5B2-5755-49B3-ABE7-70CE3C8027E2}"/>
                </a:ext>
              </a:extLst>
            </p:cNvPr>
            <p:cNvSpPr>
              <a:spLocks noChangeArrowheads="1"/>
            </p:cNvSpPr>
            <p:nvPr/>
          </p:nvSpPr>
          <p:spPr bwMode="auto">
            <a:xfrm>
              <a:off x="3271495" y="3648957"/>
              <a:ext cx="6556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4</a:t>
              </a:r>
              <a:endParaRPr lang="en-US" altLang="en-US" sz="1000" kern="0">
                <a:solidFill>
                  <a:prstClr val="black"/>
                </a:solidFill>
              </a:endParaRPr>
            </a:p>
          </p:txBody>
        </p:sp>
        <p:sp>
          <p:nvSpPr>
            <p:cNvPr id="64" name="Line 78">
              <a:extLst>
                <a:ext uri="{FF2B5EF4-FFF2-40B4-BE49-F238E27FC236}">
                  <a16:creationId xmlns:a16="http://schemas.microsoft.com/office/drawing/2014/main" id="{8A2B13ED-41AC-4213-BDCB-D34F2E0609CC}"/>
                </a:ext>
              </a:extLst>
            </p:cNvPr>
            <p:cNvSpPr>
              <a:spLocks noChangeShapeType="1"/>
            </p:cNvSpPr>
            <p:nvPr/>
          </p:nvSpPr>
          <p:spPr bwMode="auto">
            <a:xfrm>
              <a:off x="3618211"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65" name="Rectangle 79">
              <a:extLst>
                <a:ext uri="{FF2B5EF4-FFF2-40B4-BE49-F238E27FC236}">
                  <a16:creationId xmlns:a16="http://schemas.microsoft.com/office/drawing/2014/main" id="{43F56BC8-7A5D-4D48-9E69-B0AF8BDA0279}"/>
                </a:ext>
              </a:extLst>
            </p:cNvPr>
            <p:cNvSpPr>
              <a:spLocks noChangeArrowheads="1"/>
            </p:cNvSpPr>
            <p:nvPr/>
          </p:nvSpPr>
          <p:spPr bwMode="auto">
            <a:xfrm>
              <a:off x="3594705" y="3648957"/>
              <a:ext cx="65560"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8</a:t>
              </a:r>
              <a:endParaRPr lang="en-US" altLang="en-US" sz="1000" kern="0">
                <a:solidFill>
                  <a:prstClr val="black"/>
                </a:solidFill>
              </a:endParaRPr>
            </a:p>
          </p:txBody>
        </p:sp>
        <p:sp>
          <p:nvSpPr>
            <p:cNvPr id="66" name="Line 80">
              <a:extLst>
                <a:ext uri="{FF2B5EF4-FFF2-40B4-BE49-F238E27FC236}">
                  <a16:creationId xmlns:a16="http://schemas.microsoft.com/office/drawing/2014/main" id="{2308F236-6C6C-4DBF-8CAC-3E5770FAE5E5}"/>
                </a:ext>
              </a:extLst>
            </p:cNvPr>
            <p:cNvSpPr>
              <a:spLocks noChangeShapeType="1"/>
            </p:cNvSpPr>
            <p:nvPr/>
          </p:nvSpPr>
          <p:spPr bwMode="auto">
            <a:xfrm>
              <a:off x="3941421"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sp>
          <p:nvSpPr>
            <p:cNvPr id="67" name="Rectangle 81">
              <a:extLst>
                <a:ext uri="{FF2B5EF4-FFF2-40B4-BE49-F238E27FC236}">
                  <a16:creationId xmlns:a16="http://schemas.microsoft.com/office/drawing/2014/main" id="{BB3557A9-A966-4226-9E8D-B4A0BE31D463}"/>
                </a:ext>
              </a:extLst>
            </p:cNvPr>
            <p:cNvSpPr>
              <a:spLocks noChangeArrowheads="1"/>
            </p:cNvSpPr>
            <p:nvPr/>
          </p:nvSpPr>
          <p:spPr bwMode="auto">
            <a:xfrm>
              <a:off x="3892940" y="3648957"/>
              <a:ext cx="131121"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kern="0">
                  <a:solidFill>
                    <a:srgbClr val="000000"/>
                  </a:solidFill>
                </a:rPr>
                <a:t>16</a:t>
              </a:r>
              <a:endParaRPr lang="en-US" altLang="en-US" sz="1000" kern="0">
                <a:solidFill>
                  <a:prstClr val="black"/>
                </a:solidFill>
              </a:endParaRPr>
            </a:p>
          </p:txBody>
        </p:sp>
        <p:sp>
          <p:nvSpPr>
            <p:cNvPr id="68" name="Line 82">
              <a:extLst>
                <a:ext uri="{FF2B5EF4-FFF2-40B4-BE49-F238E27FC236}">
                  <a16:creationId xmlns:a16="http://schemas.microsoft.com/office/drawing/2014/main" id="{5F03EB5D-91D6-4A0E-8C32-7AF4E205BEE4}"/>
                </a:ext>
              </a:extLst>
            </p:cNvPr>
            <p:cNvSpPr>
              <a:spLocks noChangeShapeType="1"/>
            </p:cNvSpPr>
            <p:nvPr/>
          </p:nvSpPr>
          <p:spPr bwMode="auto">
            <a:xfrm>
              <a:off x="2650049" y="3569715"/>
              <a:ext cx="0" cy="52828"/>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AU" sz="1000" kern="0">
                <a:solidFill>
                  <a:prstClr val="black"/>
                </a:solidFill>
                <a:latin typeface="Calibri"/>
              </a:endParaRPr>
            </a:p>
          </p:txBody>
        </p:sp>
        <p:cxnSp>
          <p:nvCxnSpPr>
            <p:cNvPr id="69" name="Straight Connector 68">
              <a:extLst>
                <a:ext uri="{FF2B5EF4-FFF2-40B4-BE49-F238E27FC236}">
                  <a16:creationId xmlns:a16="http://schemas.microsoft.com/office/drawing/2014/main" id="{E3BFD118-BE0D-4B70-A914-F42EAB9A9AA8}"/>
                </a:ext>
              </a:extLst>
            </p:cNvPr>
            <p:cNvCxnSpPr>
              <a:stCxn id="57" idx="0"/>
              <a:endCxn id="66" idx="0"/>
            </p:cNvCxnSpPr>
            <p:nvPr/>
          </p:nvCxnSpPr>
          <p:spPr>
            <a:xfrm>
              <a:off x="2326839" y="3569715"/>
              <a:ext cx="1614582" cy="0"/>
            </a:xfrm>
            <a:prstGeom prst="line">
              <a:avLst/>
            </a:prstGeom>
            <a:noFill/>
            <a:ln w="3175" cap="flat" cmpd="sng" algn="ctr">
              <a:solidFill>
                <a:sysClr val="windowText" lastClr="000000"/>
              </a:solidFill>
              <a:prstDash val="solid"/>
            </a:ln>
            <a:effectLst/>
          </p:spPr>
        </p:cxnSp>
        <p:cxnSp>
          <p:nvCxnSpPr>
            <p:cNvPr id="70" name="Straight Connector 69">
              <a:extLst>
                <a:ext uri="{FF2B5EF4-FFF2-40B4-BE49-F238E27FC236}">
                  <a16:creationId xmlns:a16="http://schemas.microsoft.com/office/drawing/2014/main" id="{7A089E26-31CE-484C-804A-9DB69A754B9B}"/>
                </a:ext>
              </a:extLst>
            </p:cNvPr>
            <p:cNvCxnSpPr/>
            <p:nvPr/>
          </p:nvCxnSpPr>
          <p:spPr>
            <a:xfrm>
              <a:off x="1054590" y="1245282"/>
              <a:ext cx="3644226" cy="0"/>
            </a:xfrm>
            <a:prstGeom prst="line">
              <a:avLst/>
            </a:prstGeom>
            <a:noFill/>
            <a:ln w="3175" cap="flat" cmpd="sng" algn="ctr">
              <a:solidFill>
                <a:sysClr val="windowText" lastClr="000000"/>
              </a:solidFill>
              <a:prstDash val="solid"/>
            </a:ln>
            <a:effectLst/>
          </p:spPr>
        </p:cxnSp>
        <p:sp>
          <p:nvSpPr>
            <p:cNvPr id="71" name="Rectangle 39">
              <a:extLst>
                <a:ext uri="{FF2B5EF4-FFF2-40B4-BE49-F238E27FC236}">
                  <a16:creationId xmlns:a16="http://schemas.microsoft.com/office/drawing/2014/main" id="{548D58F3-019A-42A1-A027-B754C836453A}"/>
                </a:ext>
              </a:extLst>
            </p:cNvPr>
            <p:cNvSpPr>
              <a:spLocks noChangeArrowheads="1"/>
            </p:cNvSpPr>
            <p:nvPr/>
          </p:nvSpPr>
          <p:spPr bwMode="auto">
            <a:xfrm>
              <a:off x="1054590" y="861836"/>
              <a:ext cx="2038332" cy="16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000" b="1" kern="0" dirty="0">
                  <a:solidFill>
                    <a:srgbClr val="000000"/>
                  </a:solidFill>
                </a:rPr>
                <a:t>Figure 2.5 Large for gestational age </a:t>
              </a:r>
              <a:endParaRPr lang="en-US" altLang="en-US" sz="1000" b="1" kern="0" dirty="0">
                <a:solidFill>
                  <a:prstClr val="black"/>
                </a:solidFill>
              </a:endParaRPr>
            </a:p>
          </p:txBody>
        </p:sp>
      </p:grpSp>
      <p:pic>
        <p:nvPicPr>
          <p:cNvPr id="73" name="Picture 3">
            <a:extLst>
              <a:ext uri="{FF2B5EF4-FFF2-40B4-BE49-F238E27FC236}">
                <a16:creationId xmlns:a16="http://schemas.microsoft.com/office/drawing/2014/main" id="{8F84551F-E9D9-4955-9B36-859A8080A4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9151" y="4950803"/>
            <a:ext cx="2657586" cy="15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93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902825" y="1203767"/>
            <a:ext cx="9861631" cy="5000263"/>
          </a:xfrm>
        </p:spPr>
        <p:txBody>
          <a:bodyPr>
            <a:normAutofit/>
          </a:bodyPr>
          <a:lstStyle/>
          <a:p>
            <a:pPr algn="l"/>
            <a:r>
              <a:rPr lang="en-US" sz="4000" b="1" dirty="0">
                <a:solidFill>
                  <a:schemeClr val="accent2">
                    <a:lumMod val="75000"/>
                  </a:schemeClr>
                </a:solidFill>
              </a:rPr>
              <a:t>Healthy Weight</a:t>
            </a:r>
          </a:p>
          <a:p>
            <a:pPr algn="l"/>
            <a:endParaRPr lang="en-US" b="1" dirty="0"/>
          </a:p>
          <a:p>
            <a:pPr algn="l"/>
            <a:r>
              <a:rPr lang="en-US" b="1" dirty="0"/>
              <a:t>Weight and GDM risk </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algn="l"/>
            <a:r>
              <a:rPr lang="en-US" dirty="0"/>
              <a:t>Weight gain between pregnancies (even 1-2 BMI units) is a strong risk factor for GDM in subsequent pregnancies</a:t>
            </a:r>
          </a:p>
        </p:txBody>
      </p:sp>
      <p:graphicFrame>
        <p:nvGraphicFramePr>
          <p:cNvPr id="2" name="Table 1">
            <a:extLst>
              <a:ext uri="{FF2B5EF4-FFF2-40B4-BE49-F238E27FC236}">
                <a16:creationId xmlns:a16="http://schemas.microsoft.com/office/drawing/2014/main" id="{5B9E6F01-7098-45C1-B4E6-E64EAEB8691D}"/>
              </a:ext>
            </a:extLst>
          </p:cNvPr>
          <p:cNvGraphicFramePr>
            <a:graphicFrameLocks noGrp="1"/>
          </p:cNvGraphicFramePr>
          <p:nvPr>
            <p:extLst/>
          </p:nvPr>
        </p:nvGraphicFramePr>
        <p:xfrm>
          <a:off x="1625262" y="2901393"/>
          <a:ext cx="8128000" cy="1854200"/>
        </p:xfrm>
        <a:graphic>
          <a:graphicData uri="http://schemas.openxmlformats.org/drawingml/2006/table">
            <a:tbl>
              <a:tblPr firstRow="1" bandRow="1">
                <a:tableStyleId>{5C22544A-7EE6-4342-B048-85BDC9FD1C3A}</a:tableStyleId>
              </a:tblPr>
              <a:tblGrid>
                <a:gridCol w="5385139">
                  <a:extLst>
                    <a:ext uri="{9D8B030D-6E8A-4147-A177-3AD203B41FA5}">
                      <a16:colId xmlns:a16="http://schemas.microsoft.com/office/drawing/2014/main" val="3063561670"/>
                    </a:ext>
                  </a:extLst>
                </a:gridCol>
                <a:gridCol w="2742861">
                  <a:extLst>
                    <a:ext uri="{9D8B030D-6E8A-4147-A177-3AD203B41FA5}">
                      <a16:colId xmlns:a16="http://schemas.microsoft.com/office/drawing/2014/main" val="2886779488"/>
                    </a:ext>
                  </a:extLst>
                </a:gridCol>
              </a:tblGrid>
              <a:tr h="370840">
                <a:tc>
                  <a:txBody>
                    <a:bodyPr/>
                    <a:lstStyle/>
                    <a:p>
                      <a:pPr algn="ctr"/>
                      <a:r>
                        <a:rPr lang="en-AU" dirty="0"/>
                        <a:t>Risk factor</a:t>
                      </a:r>
                    </a:p>
                  </a:txBody>
                  <a:tcPr/>
                </a:tc>
                <a:tc>
                  <a:txBody>
                    <a:bodyPr/>
                    <a:lstStyle/>
                    <a:p>
                      <a:pPr algn="ctr"/>
                      <a:r>
                        <a:rPr lang="en-AU" dirty="0"/>
                        <a:t>Impact on GDM risk</a:t>
                      </a:r>
                    </a:p>
                  </a:txBody>
                  <a:tcPr/>
                </a:tc>
                <a:extLst>
                  <a:ext uri="{0D108BD9-81ED-4DB2-BD59-A6C34878D82A}">
                    <a16:rowId xmlns:a16="http://schemas.microsoft.com/office/drawing/2014/main" val="2608675143"/>
                  </a:ext>
                </a:extLst>
              </a:tr>
              <a:tr h="370840">
                <a:tc>
                  <a:txBody>
                    <a:bodyPr/>
                    <a:lstStyle/>
                    <a:p>
                      <a:r>
                        <a:rPr lang="en-AU" dirty="0"/>
                        <a:t>Gain of &gt;10 kg between age 18 years and pregnancy</a:t>
                      </a:r>
                    </a:p>
                  </a:txBody>
                  <a:tcPr/>
                </a:tc>
                <a:tc>
                  <a:txBody>
                    <a:bodyPr/>
                    <a:lstStyle/>
                    <a:p>
                      <a:pPr algn="ctr"/>
                      <a:r>
                        <a:rPr lang="en-AU" dirty="0"/>
                        <a:t>X 2</a:t>
                      </a:r>
                    </a:p>
                  </a:txBody>
                  <a:tcPr/>
                </a:tc>
                <a:extLst>
                  <a:ext uri="{0D108BD9-81ED-4DB2-BD59-A6C34878D82A}">
                    <a16:rowId xmlns:a16="http://schemas.microsoft.com/office/drawing/2014/main" val="3600147957"/>
                  </a:ext>
                </a:extLst>
              </a:tr>
              <a:tr h="370840">
                <a:tc>
                  <a:txBody>
                    <a:bodyPr/>
                    <a:lstStyle/>
                    <a:p>
                      <a:r>
                        <a:rPr lang="en-AU" dirty="0"/>
                        <a:t>Overweight</a:t>
                      </a:r>
                    </a:p>
                  </a:txBody>
                  <a:tcPr/>
                </a:tc>
                <a:tc>
                  <a:txBody>
                    <a:bodyPr/>
                    <a:lstStyle/>
                    <a:p>
                      <a:pPr algn="ctr"/>
                      <a:r>
                        <a:rPr lang="en-AU" dirty="0"/>
                        <a:t>X 2</a:t>
                      </a:r>
                    </a:p>
                  </a:txBody>
                  <a:tcPr/>
                </a:tc>
                <a:extLst>
                  <a:ext uri="{0D108BD9-81ED-4DB2-BD59-A6C34878D82A}">
                    <a16:rowId xmlns:a16="http://schemas.microsoft.com/office/drawing/2014/main" val="3048259405"/>
                  </a:ext>
                </a:extLst>
              </a:tr>
              <a:tr h="370840">
                <a:tc>
                  <a:txBody>
                    <a:bodyPr/>
                    <a:lstStyle/>
                    <a:p>
                      <a:r>
                        <a:rPr lang="en-AU" dirty="0"/>
                        <a:t>Obesity</a:t>
                      </a:r>
                    </a:p>
                  </a:txBody>
                  <a:tcPr/>
                </a:tc>
                <a:tc>
                  <a:txBody>
                    <a:bodyPr/>
                    <a:lstStyle/>
                    <a:p>
                      <a:pPr algn="ctr"/>
                      <a:r>
                        <a:rPr lang="en-AU" dirty="0"/>
                        <a:t>X 4</a:t>
                      </a:r>
                    </a:p>
                  </a:txBody>
                  <a:tcPr/>
                </a:tc>
                <a:extLst>
                  <a:ext uri="{0D108BD9-81ED-4DB2-BD59-A6C34878D82A}">
                    <a16:rowId xmlns:a16="http://schemas.microsoft.com/office/drawing/2014/main" val="1688830041"/>
                  </a:ext>
                </a:extLst>
              </a:tr>
              <a:tr h="370840">
                <a:tc>
                  <a:txBody>
                    <a:bodyPr/>
                    <a:lstStyle/>
                    <a:p>
                      <a:r>
                        <a:rPr lang="en-AU" dirty="0"/>
                        <a:t>BMI &gt;35</a:t>
                      </a:r>
                    </a:p>
                  </a:txBody>
                  <a:tcPr/>
                </a:tc>
                <a:tc>
                  <a:txBody>
                    <a:bodyPr/>
                    <a:lstStyle/>
                    <a:p>
                      <a:pPr algn="ctr"/>
                      <a:r>
                        <a:rPr lang="en-AU" dirty="0"/>
                        <a:t>X 8</a:t>
                      </a:r>
                    </a:p>
                  </a:txBody>
                  <a:tcPr/>
                </a:tc>
                <a:extLst>
                  <a:ext uri="{0D108BD9-81ED-4DB2-BD59-A6C34878D82A}">
                    <a16:rowId xmlns:a16="http://schemas.microsoft.com/office/drawing/2014/main" val="2306372377"/>
                  </a:ext>
                </a:extLst>
              </a:tr>
            </a:tbl>
          </a:graphicData>
        </a:graphic>
      </p:graphicFrame>
    </p:spTree>
    <p:extLst>
      <p:ext uri="{BB962C8B-B14F-4D97-AF65-F5344CB8AC3E}">
        <p14:creationId xmlns:p14="http://schemas.microsoft.com/office/powerpoint/2010/main" val="3184399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87B5DC-62E6-4024-B123-915C0657377E}"/>
              </a:ext>
            </a:extLst>
          </p:cNvPr>
          <p:cNvSpPr>
            <a:spLocks noGrp="1"/>
          </p:cNvSpPr>
          <p:nvPr>
            <p:ph idx="1"/>
          </p:nvPr>
        </p:nvSpPr>
        <p:spPr>
          <a:xfrm>
            <a:off x="910793" y="1296177"/>
            <a:ext cx="10515600" cy="4351338"/>
          </a:xfrm>
        </p:spPr>
        <p:txBody>
          <a:bodyPr/>
          <a:lstStyle/>
          <a:p>
            <a:pPr marL="0" indent="0">
              <a:buNone/>
            </a:pPr>
            <a:r>
              <a:rPr lang="en-US" sz="4000" b="1" dirty="0">
                <a:solidFill>
                  <a:schemeClr val="accent2">
                    <a:lumMod val="75000"/>
                  </a:schemeClr>
                </a:solidFill>
              </a:rPr>
              <a:t>Healthy Weight</a:t>
            </a:r>
          </a:p>
          <a:p>
            <a:pPr marL="0" indent="0">
              <a:buNone/>
            </a:pPr>
            <a:r>
              <a:rPr lang="en-US" sz="2400" b="1" dirty="0"/>
              <a:t>Obesity and Effects on Glucose</a:t>
            </a:r>
            <a:endParaRPr lang="en-US" sz="2400" dirty="0"/>
          </a:p>
          <a:p>
            <a:pPr marL="0" indent="0">
              <a:buNone/>
            </a:pPr>
            <a:endParaRPr lang="en-US" sz="2400" b="1" dirty="0"/>
          </a:p>
          <a:p>
            <a:endParaRPr lang="en-AU" dirty="0"/>
          </a:p>
        </p:txBody>
      </p:sp>
      <p:sp>
        <p:nvSpPr>
          <p:cNvPr id="10" name="Oval 9">
            <a:extLst>
              <a:ext uri="{FF2B5EF4-FFF2-40B4-BE49-F238E27FC236}">
                <a16:creationId xmlns:a16="http://schemas.microsoft.com/office/drawing/2014/main" id="{4503FE84-EAAB-4B27-9A1E-292E671CB174}"/>
              </a:ext>
            </a:extLst>
          </p:cNvPr>
          <p:cNvSpPr/>
          <p:nvPr/>
        </p:nvSpPr>
        <p:spPr>
          <a:xfrm>
            <a:off x="4083124" y="3403414"/>
            <a:ext cx="845419" cy="7479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5" name="Arrow: Right 14">
            <a:extLst>
              <a:ext uri="{FF2B5EF4-FFF2-40B4-BE49-F238E27FC236}">
                <a16:creationId xmlns:a16="http://schemas.microsoft.com/office/drawing/2014/main" id="{CCF341FC-1581-490D-BA7E-513D3B7842C7}"/>
              </a:ext>
            </a:extLst>
          </p:cNvPr>
          <p:cNvSpPr/>
          <p:nvPr/>
        </p:nvSpPr>
        <p:spPr>
          <a:xfrm>
            <a:off x="5335227" y="3819705"/>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221ACB1A-6CA3-48C4-8327-A6F6A7736755}"/>
              </a:ext>
            </a:extLst>
          </p:cNvPr>
          <p:cNvSpPr/>
          <p:nvPr/>
        </p:nvSpPr>
        <p:spPr>
          <a:xfrm>
            <a:off x="4484182" y="4059492"/>
            <a:ext cx="845419" cy="7479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D28A3AF2-A53B-4C07-B846-22462B92435D}"/>
              </a:ext>
            </a:extLst>
          </p:cNvPr>
          <p:cNvSpPr/>
          <p:nvPr/>
        </p:nvSpPr>
        <p:spPr>
          <a:xfrm>
            <a:off x="3634752" y="4059492"/>
            <a:ext cx="845419" cy="7479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BA65AEB0-7D20-4A2C-AF28-A7234F316675}"/>
              </a:ext>
            </a:extLst>
          </p:cNvPr>
          <p:cNvSpPr/>
          <p:nvPr/>
        </p:nvSpPr>
        <p:spPr>
          <a:xfrm>
            <a:off x="415892" y="4197079"/>
            <a:ext cx="510139" cy="4138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B972A28C-0FDA-4E3B-B393-9A51F0AE4CB1}"/>
              </a:ext>
            </a:extLst>
          </p:cNvPr>
          <p:cNvSpPr/>
          <p:nvPr/>
        </p:nvSpPr>
        <p:spPr>
          <a:xfrm>
            <a:off x="699036" y="3814474"/>
            <a:ext cx="510139" cy="4138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AE8E6E8E-4617-46D9-BD8F-4422B8E4171A}"/>
              </a:ext>
            </a:extLst>
          </p:cNvPr>
          <p:cNvSpPr/>
          <p:nvPr/>
        </p:nvSpPr>
        <p:spPr>
          <a:xfrm>
            <a:off x="910793" y="4198683"/>
            <a:ext cx="510139" cy="4138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46ABD6F9-EF28-4627-8313-8EB9566751EB}"/>
              </a:ext>
            </a:extLst>
          </p:cNvPr>
          <p:cNvSpPr/>
          <p:nvPr/>
        </p:nvSpPr>
        <p:spPr>
          <a:xfrm>
            <a:off x="1420932" y="4197078"/>
            <a:ext cx="510139" cy="4138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AAE47244-ED53-4908-BBD7-FFA4152A5DC6}"/>
              </a:ext>
            </a:extLst>
          </p:cNvPr>
          <p:cNvSpPr/>
          <p:nvPr/>
        </p:nvSpPr>
        <p:spPr>
          <a:xfrm>
            <a:off x="1201151" y="3814474"/>
            <a:ext cx="510139" cy="4138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D47FECE6-065A-4332-8DB0-E31EDBEED78E}"/>
              </a:ext>
            </a:extLst>
          </p:cNvPr>
          <p:cNvSpPr/>
          <p:nvPr/>
        </p:nvSpPr>
        <p:spPr>
          <a:xfrm>
            <a:off x="2836647" y="4057512"/>
            <a:ext cx="845419" cy="7479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317B961C-C2FC-48D1-86D0-E4DD42A940AB}"/>
              </a:ext>
            </a:extLst>
          </p:cNvPr>
          <p:cNvSpPr/>
          <p:nvPr/>
        </p:nvSpPr>
        <p:spPr>
          <a:xfrm>
            <a:off x="3235699" y="3401433"/>
            <a:ext cx="845419" cy="7479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3" name="Arrow: Right 32">
            <a:extLst>
              <a:ext uri="{FF2B5EF4-FFF2-40B4-BE49-F238E27FC236}">
                <a16:creationId xmlns:a16="http://schemas.microsoft.com/office/drawing/2014/main" id="{263B8A49-5CE9-41DB-AC26-478C687A0AEC}"/>
              </a:ext>
            </a:extLst>
          </p:cNvPr>
          <p:cNvSpPr/>
          <p:nvPr/>
        </p:nvSpPr>
        <p:spPr>
          <a:xfrm>
            <a:off x="2056202" y="3819705"/>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Right 33">
            <a:extLst>
              <a:ext uri="{FF2B5EF4-FFF2-40B4-BE49-F238E27FC236}">
                <a16:creationId xmlns:a16="http://schemas.microsoft.com/office/drawing/2014/main" id="{94DFAAD8-A7D4-43B0-B0EF-5D05926C43F6}"/>
              </a:ext>
            </a:extLst>
          </p:cNvPr>
          <p:cNvSpPr/>
          <p:nvPr/>
        </p:nvSpPr>
        <p:spPr>
          <a:xfrm rot="18900000">
            <a:off x="7559615" y="3104703"/>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Arrow: Right 34">
            <a:extLst>
              <a:ext uri="{FF2B5EF4-FFF2-40B4-BE49-F238E27FC236}">
                <a16:creationId xmlns:a16="http://schemas.microsoft.com/office/drawing/2014/main" id="{1F085C55-C207-4BBF-98F7-DD64855AC390}"/>
              </a:ext>
            </a:extLst>
          </p:cNvPr>
          <p:cNvSpPr/>
          <p:nvPr/>
        </p:nvSpPr>
        <p:spPr>
          <a:xfrm rot="2700000">
            <a:off x="7559614" y="4408953"/>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50B219BA-91A3-4298-942B-7F68AB90780A}"/>
              </a:ext>
            </a:extLst>
          </p:cNvPr>
          <p:cNvSpPr txBox="1"/>
          <p:nvPr/>
        </p:nvSpPr>
        <p:spPr>
          <a:xfrm>
            <a:off x="1406901" y="4759010"/>
            <a:ext cx="1826793" cy="646331"/>
          </a:xfrm>
          <a:prstGeom prst="rect">
            <a:avLst/>
          </a:prstGeom>
          <a:noFill/>
        </p:spPr>
        <p:txBody>
          <a:bodyPr wrap="square" rtlCol="0">
            <a:spAutoFit/>
          </a:bodyPr>
          <a:lstStyle/>
          <a:p>
            <a:pPr algn="ctr"/>
            <a:r>
              <a:rPr lang="en-AU" dirty="0"/>
              <a:t>Increased adipose tissue</a:t>
            </a:r>
          </a:p>
        </p:txBody>
      </p:sp>
      <p:sp>
        <p:nvSpPr>
          <p:cNvPr id="37" name="TextBox 36">
            <a:extLst>
              <a:ext uri="{FF2B5EF4-FFF2-40B4-BE49-F238E27FC236}">
                <a16:creationId xmlns:a16="http://schemas.microsoft.com/office/drawing/2014/main" id="{2DCD552D-08D9-4CDB-92CD-2F5F0BCDA20C}"/>
              </a:ext>
            </a:extLst>
          </p:cNvPr>
          <p:cNvSpPr txBox="1"/>
          <p:nvPr/>
        </p:nvSpPr>
        <p:spPr>
          <a:xfrm>
            <a:off x="5931169" y="3719212"/>
            <a:ext cx="1826793" cy="923330"/>
          </a:xfrm>
          <a:prstGeom prst="rect">
            <a:avLst/>
          </a:prstGeom>
          <a:noFill/>
        </p:spPr>
        <p:txBody>
          <a:bodyPr wrap="square" rtlCol="0">
            <a:spAutoFit/>
          </a:bodyPr>
          <a:lstStyle/>
          <a:p>
            <a:pPr algn="ctr"/>
            <a:r>
              <a:rPr lang="en-AU" dirty="0"/>
              <a:t>Increased fatty acids in bloodstream</a:t>
            </a:r>
          </a:p>
        </p:txBody>
      </p:sp>
      <p:sp>
        <p:nvSpPr>
          <p:cNvPr id="38" name="TextBox 37">
            <a:extLst>
              <a:ext uri="{FF2B5EF4-FFF2-40B4-BE49-F238E27FC236}">
                <a16:creationId xmlns:a16="http://schemas.microsoft.com/office/drawing/2014/main" id="{C4E466D9-3944-4DE1-8E35-DFEE9DF08FB7}"/>
              </a:ext>
            </a:extLst>
          </p:cNvPr>
          <p:cNvSpPr txBox="1"/>
          <p:nvPr/>
        </p:nvSpPr>
        <p:spPr>
          <a:xfrm>
            <a:off x="8507399" y="2554859"/>
            <a:ext cx="1826793" cy="369332"/>
          </a:xfrm>
          <a:prstGeom prst="rect">
            <a:avLst/>
          </a:prstGeom>
          <a:noFill/>
        </p:spPr>
        <p:txBody>
          <a:bodyPr wrap="square" rtlCol="0">
            <a:spAutoFit/>
          </a:bodyPr>
          <a:lstStyle/>
          <a:p>
            <a:pPr algn="ctr"/>
            <a:r>
              <a:rPr lang="en-AU" dirty="0"/>
              <a:t>Insulin resistance</a:t>
            </a:r>
          </a:p>
        </p:txBody>
      </p:sp>
      <p:sp>
        <p:nvSpPr>
          <p:cNvPr id="39" name="TextBox 38">
            <a:extLst>
              <a:ext uri="{FF2B5EF4-FFF2-40B4-BE49-F238E27FC236}">
                <a16:creationId xmlns:a16="http://schemas.microsoft.com/office/drawing/2014/main" id="{45ED79DA-BF0D-4ACD-949D-238D12F347F9}"/>
              </a:ext>
            </a:extLst>
          </p:cNvPr>
          <p:cNvSpPr txBox="1"/>
          <p:nvPr/>
        </p:nvSpPr>
        <p:spPr>
          <a:xfrm>
            <a:off x="7402397" y="5838075"/>
            <a:ext cx="2210005" cy="646331"/>
          </a:xfrm>
          <a:prstGeom prst="rect">
            <a:avLst/>
          </a:prstGeom>
          <a:noFill/>
        </p:spPr>
        <p:txBody>
          <a:bodyPr wrap="square" rtlCol="0">
            <a:spAutoFit/>
          </a:bodyPr>
          <a:lstStyle/>
          <a:p>
            <a:pPr algn="ctr"/>
            <a:r>
              <a:rPr lang="en-AU" dirty="0"/>
              <a:t>Pancreatic beta-cell dysfunction</a:t>
            </a:r>
          </a:p>
        </p:txBody>
      </p:sp>
      <p:sp>
        <p:nvSpPr>
          <p:cNvPr id="40" name="Arrow: Right 39">
            <a:extLst>
              <a:ext uri="{FF2B5EF4-FFF2-40B4-BE49-F238E27FC236}">
                <a16:creationId xmlns:a16="http://schemas.microsoft.com/office/drawing/2014/main" id="{443528BE-5F0F-4537-A1CE-4A4168DFA312}"/>
              </a:ext>
            </a:extLst>
          </p:cNvPr>
          <p:cNvSpPr/>
          <p:nvPr/>
        </p:nvSpPr>
        <p:spPr>
          <a:xfrm>
            <a:off x="9475193" y="4971639"/>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469D73D5-D34E-4DBE-B06A-D96EFBA57E28}"/>
              </a:ext>
            </a:extLst>
          </p:cNvPr>
          <p:cNvSpPr txBox="1"/>
          <p:nvPr/>
        </p:nvSpPr>
        <p:spPr>
          <a:xfrm>
            <a:off x="10209331" y="4971639"/>
            <a:ext cx="1826793" cy="646331"/>
          </a:xfrm>
          <a:prstGeom prst="rect">
            <a:avLst/>
          </a:prstGeom>
          <a:noFill/>
        </p:spPr>
        <p:txBody>
          <a:bodyPr wrap="square" rtlCol="0">
            <a:spAutoFit/>
          </a:bodyPr>
          <a:lstStyle/>
          <a:p>
            <a:pPr algn="ctr"/>
            <a:r>
              <a:rPr lang="en-AU" dirty="0"/>
              <a:t>Decreased insulin secretion</a:t>
            </a:r>
          </a:p>
        </p:txBody>
      </p:sp>
      <p:sp>
        <p:nvSpPr>
          <p:cNvPr id="43" name="Freeform: Shape 42">
            <a:extLst>
              <a:ext uri="{FF2B5EF4-FFF2-40B4-BE49-F238E27FC236}">
                <a16:creationId xmlns:a16="http://schemas.microsoft.com/office/drawing/2014/main" id="{62FC7693-08B3-4E1C-9DE3-8584194E97A4}"/>
              </a:ext>
            </a:extLst>
          </p:cNvPr>
          <p:cNvSpPr/>
          <p:nvPr/>
        </p:nvSpPr>
        <p:spPr>
          <a:xfrm>
            <a:off x="7804805" y="1465761"/>
            <a:ext cx="1626670" cy="1020278"/>
          </a:xfrm>
          <a:custGeom>
            <a:avLst/>
            <a:gdLst>
              <a:gd name="connsiteX0" fmla="*/ 154004 w 1626670"/>
              <a:gd name="connsiteY0" fmla="*/ 1020278 h 1020278"/>
              <a:gd name="connsiteX1" fmla="*/ 154004 w 1626670"/>
              <a:gd name="connsiteY1" fmla="*/ 1020278 h 1020278"/>
              <a:gd name="connsiteX2" fmla="*/ 115503 w 1626670"/>
              <a:gd name="connsiteY2" fmla="*/ 943276 h 1020278"/>
              <a:gd name="connsiteX3" fmla="*/ 96253 w 1626670"/>
              <a:gd name="connsiteY3" fmla="*/ 885524 h 1020278"/>
              <a:gd name="connsiteX4" fmla="*/ 86628 w 1626670"/>
              <a:gd name="connsiteY4" fmla="*/ 856648 h 1020278"/>
              <a:gd name="connsiteX5" fmla="*/ 67377 w 1626670"/>
              <a:gd name="connsiteY5" fmla="*/ 827773 h 1020278"/>
              <a:gd name="connsiteX6" fmla="*/ 48126 w 1626670"/>
              <a:gd name="connsiteY6" fmla="*/ 750770 h 1020278"/>
              <a:gd name="connsiteX7" fmla="*/ 38501 w 1626670"/>
              <a:gd name="connsiteY7" fmla="*/ 721895 h 1020278"/>
              <a:gd name="connsiteX8" fmla="*/ 28876 w 1626670"/>
              <a:gd name="connsiteY8" fmla="*/ 673768 h 1020278"/>
              <a:gd name="connsiteX9" fmla="*/ 9625 w 1626670"/>
              <a:gd name="connsiteY9" fmla="*/ 616017 h 1020278"/>
              <a:gd name="connsiteX10" fmla="*/ 0 w 1626670"/>
              <a:gd name="connsiteY10" fmla="*/ 577516 h 1020278"/>
              <a:gd name="connsiteX11" fmla="*/ 9625 w 1626670"/>
              <a:gd name="connsiteY11" fmla="*/ 288758 h 1020278"/>
              <a:gd name="connsiteX12" fmla="*/ 38501 w 1626670"/>
              <a:gd name="connsiteY12" fmla="*/ 192505 h 1020278"/>
              <a:gd name="connsiteX13" fmla="*/ 67377 w 1626670"/>
              <a:gd name="connsiteY13" fmla="*/ 182880 h 1020278"/>
              <a:gd name="connsiteX14" fmla="*/ 77002 w 1626670"/>
              <a:gd name="connsiteY14" fmla="*/ 154004 h 1020278"/>
              <a:gd name="connsiteX15" fmla="*/ 105878 w 1626670"/>
              <a:gd name="connsiteY15" fmla="*/ 144379 h 1020278"/>
              <a:gd name="connsiteX16" fmla="*/ 134754 w 1626670"/>
              <a:gd name="connsiteY16" fmla="*/ 125128 h 1020278"/>
              <a:gd name="connsiteX17" fmla="*/ 192505 w 1626670"/>
              <a:gd name="connsiteY17" fmla="*/ 105878 h 1020278"/>
              <a:gd name="connsiteX18" fmla="*/ 221381 w 1626670"/>
              <a:gd name="connsiteY18" fmla="*/ 96253 h 1020278"/>
              <a:gd name="connsiteX19" fmla="*/ 250257 w 1626670"/>
              <a:gd name="connsiteY19" fmla="*/ 77002 h 1020278"/>
              <a:gd name="connsiteX20" fmla="*/ 336884 w 1626670"/>
              <a:gd name="connsiteY20" fmla="*/ 57752 h 1020278"/>
              <a:gd name="connsiteX21" fmla="*/ 365760 w 1626670"/>
              <a:gd name="connsiteY21" fmla="*/ 48126 h 1020278"/>
              <a:gd name="connsiteX22" fmla="*/ 789272 w 1626670"/>
              <a:gd name="connsiteY22" fmla="*/ 38501 h 1020278"/>
              <a:gd name="connsiteX23" fmla="*/ 1617044 w 1626670"/>
              <a:gd name="connsiteY23" fmla="*/ 0 h 1020278"/>
              <a:gd name="connsiteX24" fmla="*/ 1626670 w 1626670"/>
              <a:gd name="connsiteY24" fmla="*/ 105878 h 1020278"/>
              <a:gd name="connsiteX25" fmla="*/ 1607419 w 1626670"/>
              <a:gd name="connsiteY25" fmla="*/ 192505 h 1020278"/>
              <a:gd name="connsiteX26" fmla="*/ 1578543 w 1626670"/>
              <a:gd name="connsiteY26" fmla="*/ 221381 h 1020278"/>
              <a:gd name="connsiteX27" fmla="*/ 1568918 w 1626670"/>
              <a:gd name="connsiteY27" fmla="*/ 250257 h 1020278"/>
              <a:gd name="connsiteX28" fmla="*/ 1540042 w 1626670"/>
              <a:gd name="connsiteY28" fmla="*/ 279133 h 1020278"/>
              <a:gd name="connsiteX29" fmla="*/ 1491916 w 1626670"/>
              <a:gd name="connsiteY29" fmla="*/ 327259 h 1020278"/>
              <a:gd name="connsiteX30" fmla="*/ 1443790 w 1626670"/>
              <a:gd name="connsiteY30" fmla="*/ 365760 h 1020278"/>
              <a:gd name="connsiteX31" fmla="*/ 1386038 w 1626670"/>
              <a:gd name="connsiteY31" fmla="*/ 404261 h 1020278"/>
              <a:gd name="connsiteX32" fmla="*/ 1357162 w 1626670"/>
              <a:gd name="connsiteY32" fmla="*/ 423512 h 1020278"/>
              <a:gd name="connsiteX33" fmla="*/ 1299411 w 1626670"/>
              <a:gd name="connsiteY33" fmla="*/ 442762 h 1020278"/>
              <a:gd name="connsiteX34" fmla="*/ 1241659 w 1626670"/>
              <a:gd name="connsiteY34" fmla="*/ 481263 h 1020278"/>
              <a:gd name="connsiteX35" fmla="*/ 1183908 w 1626670"/>
              <a:gd name="connsiteY35" fmla="*/ 500514 h 1020278"/>
              <a:gd name="connsiteX36" fmla="*/ 1097280 w 1626670"/>
              <a:gd name="connsiteY36" fmla="*/ 539015 h 1020278"/>
              <a:gd name="connsiteX37" fmla="*/ 1039529 w 1626670"/>
              <a:gd name="connsiteY37" fmla="*/ 558265 h 1020278"/>
              <a:gd name="connsiteX38" fmla="*/ 1010653 w 1626670"/>
              <a:gd name="connsiteY38" fmla="*/ 567890 h 1020278"/>
              <a:gd name="connsiteX39" fmla="*/ 933651 w 1626670"/>
              <a:gd name="connsiteY39" fmla="*/ 577516 h 1020278"/>
              <a:gd name="connsiteX40" fmla="*/ 856649 w 1626670"/>
              <a:gd name="connsiteY40" fmla="*/ 587141 h 1020278"/>
              <a:gd name="connsiteX41" fmla="*/ 856649 w 1626670"/>
              <a:gd name="connsiteY41" fmla="*/ 587141 h 1020278"/>
              <a:gd name="connsiteX42" fmla="*/ 847023 w 1626670"/>
              <a:gd name="connsiteY42" fmla="*/ 683394 h 1020278"/>
              <a:gd name="connsiteX43" fmla="*/ 827773 w 1626670"/>
              <a:gd name="connsiteY43" fmla="*/ 712269 h 1020278"/>
              <a:gd name="connsiteX44" fmla="*/ 789272 w 1626670"/>
              <a:gd name="connsiteY44" fmla="*/ 770021 h 1020278"/>
              <a:gd name="connsiteX45" fmla="*/ 770021 w 1626670"/>
              <a:gd name="connsiteY45" fmla="*/ 798897 h 1020278"/>
              <a:gd name="connsiteX46" fmla="*/ 654518 w 1626670"/>
              <a:gd name="connsiteY46" fmla="*/ 895149 h 1020278"/>
              <a:gd name="connsiteX47" fmla="*/ 596766 w 1626670"/>
              <a:gd name="connsiteY47" fmla="*/ 933650 h 1020278"/>
              <a:gd name="connsiteX48" fmla="*/ 529390 w 1626670"/>
              <a:gd name="connsiteY48" fmla="*/ 952901 h 1020278"/>
              <a:gd name="connsiteX49" fmla="*/ 452388 w 1626670"/>
              <a:gd name="connsiteY49" fmla="*/ 981777 h 1020278"/>
              <a:gd name="connsiteX50" fmla="*/ 336884 w 1626670"/>
              <a:gd name="connsiteY50" fmla="*/ 1010653 h 1020278"/>
              <a:gd name="connsiteX51" fmla="*/ 154004 w 1626670"/>
              <a:gd name="connsiteY51" fmla="*/ 1020278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26670" h="1020278">
                <a:moveTo>
                  <a:pt x="154004" y="1020278"/>
                </a:moveTo>
                <a:lnTo>
                  <a:pt x="154004" y="1020278"/>
                </a:lnTo>
                <a:cubicBezTo>
                  <a:pt x="141170" y="994611"/>
                  <a:pt x="126807" y="969653"/>
                  <a:pt x="115503" y="943276"/>
                </a:cubicBezTo>
                <a:cubicBezTo>
                  <a:pt x="107510" y="924625"/>
                  <a:pt x="102670" y="904775"/>
                  <a:pt x="96253" y="885524"/>
                </a:cubicBezTo>
                <a:cubicBezTo>
                  <a:pt x="93045" y="875899"/>
                  <a:pt x="92256" y="865090"/>
                  <a:pt x="86628" y="856648"/>
                </a:cubicBezTo>
                <a:lnTo>
                  <a:pt x="67377" y="827773"/>
                </a:lnTo>
                <a:cubicBezTo>
                  <a:pt x="60960" y="802105"/>
                  <a:pt x="56493" y="775870"/>
                  <a:pt x="48126" y="750770"/>
                </a:cubicBezTo>
                <a:cubicBezTo>
                  <a:pt x="44918" y="741145"/>
                  <a:pt x="40962" y="731738"/>
                  <a:pt x="38501" y="721895"/>
                </a:cubicBezTo>
                <a:cubicBezTo>
                  <a:pt x="34533" y="706023"/>
                  <a:pt x="33181" y="689552"/>
                  <a:pt x="28876" y="673768"/>
                </a:cubicBezTo>
                <a:cubicBezTo>
                  <a:pt x="23537" y="654191"/>
                  <a:pt x="14546" y="635703"/>
                  <a:pt x="9625" y="616017"/>
                </a:cubicBezTo>
                <a:lnTo>
                  <a:pt x="0" y="577516"/>
                </a:lnTo>
                <a:cubicBezTo>
                  <a:pt x="3208" y="481263"/>
                  <a:pt x="3970" y="384898"/>
                  <a:pt x="9625" y="288758"/>
                </a:cubicBezTo>
                <a:cubicBezTo>
                  <a:pt x="10381" y="275907"/>
                  <a:pt x="36224" y="193264"/>
                  <a:pt x="38501" y="192505"/>
                </a:cubicBezTo>
                <a:lnTo>
                  <a:pt x="67377" y="182880"/>
                </a:lnTo>
                <a:cubicBezTo>
                  <a:pt x="70585" y="173255"/>
                  <a:pt x="69828" y="161178"/>
                  <a:pt x="77002" y="154004"/>
                </a:cubicBezTo>
                <a:cubicBezTo>
                  <a:pt x="84176" y="146830"/>
                  <a:pt x="96803" y="148916"/>
                  <a:pt x="105878" y="144379"/>
                </a:cubicBezTo>
                <a:cubicBezTo>
                  <a:pt x="116225" y="139206"/>
                  <a:pt x="124183" y="129826"/>
                  <a:pt x="134754" y="125128"/>
                </a:cubicBezTo>
                <a:cubicBezTo>
                  <a:pt x="153297" y="116887"/>
                  <a:pt x="173255" y="112295"/>
                  <a:pt x="192505" y="105878"/>
                </a:cubicBezTo>
                <a:lnTo>
                  <a:pt x="221381" y="96253"/>
                </a:lnTo>
                <a:cubicBezTo>
                  <a:pt x="231006" y="89836"/>
                  <a:pt x="239624" y="81559"/>
                  <a:pt x="250257" y="77002"/>
                </a:cubicBezTo>
                <a:cubicBezTo>
                  <a:pt x="264090" y="71074"/>
                  <a:pt x="325921" y="60493"/>
                  <a:pt x="336884" y="57752"/>
                </a:cubicBezTo>
                <a:cubicBezTo>
                  <a:pt x="346727" y="55291"/>
                  <a:pt x="356004" y="50913"/>
                  <a:pt x="365760" y="48126"/>
                </a:cubicBezTo>
                <a:cubicBezTo>
                  <a:pt x="508384" y="7375"/>
                  <a:pt x="588774" y="38501"/>
                  <a:pt x="789272" y="38501"/>
                </a:cubicBezTo>
                <a:lnTo>
                  <a:pt x="1617044" y="0"/>
                </a:lnTo>
                <a:lnTo>
                  <a:pt x="1626670" y="105878"/>
                </a:lnTo>
                <a:cubicBezTo>
                  <a:pt x="1620253" y="134754"/>
                  <a:pt x="1618796" y="165200"/>
                  <a:pt x="1607419" y="192505"/>
                </a:cubicBezTo>
                <a:cubicBezTo>
                  <a:pt x="1602183" y="205070"/>
                  <a:pt x="1586094" y="210055"/>
                  <a:pt x="1578543" y="221381"/>
                </a:cubicBezTo>
                <a:cubicBezTo>
                  <a:pt x="1572915" y="229823"/>
                  <a:pt x="1574546" y="241815"/>
                  <a:pt x="1568918" y="250257"/>
                </a:cubicBezTo>
                <a:cubicBezTo>
                  <a:pt x="1561367" y="261583"/>
                  <a:pt x="1548756" y="268676"/>
                  <a:pt x="1540042" y="279133"/>
                </a:cubicBezTo>
                <a:cubicBezTo>
                  <a:pt x="1499937" y="327259"/>
                  <a:pt x="1544856" y="291965"/>
                  <a:pt x="1491916" y="327259"/>
                </a:cubicBezTo>
                <a:cubicBezTo>
                  <a:pt x="1456346" y="380613"/>
                  <a:pt x="1493016" y="338412"/>
                  <a:pt x="1443790" y="365760"/>
                </a:cubicBezTo>
                <a:cubicBezTo>
                  <a:pt x="1423565" y="376996"/>
                  <a:pt x="1405289" y="391427"/>
                  <a:pt x="1386038" y="404261"/>
                </a:cubicBezTo>
                <a:cubicBezTo>
                  <a:pt x="1376413" y="410678"/>
                  <a:pt x="1368137" y="419854"/>
                  <a:pt x="1357162" y="423512"/>
                </a:cubicBezTo>
                <a:lnTo>
                  <a:pt x="1299411" y="442762"/>
                </a:lnTo>
                <a:cubicBezTo>
                  <a:pt x="1280160" y="455596"/>
                  <a:pt x="1263608" y="473946"/>
                  <a:pt x="1241659" y="481263"/>
                </a:cubicBezTo>
                <a:cubicBezTo>
                  <a:pt x="1222409" y="487680"/>
                  <a:pt x="1200792" y="489258"/>
                  <a:pt x="1183908" y="500514"/>
                </a:cubicBezTo>
                <a:cubicBezTo>
                  <a:pt x="1138149" y="531019"/>
                  <a:pt x="1166005" y="516107"/>
                  <a:pt x="1097280" y="539015"/>
                </a:cubicBezTo>
                <a:lnTo>
                  <a:pt x="1039529" y="558265"/>
                </a:lnTo>
                <a:cubicBezTo>
                  <a:pt x="1029904" y="561473"/>
                  <a:pt x="1020721" y="566631"/>
                  <a:pt x="1010653" y="567890"/>
                </a:cubicBezTo>
                <a:lnTo>
                  <a:pt x="933651" y="577516"/>
                </a:lnTo>
                <a:cubicBezTo>
                  <a:pt x="889556" y="592214"/>
                  <a:pt x="914921" y="587141"/>
                  <a:pt x="856649" y="587141"/>
                </a:cubicBezTo>
                <a:lnTo>
                  <a:pt x="856649" y="587141"/>
                </a:lnTo>
                <a:cubicBezTo>
                  <a:pt x="853440" y="619225"/>
                  <a:pt x="854274" y="651975"/>
                  <a:pt x="847023" y="683394"/>
                </a:cubicBezTo>
                <a:cubicBezTo>
                  <a:pt x="844422" y="694666"/>
                  <a:pt x="832946" y="701922"/>
                  <a:pt x="827773" y="712269"/>
                </a:cubicBezTo>
                <a:cubicBezTo>
                  <a:pt x="789715" y="788387"/>
                  <a:pt x="857695" y="687914"/>
                  <a:pt x="789272" y="770021"/>
                </a:cubicBezTo>
                <a:cubicBezTo>
                  <a:pt x="781866" y="778908"/>
                  <a:pt x="777707" y="790251"/>
                  <a:pt x="770021" y="798897"/>
                </a:cubicBezTo>
                <a:cubicBezTo>
                  <a:pt x="716121" y="859535"/>
                  <a:pt x="717746" y="852997"/>
                  <a:pt x="654518" y="895149"/>
                </a:cubicBezTo>
                <a:lnTo>
                  <a:pt x="596766" y="933650"/>
                </a:lnTo>
                <a:cubicBezTo>
                  <a:pt x="555341" y="947460"/>
                  <a:pt x="577734" y="940815"/>
                  <a:pt x="529390" y="952901"/>
                </a:cubicBezTo>
                <a:cubicBezTo>
                  <a:pt x="479139" y="986402"/>
                  <a:pt x="522836" y="962565"/>
                  <a:pt x="452388" y="981777"/>
                </a:cubicBezTo>
                <a:cubicBezTo>
                  <a:pt x="384396" y="1000320"/>
                  <a:pt x="406693" y="1004307"/>
                  <a:pt x="336884" y="1010653"/>
                </a:cubicBezTo>
                <a:cubicBezTo>
                  <a:pt x="228810" y="1020478"/>
                  <a:pt x="184484" y="1018674"/>
                  <a:pt x="154004" y="1020278"/>
                </a:cubicBezTo>
                <a:close/>
              </a:path>
            </a:pathLst>
          </a:custGeom>
          <a:solidFill>
            <a:srgbClr val="8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a:extLst>
              <a:ext uri="{FF2B5EF4-FFF2-40B4-BE49-F238E27FC236}">
                <a16:creationId xmlns:a16="http://schemas.microsoft.com/office/drawing/2014/main" id="{0B462372-F07B-4F4E-AE78-608D760325EC}"/>
              </a:ext>
            </a:extLst>
          </p:cNvPr>
          <p:cNvSpPr txBox="1"/>
          <p:nvPr/>
        </p:nvSpPr>
        <p:spPr>
          <a:xfrm>
            <a:off x="7688638" y="1223349"/>
            <a:ext cx="1826793" cy="307777"/>
          </a:xfrm>
          <a:prstGeom prst="rect">
            <a:avLst/>
          </a:prstGeom>
          <a:noFill/>
        </p:spPr>
        <p:txBody>
          <a:bodyPr wrap="square" rtlCol="0">
            <a:spAutoFit/>
          </a:bodyPr>
          <a:lstStyle/>
          <a:p>
            <a:pPr algn="ctr"/>
            <a:r>
              <a:rPr lang="en-AU" sz="1400" dirty="0"/>
              <a:t>Liver</a:t>
            </a:r>
          </a:p>
        </p:txBody>
      </p:sp>
      <p:sp>
        <p:nvSpPr>
          <p:cNvPr id="45" name="TextBox 44">
            <a:extLst>
              <a:ext uri="{FF2B5EF4-FFF2-40B4-BE49-F238E27FC236}">
                <a16:creationId xmlns:a16="http://schemas.microsoft.com/office/drawing/2014/main" id="{1A8F90F6-107F-42C7-A7FB-36D4B4642486}"/>
              </a:ext>
            </a:extLst>
          </p:cNvPr>
          <p:cNvSpPr txBox="1"/>
          <p:nvPr/>
        </p:nvSpPr>
        <p:spPr>
          <a:xfrm>
            <a:off x="9506052" y="1145464"/>
            <a:ext cx="1826793" cy="307777"/>
          </a:xfrm>
          <a:prstGeom prst="rect">
            <a:avLst/>
          </a:prstGeom>
          <a:noFill/>
        </p:spPr>
        <p:txBody>
          <a:bodyPr wrap="square" rtlCol="0">
            <a:spAutoFit/>
          </a:bodyPr>
          <a:lstStyle/>
          <a:p>
            <a:pPr algn="ctr"/>
            <a:r>
              <a:rPr lang="en-AU" sz="1400" dirty="0"/>
              <a:t>Skeletal muscle</a:t>
            </a:r>
          </a:p>
        </p:txBody>
      </p:sp>
      <p:sp>
        <p:nvSpPr>
          <p:cNvPr id="48" name="Freeform: Shape 47">
            <a:extLst>
              <a:ext uri="{FF2B5EF4-FFF2-40B4-BE49-F238E27FC236}">
                <a16:creationId xmlns:a16="http://schemas.microsoft.com/office/drawing/2014/main" id="{5989D7C7-6046-4F61-9B81-1F38A8C2718C}"/>
              </a:ext>
            </a:extLst>
          </p:cNvPr>
          <p:cNvSpPr/>
          <p:nvPr/>
        </p:nvSpPr>
        <p:spPr>
          <a:xfrm>
            <a:off x="9693135" y="1474777"/>
            <a:ext cx="1232452" cy="1024422"/>
          </a:xfrm>
          <a:custGeom>
            <a:avLst/>
            <a:gdLst>
              <a:gd name="connsiteX0" fmla="*/ 151074 w 1232452"/>
              <a:gd name="connsiteY0" fmla="*/ 0 h 1057523"/>
              <a:gd name="connsiteX1" fmla="*/ 151074 w 1232452"/>
              <a:gd name="connsiteY1" fmla="*/ 0 h 1057523"/>
              <a:gd name="connsiteX2" fmla="*/ 238539 w 1232452"/>
              <a:gd name="connsiteY2" fmla="*/ 7951 h 1057523"/>
              <a:gd name="connsiteX3" fmla="*/ 262393 w 1232452"/>
              <a:gd name="connsiteY3" fmla="*/ 23854 h 1057523"/>
              <a:gd name="connsiteX4" fmla="*/ 286247 w 1232452"/>
              <a:gd name="connsiteY4" fmla="*/ 31805 h 1057523"/>
              <a:gd name="connsiteX5" fmla="*/ 333954 w 1232452"/>
              <a:gd name="connsiteY5" fmla="*/ 55659 h 1057523"/>
              <a:gd name="connsiteX6" fmla="*/ 357808 w 1232452"/>
              <a:gd name="connsiteY6" fmla="*/ 71561 h 1057523"/>
              <a:gd name="connsiteX7" fmla="*/ 381662 w 1232452"/>
              <a:gd name="connsiteY7" fmla="*/ 79513 h 1057523"/>
              <a:gd name="connsiteX8" fmla="*/ 405516 w 1232452"/>
              <a:gd name="connsiteY8" fmla="*/ 95415 h 1057523"/>
              <a:gd name="connsiteX9" fmla="*/ 453224 w 1232452"/>
              <a:gd name="connsiteY9" fmla="*/ 111318 h 1057523"/>
              <a:gd name="connsiteX10" fmla="*/ 500932 w 1232452"/>
              <a:gd name="connsiteY10" fmla="*/ 143123 h 1057523"/>
              <a:gd name="connsiteX11" fmla="*/ 524786 w 1232452"/>
              <a:gd name="connsiteY11" fmla="*/ 159026 h 1057523"/>
              <a:gd name="connsiteX12" fmla="*/ 548640 w 1232452"/>
              <a:gd name="connsiteY12" fmla="*/ 166977 h 1057523"/>
              <a:gd name="connsiteX13" fmla="*/ 596347 w 1232452"/>
              <a:gd name="connsiteY13" fmla="*/ 198782 h 1057523"/>
              <a:gd name="connsiteX14" fmla="*/ 644055 w 1232452"/>
              <a:gd name="connsiteY14" fmla="*/ 230587 h 1057523"/>
              <a:gd name="connsiteX15" fmla="*/ 739471 w 1232452"/>
              <a:gd name="connsiteY15" fmla="*/ 294198 h 1057523"/>
              <a:gd name="connsiteX16" fmla="*/ 763325 w 1232452"/>
              <a:gd name="connsiteY16" fmla="*/ 310101 h 1057523"/>
              <a:gd name="connsiteX17" fmla="*/ 787179 w 1232452"/>
              <a:gd name="connsiteY17" fmla="*/ 326003 h 1057523"/>
              <a:gd name="connsiteX18" fmla="*/ 834887 w 1232452"/>
              <a:gd name="connsiteY18" fmla="*/ 373711 h 1057523"/>
              <a:gd name="connsiteX19" fmla="*/ 858740 w 1232452"/>
              <a:gd name="connsiteY19" fmla="*/ 389614 h 1057523"/>
              <a:gd name="connsiteX20" fmla="*/ 906448 w 1232452"/>
              <a:gd name="connsiteY20" fmla="*/ 429370 h 1057523"/>
              <a:gd name="connsiteX21" fmla="*/ 954156 w 1232452"/>
              <a:gd name="connsiteY21" fmla="*/ 500932 h 1057523"/>
              <a:gd name="connsiteX22" fmla="*/ 970059 w 1232452"/>
              <a:gd name="connsiteY22" fmla="*/ 524786 h 1057523"/>
              <a:gd name="connsiteX23" fmla="*/ 1001864 w 1232452"/>
              <a:gd name="connsiteY23" fmla="*/ 572494 h 1057523"/>
              <a:gd name="connsiteX24" fmla="*/ 1009815 w 1232452"/>
              <a:gd name="connsiteY24" fmla="*/ 596347 h 1057523"/>
              <a:gd name="connsiteX25" fmla="*/ 1065474 w 1232452"/>
              <a:gd name="connsiteY25" fmla="*/ 667909 h 1057523"/>
              <a:gd name="connsiteX26" fmla="*/ 1081377 w 1232452"/>
              <a:gd name="connsiteY26" fmla="*/ 715617 h 1057523"/>
              <a:gd name="connsiteX27" fmla="*/ 1113182 w 1232452"/>
              <a:gd name="connsiteY27" fmla="*/ 763325 h 1057523"/>
              <a:gd name="connsiteX28" fmla="*/ 1137036 w 1232452"/>
              <a:gd name="connsiteY28" fmla="*/ 811033 h 1057523"/>
              <a:gd name="connsiteX29" fmla="*/ 1144987 w 1232452"/>
              <a:gd name="connsiteY29" fmla="*/ 834887 h 1057523"/>
              <a:gd name="connsiteX30" fmla="*/ 1176793 w 1232452"/>
              <a:gd name="connsiteY30" fmla="*/ 882594 h 1057523"/>
              <a:gd name="connsiteX31" fmla="*/ 1216549 w 1232452"/>
              <a:gd name="connsiteY31" fmla="*/ 954156 h 1057523"/>
              <a:gd name="connsiteX32" fmla="*/ 1232452 w 1232452"/>
              <a:gd name="connsiteY32" fmla="*/ 962107 h 1057523"/>
              <a:gd name="connsiteX33" fmla="*/ 1176793 w 1232452"/>
              <a:gd name="connsiteY33" fmla="*/ 1057523 h 1057523"/>
              <a:gd name="connsiteX34" fmla="*/ 1113182 w 1232452"/>
              <a:gd name="connsiteY34" fmla="*/ 1033669 h 1057523"/>
              <a:gd name="connsiteX35" fmla="*/ 1089328 w 1232452"/>
              <a:gd name="connsiteY35" fmla="*/ 1017767 h 1057523"/>
              <a:gd name="connsiteX36" fmla="*/ 1065474 w 1232452"/>
              <a:gd name="connsiteY36" fmla="*/ 1009815 h 1057523"/>
              <a:gd name="connsiteX37" fmla="*/ 1041620 w 1232452"/>
              <a:gd name="connsiteY37" fmla="*/ 993913 h 1057523"/>
              <a:gd name="connsiteX38" fmla="*/ 970059 w 1232452"/>
              <a:gd name="connsiteY38" fmla="*/ 970059 h 1057523"/>
              <a:gd name="connsiteX39" fmla="*/ 922351 w 1232452"/>
              <a:gd name="connsiteY39" fmla="*/ 954156 h 1057523"/>
              <a:gd name="connsiteX40" fmla="*/ 898497 w 1232452"/>
              <a:gd name="connsiteY40" fmla="*/ 946205 h 1057523"/>
              <a:gd name="connsiteX41" fmla="*/ 850789 w 1232452"/>
              <a:gd name="connsiteY41" fmla="*/ 938254 h 1057523"/>
              <a:gd name="connsiteX42" fmla="*/ 755373 w 1232452"/>
              <a:gd name="connsiteY42" fmla="*/ 906448 h 1057523"/>
              <a:gd name="connsiteX43" fmla="*/ 731520 w 1232452"/>
              <a:gd name="connsiteY43" fmla="*/ 898497 h 1057523"/>
              <a:gd name="connsiteX44" fmla="*/ 707666 w 1232452"/>
              <a:gd name="connsiteY44" fmla="*/ 890546 h 1057523"/>
              <a:gd name="connsiteX45" fmla="*/ 636104 w 1232452"/>
              <a:gd name="connsiteY45" fmla="*/ 850789 h 1057523"/>
              <a:gd name="connsiteX46" fmla="*/ 612250 w 1232452"/>
              <a:gd name="connsiteY46" fmla="*/ 826935 h 1057523"/>
              <a:gd name="connsiteX47" fmla="*/ 556591 w 1232452"/>
              <a:gd name="connsiteY47" fmla="*/ 811033 h 1057523"/>
              <a:gd name="connsiteX48" fmla="*/ 508883 w 1232452"/>
              <a:gd name="connsiteY48" fmla="*/ 779227 h 1057523"/>
              <a:gd name="connsiteX49" fmla="*/ 485029 w 1232452"/>
              <a:gd name="connsiteY49" fmla="*/ 771276 h 1057523"/>
              <a:gd name="connsiteX50" fmla="*/ 413467 w 1232452"/>
              <a:gd name="connsiteY50" fmla="*/ 731520 h 1057523"/>
              <a:gd name="connsiteX51" fmla="*/ 365760 w 1232452"/>
              <a:gd name="connsiteY51" fmla="*/ 699714 h 1057523"/>
              <a:gd name="connsiteX52" fmla="*/ 341906 w 1232452"/>
              <a:gd name="connsiteY52" fmla="*/ 683812 h 1057523"/>
              <a:gd name="connsiteX53" fmla="*/ 318052 w 1232452"/>
              <a:gd name="connsiteY53" fmla="*/ 675861 h 1057523"/>
              <a:gd name="connsiteX54" fmla="*/ 270344 w 1232452"/>
              <a:gd name="connsiteY54" fmla="*/ 644055 h 1057523"/>
              <a:gd name="connsiteX55" fmla="*/ 214685 w 1232452"/>
              <a:gd name="connsiteY55" fmla="*/ 596347 h 1057523"/>
              <a:gd name="connsiteX56" fmla="*/ 166977 w 1232452"/>
              <a:gd name="connsiteY56" fmla="*/ 556591 h 1057523"/>
              <a:gd name="connsiteX57" fmla="*/ 135172 w 1232452"/>
              <a:gd name="connsiteY57" fmla="*/ 508883 h 1057523"/>
              <a:gd name="connsiteX58" fmla="*/ 119269 w 1232452"/>
              <a:gd name="connsiteY58" fmla="*/ 485029 h 1057523"/>
              <a:gd name="connsiteX59" fmla="*/ 79513 w 1232452"/>
              <a:gd name="connsiteY59" fmla="*/ 365760 h 1057523"/>
              <a:gd name="connsiteX60" fmla="*/ 63610 w 1232452"/>
              <a:gd name="connsiteY60" fmla="*/ 318052 h 1057523"/>
              <a:gd name="connsiteX61" fmla="*/ 55659 w 1232452"/>
              <a:gd name="connsiteY61" fmla="*/ 294198 h 1057523"/>
              <a:gd name="connsiteX62" fmla="*/ 47707 w 1232452"/>
              <a:gd name="connsiteY62" fmla="*/ 246490 h 1057523"/>
              <a:gd name="connsiteX63" fmla="*/ 23853 w 1232452"/>
              <a:gd name="connsiteY63" fmla="*/ 174928 h 1057523"/>
              <a:gd name="connsiteX64" fmla="*/ 7951 w 1232452"/>
              <a:gd name="connsiteY64" fmla="*/ 127221 h 1057523"/>
              <a:gd name="connsiteX65" fmla="*/ 0 w 1232452"/>
              <a:gd name="connsiteY65" fmla="*/ 119269 h 1057523"/>
              <a:gd name="connsiteX66" fmla="*/ 151074 w 1232452"/>
              <a:gd name="connsiteY66" fmla="*/ 0 h 10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32452" h="1057523">
                <a:moveTo>
                  <a:pt x="151074" y="0"/>
                </a:moveTo>
                <a:lnTo>
                  <a:pt x="151074" y="0"/>
                </a:lnTo>
                <a:cubicBezTo>
                  <a:pt x="180229" y="2650"/>
                  <a:pt x="209914" y="1817"/>
                  <a:pt x="238539" y="7951"/>
                </a:cubicBezTo>
                <a:cubicBezTo>
                  <a:pt x="247883" y="9953"/>
                  <a:pt x="253846" y="19580"/>
                  <a:pt x="262393" y="23854"/>
                </a:cubicBezTo>
                <a:cubicBezTo>
                  <a:pt x="269890" y="27602"/>
                  <a:pt x="278296" y="29155"/>
                  <a:pt x="286247" y="31805"/>
                </a:cubicBezTo>
                <a:cubicBezTo>
                  <a:pt x="354600" y="77373"/>
                  <a:pt x="268121" y="22742"/>
                  <a:pt x="333954" y="55659"/>
                </a:cubicBezTo>
                <a:cubicBezTo>
                  <a:pt x="342501" y="59933"/>
                  <a:pt x="349261" y="67287"/>
                  <a:pt x="357808" y="71561"/>
                </a:cubicBezTo>
                <a:cubicBezTo>
                  <a:pt x="365305" y="75309"/>
                  <a:pt x="374165" y="75765"/>
                  <a:pt x="381662" y="79513"/>
                </a:cubicBezTo>
                <a:cubicBezTo>
                  <a:pt x="390209" y="83787"/>
                  <a:pt x="396783" y="91534"/>
                  <a:pt x="405516" y="95415"/>
                </a:cubicBezTo>
                <a:cubicBezTo>
                  <a:pt x="420834" y="102223"/>
                  <a:pt x="453224" y="111318"/>
                  <a:pt x="453224" y="111318"/>
                </a:cubicBezTo>
                <a:lnTo>
                  <a:pt x="500932" y="143123"/>
                </a:lnTo>
                <a:cubicBezTo>
                  <a:pt x="508883" y="148424"/>
                  <a:pt x="515720" y="156004"/>
                  <a:pt x="524786" y="159026"/>
                </a:cubicBezTo>
                <a:lnTo>
                  <a:pt x="548640" y="166977"/>
                </a:lnTo>
                <a:cubicBezTo>
                  <a:pt x="601575" y="219914"/>
                  <a:pt x="544566" y="170015"/>
                  <a:pt x="596347" y="198782"/>
                </a:cubicBezTo>
                <a:cubicBezTo>
                  <a:pt x="613054" y="208064"/>
                  <a:pt x="628152" y="219985"/>
                  <a:pt x="644055" y="230587"/>
                </a:cubicBezTo>
                <a:lnTo>
                  <a:pt x="739471" y="294198"/>
                </a:lnTo>
                <a:lnTo>
                  <a:pt x="763325" y="310101"/>
                </a:lnTo>
                <a:cubicBezTo>
                  <a:pt x="771276" y="315402"/>
                  <a:pt x="780422" y="319246"/>
                  <a:pt x="787179" y="326003"/>
                </a:cubicBezTo>
                <a:cubicBezTo>
                  <a:pt x="803082" y="341906"/>
                  <a:pt x="816175" y="361235"/>
                  <a:pt x="834887" y="373711"/>
                </a:cubicBezTo>
                <a:cubicBezTo>
                  <a:pt x="842838" y="379012"/>
                  <a:pt x="851399" y="383496"/>
                  <a:pt x="858740" y="389614"/>
                </a:cubicBezTo>
                <a:cubicBezTo>
                  <a:pt x="919957" y="440628"/>
                  <a:pt x="847228" y="389889"/>
                  <a:pt x="906448" y="429370"/>
                </a:cubicBezTo>
                <a:lnTo>
                  <a:pt x="954156" y="500932"/>
                </a:lnTo>
                <a:lnTo>
                  <a:pt x="970059" y="524786"/>
                </a:lnTo>
                <a:cubicBezTo>
                  <a:pt x="988964" y="581503"/>
                  <a:pt x="962158" y="512935"/>
                  <a:pt x="1001864" y="572494"/>
                </a:cubicBezTo>
                <a:cubicBezTo>
                  <a:pt x="1006513" y="579467"/>
                  <a:pt x="1005745" y="589021"/>
                  <a:pt x="1009815" y="596347"/>
                </a:cubicBezTo>
                <a:cubicBezTo>
                  <a:pt x="1033592" y="639146"/>
                  <a:pt x="1036498" y="638933"/>
                  <a:pt x="1065474" y="667909"/>
                </a:cubicBezTo>
                <a:cubicBezTo>
                  <a:pt x="1070775" y="683812"/>
                  <a:pt x="1072079" y="701669"/>
                  <a:pt x="1081377" y="715617"/>
                </a:cubicBezTo>
                <a:cubicBezTo>
                  <a:pt x="1091979" y="731520"/>
                  <a:pt x="1107138" y="745193"/>
                  <a:pt x="1113182" y="763325"/>
                </a:cubicBezTo>
                <a:cubicBezTo>
                  <a:pt x="1124155" y="796245"/>
                  <a:pt x="1116484" y="780205"/>
                  <a:pt x="1137036" y="811033"/>
                </a:cubicBezTo>
                <a:cubicBezTo>
                  <a:pt x="1139686" y="818984"/>
                  <a:pt x="1140917" y="827560"/>
                  <a:pt x="1144987" y="834887"/>
                </a:cubicBezTo>
                <a:cubicBezTo>
                  <a:pt x="1154269" y="851594"/>
                  <a:pt x="1176793" y="882594"/>
                  <a:pt x="1176793" y="882594"/>
                </a:cubicBezTo>
                <a:cubicBezTo>
                  <a:pt x="1184393" y="905396"/>
                  <a:pt x="1194676" y="943220"/>
                  <a:pt x="1216549" y="954156"/>
                </a:cubicBezTo>
                <a:lnTo>
                  <a:pt x="1232452" y="962107"/>
                </a:lnTo>
                <a:lnTo>
                  <a:pt x="1176793" y="1057523"/>
                </a:lnTo>
                <a:cubicBezTo>
                  <a:pt x="1155589" y="1049572"/>
                  <a:pt x="1133798" y="1043040"/>
                  <a:pt x="1113182" y="1033669"/>
                </a:cubicBezTo>
                <a:cubicBezTo>
                  <a:pt x="1104482" y="1029715"/>
                  <a:pt x="1097875" y="1022041"/>
                  <a:pt x="1089328" y="1017767"/>
                </a:cubicBezTo>
                <a:cubicBezTo>
                  <a:pt x="1081831" y="1014019"/>
                  <a:pt x="1072971" y="1013563"/>
                  <a:pt x="1065474" y="1009815"/>
                </a:cubicBezTo>
                <a:cubicBezTo>
                  <a:pt x="1056927" y="1005541"/>
                  <a:pt x="1050353" y="997794"/>
                  <a:pt x="1041620" y="993913"/>
                </a:cubicBezTo>
                <a:cubicBezTo>
                  <a:pt x="1041601" y="993905"/>
                  <a:pt x="981995" y="974038"/>
                  <a:pt x="970059" y="970059"/>
                </a:cubicBezTo>
                <a:lnTo>
                  <a:pt x="922351" y="954156"/>
                </a:lnTo>
                <a:cubicBezTo>
                  <a:pt x="914400" y="951506"/>
                  <a:pt x="906764" y="947583"/>
                  <a:pt x="898497" y="946205"/>
                </a:cubicBezTo>
                <a:lnTo>
                  <a:pt x="850789" y="938254"/>
                </a:lnTo>
                <a:lnTo>
                  <a:pt x="755373" y="906448"/>
                </a:lnTo>
                <a:lnTo>
                  <a:pt x="731520" y="898497"/>
                </a:lnTo>
                <a:lnTo>
                  <a:pt x="707666" y="890546"/>
                </a:lnTo>
                <a:cubicBezTo>
                  <a:pt x="652984" y="854092"/>
                  <a:pt x="678090" y="864785"/>
                  <a:pt x="636104" y="850789"/>
                </a:cubicBezTo>
                <a:cubicBezTo>
                  <a:pt x="628153" y="842838"/>
                  <a:pt x="621606" y="833172"/>
                  <a:pt x="612250" y="826935"/>
                </a:cubicBezTo>
                <a:cubicBezTo>
                  <a:pt x="605406" y="822373"/>
                  <a:pt x="560832" y="812093"/>
                  <a:pt x="556591" y="811033"/>
                </a:cubicBezTo>
                <a:cubicBezTo>
                  <a:pt x="540688" y="800431"/>
                  <a:pt x="527015" y="785271"/>
                  <a:pt x="508883" y="779227"/>
                </a:cubicBezTo>
                <a:cubicBezTo>
                  <a:pt x="500932" y="776577"/>
                  <a:pt x="492356" y="775346"/>
                  <a:pt x="485029" y="771276"/>
                </a:cubicBezTo>
                <a:cubicBezTo>
                  <a:pt x="403006" y="725709"/>
                  <a:pt x="467443" y="749511"/>
                  <a:pt x="413467" y="731520"/>
                </a:cubicBezTo>
                <a:lnTo>
                  <a:pt x="365760" y="699714"/>
                </a:lnTo>
                <a:cubicBezTo>
                  <a:pt x="357809" y="694413"/>
                  <a:pt x="350972" y="686834"/>
                  <a:pt x="341906" y="683812"/>
                </a:cubicBezTo>
                <a:lnTo>
                  <a:pt x="318052" y="675861"/>
                </a:lnTo>
                <a:cubicBezTo>
                  <a:pt x="262541" y="620350"/>
                  <a:pt x="324044" y="674742"/>
                  <a:pt x="270344" y="644055"/>
                </a:cubicBezTo>
                <a:cubicBezTo>
                  <a:pt x="232442" y="622396"/>
                  <a:pt x="245450" y="621984"/>
                  <a:pt x="214685" y="596347"/>
                </a:cubicBezTo>
                <a:cubicBezTo>
                  <a:pt x="185668" y="572167"/>
                  <a:pt x="192653" y="589604"/>
                  <a:pt x="166977" y="556591"/>
                </a:cubicBezTo>
                <a:cubicBezTo>
                  <a:pt x="155243" y="541504"/>
                  <a:pt x="145774" y="524786"/>
                  <a:pt x="135172" y="508883"/>
                </a:cubicBezTo>
                <a:lnTo>
                  <a:pt x="119269" y="485029"/>
                </a:lnTo>
                <a:lnTo>
                  <a:pt x="79513" y="365760"/>
                </a:lnTo>
                <a:lnTo>
                  <a:pt x="63610" y="318052"/>
                </a:lnTo>
                <a:cubicBezTo>
                  <a:pt x="60960" y="310101"/>
                  <a:pt x="57037" y="302465"/>
                  <a:pt x="55659" y="294198"/>
                </a:cubicBezTo>
                <a:cubicBezTo>
                  <a:pt x="53008" y="278295"/>
                  <a:pt x="51617" y="262131"/>
                  <a:pt x="47707" y="246490"/>
                </a:cubicBezTo>
                <a:cubicBezTo>
                  <a:pt x="47699" y="246456"/>
                  <a:pt x="27834" y="186871"/>
                  <a:pt x="23853" y="174928"/>
                </a:cubicBezTo>
                <a:lnTo>
                  <a:pt x="7951" y="127221"/>
                </a:lnTo>
                <a:lnTo>
                  <a:pt x="0" y="119269"/>
                </a:lnTo>
                <a:lnTo>
                  <a:pt x="151074" y="0"/>
                </a:lnTo>
                <a:close/>
              </a:path>
            </a:pathLst>
          </a:custGeom>
          <a:solidFill>
            <a:srgbClr val="EF71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ED7B8E3E-6DA8-4859-9657-A9B306641F15}"/>
              </a:ext>
            </a:extLst>
          </p:cNvPr>
          <p:cNvSpPr/>
          <p:nvPr/>
        </p:nvSpPr>
        <p:spPr>
          <a:xfrm>
            <a:off x="9724940" y="1570192"/>
            <a:ext cx="1160890" cy="901184"/>
          </a:xfrm>
          <a:custGeom>
            <a:avLst/>
            <a:gdLst>
              <a:gd name="connsiteX0" fmla="*/ 0 w 1160890"/>
              <a:gd name="connsiteY0" fmla="*/ 0 h 930303"/>
              <a:gd name="connsiteX1" fmla="*/ 461175 w 1160890"/>
              <a:gd name="connsiteY1" fmla="*/ 532738 h 930303"/>
              <a:gd name="connsiteX2" fmla="*/ 1160890 w 1160890"/>
              <a:gd name="connsiteY2" fmla="*/ 930303 h 930303"/>
              <a:gd name="connsiteX3" fmla="*/ 1160890 w 1160890"/>
              <a:gd name="connsiteY3" fmla="*/ 930303 h 930303"/>
            </a:gdLst>
            <a:ahLst/>
            <a:cxnLst>
              <a:cxn ang="0">
                <a:pos x="connsiteX0" y="connsiteY0"/>
              </a:cxn>
              <a:cxn ang="0">
                <a:pos x="connsiteX1" y="connsiteY1"/>
              </a:cxn>
              <a:cxn ang="0">
                <a:pos x="connsiteX2" y="connsiteY2"/>
              </a:cxn>
              <a:cxn ang="0">
                <a:pos x="connsiteX3" y="connsiteY3"/>
              </a:cxn>
            </a:cxnLst>
            <a:rect l="l" t="t" r="r" b="b"/>
            <a:pathLst>
              <a:path w="1160890" h="930303">
                <a:moveTo>
                  <a:pt x="0" y="0"/>
                </a:moveTo>
                <a:cubicBezTo>
                  <a:pt x="133846" y="188844"/>
                  <a:pt x="267693" y="377688"/>
                  <a:pt x="461175" y="532738"/>
                </a:cubicBezTo>
                <a:cubicBezTo>
                  <a:pt x="654657" y="687789"/>
                  <a:pt x="1160890" y="930303"/>
                  <a:pt x="1160890" y="930303"/>
                </a:cubicBezTo>
                <a:lnTo>
                  <a:pt x="1160890" y="930303"/>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AU" dirty="0"/>
          </a:p>
        </p:txBody>
      </p:sp>
      <p:sp>
        <p:nvSpPr>
          <p:cNvPr id="53" name="Freeform: Shape 52">
            <a:extLst>
              <a:ext uri="{FF2B5EF4-FFF2-40B4-BE49-F238E27FC236}">
                <a16:creationId xmlns:a16="http://schemas.microsoft.com/office/drawing/2014/main" id="{C58362A6-EED1-4AF4-80C4-262AB4FB2736}"/>
              </a:ext>
            </a:extLst>
          </p:cNvPr>
          <p:cNvSpPr/>
          <p:nvPr/>
        </p:nvSpPr>
        <p:spPr>
          <a:xfrm>
            <a:off x="9788550" y="1514532"/>
            <a:ext cx="1113183" cy="931994"/>
          </a:xfrm>
          <a:custGeom>
            <a:avLst/>
            <a:gdLst>
              <a:gd name="connsiteX0" fmla="*/ 0 w 1113183"/>
              <a:gd name="connsiteY0" fmla="*/ 0 h 962108"/>
              <a:gd name="connsiteX1" fmla="*/ 437322 w 1113183"/>
              <a:gd name="connsiteY1" fmla="*/ 294198 h 962108"/>
              <a:gd name="connsiteX2" fmla="*/ 1113183 w 1113183"/>
              <a:gd name="connsiteY2" fmla="*/ 962108 h 962108"/>
            </a:gdLst>
            <a:ahLst/>
            <a:cxnLst>
              <a:cxn ang="0">
                <a:pos x="connsiteX0" y="connsiteY0"/>
              </a:cxn>
              <a:cxn ang="0">
                <a:pos x="connsiteX1" y="connsiteY1"/>
              </a:cxn>
              <a:cxn ang="0">
                <a:pos x="connsiteX2" y="connsiteY2"/>
              </a:cxn>
            </a:cxnLst>
            <a:rect l="l" t="t" r="r" b="b"/>
            <a:pathLst>
              <a:path w="1113183" h="962108">
                <a:moveTo>
                  <a:pt x="0" y="0"/>
                </a:moveTo>
                <a:cubicBezTo>
                  <a:pt x="125896" y="66923"/>
                  <a:pt x="251792" y="133847"/>
                  <a:pt x="437322" y="294198"/>
                </a:cubicBezTo>
                <a:cubicBezTo>
                  <a:pt x="622852" y="454549"/>
                  <a:pt x="868017" y="708328"/>
                  <a:pt x="1113183" y="962108"/>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54" name="Freeform: Shape 53">
            <a:extLst>
              <a:ext uri="{FF2B5EF4-FFF2-40B4-BE49-F238E27FC236}">
                <a16:creationId xmlns:a16="http://schemas.microsoft.com/office/drawing/2014/main" id="{7F42311C-44E2-4D32-95FB-5EB7E23AA1DC}"/>
              </a:ext>
            </a:extLst>
          </p:cNvPr>
          <p:cNvSpPr/>
          <p:nvPr/>
        </p:nvSpPr>
        <p:spPr>
          <a:xfrm>
            <a:off x="9923722" y="1474776"/>
            <a:ext cx="652007" cy="631599"/>
          </a:xfrm>
          <a:custGeom>
            <a:avLst/>
            <a:gdLst>
              <a:gd name="connsiteX0" fmla="*/ 0 w 652007"/>
              <a:gd name="connsiteY0" fmla="*/ 0 h 652007"/>
              <a:gd name="connsiteX1" fmla="*/ 230588 w 652007"/>
              <a:gd name="connsiteY1" fmla="*/ 182880 h 652007"/>
              <a:gd name="connsiteX2" fmla="*/ 556592 w 652007"/>
              <a:gd name="connsiteY2" fmla="*/ 477078 h 652007"/>
              <a:gd name="connsiteX3" fmla="*/ 652007 w 652007"/>
              <a:gd name="connsiteY3" fmla="*/ 652007 h 652007"/>
            </a:gdLst>
            <a:ahLst/>
            <a:cxnLst>
              <a:cxn ang="0">
                <a:pos x="connsiteX0" y="connsiteY0"/>
              </a:cxn>
              <a:cxn ang="0">
                <a:pos x="connsiteX1" y="connsiteY1"/>
              </a:cxn>
              <a:cxn ang="0">
                <a:pos x="connsiteX2" y="connsiteY2"/>
              </a:cxn>
              <a:cxn ang="0">
                <a:pos x="connsiteX3" y="connsiteY3"/>
              </a:cxn>
            </a:cxnLst>
            <a:rect l="l" t="t" r="r" b="b"/>
            <a:pathLst>
              <a:path w="652007" h="652007">
                <a:moveTo>
                  <a:pt x="0" y="0"/>
                </a:moveTo>
                <a:cubicBezTo>
                  <a:pt x="68911" y="51683"/>
                  <a:pt x="137823" y="103367"/>
                  <a:pt x="230588" y="182880"/>
                </a:cubicBezTo>
                <a:cubicBezTo>
                  <a:pt x="323353" y="262393"/>
                  <a:pt x="486356" y="398890"/>
                  <a:pt x="556592" y="477078"/>
                </a:cubicBezTo>
                <a:cubicBezTo>
                  <a:pt x="626828" y="555266"/>
                  <a:pt x="639417" y="603636"/>
                  <a:pt x="652007" y="65200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56" name="Freeform: Shape 55">
            <a:extLst>
              <a:ext uri="{FF2B5EF4-FFF2-40B4-BE49-F238E27FC236}">
                <a16:creationId xmlns:a16="http://schemas.microsoft.com/office/drawing/2014/main" id="{015D4FE3-F76E-47C1-8788-3F2D4D81273C}"/>
              </a:ext>
            </a:extLst>
          </p:cNvPr>
          <p:cNvSpPr/>
          <p:nvPr/>
        </p:nvSpPr>
        <p:spPr>
          <a:xfrm>
            <a:off x="8494710" y="1502075"/>
            <a:ext cx="214651" cy="548640"/>
          </a:xfrm>
          <a:custGeom>
            <a:avLst/>
            <a:gdLst>
              <a:gd name="connsiteX0" fmla="*/ 182880 w 214651"/>
              <a:gd name="connsiteY0" fmla="*/ 548640 h 548640"/>
              <a:gd name="connsiteX1" fmla="*/ 200297 w 214651"/>
              <a:gd name="connsiteY1" fmla="*/ 243840 h 548640"/>
              <a:gd name="connsiteX2" fmla="*/ 0 w 214651"/>
              <a:gd name="connsiteY2" fmla="*/ 0 h 548640"/>
            </a:gdLst>
            <a:ahLst/>
            <a:cxnLst>
              <a:cxn ang="0">
                <a:pos x="connsiteX0" y="connsiteY0"/>
              </a:cxn>
              <a:cxn ang="0">
                <a:pos x="connsiteX1" y="connsiteY1"/>
              </a:cxn>
              <a:cxn ang="0">
                <a:pos x="connsiteX2" y="connsiteY2"/>
              </a:cxn>
            </a:cxnLst>
            <a:rect l="l" t="t" r="r" b="b"/>
            <a:pathLst>
              <a:path w="214651" h="548640">
                <a:moveTo>
                  <a:pt x="182880" y="548640"/>
                </a:moveTo>
                <a:cubicBezTo>
                  <a:pt x="206828" y="441960"/>
                  <a:pt x="230777" y="335280"/>
                  <a:pt x="200297" y="243840"/>
                </a:cubicBezTo>
                <a:cubicBezTo>
                  <a:pt x="169817" y="152400"/>
                  <a:pt x="84908" y="76200"/>
                  <a:pt x="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61" name="Freeform: Shape 60">
            <a:extLst>
              <a:ext uri="{FF2B5EF4-FFF2-40B4-BE49-F238E27FC236}">
                <a16:creationId xmlns:a16="http://schemas.microsoft.com/office/drawing/2014/main" id="{592EF774-8603-413F-94DB-8F64732D9424}"/>
              </a:ext>
            </a:extLst>
          </p:cNvPr>
          <p:cNvSpPr/>
          <p:nvPr/>
        </p:nvSpPr>
        <p:spPr>
          <a:xfrm>
            <a:off x="7772055" y="4908884"/>
            <a:ext cx="1516324" cy="721895"/>
          </a:xfrm>
          <a:custGeom>
            <a:avLst/>
            <a:gdLst>
              <a:gd name="connsiteX0" fmla="*/ 1396008 w 1516324"/>
              <a:gd name="connsiteY0" fmla="*/ 0 h 721895"/>
              <a:gd name="connsiteX1" fmla="*/ 1396008 w 1516324"/>
              <a:gd name="connsiteY1" fmla="*/ 0 h 721895"/>
              <a:gd name="connsiteX2" fmla="*/ 1227566 w 1516324"/>
              <a:gd name="connsiteY2" fmla="*/ 60158 h 721895"/>
              <a:gd name="connsiteX3" fmla="*/ 1143345 w 1516324"/>
              <a:gd name="connsiteY3" fmla="*/ 84221 h 721895"/>
              <a:gd name="connsiteX4" fmla="*/ 950840 w 1516324"/>
              <a:gd name="connsiteY4" fmla="*/ 108284 h 721895"/>
              <a:gd name="connsiteX5" fmla="*/ 878650 w 1516324"/>
              <a:gd name="connsiteY5" fmla="*/ 120316 h 721895"/>
              <a:gd name="connsiteX6" fmla="*/ 650050 w 1516324"/>
              <a:gd name="connsiteY6" fmla="*/ 132348 h 721895"/>
              <a:gd name="connsiteX7" fmla="*/ 505671 w 1516324"/>
              <a:gd name="connsiteY7" fmla="*/ 144379 h 721895"/>
              <a:gd name="connsiteX8" fmla="*/ 325198 w 1516324"/>
              <a:gd name="connsiteY8" fmla="*/ 156411 h 721895"/>
              <a:gd name="connsiteX9" fmla="*/ 253008 w 1516324"/>
              <a:gd name="connsiteY9" fmla="*/ 180474 h 721895"/>
              <a:gd name="connsiteX10" fmla="*/ 216913 w 1516324"/>
              <a:gd name="connsiteY10" fmla="*/ 192505 h 721895"/>
              <a:gd name="connsiteX11" fmla="*/ 180819 w 1516324"/>
              <a:gd name="connsiteY11" fmla="*/ 216569 h 721895"/>
              <a:gd name="connsiteX12" fmla="*/ 144724 w 1516324"/>
              <a:gd name="connsiteY12" fmla="*/ 228600 h 721895"/>
              <a:gd name="connsiteX13" fmla="*/ 120661 w 1516324"/>
              <a:gd name="connsiteY13" fmla="*/ 264695 h 721895"/>
              <a:gd name="connsiteX14" fmla="*/ 60503 w 1516324"/>
              <a:gd name="connsiteY14" fmla="*/ 336884 h 721895"/>
              <a:gd name="connsiteX15" fmla="*/ 24408 w 1516324"/>
              <a:gd name="connsiteY15" fmla="*/ 409074 h 721895"/>
              <a:gd name="connsiteX16" fmla="*/ 345 w 1516324"/>
              <a:gd name="connsiteY16" fmla="*/ 481263 h 721895"/>
              <a:gd name="connsiteX17" fmla="*/ 24408 w 1516324"/>
              <a:gd name="connsiteY17" fmla="*/ 613611 h 721895"/>
              <a:gd name="connsiteX18" fmla="*/ 48471 w 1516324"/>
              <a:gd name="connsiteY18" fmla="*/ 649705 h 721895"/>
              <a:gd name="connsiteX19" fmla="*/ 72534 w 1516324"/>
              <a:gd name="connsiteY19" fmla="*/ 673769 h 721895"/>
              <a:gd name="connsiteX20" fmla="*/ 180819 w 1516324"/>
              <a:gd name="connsiteY20" fmla="*/ 721895 h 721895"/>
              <a:gd name="connsiteX21" fmla="*/ 277071 w 1516324"/>
              <a:gd name="connsiteY21" fmla="*/ 709863 h 721895"/>
              <a:gd name="connsiteX22" fmla="*/ 325198 w 1516324"/>
              <a:gd name="connsiteY22" fmla="*/ 697832 h 721895"/>
              <a:gd name="connsiteX23" fmla="*/ 433482 w 1516324"/>
              <a:gd name="connsiteY23" fmla="*/ 661737 h 721895"/>
              <a:gd name="connsiteX24" fmla="*/ 505671 w 1516324"/>
              <a:gd name="connsiteY24" fmla="*/ 637674 h 721895"/>
              <a:gd name="connsiteX25" fmla="*/ 541766 w 1516324"/>
              <a:gd name="connsiteY25" fmla="*/ 625642 h 721895"/>
              <a:gd name="connsiteX26" fmla="*/ 541766 w 1516324"/>
              <a:gd name="connsiteY26" fmla="*/ 505327 h 721895"/>
              <a:gd name="connsiteX27" fmla="*/ 505671 w 1516324"/>
              <a:gd name="connsiteY27" fmla="*/ 493295 h 721895"/>
              <a:gd name="connsiteX28" fmla="*/ 553798 w 1516324"/>
              <a:gd name="connsiteY28" fmla="*/ 481263 h 721895"/>
              <a:gd name="connsiteX29" fmla="*/ 674113 w 1516324"/>
              <a:gd name="connsiteY29" fmla="*/ 445169 h 721895"/>
              <a:gd name="connsiteX30" fmla="*/ 830524 w 1516324"/>
              <a:gd name="connsiteY30" fmla="*/ 433137 h 721895"/>
              <a:gd name="connsiteX31" fmla="*/ 926777 w 1516324"/>
              <a:gd name="connsiteY31" fmla="*/ 409074 h 721895"/>
              <a:gd name="connsiteX32" fmla="*/ 986934 w 1516324"/>
              <a:gd name="connsiteY32" fmla="*/ 397042 h 721895"/>
              <a:gd name="connsiteX33" fmla="*/ 1059124 w 1516324"/>
              <a:gd name="connsiteY33" fmla="*/ 372979 h 721895"/>
              <a:gd name="connsiteX34" fmla="*/ 1095219 w 1516324"/>
              <a:gd name="connsiteY34" fmla="*/ 360948 h 721895"/>
              <a:gd name="connsiteX35" fmla="*/ 1131313 w 1516324"/>
              <a:gd name="connsiteY35" fmla="*/ 348916 h 721895"/>
              <a:gd name="connsiteX36" fmla="*/ 1167408 w 1516324"/>
              <a:gd name="connsiteY36" fmla="*/ 336884 h 721895"/>
              <a:gd name="connsiteX37" fmla="*/ 1203503 w 1516324"/>
              <a:gd name="connsiteY37" fmla="*/ 312821 h 721895"/>
              <a:gd name="connsiteX38" fmla="*/ 1275692 w 1516324"/>
              <a:gd name="connsiteY38" fmla="*/ 288758 h 721895"/>
              <a:gd name="connsiteX39" fmla="*/ 1311787 w 1516324"/>
              <a:gd name="connsiteY39" fmla="*/ 264695 h 721895"/>
              <a:gd name="connsiteX40" fmla="*/ 1383977 w 1516324"/>
              <a:gd name="connsiteY40" fmla="*/ 240632 h 721895"/>
              <a:gd name="connsiteX41" fmla="*/ 1420071 w 1516324"/>
              <a:gd name="connsiteY41" fmla="*/ 228600 h 721895"/>
              <a:gd name="connsiteX42" fmla="*/ 1456166 w 1516324"/>
              <a:gd name="connsiteY42" fmla="*/ 204537 h 721895"/>
              <a:gd name="connsiteX43" fmla="*/ 1492261 w 1516324"/>
              <a:gd name="connsiteY43" fmla="*/ 168442 h 721895"/>
              <a:gd name="connsiteX44" fmla="*/ 1516324 w 1516324"/>
              <a:gd name="connsiteY44" fmla="*/ 132348 h 721895"/>
              <a:gd name="connsiteX45" fmla="*/ 1432103 w 1516324"/>
              <a:gd name="connsiteY45" fmla="*/ 0 h 721895"/>
              <a:gd name="connsiteX46" fmla="*/ 1396008 w 1516324"/>
              <a:gd name="connsiteY46" fmla="*/ 0 h 7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16324" h="721895">
                <a:moveTo>
                  <a:pt x="1396008" y="0"/>
                </a:moveTo>
                <a:lnTo>
                  <a:pt x="1396008" y="0"/>
                </a:lnTo>
                <a:cubicBezTo>
                  <a:pt x="1275990" y="45007"/>
                  <a:pt x="1332275" y="25255"/>
                  <a:pt x="1227566" y="60158"/>
                </a:cubicBezTo>
                <a:cubicBezTo>
                  <a:pt x="1201060" y="68993"/>
                  <a:pt x="1170820" y="80100"/>
                  <a:pt x="1143345" y="84221"/>
                </a:cubicBezTo>
                <a:cubicBezTo>
                  <a:pt x="1079393" y="93814"/>
                  <a:pt x="1014628" y="97652"/>
                  <a:pt x="950840" y="108284"/>
                </a:cubicBezTo>
                <a:cubicBezTo>
                  <a:pt x="926777" y="112295"/>
                  <a:pt x="902968" y="118371"/>
                  <a:pt x="878650" y="120316"/>
                </a:cubicBezTo>
                <a:cubicBezTo>
                  <a:pt x="802588" y="126401"/>
                  <a:pt x="726197" y="127435"/>
                  <a:pt x="650050" y="132348"/>
                </a:cubicBezTo>
                <a:cubicBezTo>
                  <a:pt x="601857" y="135457"/>
                  <a:pt x="553832" y="140812"/>
                  <a:pt x="505671" y="144379"/>
                </a:cubicBezTo>
                <a:lnTo>
                  <a:pt x="325198" y="156411"/>
                </a:lnTo>
                <a:lnTo>
                  <a:pt x="253008" y="180474"/>
                </a:lnTo>
                <a:lnTo>
                  <a:pt x="216913" y="192505"/>
                </a:lnTo>
                <a:cubicBezTo>
                  <a:pt x="204882" y="200526"/>
                  <a:pt x="193752" y="210102"/>
                  <a:pt x="180819" y="216569"/>
                </a:cubicBezTo>
                <a:cubicBezTo>
                  <a:pt x="169476" y="222241"/>
                  <a:pt x="154627" y="220677"/>
                  <a:pt x="144724" y="228600"/>
                </a:cubicBezTo>
                <a:cubicBezTo>
                  <a:pt x="133432" y="237633"/>
                  <a:pt x="129918" y="253586"/>
                  <a:pt x="120661" y="264695"/>
                </a:cubicBezTo>
                <a:cubicBezTo>
                  <a:pt x="87400" y="304608"/>
                  <a:pt x="82907" y="292077"/>
                  <a:pt x="60503" y="336884"/>
                </a:cubicBezTo>
                <a:cubicBezTo>
                  <a:pt x="10687" y="436514"/>
                  <a:pt x="93372" y="305626"/>
                  <a:pt x="24408" y="409074"/>
                </a:cubicBezTo>
                <a:cubicBezTo>
                  <a:pt x="16387" y="433137"/>
                  <a:pt x="-2801" y="456094"/>
                  <a:pt x="345" y="481263"/>
                </a:cubicBezTo>
                <a:cubicBezTo>
                  <a:pt x="4492" y="514435"/>
                  <a:pt x="5863" y="576520"/>
                  <a:pt x="24408" y="613611"/>
                </a:cubicBezTo>
                <a:cubicBezTo>
                  <a:pt x="30875" y="626544"/>
                  <a:pt x="39438" y="638414"/>
                  <a:pt x="48471" y="649705"/>
                </a:cubicBezTo>
                <a:cubicBezTo>
                  <a:pt x="55557" y="658563"/>
                  <a:pt x="62388" y="668696"/>
                  <a:pt x="72534" y="673769"/>
                </a:cubicBezTo>
                <a:cubicBezTo>
                  <a:pt x="244363" y="759684"/>
                  <a:pt x="74637" y="651108"/>
                  <a:pt x="180819" y="721895"/>
                </a:cubicBezTo>
                <a:cubicBezTo>
                  <a:pt x="212903" y="717884"/>
                  <a:pt x="245177" y="715179"/>
                  <a:pt x="277071" y="709863"/>
                </a:cubicBezTo>
                <a:cubicBezTo>
                  <a:pt x="293382" y="707145"/>
                  <a:pt x="309359" y="702583"/>
                  <a:pt x="325198" y="697832"/>
                </a:cubicBezTo>
                <a:cubicBezTo>
                  <a:pt x="325221" y="697825"/>
                  <a:pt x="415423" y="667757"/>
                  <a:pt x="433482" y="661737"/>
                </a:cubicBezTo>
                <a:lnTo>
                  <a:pt x="505671" y="637674"/>
                </a:lnTo>
                <a:lnTo>
                  <a:pt x="541766" y="625642"/>
                </a:lnTo>
                <a:cubicBezTo>
                  <a:pt x="556583" y="581192"/>
                  <a:pt x="569417" y="560629"/>
                  <a:pt x="541766" y="505327"/>
                </a:cubicBezTo>
                <a:cubicBezTo>
                  <a:pt x="536094" y="493983"/>
                  <a:pt x="517703" y="497306"/>
                  <a:pt x="505671" y="493295"/>
                </a:cubicBezTo>
                <a:cubicBezTo>
                  <a:pt x="521713" y="489284"/>
                  <a:pt x="537959" y="486015"/>
                  <a:pt x="553798" y="481263"/>
                </a:cubicBezTo>
                <a:cubicBezTo>
                  <a:pt x="576767" y="474372"/>
                  <a:pt x="643694" y="448748"/>
                  <a:pt x="674113" y="445169"/>
                </a:cubicBezTo>
                <a:cubicBezTo>
                  <a:pt x="726046" y="439059"/>
                  <a:pt x="778387" y="437148"/>
                  <a:pt x="830524" y="433137"/>
                </a:cubicBezTo>
                <a:cubicBezTo>
                  <a:pt x="862608" y="425116"/>
                  <a:pt x="894348" y="415560"/>
                  <a:pt x="926777" y="409074"/>
                </a:cubicBezTo>
                <a:cubicBezTo>
                  <a:pt x="946829" y="405063"/>
                  <a:pt x="967205" y="402423"/>
                  <a:pt x="986934" y="397042"/>
                </a:cubicBezTo>
                <a:cubicBezTo>
                  <a:pt x="1011405" y="390368"/>
                  <a:pt x="1035061" y="381000"/>
                  <a:pt x="1059124" y="372979"/>
                </a:cubicBezTo>
                <a:lnTo>
                  <a:pt x="1095219" y="360948"/>
                </a:lnTo>
                <a:lnTo>
                  <a:pt x="1131313" y="348916"/>
                </a:lnTo>
                <a:cubicBezTo>
                  <a:pt x="1143345" y="344905"/>
                  <a:pt x="1156855" y="343919"/>
                  <a:pt x="1167408" y="336884"/>
                </a:cubicBezTo>
                <a:cubicBezTo>
                  <a:pt x="1179440" y="328863"/>
                  <a:pt x="1190289" y="318694"/>
                  <a:pt x="1203503" y="312821"/>
                </a:cubicBezTo>
                <a:cubicBezTo>
                  <a:pt x="1226682" y="302519"/>
                  <a:pt x="1254587" y="302828"/>
                  <a:pt x="1275692" y="288758"/>
                </a:cubicBezTo>
                <a:cubicBezTo>
                  <a:pt x="1287724" y="280737"/>
                  <a:pt x="1298573" y="270568"/>
                  <a:pt x="1311787" y="264695"/>
                </a:cubicBezTo>
                <a:cubicBezTo>
                  <a:pt x="1334966" y="254393"/>
                  <a:pt x="1359914" y="248653"/>
                  <a:pt x="1383977" y="240632"/>
                </a:cubicBezTo>
                <a:cubicBezTo>
                  <a:pt x="1396008" y="236621"/>
                  <a:pt x="1409519" y="235635"/>
                  <a:pt x="1420071" y="228600"/>
                </a:cubicBezTo>
                <a:cubicBezTo>
                  <a:pt x="1432103" y="220579"/>
                  <a:pt x="1445057" y="213794"/>
                  <a:pt x="1456166" y="204537"/>
                </a:cubicBezTo>
                <a:cubicBezTo>
                  <a:pt x="1469238" y="193644"/>
                  <a:pt x="1481368" y="181514"/>
                  <a:pt x="1492261" y="168442"/>
                </a:cubicBezTo>
                <a:cubicBezTo>
                  <a:pt x="1501518" y="157334"/>
                  <a:pt x="1508303" y="144379"/>
                  <a:pt x="1516324" y="132348"/>
                </a:cubicBezTo>
                <a:cubicBezTo>
                  <a:pt x="1507146" y="49750"/>
                  <a:pt x="1534796" y="0"/>
                  <a:pt x="1432103" y="0"/>
                </a:cubicBezTo>
                <a:lnTo>
                  <a:pt x="1396008" y="0"/>
                </a:lnTo>
                <a:close/>
              </a:path>
            </a:pathLst>
          </a:custGeom>
          <a:solidFill>
            <a:srgbClr val="FDFB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Arrow: Right 41">
            <a:extLst>
              <a:ext uri="{FF2B5EF4-FFF2-40B4-BE49-F238E27FC236}">
                <a16:creationId xmlns:a16="http://schemas.microsoft.com/office/drawing/2014/main" id="{663A6C35-5950-4B49-8E59-005865425340}"/>
              </a:ext>
            </a:extLst>
          </p:cNvPr>
          <p:cNvSpPr/>
          <p:nvPr/>
        </p:nvSpPr>
        <p:spPr>
          <a:xfrm rot="2700000">
            <a:off x="10382401" y="2963615"/>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row: Right 45">
            <a:extLst>
              <a:ext uri="{FF2B5EF4-FFF2-40B4-BE49-F238E27FC236}">
                <a16:creationId xmlns:a16="http://schemas.microsoft.com/office/drawing/2014/main" id="{741F7B6D-B383-4593-9851-C662A942368A}"/>
              </a:ext>
            </a:extLst>
          </p:cNvPr>
          <p:cNvSpPr/>
          <p:nvPr/>
        </p:nvSpPr>
        <p:spPr>
          <a:xfrm rot="18900000">
            <a:off x="10378373" y="4296792"/>
            <a:ext cx="717882" cy="50051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D3A2C4FF-1F94-437D-B3CE-8C17424277EC}"/>
              </a:ext>
            </a:extLst>
          </p:cNvPr>
          <p:cNvSpPr txBox="1"/>
          <p:nvPr/>
        </p:nvSpPr>
        <p:spPr>
          <a:xfrm>
            <a:off x="10357509" y="3531702"/>
            <a:ext cx="1826793" cy="646331"/>
          </a:xfrm>
          <a:prstGeom prst="rect">
            <a:avLst/>
          </a:prstGeom>
          <a:noFill/>
        </p:spPr>
        <p:txBody>
          <a:bodyPr wrap="square" rtlCol="0">
            <a:spAutoFit/>
          </a:bodyPr>
          <a:lstStyle/>
          <a:p>
            <a:pPr algn="ctr"/>
            <a:r>
              <a:rPr lang="en-AU" dirty="0"/>
              <a:t>Increased glucose levels</a:t>
            </a:r>
          </a:p>
        </p:txBody>
      </p:sp>
    </p:spTree>
    <p:extLst>
      <p:ext uri="{BB962C8B-B14F-4D97-AF65-F5344CB8AC3E}">
        <p14:creationId xmlns:p14="http://schemas.microsoft.com/office/powerpoint/2010/main" val="7554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902825" y="1192191"/>
            <a:ext cx="9861631" cy="5092861"/>
          </a:xfrm>
        </p:spPr>
        <p:txBody>
          <a:bodyPr>
            <a:normAutofit/>
          </a:bodyPr>
          <a:lstStyle/>
          <a:p>
            <a:pPr algn="l"/>
            <a:r>
              <a:rPr lang="en-US" sz="4000" b="1" dirty="0">
                <a:solidFill>
                  <a:schemeClr val="accent2">
                    <a:lumMod val="75000"/>
                  </a:schemeClr>
                </a:solidFill>
              </a:rPr>
              <a:t>Weight is a modifiable risk factor</a:t>
            </a:r>
          </a:p>
          <a:p>
            <a:pPr marL="342900" indent="-342900" algn="l">
              <a:lnSpc>
                <a:spcPct val="100000"/>
              </a:lnSpc>
              <a:buFont typeface="Wingdings" panose="05000000000000000000" pitchFamily="2" charset="2"/>
              <a:buChar char="§"/>
            </a:pPr>
            <a:endParaRPr lang="en-AU" altLang="en-US" sz="1200" dirty="0"/>
          </a:p>
          <a:p>
            <a:pPr marL="342900" indent="-342900" algn="l">
              <a:lnSpc>
                <a:spcPct val="100000"/>
              </a:lnSpc>
              <a:buFont typeface="Wingdings" panose="05000000000000000000" pitchFamily="2" charset="2"/>
              <a:buChar char="§"/>
            </a:pPr>
            <a:r>
              <a:rPr lang="en-AU" altLang="en-US" dirty="0"/>
              <a:t>Weight loss is highly effective for preventing type 2 diabetes</a:t>
            </a:r>
            <a:r>
              <a:rPr lang="en-AU" altLang="en-US" baseline="30000" dirty="0"/>
              <a:t>1</a:t>
            </a:r>
          </a:p>
          <a:p>
            <a:pPr marL="342900" indent="-342900" algn="l">
              <a:lnSpc>
                <a:spcPct val="100000"/>
              </a:lnSpc>
              <a:buFont typeface="Wingdings" panose="05000000000000000000" pitchFamily="2" charset="2"/>
              <a:buChar char="§"/>
            </a:pPr>
            <a:r>
              <a:rPr lang="en-US" dirty="0"/>
              <a:t>Aim for weight loss of 5-10% of body weight – even modest amounts of weight loss are beneficial</a:t>
            </a:r>
          </a:p>
          <a:p>
            <a:pPr marL="342900" indent="-342900" algn="l">
              <a:lnSpc>
                <a:spcPct val="100000"/>
              </a:lnSpc>
              <a:buFont typeface="Wingdings" panose="05000000000000000000" pitchFamily="2" charset="2"/>
              <a:buChar char="§"/>
            </a:pPr>
            <a:r>
              <a:rPr lang="en-US" dirty="0"/>
              <a:t>Postpartum lifestyle interventions aid weight loss but no trials done to confirm benefit in subsequent pregnancy outcomes</a:t>
            </a:r>
            <a:r>
              <a:rPr lang="en-US" baseline="30000" dirty="0"/>
              <a:t>2</a:t>
            </a:r>
          </a:p>
          <a:p>
            <a:pPr marL="342900" indent="-342900" algn="l">
              <a:lnSpc>
                <a:spcPct val="100000"/>
              </a:lnSpc>
              <a:buFont typeface="Wingdings" panose="05000000000000000000" pitchFamily="2" charset="2"/>
              <a:buChar char="§"/>
            </a:pPr>
            <a:r>
              <a:rPr lang="en-US" dirty="0"/>
              <a:t>Lifestyle intervention during pregnancy in high risk individuals can prevent GDM, reduce GWG &amp; reduce </a:t>
            </a:r>
            <a:r>
              <a:rPr lang="en-US" dirty="0" err="1"/>
              <a:t>c-section</a:t>
            </a:r>
            <a:r>
              <a:rPr lang="en-US" dirty="0"/>
              <a:t> rate</a:t>
            </a:r>
            <a:r>
              <a:rPr lang="en-US" baseline="30000" dirty="0"/>
              <a:t>3,4</a:t>
            </a:r>
          </a:p>
          <a:p>
            <a:endParaRPr lang="en-US" dirty="0"/>
          </a:p>
          <a:p>
            <a:pPr marL="342900" indent="-342900" algn="l">
              <a:lnSpc>
                <a:spcPct val="100000"/>
              </a:lnSpc>
              <a:buFont typeface="Wingdings" panose="05000000000000000000" pitchFamily="2" charset="2"/>
              <a:buChar char="§"/>
            </a:pPr>
            <a:endParaRPr lang="en-US" dirty="0"/>
          </a:p>
        </p:txBody>
      </p:sp>
      <p:sp>
        <p:nvSpPr>
          <p:cNvPr id="4" name="TextBox 1">
            <a:extLst>
              <a:ext uri="{FF2B5EF4-FFF2-40B4-BE49-F238E27FC236}">
                <a16:creationId xmlns:a16="http://schemas.microsoft.com/office/drawing/2014/main" id="{43C00CB1-58DD-47EA-AA7B-5128CF3CFE23}"/>
              </a:ext>
            </a:extLst>
          </p:cNvPr>
          <p:cNvSpPr txBox="1">
            <a:spLocks noChangeArrowheads="1"/>
          </p:cNvSpPr>
          <p:nvPr/>
        </p:nvSpPr>
        <p:spPr bwMode="auto">
          <a:xfrm>
            <a:off x="5376672" y="6351824"/>
            <a:ext cx="68153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None/>
              <a:defRPr/>
            </a:pPr>
            <a:r>
              <a:rPr lang="en-AU" altLang="en-US" sz="1600" dirty="0">
                <a:solidFill>
                  <a:schemeClr val="accent3"/>
                </a:solidFill>
              </a:rPr>
              <a:t>Refs: 1. Lancet 2009; 2. </a:t>
            </a:r>
            <a:r>
              <a:rPr lang="en-AU" altLang="en-US" sz="1600" dirty="0" err="1">
                <a:solidFill>
                  <a:schemeClr val="accent3"/>
                </a:solidFill>
              </a:rPr>
              <a:t>Nutr</a:t>
            </a:r>
            <a:r>
              <a:rPr lang="en-AU" altLang="en-US" sz="1600" dirty="0">
                <a:solidFill>
                  <a:schemeClr val="accent3"/>
                </a:solidFill>
              </a:rPr>
              <a:t> Rev 2018; 3. Diab Care 2016; 4. Cochrane Rev 2017</a:t>
            </a:r>
          </a:p>
        </p:txBody>
      </p:sp>
    </p:spTree>
    <p:extLst>
      <p:ext uri="{BB962C8B-B14F-4D97-AF65-F5344CB8AC3E}">
        <p14:creationId xmlns:p14="http://schemas.microsoft.com/office/powerpoint/2010/main" val="1268793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sz="half" idx="1"/>
          </p:nvPr>
        </p:nvSpPr>
        <p:spPr>
          <a:xfrm>
            <a:off x="838201" y="1354238"/>
            <a:ext cx="4914417" cy="5184348"/>
          </a:xfrm>
        </p:spPr>
        <p:txBody>
          <a:bodyPr>
            <a:normAutofit/>
          </a:bodyPr>
          <a:lstStyle/>
          <a:p>
            <a:pPr marL="0" indent="0" algn="l">
              <a:buNone/>
            </a:pPr>
            <a:r>
              <a:rPr lang="en-US" sz="4000" b="1" dirty="0">
                <a:solidFill>
                  <a:schemeClr val="accent2">
                    <a:lumMod val="75000"/>
                  </a:schemeClr>
                </a:solidFill>
              </a:rPr>
              <a:t>Healthy Weight</a:t>
            </a:r>
          </a:p>
          <a:p>
            <a:pPr marL="0" indent="0" algn="l">
              <a:buNone/>
            </a:pPr>
            <a:r>
              <a:rPr lang="en-US" sz="2600" b="1" dirty="0"/>
              <a:t>Weight monitoring in pregnancy</a:t>
            </a:r>
          </a:p>
          <a:p>
            <a:pPr marL="342900" indent="-342900" algn="l">
              <a:buFont typeface="Arial" panose="020B0604020202020204" pitchFamily="34" charset="0"/>
              <a:buChar char="•"/>
            </a:pPr>
            <a:r>
              <a:rPr lang="en-US" sz="2400" dirty="0"/>
              <a:t>Pregnancy is a good motivator / opportunity for women to make healthy lifestyle choices.</a:t>
            </a:r>
          </a:p>
          <a:p>
            <a:pPr marL="342900" indent="-342900" algn="l">
              <a:buFont typeface="Arial" panose="020B0604020202020204" pitchFamily="34" charset="0"/>
              <a:buChar char="•"/>
            </a:pPr>
            <a:r>
              <a:rPr lang="en-US" sz="2400" dirty="0"/>
              <a:t>Recommended GWG depends on pre-pregnancy BMI – assess and discuss with mum at earliest opportunity, and monitor throughout pregnancy </a:t>
            </a:r>
          </a:p>
          <a:p>
            <a:pPr marL="342900" indent="-342900" algn="l">
              <a:buFont typeface="Arial" panose="020B0604020202020204" pitchFamily="34" charset="0"/>
              <a:buChar char="•"/>
            </a:pPr>
            <a:r>
              <a:rPr lang="en-US" sz="2400" dirty="0"/>
              <a:t>Weight gain trackers are a useful tool </a:t>
            </a:r>
          </a:p>
          <a:p>
            <a:pPr algn="l"/>
            <a:endParaRPr lang="en-US" dirty="0"/>
          </a:p>
        </p:txBody>
      </p:sp>
      <p:graphicFrame>
        <p:nvGraphicFramePr>
          <p:cNvPr id="2" name="Table 1"/>
          <p:cNvGraphicFramePr>
            <a:graphicFrameLocks noGrp="1"/>
          </p:cNvGraphicFramePr>
          <p:nvPr>
            <p:extLst/>
          </p:nvPr>
        </p:nvGraphicFramePr>
        <p:xfrm>
          <a:off x="5636869" y="1400538"/>
          <a:ext cx="6342928" cy="5398398"/>
        </p:xfrm>
        <a:graphic>
          <a:graphicData uri="http://schemas.openxmlformats.org/drawingml/2006/table">
            <a:tbl>
              <a:tblPr firstRow="1" firstCol="1" bandRow="1">
                <a:tableStyleId>{5C22544A-7EE6-4342-B048-85BDC9FD1C3A}</a:tableStyleId>
              </a:tblPr>
              <a:tblGrid>
                <a:gridCol w="1828802">
                  <a:extLst>
                    <a:ext uri="{9D8B030D-6E8A-4147-A177-3AD203B41FA5}">
                      <a16:colId xmlns:a16="http://schemas.microsoft.com/office/drawing/2014/main" val="20000"/>
                    </a:ext>
                  </a:extLst>
                </a:gridCol>
                <a:gridCol w="2399348">
                  <a:extLst>
                    <a:ext uri="{9D8B030D-6E8A-4147-A177-3AD203B41FA5}">
                      <a16:colId xmlns:a16="http://schemas.microsoft.com/office/drawing/2014/main" val="20001"/>
                    </a:ext>
                  </a:extLst>
                </a:gridCol>
                <a:gridCol w="2114778">
                  <a:extLst>
                    <a:ext uri="{9D8B030D-6E8A-4147-A177-3AD203B41FA5}">
                      <a16:colId xmlns:a16="http://schemas.microsoft.com/office/drawing/2014/main" val="20002"/>
                    </a:ext>
                  </a:extLst>
                </a:gridCol>
              </a:tblGrid>
              <a:tr h="2035556">
                <a:tc>
                  <a:txBody>
                    <a:bodyPr/>
                    <a:lstStyle/>
                    <a:p>
                      <a:pPr algn="ctr">
                        <a:lnSpc>
                          <a:spcPct val="107000"/>
                        </a:lnSpc>
                        <a:spcAft>
                          <a:spcPts val="0"/>
                        </a:spcAft>
                      </a:pPr>
                      <a:r>
                        <a:rPr lang="en-AU" sz="2000" dirty="0">
                          <a:effectLst/>
                        </a:rPr>
                        <a:t>Pre-pregnancy BMI (kg/m</a:t>
                      </a:r>
                      <a:r>
                        <a:rPr lang="en-AU" sz="2000" baseline="30000" dirty="0">
                          <a:effectLst/>
                        </a:rPr>
                        <a:t>2</a:t>
                      </a:r>
                      <a:r>
                        <a:rPr lang="en-AU" sz="2000" dirty="0">
                          <a:effectLst/>
                        </a:rPr>
                        <a:t>)</a:t>
                      </a:r>
                      <a:endParaRPr lang="en-A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n-AU" sz="2000" dirty="0">
                          <a:effectLst/>
                        </a:rPr>
                        <a:t>Rate of gain 2</a:t>
                      </a:r>
                      <a:r>
                        <a:rPr lang="en-AU" sz="2000" baseline="30000" dirty="0">
                          <a:effectLst/>
                        </a:rPr>
                        <a:t>nd </a:t>
                      </a:r>
                      <a:r>
                        <a:rPr lang="en-AU" sz="2000" dirty="0">
                          <a:effectLst/>
                        </a:rPr>
                        <a:t>and 3</a:t>
                      </a:r>
                      <a:r>
                        <a:rPr lang="en-AU" sz="2000" baseline="30000" dirty="0">
                          <a:effectLst/>
                        </a:rPr>
                        <a:t>rd</a:t>
                      </a:r>
                      <a:r>
                        <a:rPr lang="en-AU" sz="2000" dirty="0">
                          <a:effectLst/>
                        </a:rPr>
                        <a:t> trimester</a:t>
                      </a:r>
                      <a:r>
                        <a:rPr lang="en-AU" sz="2000" baseline="0" dirty="0">
                          <a:effectLst/>
                        </a:rPr>
                        <a:t> </a:t>
                      </a:r>
                      <a:r>
                        <a:rPr lang="en-AU" sz="2000" dirty="0">
                          <a:effectLst/>
                        </a:rPr>
                        <a:t>(kg/week) </a:t>
                      </a:r>
                      <a:r>
                        <a:rPr lang="en-AU" sz="2000" baseline="0" dirty="0">
                          <a:effectLst/>
                        </a:rPr>
                        <a:t> - calculations assume 0.5-2kg weight gain in 1</a:t>
                      </a:r>
                      <a:r>
                        <a:rPr lang="en-AU" sz="2000" baseline="30000" dirty="0">
                          <a:effectLst/>
                        </a:rPr>
                        <a:t>st</a:t>
                      </a:r>
                      <a:r>
                        <a:rPr lang="en-AU" sz="2000" baseline="0" dirty="0">
                          <a:effectLst/>
                        </a:rPr>
                        <a:t> TM</a:t>
                      </a:r>
                      <a:endParaRPr lang="en-A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n-AU" sz="2000" dirty="0">
                          <a:effectLst/>
                        </a:rPr>
                        <a:t>Recommended range of total weight gain for singleton pregnancies (kg) </a:t>
                      </a:r>
                      <a:endParaRPr lang="en-A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19642">
                <a:tc>
                  <a:txBody>
                    <a:bodyPr/>
                    <a:lstStyle/>
                    <a:p>
                      <a:pPr>
                        <a:lnSpc>
                          <a:spcPct val="150000"/>
                        </a:lnSpc>
                        <a:spcAft>
                          <a:spcPts val="0"/>
                        </a:spcAft>
                      </a:pPr>
                      <a:r>
                        <a:rPr lang="en-AU" sz="2000">
                          <a:effectLst/>
                        </a:rPr>
                        <a:t>&lt;18.5 – underweight</a:t>
                      </a:r>
                      <a:endParaRPr lang="en-AU" sz="200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0.45</a:t>
                      </a:r>
                      <a:endParaRPr lang="en-AU"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12.5-18</a:t>
                      </a:r>
                      <a:endParaRPr lang="en-A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619642">
                <a:tc>
                  <a:txBody>
                    <a:bodyPr/>
                    <a:lstStyle/>
                    <a:p>
                      <a:pPr>
                        <a:lnSpc>
                          <a:spcPct val="150000"/>
                        </a:lnSpc>
                        <a:spcAft>
                          <a:spcPts val="0"/>
                        </a:spcAft>
                      </a:pPr>
                      <a:r>
                        <a:rPr lang="en-AU" sz="2000" dirty="0">
                          <a:effectLst/>
                        </a:rPr>
                        <a:t>18.5-24.9 – healthy</a:t>
                      </a:r>
                      <a:endParaRPr lang="en-AU"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a:effectLst/>
                        </a:rPr>
                        <a:t>0.45</a:t>
                      </a:r>
                      <a:endParaRPr lang="en-AU" sz="200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a:effectLst/>
                        </a:rPr>
                        <a:t>11.5-16</a:t>
                      </a:r>
                      <a:endParaRPr lang="en-AU" sz="20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19642">
                <a:tc>
                  <a:txBody>
                    <a:bodyPr/>
                    <a:lstStyle/>
                    <a:p>
                      <a:pPr>
                        <a:lnSpc>
                          <a:spcPct val="150000"/>
                        </a:lnSpc>
                        <a:spcAft>
                          <a:spcPts val="0"/>
                        </a:spcAft>
                      </a:pPr>
                      <a:r>
                        <a:rPr lang="en-AU" sz="2000">
                          <a:effectLst/>
                        </a:rPr>
                        <a:t>25-29.9 - overweight</a:t>
                      </a:r>
                      <a:endParaRPr lang="en-AU" sz="200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0.28</a:t>
                      </a:r>
                      <a:endParaRPr lang="en-AU"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7-11.5</a:t>
                      </a:r>
                      <a:endParaRPr lang="en-A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619642">
                <a:tc>
                  <a:txBody>
                    <a:bodyPr/>
                    <a:lstStyle/>
                    <a:p>
                      <a:pPr>
                        <a:lnSpc>
                          <a:spcPct val="150000"/>
                        </a:lnSpc>
                        <a:spcAft>
                          <a:spcPts val="0"/>
                        </a:spcAft>
                      </a:pPr>
                      <a:r>
                        <a:rPr lang="en-AU" sz="2000" dirty="0">
                          <a:effectLst/>
                        </a:rPr>
                        <a:t>≥ 30 - obese</a:t>
                      </a:r>
                      <a:endParaRPr lang="en-AU"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0.22</a:t>
                      </a:r>
                      <a:endParaRPr lang="en-AU"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n-AU" sz="2000" dirty="0">
                          <a:effectLst/>
                        </a:rPr>
                        <a:t>5-9</a:t>
                      </a:r>
                      <a:endParaRPr lang="en-A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6947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729571" y="1279793"/>
            <a:ext cx="9861631" cy="5000263"/>
          </a:xfrm>
        </p:spPr>
        <p:txBody>
          <a:bodyPr>
            <a:normAutofit fontScale="92500" lnSpcReduction="10000"/>
          </a:bodyPr>
          <a:lstStyle/>
          <a:p>
            <a:pPr algn="l"/>
            <a:r>
              <a:rPr lang="en-US" sz="4000" b="1" dirty="0">
                <a:solidFill>
                  <a:schemeClr val="accent2">
                    <a:lumMod val="75000"/>
                  </a:schemeClr>
                </a:solidFill>
              </a:rPr>
              <a:t>Healthy Weight</a:t>
            </a:r>
          </a:p>
          <a:p>
            <a:pPr algn="l"/>
            <a:endParaRPr lang="en-US" b="1" dirty="0"/>
          </a:p>
          <a:p>
            <a:pPr algn="l"/>
            <a:r>
              <a:rPr lang="en-US" b="1" dirty="0"/>
              <a:t>Key messages – Preconception through to post-partum</a:t>
            </a:r>
          </a:p>
          <a:p>
            <a:pPr marL="342900" indent="-342900" algn="l">
              <a:buFont typeface="Wingdings" panose="05000000000000000000" pitchFamily="2" charset="2"/>
              <a:buChar char="§"/>
            </a:pPr>
            <a:r>
              <a:rPr lang="en-US" dirty="0"/>
              <a:t>Discuss healthy weight and diabetes risk as appropriate with women of reproductive age – benefits both mother and child </a:t>
            </a:r>
          </a:p>
          <a:p>
            <a:pPr marL="342900" indent="-342900" algn="l">
              <a:buFont typeface="Wingdings" panose="05000000000000000000" pitchFamily="2" charset="2"/>
              <a:buChar char="§"/>
            </a:pPr>
            <a:r>
              <a:rPr lang="en-US" dirty="0"/>
              <a:t>Assess and monitor weight, BMI and gestational weight gain during pregnancy</a:t>
            </a:r>
          </a:p>
          <a:p>
            <a:pPr marL="342900" indent="-342900" algn="l">
              <a:buFont typeface="Wingdings" panose="05000000000000000000" pitchFamily="2" charset="2"/>
              <a:buChar char="§"/>
            </a:pPr>
            <a:r>
              <a:rPr lang="en-US" dirty="0"/>
              <a:t>Encourage women to adopt a healthy diet, regular physical activity and support breastfeeding </a:t>
            </a:r>
          </a:p>
          <a:p>
            <a:pPr marL="342900" indent="-342900" algn="l">
              <a:buFont typeface="Wingdings" panose="05000000000000000000" pitchFamily="2" charset="2"/>
              <a:buChar char="§"/>
            </a:pPr>
            <a:r>
              <a:rPr lang="en-US" dirty="0"/>
              <a:t>Offer follow up support for women who want to lose weight prior to pregnancy or postnatally</a:t>
            </a:r>
          </a:p>
          <a:p>
            <a:pPr marL="342900" indent="-342900" algn="l">
              <a:buFont typeface="Wingdings" panose="05000000000000000000" pitchFamily="2" charset="2"/>
              <a:buChar char="§"/>
            </a:pPr>
            <a:r>
              <a:rPr lang="en-US" dirty="0"/>
              <a:t>Involve partners and families, </a:t>
            </a:r>
            <a:r>
              <a:rPr lang="en-US" dirty="0" err="1"/>
              <a:t>emphasising</a:t>
            </a:r>
            <a:r>
              <a:rPr lang="en-US" dirty="0"/>
              <a:t> that children will adopt eating habits from their parents – therefore mothers adopting healthy habits helps their children get a healthy start to life</a:t>
            </a:r>
          </a:p>
        </p:txBody>
      </p:sp>
    </p:spTree>
    <p:extLst>
      <p:ext uri="{BB962C8B-B14F-4D97-AF65-F5344CB8AC3E}">
        <p14:creationId xmlns:p14="http://schemas.microsoft.com/office/powerpoint/2010/main" val="1427757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3618-A69C-4B91-8472-3A4C7B0C6CF8}"/>
              </a:ext>
            </a:extLst>
          </p:cNvPr>
          <p:cNvPicPr>
            <a:picLocks noChangeAspect="1"/>
          </p:cNvPicPr>
          <p:nvPr/>
        </p:nvPicPr>
        <p:blipFill>
          <a:blip r:embed="rId3"/>
          <a:stretch>
            <a:fillRect/>
          </a:stretch>
        </p:blipFill>
        <p:spPr>
          <a:xfrm>
            <a:off x="3158836" y="1935986"/>
            <a:ext cx="4152102" cy="3264230"/>
          </a:xfrm>
          <a:prstGeom prst="rect">
            <a:avLst/>
          </a:prstGeom>
        </p:spPr>
      </p:pic>
      <p:sp>
        <p:nvSpPr>
          <p:cNvPr id="11" name="Rectangle 10">
            <a:extLst>
              <a:ext uri="{FF2B5EF4-FFF2-40B4-BE49-F238E27FC236}">
                <a16:creationId xmlns:a16="http://schemas.microsoft.com/office/drawing/2014/main" id="{9D1F208B-45EE-4B77-8B4A-4ECFD2C9302B}"/>
              </a:ext>
            </a:extLst>
          </p:cNvPr>
          <p:cNvSpPr/>
          <p:nvPr/>
        </p:nvSpPr>
        <p:spPr>
          <a:xfrm>
            <a:off x="2959062" y="1688458"/>
            <a:ext cx="4470437" cy="241364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0FCEE6F-AA65-4264-92EE-4DB7D28227A0}"/>
              </a:ext>
            </a:extLst>
          </p:cNvPr>
          <p:cNvSpPr/>
          <p:nvPr/>
        </p:nvSpPr>
        <p:spPr>
          <a:xfrm>
            <a:off x="3276562" y="4597400"/>
            <a:ext cx="4470437" cy="11303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48C40D3-75AD-4071-9E14-77CD33C5C4B4}"/>
              </a:ext>
            </a:extLst>
          </p:cNvPr>
          <p:cNvPicPr>
            <a:picLocks noChangeAspect="1"/>
          </p:cNvPicPr>
          <p:nvPr/>
        </p:nvPicPr>
        <p:blipFill>
          <a:blip r:embed="rId4"/>
          <a:stretch>
            <a:fillRect/>
          </a:stretch>
        </p:blipFill>
        <p:spPr>
          <a:xfrm>
            <a:off x="5853865" y="1688458"/>
            <a:ext cx="3129954" cy="3479113"/>
          </a:xfrm>
          <a:prstGeom prst="rect">
            <a:avLst/>
          </a:prstGeom>
        </p:spPr>
      </p:pic>
    </p:spTree>
    <p:extLst>
      <p:ext uri="{BB962C8B-B14F-4D97-AF65-F5344CB8AC3E}">
        <p14:creationId xmlns:p14="http://schemas.microsoft.com/office/powerpoint/2010/main" val="1225878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469" y="2081068"/>
            <a:ext cx="9745883" cy="3724096"/>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AU" sz="2400" dirty="0"/>
              <a:t>48% of Aboriginal mothers in the NT reported smoking before 20 weeks pregnancy in 2015 </a:t>
            </a:r>
          </a:p>
          <a:p>
            <a:pPr marL="342900" indent="-342900">
              <a:spcAft>
                <a:spcPts val="1200"/>
              </a:spcAft>
              <a:buFont typeface="Wingdings" panose="05000000000000000000" pitchFamily="2" charset="2"/>
              <a:buChar char="§"/>
            </a:pPr>
            <a:r>
              <a:rPr lang="en-AU" sz="2400" dirty="0"/>
              <a:t>Of these, only 15% ceased smoking in later pregnancy</a:t>
            </a:r>
            <a:endParaRPr lang="en-AU" sz="1200" dirty="0"/>
          </a:p>
          <a:p>
            <a:pPr marL="342900" indent="-342900">
              <a:buFont typeface="Wingdings" panose="05000000000000000000" pitchFamily="2" charset="2"/>
              <a:buChar char="§"/>
            </a:pPr>
            <a:r>
              <a:rPr lang="en-AU" sz="2400" dirty="0"/>
              <a:t>Risks of smoking for the mother before and during pregnancy:</a:t>
            </a:r>
          </a:p>
          <a:p>
            <a:pPr marL="1080000" lvl="0" indent="-285750">
              <a:buFont typeface="Arial" panose="020B0604020202020204" pitchFamily="34" charset="0"/>
              <a:buChar char="•"/>
            </a:pPr>
            <a:r>
              <a:rPr lang="en-AU" sz="2400" dirty="0"/>
              <a:t>Difficulty conceiving</a:t>
            </a:r>
          </a:p>
          <a:p>
            <a:pPr marL="1080000" lvl="0" indent="-285750">
              <a:buFont typeface="Arial" panose="020B0604020202020204" pitchFamily="34" charset="0"/>
              <a:buChar char="•"/>
            </a:pPr>
            <a:r>
              <a:rPr lang="en-AU" sz="2400" dirty="0"/>
              <a:t>Increased risk of cervical and vulval cancer </a:t>
            </a:r>
          </a:p>
          <a:p>
            <a:pPr marL="1080000" lvl="0" indent="-285750">
              <a:buFont typeface="Arial" panose="020B0604020202020204" pitchFamily="34" charset="0"/>
              <a:buChar char="•"/>
            </a:pPr>
            <a:r>
              <a:rPr lang="en-AU" sz="2400" dirty="0"/>
              <a:t>Irregular menstrual cycle</a:t>
            </a:r>
          </a:p>
          <a:p>
            <a:pPr marL="1080000" lvl="0" indent="-285750">
              <a:buFont typeface="Arial" panose="020B0604020202020204" pitchFamily="34" charset="0"/>
              <a:buChar char="•"/>
            </a:pPr>
            <a:r>
              <a:rPr lang="en-AU" sz="2400" dirty="0"/>
              <a:t>Higher risk of problems during pregnancy and labour </a:t>
            </a:r>
          </a:p>
          <a:p>
            <a:pPr marL="1080000" lvl="0" indent="-285750">
              <a:buFont typeface="Arial" panose="020B0604020202020204" pitchFamily="34" charset="0"/>
              <a:buChar char="•"/>
            </a:pPr>
            <a:r>
              <a:rPr lang="en-AU" sz="2400" dirty="0"/>
              <a:t>Higher risk of miscarriage or ectopic pregnancy</a:t>
            </a:r>
          </a:p>
        </p:txBody>
      </p:sp>
      <p:sp>
        <p:nvSpPr>
          <p:cNvPr id="4" name="TextBox 3"/>
          <p:cNvSpPr txBox="1"/>
          <p:nvPr/>
        </p:nvSpPr>
        <p:spPr>
          <a:xfrm>
            <a:off x="590308" y="1273212"/>
            <a:ext cx="3310360" cy="707886"/>
          </a:xfrm>
          <a:prstGeom prst="rect">
            <a:avLst/>
          </a:prstGeom>
          <a:noFill/>
        </p:spPr>
        <p:txBody>
          <a:bodyPr wrap="square" rtlCol="0">
            <a:spAutoFit/>
          </a:bodyPr>
          <a:lstStyle/>
          <a:p>
            <a:r>
              <a:rPr lang="en-US" sz="4000" b="1" dirty="0">
                <a:solidFill>
                  <a:schemeClr val="accent2">
                    <a:lumMod val="75000"/>
                  </a:schemeClr>
                </a:solidFill>
              </a:rPr>
              <a:t>Smoke free</a:t>
            </a:r>
          </a:p>
        </p:txBody>
      </p:sp>
      <p:sp>
        <p:nvSpPr>
          <p:cNvPr id="5" name="TextBox 4">
            <a:extLst>
              <a:ext uri="{FF2B5EF4-FFF2-40B4-BE49-F238E27FC236}">
                <a16:creationId xmlns:a16="http://schemas.microsoft.com/office/drawing/2014/main" id="{F7FE7A6A-51CE-4D5D-B23D-6AC7CA2D2FA2}"/>
              </a:ext>
            </a:extLst>
          </p:cNvPr>
          <p:cNvSpPr txBox="1"/>
          <p:nvPr/>
        </p:nvSpPr>
        <p:spPr>
          <a:xfrm>
            <a:off x="9774936" y="6281928"/>
            <a:ext cx="2202699" cy="400110"/>
          </a:xfrm>
          <a:prstGeom prst="rect">
            <a:avLst/>
          </a:prstGeom>
          <a:noFill/>
        </p:spPr>
        <p:txBody>
          <a:bodyPr wrap="square" rtlCol="0">
            <a:spAutoFit/>
          </a:bodyPr>
          <a:lstStyle/>
          <a:p>
            <a:r>
              <a:rPr lang="en-AU" sz="2000" dirty="0">
                <a:solidFill>
                  <a:schemeClr val="accent3"/>
                </a:solidFill>
              </a:rPr>
              <a:t>Ref: NT DoH 2018</a:t>
            </a:r>
          </a:p>
        </p:txBody>
      </p:sp>
    </p:spTree>
    <p:extLst>
      <p:ext uri="{BB962C8B-B14F-4D97-AF65-F5344CB8AC3E}">
        <p14:creationId xmlns:p14="http://schemas.microsoft.com/office/powerpoint/2010/main" val="957930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89" y="1857171"/>
            <a:ext cx="10515600" cy="425089"/>
          </a:xfrm>
        </p:spPr>
        <p:txBody>
          <a:bodyPr>
            <a:normAutofit fontScale="90000"/>
          </a:bodyPr>
          <a:lstStyle/>
          <a:p>
            <a:r>
              <a:rPr lang="en-US" b="1" dirty="0">
                <a:solidFill>
                  <a:schemeClr val="accent2">
                    <a:lumMod val="75000"/>
                  </a:schemeClr>
                </a:solidFill>
                <a:latin typeface="+mn-lt"/>
              </a:rPr>
              <a:t>    Smoke free</a:t>
            </a:r>
            <a:r>
              <a:rPr lang="en-US" b="1" dirty="0">
                <a:solidFill>
                  <a:schemeClr val="accent2">
                    <a:lumMod val="75000"/>
                  </a:schemeClr>
                </a:solidFill>
              </a:rPr>
              <a:t/>
            </a:r>
            <a:br>
              <a:rPr lang="en-US" b="1" dirty="0">
                <a:solidFill>
                  <a:schemeClr val="accent2">
                    <a:lumMod val="75000"/>
                  </a:schemeClr>
                </a:solidFill>
              </a:rPr>
            </a:br>
            <a:endParaRPr lang="en-AU" dirty="0"/>
          </a:p>
        </p:txBody>
      </p:sp>
      <p:sp>
        <p:nvSpPr>
          <p:cNvPr id="3" name="Content Placeholder 2"/>
          <p:cNvSpPr>
            <a:spLocks noGrp="1"/>
          </p:cNvSpPr>
          <p:nvPr>
            <p:ph idx="1"/>
          </p:nvPr>
        </p:nvSpPr>
        <p:spPr>
          <a:xfrm>
            <a:off x="838202" y="2282260"/>
            <a:ext cx="5577640" cy="4351338"/>
          </a:xfrm>
        </p:spPr>
        <p:txBody>
          <a:bodyPr>
            <a:normAutofit/>
          </a:bodyPr>
          <a:lstStyle/>
          <a:p>
            <a:pPr>
              <a:lnSpc>
                <a:spcPct val="100000"/>
              </a:lnSpc>
              <a:buFont typeface="Wingdings" panose="05000000000000000000" pitchFamily="2" charset="2"/>
              <a:buChar char="§"/>
            </a:pPr>
            <a:r>
              <a:rPr lang="en-AU" sz="2400" dirty="0"/>
              <a:t>Risks of smoking for the baby:</a:t>
            </a:r>
          </a:p>
          <a:p>
            <a:pPr>
              <a:lnSpc>
                <a:spcPct val="100000"/>
              </a:lnSpc>
              <a:buFont typeface="Wingdings" panose="05000000000000000000" pitchFamily="2" charset="2"/>
              <a:buChar char="§"/>
            </a:pPr>
            <a:r>
              <a:rPr lang="en-AU" sz="2400" dirty="0"/>
              <a:t>Dangerous chemicals transferred in-utero entering foetal lungs and bloodstream, causing complications at and after birth including:</a:t>
            </a:r>
          </a:p>
          <a:p>
            <a:pPr marL="1194300" indent="-342900">
              <a:lnSpc>
                <a:spcPct val="100000"/>
              </a:lnSpc>
              <a:spcBef>
                <a:spcPts val="1200"/>
              </a:spcBef>
              <a:buFont typeface="Wingdings" panose="05000000000000000000" pitchFamily="2" charset="2"/>
              <a:buChar char="§"/>
            </a:pPr>
            <a:r>
              <a:rPr lang="en-AU" sz="2400" dirty="0"/>
              <a:t>Small for gestational age</a:t>
            </a:r>
          </a:p>
          <a:p>
            <a:pPr marL="1194300" indent="-342900">
              <a:lnSpc>
                <a:spcPct val="100000"/>
              </a:lnSpc>
              <a:spcBef>
                <a:spcPts val="1200"/>
              </a:spcBef>
              <a:buFont typeface="Wingdings" panose="05000000000000000000" pitchFamily="2" charset="2"/>
              <a:buChar char="§"/>
            </a:pPr>
            <a:r>
              <a:rPr lang="en-AU" sz="2400" dirty="0"/>
              <a:t>Preterm birth</a:t>
            </a:r>
          </a:p>
          <a:p>
            <a:pPr marL="1194300" indent="-342900">
              <a:lnSpc>
                <a:spcPct val="100000"/>
              </a:lnSpc>
              <a:spcBef>
                <a:spcPts val="1200"/>
              </a:spcBef>
              <a:buFont typeface="Wingdings" panose="05000000000000000000" pitchFamily="2" charset="2"/>
              <a:buChar char="§"/>
            </a:pPr>
            <a:r>
              <a:rPr lang="en-AU" sz="2400" dirty="0"/>
              <a:t>Hypoxia</a:t>
            </a:r>
          </a:p>
          <a:p>
            <a:pPr marL="0" indent="0">
              <a:buNone/>
            </a:pPr>
            <a:endParaRPr lang="en-AU" dirty="0"/>
          </a:p>
        </p:txBody>
      </p:sp>
      <p:pic>
        <p:nvPicPr>
          <p:cNvPr id="4" name="Picture 3">
            <a:extLst>
              <a:ext uri="{FF2B5EF4-FFF2-40B4-BE49-F238E27FC236}">
                <a16:creationId xmlns:a16="http://schemas.microsoft.com/office/drawing/2014/main" id="{B17D0DF3-9101-40A3-801B-07145A393D64}"/>
              </a:ext>
            </a:extLst>
          </p:cNvPr>
          <p:cNvPicPr>
            <a:picLocks noChangeAspect="1"/>
          </p:cNvPicPr>
          <p:nvPr/>
        </p:nvPicPr>
        <p:blipFill>
          <a:blip r:embed="rId3"/>
          <a:stretch>
            <a:fillRect/>
          </a:stretch>
        </p:blipFill>
        <p:spPr>
          <a:xfrm>
            <a:off x="6415842" y="1857171"/>
            <a:ext cx="5452082" cy="4426857"/>
          </a:xfrm>
          <a:prstGeom prst="rect">
            <a:avLst/>
          </a:prstGeom>
        </p:spPr>
      </p:pic>
    </p:spTree>
    <p:extLst>
      <p:ext uri="{BB962C8B-B14F-4D97-AF65-F5344CB8AC3E}">
        <p14:creationId xmlns:p14="http://schemas.microsoft.com/office/powerpoint/2010/main" val="797673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453" y="2045543"/>
            <a:ext cx="6326527" cy="4351338"/>
          </a:xfrm>
        </p:spPr>
        <p:txBody>
          <a:bodyPr>
            <a:normAutofit/>
          </a:bodyPr>
          <a:lstStyle/>
          <a:p>
            <a:pPr>
              <a:spcBef>
                <a:spcPts val="1200"/>
              </a:spcBef>
              <a:buFont typeface="Wingdings" panose="05000000000000000000" pitchFamily="2" charset="2"/>
              <a:buChar char="§"/>
            </a:pPr>
            <a:r>
              <a:rPr lang="en-AU" sz="2400" dirty="0"/>
              <a:t>Benefits of quitting smoking for baby:</a:t>
            </a:r>
          </a:p>
          <a:p>
            <a:pPr marL="1080000" lvl="0">
              <a:spcBef>
                <a:spcPts val="1200"/>
              </a:spcBef>
            </a:pPr>
            <a:r>
              <a:rPr lang="en-AU" sz="2400" dirty="0"/>
              <a:t>Lower risk of dying  at or soon after birth from Sudden Infant Death Syndrome (SIDS)</a:t>
            </a:r>
          </a:p>
          <a:p>
            <a:pPr marL="1080000" lvl="0">
              <a:spcBef>
                <a:spcPts val="1200"/>
              </a:spcBef>
            </a:pPr>
            <a:r>
              <a:rPr lang="en-AU" sz="2400" dirty="0"/>
              <a:t>More likely to have a healthy weight </a:t>
            </a:r>
          </a:p>
          <a:p>
            <a:pPr marL="1080000" lvl="0">
              <a:spcBef>
                <a:spcPts val="1200"/>
              </a:spcBef>
            </a:pPr>
            <a:r>
              <a:rPr lang="en-AU" sz="2400" dirty="0"/>
              <a:t>Less likely to have complications at and after birth</a:t>
            </a:r>
          </a:p>
          <a:p>
            <a:pPr marL="1080000" lvl="0">
              <a:spcBef>
                <a:spcPts val="1200"/>
              </a:spcBef>
            </a:pPr>
            <a:r>
              <a:rPr lang="en-AU" sz="2400" dirty="0"/>
              <a:t>More likely to leave hospital at the same time as mum</a:t>
            </a:r>
          </a:p>
          <a:p>
            <a:endParaRPr lang="en-AU" dirty="0"/>
          </a:p>
        </p:txBody>
      </p:sp>
      <p:sp>
        <p:nvSpPr>
          <p:cNvPr id="4" name="TextBox 3"/>
          <p:cNvSpPr txBox="1"/>
          <p:nvPr/>
        </p:nvSpPr>
        <p:spPr>
          <a:xfrm>
            <a:off x="838202" y="1215341"/>
            <a:ext cx="3310360" cy="707886"/>
          </a:xfrm>
          <a:prstGeom prst="rect">
            <a:avLst/>
          </a:prstGeom>
          <a:noFill/>
        </p:spPr>
        <p:txBody>
          <a:bodyPr wrap="square" rtlCol="0">
            <a:spAutoFit/>
          </a:bodyPr>
          <a:lstStyle/>
          <a:p>
            <a:r>
              <a:rPr lang="en-US" sz="4000" b="1" dirty="0">
                <a:solidFill>
                  <a:schemeClr val="accent2">
                    <a:lumMod val="75000"/>
                  </a:schemeClr>
                </a:solidFill>
              </a:rPr>
              <a:t>Smoke free</a:t>
            </a:r>
          </a:p>
        </p:txBody>
      </p:sp>
      <p:pic>
        <p:nvPicPr>
          <p:cNvPr id="5" name="Picture 2">
            <a:extLst>
              <a:ext uri="{FF2B5EF4-FFF2-40B4-BE49-F238E27FC236}">
                <a16:creationId xmlns:a16="http://schemas.microsoft.com/office/drawing/2014/main" id="{D931ED17-7C0F-495E-AF29-A6D0490A39C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40720" y="2767884"/>
            <a:ext cx="3557501"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832" y="1801968"/>
            <a:ext cx="3919728" cy="3538128"/>
          </a:xfrm>
        </p:spPr>
        <p:txBody>
          <a:bodyPr>
            <a:normAutofit/>
          </a:bodyPr>
          <a:lstStyle/>
          <a:p>
            <a:r>
              <a:rPr lang="en-US" sz="4000" b="1" dirty="0">
                <a:solidFill>
                  <a:schemeClr val="accent2">
                    <a:lumMod val="75000"/>
                  </a:schemeClr>
                </a:solidFill>
              </a:rPr>
              <a:t>In-utero GDM &amp; T2M exposure &amp; risk of diabetes in offspring – Manitoba, Canada</a:t>
            </a:r>
          </a:p>
        </p:txBody>
      </p:sp>
      <p:sp>
        <p:nvSpPr>
          <p:cNvPr id="6" name="Content Placeholder 2">
            <a:extLst>
              <a:ext uri="{FF2B5EF4-FFF2-40B4-BE49-F238E27FC236}">
                <a16:creationId xmlns:a16="http://schemas.microsoft.com/office/drawing/2014/main" id="{5DF7C67F-3BC2-4938-B81F-E0448D7211E5}"/>
              </a:ext>
            </a:extLst>
          </p:cNvPr>
          <p:cNvSpPr txBox="1">
            <a:spLocks/>
          </p:cNvSpPr>
          <p:nvPr/>
        </p:nvSpPr>
        <p:spPr>
          <a:xfrm>
            <a:off x="8659368" y="6323308"/>
            <a:ext cx="3453864" cy="53469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accent3"/>
                </a:solidFill>
              </a:rPr>
              <a:t>Ref: JAMA Pediatrics 2018</a:t>
            </a:r>
            <a:endParaRPr lang="en-US" sz="2400" baseline="30000" dirty="0">
              <a:solidFill>
                <a:schemeClr val="accent3"/>
              </a:solidFill>
            </a:endParaRPr>
          </a:p>
        </p:txBody>
      </p:sp>
      <p:pic>
        <p:nvPicPr>
          <p:cNvPr id="5" name="Picture 4">
            <a:extLst>
              <a:ext uri="{FF2B5EF4-FFF2-40B4-BE49-F238E27FC236}">
                <a16:creationId xmlns:a16="http://schemas.microsoft.com/office/drawing/2014/main" id="{E68D7EC4-604B-453B-A094-B3AF89CC21AC}"/>
              </a:ext>
            </a:extLst>
          </p:cNvPr>
          <p:cNvPicPr>
            <a:picLocks noChangeAspect="1"/>
          </p:cNvPicPr>
          <p:nvPr/>
        </p:nvPicPr>
        <p:blipFill rotWithShape="1">
          <a:blip r:embed="rId3"/>
          <a:srcRect l="24062" r="9913" b="29276"/>
          <a:stretch/>
        </p:blipFill>
        <p:spPr>
          <a:xfrm>
            <a:off x="590262" y="1801968"/>
            <a:ext cx="6460534" cy="4010257"/>
          </a:xfrm>
          <a:prstGeom prst="rect">
            <a:avLst/>
          </a:prstGeom>
        </p:spPr>
      </p:pic>
    </p:spTree>
    <p:extLst>
      <p:ext uri="{BB962C8B-B14F-4D97-AF65-F5344CB8AC3E}">
        <p14:creationId xmlns:p14="http://schemas.microsoft.com/office/powerpoint/2010/main" val="299571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2265463"/>
            <a:ext cx="10515600" cy="4351338"/>
          </a:xfrm>
        </p:spPr>
        <p:txBody>
          <a:bodyPr>
            <a:normAutofit lnSpcReduction="10000"/>
          </a:bodyPr>
          <a:lstStyle/>
          <a:p>
            <a:pPr>
              <a:buFont typeface="Wingdings" panose="05000000000000000000" pitchFamily="2" charset="2"/>
              <a:buChar char="§"/>
            </a:pPr>
            <a:r>
              <a:rPr lang="en-AU" sz="2400" dirty="0"/>
              <a:t>What is available to help quit smoking:</a:t>
            </a:r>
          </a:p>
          <a:p>
            <a:pPr marL="1080000" lvl="0">
              <a:spcBef>
                <a:spcPts val="1200"/>
              </a:spcBef>
            </a:pPr>
            <a:r>
              <a:rPr lang="en-AU" sz="2400" dirty="0"/>
              <a:t>Visit Midwife, AOD nurse or GP for Nicotine Replacement Therapy (NRT)</a:t>
            </a:r>
          </a:p>
          <a:p>
            <a:pPr marL="1080000" lvl="0">
              <a:spcBef>
                <a:spcPts val="1200"/>
              </a:spcBef>
            </a:pPr>
            <a:r>
              <a:rPr lang="en-AU" sz="2400" dirty="0"/>
              <a:t>Call Quit line 137848-Quit for you, quit for two</a:t>
            </a:r>
          </a:p>
          <a:p>
            <a:pPr marL="1080000" lvl="0">
              <a:spcBef>
                <a:spcPts val="1200"/>
              </a:spcBef>
            </a:pPr>
            <a:r>
              <a:rPr lang="en-AU" sz="2400" dirty="0"/>
              <a:t>Visit website Australia.gov.au/quit now</a:t>
            </a:r>
          </a:p>
          <a:p>
            <a:pPr marL="851400" lvl="0" indent="0">
              <a:spcBef>
                <a:spcPts val="1200"/>
              </a:spcBef>
              <a:buNone/>
            </a:pPr>
            <a:endParaRPr lang="en-AU" sz="2400" dirty="0"/>
          </a:p>
          <a:p>
            <a:pPr>
              <a:buFont typeface="Wingdings" panose="05000000000000000000" pitchFamily="2" charset="2"/>
              <a:buChar char="§"/>
            </a:pPr>
            <a:r>
              <a:rPr lang="en-AU" sz="2400" dirty="0"/>
              <a:t>Of the women who stop smoking during pregnancy, 50-70% will resume smoking again in the year post-partum. </a:t>
            </a:r>
          </a:p>
          <a:p>
            <a:pPr>
              <a:buFont typeface="Wingdings" panose="05000000000000000000" pitchFamily="2" charset="2"/>
              <a:buChar char="§"/>
            </a:pPr>
            <a:r>
              <a:rPr lang="en-AU" sz="2400" dirty="0"/>
              <a:t>Women who give up smoking during pregnancy should receive follow-up support to encourage them to remain smoke free.</a:t>
            </a:r>
          </a:p>
          <a:p>
            <a:pPr>
              <a:buFont typeface="Wingdings" panose="05000000000000000000" pitchFamily="2" charset="2"/>
              <a:buChar char="§"/>
            </a:pPr>
            <a:r>
              <a:rPr lang="en-AU" sz="2400" dirty="0"/>
              <a:t>Encourage partners and families to also be smoke free</a:t>
            </a:r>
          </a:p>
          <a:p>
            <a:pPr marL="0" indent="0">
              <a:buNone/>
            </a:pPr>
            <a:endParaRPr lang="en-AU" sz="2000" dirty="0"/>
          </a:p>
        </p:txBody>
      </p:sp>
      <p:sp>
        <p:nvSpPr>
          <p:cNvPr id="4" name="TextBox 3"/>
          <p:cNvSpPr txBox="1"/>
          <p:nvPr/>
        </p:nvSpPr>
        <p:spPr>
          <a:xfrm>
            <a:off x="648182" y="1215341"/>
            <a:ext cx="3310360" cy="707886"/>
          </a:xfrm>
          <a:prstGeom prst="rect">
            <a:avLst/>
          </a:prstGeom>
          <a:noFill/>
        </p:spPr>
        <p:txBody>
          <a:bodyPr wrap="square" rtlCol="0">
            <a:spAutoFit/>
          </a:bodyPr>
          <a:lstStyle/>
          <a:p>
            <a:r>
              <a:rPr lang="en-US" sz="4000" b="1" dirty="0">
                <a:solidFill>
                  <a:schemeClr val="accent2">
                    <a:lumMod val="75000"/>
                  </a:schemeClr>
                </a:solidFill>
              </a:rPr>
              <a:t>Smoke free</a:t>
            </a:r>
          </a:p>
        </p:txBody>
      </p:sp>
    </p:spTree>
    <p:extLst>
      <p:ext uri="{BB962C8B-B14F-4D97-AF65-F5344CB8AC3E}">
        <p14:creationId xmlns:p14="http://schemas.microsoft.com/office/powerpoint/2010/main" val="3875177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E3618-A69C-4B91-8472-3A4C7B0C6CF8}"/>
              </a:ext>
            </a:extLst>
          </p:cNvPr>
          <p:cNvPicPr>
            <a:picLocks noChangeAspect="1"/>
          </p:cNvPicPr>
          <p:nvPr/>
        </p:nvPicPr>
        <p:blipFill>
          <a:blip r:embed="rId3"/>
          <a:stretch>
            <a:fillRect/>
          </a:stretch>
        </p:blipFill>
        <p:spPr>
          <a:xfrm>
            <a:off x="3158836" y="1935986"/>
            <a:ext cx="4152102" cy="3264230"/>
          </a:xfrm>
          <a:prstGeom prst="rect">
            <a:avLst/>
          </a:prstGeom>
        </p:spPr>
      </p:pic>
      <p:sp>
        <p:nvSpPr>
          <p:cNvPr id="11" name="Rectangle 10">
            <a:extLst>
              <a:ext uri="{FF2B5EF4-FFF2-40B4-BE49-F238E27FC236}">
                <a16:creationId xmlns:a16="http://schemas.microsoft.com/office/drawing/2014/main" id="{9D1F208B-45EE-4B77-8B4A-4ECFD2C9302B}"/>
              </a:ext>
            </a:extLst>
          </p:cNvPr>
          <p:cNvSpPr/>
          <p:nvPr/>
        </p:nvSpPr>
        <p:spPr>
          <a:xfrm>
            <a:off x="2959062" y="1688458"/>
            <a:ext cx="4470437" cy="288354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48C40D3-75AD-4071-9E14-77CD33C5C4B4}"/>
              </a:ext>
            </a:extLst>
          </p:cNvPr>
          <p:cNvPicPr>
            <a:picLocks noChangeAspect="1"/>
          </p:cNvPicPr>
          <p:nvPr/>
        </p:nvPicPr>
        <p:blipFill>
          <a:blip r:embed="rId4"/>
          <a:stretch>
            <a:fillRect/>
          </a:stretch>
        </p:blipFill>
        <p:spPr>
          <a:xfrm>
            <a:off x="5853865" y="1688458"/>
            <a:ext cx="3129954" cy="3479113"/>
          </a:xfrm>
          <a:prstGeom prst="rect">
            <a:avLst/>
          </a:prstGeom>
        </p:spPr>
      </p:pic>
    </p:spTree>
    <p:extLst>
      <p:ext uri="{BB962C8B-B14F-4D97-AF65-F5344CB8AC3E}">
        <p14:creationId xmlns:p14="http://schemas.microsoft.com/office/powerpoint/2010/main" val="427468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4B38ED5A-DCDD-4201-9E01-3579D0B081CB}"/>
              </a:ext>
            </a:extLst>
          </p:cNvPr>
          <p:cNvPicPr>
            <a:picLocks noChangeAspect="1"/>
          </p:cNvPicPr>
          <p:nvPr/>
        </p:nvPicPr>
        <p:blipFill rotWithShape="1">
          <a:blip r:embed="rId3">
            <a:extLst>
              <a:ext uri="{28A0092B-C50C-407E-A947-70E740481C1C}">
                <a14:useLocalDpi xmlns:a14="http://schemas.microsoft.com/office/drawing/2010/main" val="0"/>
              </a:ext>
            </a:extLst>
          </a:blip>
          <a:srcRect l="2153" r="6713"/>
          <a:stretch/>
        </p:blipFill>
        <p:spPr>
          <a:xfrm>
            <a:off x="6565792" y="1911319"/>
            <a:ext cx="5626208" cy="4351338"/>
          </a:xfrm>
          <a:prstGeom prst="rect">
            <a:avLst/>
          </a:prstGeom>
        </p:spPr>
      </p:pic>
      <p:sp>
        <p:nvSpPr>
          <p:cNvPr id="2" name="Content Placeholder 1">
            <a:extLst>
              <a:ext uri="{FF2B5EF4-FFF2-40B4-BE49-F238E27FC236}">
                <a16:creationId xmlns:a16="http://schemas.microsoft.com/office/drawing/2014/main" id="{C329937B-C692-4D53-A87D-A9D6C722ED88}"/>
              </a:ext>
            </a:extLst>
          </p:cNvPr>
          <p:cNvSpPr>
            <a:spLocks noGrp="1"/>
          </p:cNvSpPr>
          <p:nvPr>
            <p:ph idx="1"/>
          </p:nvPr>
        </p:nvSpPr>
        <p:spPr>
          <a:xfrm>
            <a:off x="1102290" y="2142325"/>
            <a:ext cx="5463502" cy="4249205"/>
          </a:xfrm>
        </p:spPr>
        <p:txBody>
          <a:bodyPr>
            <a:normAutofit/>
          </a:bodyPr>
          <a:lstStyle/>
          <a:p>
            <a:pPr>
              <a:buFont typeface="Wingdings" panose="05000000000000000000" pitchFamily="2" charset="2"/>
              <a:buChar char="§"/>
              <a:defRPr/>
            </a:pPr>
            <a:r>
              <a:rPr lang="en-AU" sz="2400" dirty="0"/>
              <a:t>50% pregnancies unplanned</a:t>
            </a:r>
            <a:r>
              <a:rPr lang="en-AU" sz="2400" baseline="30000" dirty="0"/>
              <a:t>1</a:t>
            </a:r>
          </a:p>
          <a:p>
            <a:pPr>
              <a:buFont typeface="Wingdings" panose="05000000000000000000" pitchFamily="2" charset="2"/>
              <a:buChar char="§"/>
              <a:defRPr/>
            </a:pPr>
            <a:r>
              <a:rPr lang="en-AU" sz="2400" dirty="0"/>
              <a:t>66% women with diabetes do not recall discussing contraception with their healthcare providers</a:t>
            </a:r>
            <a:r>
              <a:rPr lang="en-AU" sz="2400" baseline="30000" dirty="0"/>
              <a:t>2</a:t>
            </a:r>
          </a:p>
          <a:p>
            <a:pPr>
              <a:buFont typeface="Wingdings" panose="05000000000000000000" pitchFamily="2" charset="2"/>
              <a:buChar char="§"/>
              <a:defRPr/>
            </a:pPr>
            <a:r>
              <a:rPr lang="en-AU" sz="2400" dirty="0"/>
              <a:t>53% women with diabetes no documented contraceptive counselling </a:t>
            </a:r>
          </a:p>
          <a:p>
            <a:pPr>
              <a:buFont typeface="Wingdings" panose="05000000000000000000" pitchFamily="2" charset="2"/>
              <a:buChar char="§"/>
              <a:defRPr/>
            </a:pPr>
            <a:r>
              <a:rPr lang="en-AU" sz="2400" dirty="0"/>
              <a:t>Delay of pregnancy to improve glycaemic control prevents poor maternal and neonatal outcomes</a:t>
            </a:r>
            <a:r>
              <a:rPr lang="en-AU" sz="2400" baseline="30000" dirty="0"/>
              <a:t>3</a:t>
            </a:r>
          </a:p>
        </p:txBody>
      </p:sp>
      <p:sp>
        <p:nvSpPr>
          <p:cNvPr id="61444" name="TextBox 3"/>
          <p:cNvSpPr txBox="1">
            <a:spLocks noChangeArrowheads="1"/>
          </p:cNvSpPr>
          <p:nvPr/>
        </p:nvSpPr>
        <p:spPr bwMode="auto">
          <a:xfrm>
            <a:off x="4358016" y="6031651"/>
            <a:ext cx="75775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AU" altLang="en-US" dirty="0">
                <a:solidFill>
                  <a:schemeClr val="accent3"/>
                </a:solidFill>
              </a:rPr>
              <a:t>1. AIHW, 2015 Mothers and Babies Report  2. Robinson,  J </a:t>
            </a:r>
            <a:r>
              <a:rPr lang="en-AU" altLang="en-US" dirty="0" err="1">
                <a:solidFill>
                  <a:schemeClr val="accent3"/>
                </a:solidFill>
              </a:rPr>
              <a:t>Contracept</a:t>
            </a:r>
            <a:r>
              <a:rPr lang="en-AU" altLang="en-US" dirty="0">
                <a:solidFill>
                  <a:schemeClr val="accent3"/>
                </a:solidFill>
              </a:rPr>
              <a:t>. 2016; 7	</a:t>
            </a:r>
          </a:p>
          <a:p>
            <a:r>
              <a:rPr lang="en-AU" altLang="en-US" dirty="0">
                <a:solidFill>
                  <a:schemeClr val="accent3"/>
                </a:solidFill>
              </a:rPr>
              <a:t>3. Schwarz, </a:t>
            </a:r>
            <a:r>
              <a:rPr lang="sv-SE" altLang="en-US" dirty="0">
                <a:solidFill>
                  <a:schemeClr val="accent3"/>
                </a:solidFill>
              </a:rPr>
              <a:t>J Gen Intern Med, 2012, 27(2): </a:t>
            </a:r>
            <a:endParaRPr lang="en-AU" altLang="en-US" dirty="0">
              <a:solidFill>
                <a:schemeClr val="accent3"/>
              </a:solidFill>
            </a:endParaRPr>
          </a:p>
        </p:txBody>
      </p:sp>
      <p:sp>
        <p:nvSpPr>
          <p:cNvPr id="3" name="Title 2"/>
          <p:cNvSpPr>
            <a:spLocks noGrp="1"/>
          </p:cNvSpPr>
          <p:nvPr>
            <p:ph type="title"/>
          </p:nvPr>
        </p:nvSpPr>
        <p:spPr>
          <a:xfrm>
            <a:off x="787056" y="1052562"/>
            <a:ext cx="3570960" cy="1089764"/>
          </a:xfrm>
        </p:spPr>
        <p:txBody>
          <a:bodyPr>
            <a:normAutofit/>
          </a:bodyPr>
          <a:lstStyle/>
          <a:p>
            <a:r>
              <a:rPr lang="en-US" b="1" dirty="0">
                <a:solidFill>
                  <a:schemeClr val="accent2">
                    <a:lumMod val="75000"/>
                  </a:schemeClr>
                </a:solidFill>
                <a:latin typeface="+mn-lt"/>
              </a:rPr>
              <a:t>Contraception</a:t>
            </a:r>
            <a:endParaRPr lang="en-AU" dirty="0">
              <a:latin typeface="+mn-lt"/>
            </a:endParaRPr>
          </a:p>
        </p:txBody>
      </p:sp>
    </p:spTree>
    <p:extLst>
      <p:ext uri="{BB962C8B-B14F-4D97-AF65-F5344CB8AC3E}">
        <p14:creationId xmlns:p14="http://schemas.microsoft.com/office/powerpoint/2010/main" val="3296337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864296" y="1415441"/>
            <a:ext cx="10166377" cy="4856980"/>
          </a:xfrm>
        </p:spPr>
        <p:txBody>
          <a:bodyPr>
            <a:normAutofit fontScale="77500" lnSpcReduction="20000"/>
          </a:bodyPr>
          <a:lstStyle/>
          <a:p>
            <a:pPr algn="l"/>
            <a:r>
              <a:rPr lang="en-US" sz="6400" b="1" dirty="0">
                <a:solidFill>
                  <a:schemeClr val="accent2">
                    <a:lumMod val="75000"/>
                  </a:schemeClr>
                </a:solidFill>
              </a:rPr>
              <a:t>Contraception</a:t>
            </a:r>
          </a:p>
          <a:p>
            <a:pPr algn="l"/>
            <a:endParaRPr lang="en-AU" sz="3800" b="1" dirty="0"/>
          </a:p>
          <a:p>
            <a:pPr marL="571500" indent="-571500" algn="l">
              <a:spcBef>
                <a:spcPts val="600"/>
              </a:spcBef>
              <a:spcAft>
                <a:spcPts val="1000"/>
              </a:spcAft>
              <a:buFont typeface="Wingdings" panose="05000000000000000000" pitchFamily="2" charset="2"/>
              <a:buChar char="§"/>
            </a:pPr>
            <a:r>
              <a:rPr lang="en-AU" sz="3400" dirty="0"/>
              <a:t>Modern contraceptives help women prevent, plan and space pregnancies</a:t>
            </a:r>
          </a:p>
          <a:p>
            <a:pPr marL="571500" indent="-571500" algn="l">
              <a:spcBef>
                <a:spcPts val="600"/>
              </a:spcBef>
              <a:spcAft>
                <a:spcPts val="1000"/>
              </a:spcAft>
              <a:buFont typeface="Wingdings" panose="05000000000000000000" pitchFamily="2" charset="2"/>
              <a:buChar char="§"/>
            </a:pPr>
            <a:r>
              <a:rPr lang="en-AU" sz="3400" dirty="0"/>
              <a:t>Clinics and communities should promote effective contraception for all women at routine check-ups and consultations</a:t>
            </a:r>
          </a:p>
          <a:p>
            <a:pPr marL="571500" indent="-571500" algn="l">
              <a:spcBef>
                <a:spcPts val="600"/>
              </a:spcBef>
              <a:spcAft>
                <a:spcPts val="1000"/>
              </a:spcAft>
              <a:buFont typeface="Wingdings" panose="05000000000000000000" pitchFamily="2" charset="2"/>
              <a:buChar char="§"/>
            </a:pPr>
            <a:r>
              <a:rPr lang="en-AU" sz="3400" dirty="0"/>
              <a:t>Women want effective contraception that is reliable, allows rapid return to fertility when stopped, easy to use and minimal side effects</a:t>
            </a:r>
          </a:p>
          <a:p>
            <a:pPr marL="571500" indent="-571500" algn="l">
              <a:spcBef>
                <a:spcPts val="600"/>
              </a:spcBef>
              <a:spcAft>
                <a:spcPts val="1000"/>
              </a:spcAft>
              <a:buFont typeface="Wingdings" panose="05000000000000000000" pitchFamily="2" charset="2"/>
              <a:buChar char="§"/>
            </a:pPr>
            <a:r>
              <a:rPr lang="en-AU" sz="3400" dirty="0"/>
              <a:t>Women may need time and extra explanation when choosing the most appropriate contraception for them.</a:t>
            </a:r>
          </a:p>
        </p:txBody>
      </p:sp>
      <p:sp>
        <p:nvSpPr>
          <p:cNvPr id="3" name="TextBox 2">
            <a:extLst>
              <a:ext uri="{FF2B5EF4-FFF2-40B4-BE49-F238E27FC236}">
                <a16:creationId xmlns:a16="http://schemas.microsoft.com/office/drawing/2014/main" id="{900B0928-6450-4F49-B90E-5BCDEF3B6BC3}"/>
              </a:ext>
            </a:extLst>
          </p:cNvPr>
          <p:cNvSpPr txBox="1"/>
          <p:nvPr/>
        </p:nvSpPr>
        <p:spPr>
          <a:xfrm>
            <a:off x="7186205" y="6242095"/>
            <a:ext cx="4838782" cy="507831"/>
          </a:xfrm>
          <a:prstGeom prst="rect">
            <a:avLst/>
          </a:prstGeom>
          <a:noFill/>
        </p:spPr>
        <p:txBody>
          <a:bodyPr wrap="square" rtlCol="0">
            <a:spAutoFit/>
          </a:bodyPr>
          <a:lstStyle/>
          <a:p>
            <a:pPr>
              <a:lnSpc>
                <a:spcPct val="150000"/>
              </a:lnSpc>
            </a:pPr>
            <a:r>
              <a:rPr lang="en-AU" dirty="0"/>
              <a:t> CARPA Women’s Business Manual, pp 335-337</a:t>
            </a:r>
          </a:p>
        </p:txBody>
      </p:sp>
    </p:spTree>
    <p:extLst>
      <p:ext uri="{BB962C8B-B14F-4D97-AF65-F5344CB8AC3E}">
        <p14:creationId xmlns:p14="http://schemas.microsoft.com/office/powerpoint/2010/main" val="3143532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AF5C1-9170-4621-BDA9-E7D521DC6E77}"/>
              </a:ext>
            </a:extLst>
          </p:cNvPr>
          <p:cNvSpPr>
            <a:spLocks noGrp="1"/>
          </p:cNvSpPr>
          <p:nvPr>
            <p:ph idx="1"/>
          </p:nvPr>
        </p:nvSpPr>
        <p:spPr>
          <a:xfrm>
            <a:off x="838202" y="1302707"/>
            <a:ext cx="10515600" cy="4874256"/>
          </a:xfrm>
        </p:spPr>
        <p:txBody>
          <a:bodyPr/>
          <a:lstStyle/>
          <a:p>
            <a:pPr marL="0" indent="0">
              <a:buNone/>
              <a:defRPr/>
            </a:pPr>
            <a:r>
              <a:rPr lang="en-US" sz="4400" b="1" dirty="0">
                <a:solidFill>
                  <a:schemeClr val="accent2">
                    <a:lumMod val="75000"/>
                  </a:schemeClr>
                </a:solidFill>
              </a:rPr>
              <a:t>Contraception in diabetes</a:t>
            </a:r>
          </a:p>
          <a:p>
            <a:pPr marL="0" indent="0">
              <a:buNone/>
              <a:defRPr/>
            </a:pPr>
            <a:endParaRPr lang="en-AU" baseline="30000" dirty="0"/>
          </a:p>
          <a:p>
            <a:pPr>
              <a:spcAft>
                <a:spcPts val="1200"/>
              </a:spcAft>
              <a:buFont typeface="Wingdings" panose="05000000000000000000" pitchFamily="2" charset="2"/>
              <a:buChar char="§"/>
              <a:defRPr/>
            </a:pPr>
            <a:r>
              <a:rPr lang="en-AU" dirty="0"/>
              <a:t>No options contraindicated due to diabetes</a:t>
            </a:r>
          </a:p>
          <a:p>
            <a:pPr>
              <a:buFont typeface="Wingdings" panose="05000000000000000000" pitchFamily="2" charset="2"/>
              <a:buChar char="§"/>
              <a:defRPr/>
            </a:pPr>
            <a:r>
              <a:rPr lang="en-AU" dirty="0"/>
              <a:t>Only concern is progestogen-only injectable contraceptives (Depo-Provera) in women WITH complications </a:t>
            </a:r>
          </a:p>
          <a:p>
            <a:pPr lvl="1">
              <a:spcAft>
                <a:spcPts val="1200"/>
              </a:spcAft>
              <a:buFont typeface="Wingdings" panose="05000000000000000000" pitchFamily="2" charset="2"/>
              <a:buChar char="§"/>
              <a:defRPr/>
            </a:pPr>
            <a:r>
              <a:rPr lang="en-AU" dirty="0"/>
              <a:t>Possible negative effect on lipid metabolism</a:t>
            </a:r>
          </a:p>
          <a:p>
            <a:pPr>
              <a:spcAft>
                <a:spcPts val="1200"/>
              </a:spcAft>
              <a:buFont typeface="Wingdings" panose="05000000000000000000" pitchFamily="2" charset="2"/>
              <a:buChar char="§"/>
              <a:defRPr/>
            </a:pPr>
            <a:r>
              <a:rPr lang="en-AU" dirty="0"/>
              <a:t>Not an issue with </a:t>
            </a:r>
            <a:r>
              <a:rPr lang="en-AU" dirty="0" err="1"/>
              <a:t>Implanon</a:t>
            </a:r>
            <a:r>
              <a:rPr lang="en-AU" dirty="0"/>
              <a:t> due to constant release of progesterone</a:t>
            </a:r>
          </a:p>
        </p:txBody>
      </p:sp>
      <p:sp>
        <p:nvSpPr>
          <p:cNvPr id="67588" name="TextBox 4"/>
          <p:cNvSpPr txBox="1">
            <a:spLocks noChangeArrowheads="1"/>
          </p:cNvSpPr>
          <p:nvPr/>
        </p:nvSpPr>
        <p:spPr bwMode="auto">
          <a:xfrm>
            <a:off x="5484312" y="6300216"/>
            <a:ext cx="6707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AU" altLang="en-US" dirty="0">
                <a:solidFill>
                  <a:schemeClr val="accent3"/>
                </a:solidFill>
              </a:rPr>
              <a:t>WHO Medical Eligibility Criteria for Contraceptive Use. Geneva: 2015. </a:t>
            </a:r>
          </a:p>
        </p:txBody>
      </p:sp>
    </p:spTree>
    <p:extLst>
      <p:ext uri="{BB962C8B-B14F-4D97-AF65-F5344CB8AC3E}">
        <p14:creationId xmlns:p14="http://schemas.microsoft.com/office/powerpoint/2010/main" val="421088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66F8F0C-2E59-4A61-8ED0-8CAA3000FD07}"/>
              </a:ext>
            </a:extLst>
          </p:cNvPr>
          <p:cNvSpPr txBox="1">
            <a:spLocks/>
          </p:cNvSpPr>
          <p:nvPr/>
        </p:nvSpPr>
        <p:spPr>
          <a:xfrm>
            <a:off x="864296" y="1415441"/>
            <a:ext cx="10166377" cy="485698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b="1" dirty="0">
                <a:solidFill>
                  <a:schemeClr val="accent2">
                    <a:lumMod val="75000"/>
                  </a:schemeClr>
                </a:solidFill>
              </a:rPr>
              <a:t>Contraception post-partum</a:t>
            </a:r>
          </a:p>
          <a:p>
            <a:endParaRPr lang="en-AU" sz="2400" b="1" dirty="0"/>
          </a:p>
          <a:p>
            <a:pPr marL="571500" indent="-571500">
              <a:spcBef>
                <a:spcPts val="600"/>
              </a:spcBef>
              <a:spcAft>
                <a:spcPts val="1000"/>
              </a:spcAft>
              <a:buFont typeface="Wingdings" panose="05000000000000000000" pitchFamily="2" charset="2"/>
              <a:buChar char="§"/>
            </a:pPr>
            <a:r>
              <a:rPr lang="en-AU" dirty="0"/>
              <a:t>Multiple options to consider</a:t>
            </a:r>
          </a:p>
          <a:p>
            <a:pPr marL="571500" indent="-571500">
              <a:spcBef>
                <a:spcPts val="600"/>
              </a:spcBef>
              <a:spcAft>
                <a:spcPts val="1000"/>
              </a:spcAft>
              <a:buFont typeface="Wingdings" panose="05000000000000000000" pitchFamily="2" charset="2"/>
              <a:buChar char="§"/>
            </a:pPr>
            <a:r>
              <a:rPr lang="en-AU" dirty="0"/>
              <a:t>Most important factor is the woman’s preference</a:t>
            </a:r>
          </a:p>
          <a:p>
            <a:pPr marL="571500" indent="-571500">
              <a:spcBef>
                <a:spcPts val="600"/>
              </a:spcBef>
              <a:spcAft>
                <a:spcPts val="1000"/>
              </a:spcAft>
              <a:buFont typeface="Wingdings" panose="05000000000000000000" pitchFamily="2" charset="2"/>
              <a:buChar char="§"/>
            </a:pPr>
            <a:r>
              <a:rPr lang="en-AU" dirty="0"/>
              <a:t>Progesterone only (</a:t>
            </a:r>
            <a:r>
              <a:rPr lang="en-AU" dirty="0" err="1"/>
              <a:t>eg.</a:t>
            </a:r>
            <a:r>
              <a:rPr lang="en-AU" dirty="0"/>
              <a:t> oral or implant) are favoured</a:t>
            </a:r>
          </a:p>
          <a:p>
            <a:pPr marL="571500" indent="-571500">
              <a:spcBef>
                <a:spcPts val="600"/>
              </a:spcBef>
              <a:spcAft>
                <a:spcPts val="1000"/>
              </a:spcAft>
              <a:buFont typeface="Wingdings" panose="05000000000000000000" pitchFamily="2" charset="2"/>
              <a:buChar char="§"/>
            </a:pPr>
            <a:r>
              <a:rPr lang="en-AU" dirty="0"/>
              <a:t>Oestrogen-containing options (i.e. COCP) should be avoided in breastfeeding (ok after 6 months)</a:t>
            </a:r>
          </a:p>
          <a:p>
            <a:pPr marL="571500" indent="-571500">
              <a:spcBef>
                <a:spcPts val="600"/>
              </a:spcBef>
              <a:spcAft>
                <a:spcPts val="1000"/>
              </a:spcAft>
              <a:buFont typeface="Wingdings" panose="05000000000000000000" pitchFamily="2" charset="2"/>
              <a:buChar char="§"/>
            </a:pPr>
            <a:r>
              <a:rPr lang="en-AU" dirty="0"/>
              <a:t>If not breastfeeding, caution with COCP in early post-partum period due to venous thromboembolism risk (fine after 6 weeks)</a:t>
            </a:r>
          </a:p>
          <a:p>
            <a:pPr marL="571500" indent="-571500">
              <a:spcBef>
                <a:spcPts val="600"/>
              </a:spcBef>
              <a:spcAft>
                <a:spcPts val="1000"/>
              </a:spcAft>
              <a:buFont typeface="Wingdings" panose="05000000000000000000" pitchFamily="2" charset="2"/>
              <a:buChar char="§"/>
            </a:pPr>
            <a:r>
              <a:rPr lang="en-AU" dirty="0"/>
              <a:t>IUDs can be inserted within 48h of delivery or after 4 weeks</a:t>
            </a:r>
          </a:p>
          <a:p>
            <a:pPr marL="571500" indent="-571500">
              <a:spcBef>
                <a:spcPts val="600"/>
              </a:spcBef>
              <a:spcAft>
                <a:spcPts val="1000"/>
              </a:spcAft>
              <a:buFont typeface="Wingdings" panose="05000000000000000000" pitchFamily="2" charset="2"/>
              <a:buChar char="§"/>
            </a:pPr>
            <a:endParaRPr lang="en-AU" sz="2800" dirty="0"/>
          </a:p>
          <a:p>
            <a:pPr marL="571500" indent="-571500">
              <a:spcBef>
                <a:spcPts val="600"/>
              </a:spcBef>
              <a:spcAft>
                <a:spcPts val="1000"/>
              </a:spcAft>
              <a:buFont typeface="Wingdings" panose="05000000000000000000" pitchFamily="2" charset="2"/>
              <a:buChar char="§"/>
            </a:pPr>
            <a:endParaRPr lang="en-AU" sz="4500" dirty="0"/>
          </a:p>
        </p:txBody>
      </p:sp>
      <p:sp>
        <p:nvSpPr>
          <p:cNvPr id="3" name="TextBox 4">
            <a:extLst>
              <a:ext uri="{FF2B5EF4-FFF2-40B4-BE49-F238E27FC236}">
                <a16:creationId xmlns:a16="http://schemas.microsoft.com/office/drawing/2014/main" id="{F43D3366-3850-47D7-BF1E-D3DDCFE2B265}"/>
              </a:ext>
            </a:extLst>
          </p:cNvPr>
          <p:cNvSpPr txBox="1">
            <a:spLocks noChangeArrowheads="1"/>
          </p:cNvSpPr>
          <p:nvPr/>
        </p:nvSpPr>
        <p:spPr bwMode="auto">
          <a:xfrm>
            <a:off x="5577841" y="6377940"/>
            <a:ext cx="6707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AU" altLang="en-US" dirty="0">
                <a:solidFill>
                  <a:schemeClr val="accent3"/>
                </a:solidFill>
              </a:rPr>
              <a:t>WHO Medical Eligibility Criteria for Contraceptive Use. Geneva: 2015. </a:t>
            </a:r>
          </a:p>
        </p:txBody>
      </p:sp>
    </p:spTree>
    <p:extLst>
      <p:ext uri="{BB962C8B-B14F-4D97-AF65-F5344CB8AC3E}">
        <p14:creationId xmlns:p14="http://schemas.microsoft.com/office/powerpoint/2010/main" val="377974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881" y="1258073"/>
            <a:ext cx="10515600" cy="1135103"/>
          </a:xfrm>
        </p:spPr>
        <p:txBody>
          <a:bodyPr>
            <a:normAutofit fontScale="90000"/>
          </a:bodyPr>
          <a:lstStyle/>
          <a:p>
            <a:r>
              <a:rPr lang="en-AU" b="1" dirty="0">
                <a:solidFill>
                  <a:schemeClr val="accent2">
                    <a:lumMod val="75000"/>
                  </a:schemeClr>
                </a:solidFill>
                <a:latin typeface="+mn-lt"/>
              </a:rPr>
              <a:t>Contraception and pre-conception counselling</a:t>
            </a:r>
            <a:br>
              <a:rPr lang="en-AU" b="1" dirty="0">
                <a:solidFill>
                  <a:schemeClr val="accent2">
                    <a:lumMod val="75000"/>
                  </a:schemeClr>
                </a:solidFill>
                <a:latin typeface="+mn-lt"/>
              </a:rPr>
            </a:br>
            <a:endParaRPr lang="en-AU" b="1" dirty="0">
              <a:latin typeface="+mn-lt"/>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endParaRPr lang="en-AU" sz="2400" dirty="0"/>
          </a:p>
          <a:p>
            <a:pPr>
              <a:buFont typeface="Wingdings" panose="05000000000000000000" pitchFamily="2" charset="2"/>
              <a:buChar char="§"/>
            </a:pPr>
            <a:r>
              <a:rPr lang="en-AU" sz="2400" dirty="0"/>
              <a:t>Good opportunity to talk about the importance of good AN care and the Key Five!</a:t>
            </a:r>
          </a:p>
          <a:p>
            <a:pPr>
              <a:buFont typeface="Wingdings" panose="05000000000000000000" pitchFamily="2" charset="2"/>
              <a:buChar char="§"/>
            </a:pPr>
            <a:r>
              <a:rPr lang="en-AU" sz="2400" dirty="0"/>
              <a:t>Talk with woman about:</a:t>
            </a:r>
          </a:p>
          <a:p>
            <a:pPr lvl="1"/>
            <a:r>
              <a:rPr lang="en-AU" dirty="0"/>
              <a:t>General health issues, especially if first pregnancy or medical issues</a:t>
            </a:r>
          </a:p>
          <a:p>
            <a:pPr lvl="1"/>
            <a:r>
              <a:rPr lang="en-AU" dirty="0"/>
              <a:t>Optimising control of chronic conditions – diabetes, ↑BP, asthma, epilepsy, depression</a:t>
            </a:r>
          </a:p>
          <a:p>
            <a:pPr lvl="1"/>
            <a:r>
              <a:rPr lang="en-AU" dirty="0"/>
              <a:t>Encourage healthy weight (BMI 20-25) before getting pregnant</a:t>
            </a:r>
          </a:p>
          <a:p>
            <a:pPr lvl="1"/>
            <a:r>
              <a:rPr lang="en-AU" dirty="0"/>
              <a:t>Starting 5 mg folic acid if pre-existing diabetes or BMI </a:t>
            </a:r>
            <a:r>
              <a:rPr lang="en-AU" u="sng" dirty="0"/>
              <a:t>&gt;</a:t>
            </a:r>
            <a:r>
              <a:rPr lang="en-AU" dirty="0"/>
              <a:t>30* and planning pregnancy</a:t>
            </a:r>
          </a:p>
          <a:p>
            <a:pPr lvl="1"/>
            <a:r>
              <a:rPr lang="en-AU" dirty="0"/>
              <a:t>Check immunisation status – particularly rubella</a:t>
            </a:r>
          </a:p>
          <a:p>
            <a:pPr lvl="1"/>
            <a:r>
              <a:rPr lang="en-AU" dirty="0"/>
              <a:t>Advise and assist to cease smoking</a:t>
            </a:r>
          </a:p>
          <a:p>
            <a:pPr marL="0" indent="0">
              <a:buNone/>
            </a:pPr>
            <a:endParaRPr lang="en-AU" dirty="0"/>
          </a:p>
        </p:txBody>
      </p:sp>
      <p:sp>
        <p:nvSpPr>
          <p:cNvPr id="4" name="TextBox 3">
            <a:extLst>
              <a:ext uri="{FF2B5EF4-FFF2-40B4-BE49-F238E27FC236}">
                <a16:creationId xmlns:a16="http://schemas.microsoft.com/office/drawing/2014/main" id="{DE6A8967-C79D-4F88-8E90-8D55671B7B41}"/>
              </a:ext>
            </a:extLst>
          </p:cNvPr>
          <p:cNvSpPr txBox="1"/>
          <p:nvPr/>
        </p:nvSpPr>
        <p:spPr>
          <a:xfrm>
            <a:off x="6304549" y="6333020"/>
            <a:ext cx="6432884" cy="784830"/>
          </a:xfrm>
          <a:prstGeom prst="rect">
            <a:avLst/>
          </a:prstGeom>
          <a:noFill/>
        </p:spPr>
        <p:txBody>
          <a:bodyPr wrap="square" rtlCol="0">
            <a:spAutoFit/>
          </a:bodyPr>
          <a:lstStyle/>
          <a:p>
            <a:pPr>
              <a:lnSpc>
                <a:spcPct val="150000"/>
              </a:lnSpc>
            </a:pPr>
            <a:r>
              <a:rPr lang="en-AU" dirty="0"/>
              <a:t>*Queensland Clinical Guidelines, 2015. Obesity in Pregnancy.</a:t>
            </a:r>
          </a:p>
          <a:p>
            <a:endParaRPr lang="en-AU" dirty="0"/>
          </a:p>
        </p:txBody>
      </p:sp>
    </p:spTree>
    <p:extLst>
      <p:ext uri="{BB962C8B-B14F-4D97-AF65-F5344CB8AC3E}">
        <p14:creationId xmlns:p14="http://schemas.microsoft.com/office/powerpoint/2010/main" val="1648240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C3063-4D48-4729-BA62-451BB2BB6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64" y="1661385"/>
            <a:ext cx="5933329" cy="4157367"/>
          </a:xfrm>
          <a:prstGeom prst="rect">
            <a:avLst/>
          </a:prstGeom>
        </p:spPr>
      </p:pic>
      <p:sp>
        <p:nvSpPr>
          <p:cNvPr id="7" name="TextBox 6">
            <a:extLst>
              <a:ext uri="{FF2B5EF4-FFF2-40B4-BE49-F238E27FC236}">
                <a16:creationId xmlns:a16="http://schemas.microsoft.com/office/drawing/2014/main" id="{19EC00F9-576C-4A07-A0DF-CC178777608D}"/>
              </a:ext>
            </a:extLst>
          </p:cNvPr>
          <p:cNvSpPr txBox="1"/>
          <p:nvPr/>
        </p:nvSpPr>
        <p:spPr>
          <a:xfrm>
            <a:off x="6096000" y="3017353"/>
            <a:ext cx="6163915" cy="1015663"/>
          </a:xfrm>
          <a:prstGeom prst="rect">
            <a:avLst/>
          </a:prstGeom>
          <a:noFill/>
        </p:spPr>
        <p:txBody>
          <a:bodyPr wrap="square" rtlCol="0">
            <a:spAutoFit/>
          </a:bodyPr>
          <a:lstStyle/>
          <a:p>
            <a:pPr algn="ctr"/>
            <a:r>
              <a:rPr lang="en-AU" sz="3000" b="1" dirty="0">
                <a:solidFill>
                  <a:schemeClr val="accent2">
                    <a:lumMod val="75000"/>
                  </a:schemeClr>
                </a:solidFill>
              </a:rPr>
              <a:t>Email: ntdippartnership@menzies.edu.au</a:t>
            </a:r>
            <a:endParaRPr lang="en-AU" sz="3000" b="1" dirty="0">
              <a:solidFill>
                <a:schemeClr val="bg1"/>
              </a:solidFill>
            </a:endParaRPr>
          </a:p>
        </p:txBody>
      </p:sp>
      <p:sp>
        <p:nvSpPr>
          <p:cNvPr id="4" name="Rectangle 3">
            <a:extLst>
              <a:ext uri="{FF2B5EF4-FFF2-40B4-BE49-F238E27FC236}">
                <a16:creationId xmlns:a16="http://schemas.microsoft.com/office/drawing/2014/main" id="{890E9600-B010-4EF1-AD12-E8E741FA6072}"/>
              </a:ext>
            </a:extLst>
          </p:cNvPr>
          <p:cNvSpPr/>
          <p:nvPr/>
        </p:nvSpPr>
        <p:spPr>
          <a:xfrm>
            <a:off x="1609442" y="5599296"/>
            <a:ext cx="9576620"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en-AU"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Artist &amp; funding acknowledgement: </a:t>
            </a:r>
            <a:r>
              <a:rPr lang="en-AU"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number of illustrations in this presentation were created by digital artist Charlotte Allingham, a young Wiradjuri woman living in inner </a:t>
            </a:r>
            <a:r>
              <a:rPr lang="en-AU" sz="1400" dirty="0" err="1">
                <a:latin typeface="Calibri" panose="020F0502020204030204" pitchFamily="34" charset="0"/>
                <a:ea typeface="Calibri" panose="020F0502020204030204" pitchFamily="34" charset="0"/>
              </a:rPr>
              <a:t>Naarm</a:t>
            </a:r>
            <a:r>
              <a:rPr lang="en-AU" sz="1400" dirty="0">
                <a:latin typeface="Calibri" panose="020F0502020204030204" pitchFamily="34" charset="0"/>
                <a:ea typeface="Calibri" panose="020F0502020204030204" pitchFamily="34" charset="0"/>
              </a:rPr>
              <a:t> (Melbourne). </a:t>
            </a:r>
            <a:r>
              <a:rPr lang="en-AU" sz="1400" dirty="0">
                <a:latin typeface="Calibri" panose="020F0502020204030204" pitchFamily="34" charset="0"/>
                <a:ea typeface="Times New Roman" panose="02020603050405020304" pitchFamily="18" charset="0"/>
                <a:cs typeface="Times New Roman" panose="02020603050405020304" pitchFamily="18" charset="0"/>
              </a:rPr>
              <a:t>We would like to acknowledge Monash Centre for Health Research and Implementation (MCHRI) and </a:t>
            </a:r>
            <a:r>
              <a:rPr lang="en-AU" sz="1400" dirty="0" err="1">
                <a:latin typeface="Calibri" panose="020F0502020204030204" pitchFamily="34" charset="0"/>
                <a:ea typeface="Times New Roman" panose="02020603050405020304" pitchFamily="18" charset="0"/>
                <a:cs typeface="Times New Roman" panose="02020603050405020304" pitchFamily="18" charset="0"/>
              </a:rPr>
              <a:t>HealthLAB</a:t>
            </a:r>
            <a:r>
              <a:rPr lang="en-AU" sz="1400" dirty="0">
                <a:latin typeface="Calibri" panose="020F0502020204030204" pitchFamily="34" charset="0"/>
                <a:ea typeface="Times New Roman" panose="02020603050405020304" pitchFamily="18" charset="0"/>
                <a:cs typeface="Times New Roman" panose="02020603050405020304" pitchFamily="18" charset="0"/>
              </a:rPr>
              <a:t> (Menzies) for their contribution developing the illustrations and Victorian Assisted Reproductive Treatment Authority (VARTA) for their financial contributions to the illustrations</a:t>
            </a:r>
            <a:endParaRPr lang="en-AU" sz="1400" dirty="0"/>
          </a:p>
        </p:txBody>
      </p:sp>
    </p:spTree>
    <p:extLst>
      <p:ext uri="{BB962C8B-B14F-4D97-AF65-F5344CB8AC3E}">
        <p14:creationId xmlns:p14="http://schemas.microsoft.com/office/powerpoint/2010/main" val="156885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B68935A8-3A7C-458A-877D-CE6D6732287D}"/>
              </a:ext>
            </a:extLst>
          </p:cNvPr>
          <p:cNvSpPr>
            <a:spLocks noGrp="1"/>
          </p:cNvSpPr>
          <p:nvPr>
            <p:ph idx="1"/>
          </p:nvPr>
        </p:nvSpPr>
        <p:spPr>
          <a:xfrm>
            <a:off x="838202" y="2468879"/>
            <a:ext cx="10515600" cy="3708083"/>
          </a:xfrm>
        </p:spPr>
        <p:txBody>
          <a:bodyPr>
            <a:normAutofit/>
          </a:bodyPr>
          <a:lstStyle/>
          <a:p>
            <a:pPr>
              <a:buFont typeface="Arial" charset="0"/>
              <a:buChar char="•"/>
              <a:defRPr/>
            </a:pPr>
            <a:r>
              <a:rPr lang="en-AU" altLang="en-US" sz="2400" dirty="0">
                <a:latin typeface="Arial" charset="0"/>
                <a:ea typeface="ＭＳ Ｐゴシック" pitchFamily="34" charset="-128"/>
                <a:cs typeface="Arial" charset="0"/>
              </a:rPr>
              <a:t>Opportunity to:</a:t>
            </a:r>
          </a:p>
          <a:p>
            <a:pPr>
              <a:buFont typeface="Arial" charset="0"/>
              <a:buChar char="•"/>
              <a:defRPr/>
            </a:pPr>
            <a:endParaRPr lang="en-AU" altLang="en-US" sz="2400" dirty="0">
              <a:latin typeface="Arial" charset="0"/>
              <a:ea typeface="ＭＳ Ｐゴシック" pitchFamily="34" charset="-128"/>
              <a:cs typeface="Arial" charset="0"/>
            </a:endParaRPr>
          </a:p>
          <a:p>
            <a:pPr marL="1371600" lvl="2" indent="-457200">
              <a:lnSpc>
                <a:spcPct val="150000"/>
              </a:lnSpc>
              <a:buFont typeface="+mj-lt"/>
              <a:buAutoNum type="arabicPeriod"/>
              <a:defRPr/>
            </a:pPr>
            <a:r>
              <a:rPr lang="en-AU" altLang="en-US" sz="2400" dirty="0">
                <a:latin typeface="Arial" charset="0"/>
                <a:ea typeface="ＭＳ Ｐゴシック" pitchFamily="34" charset="-128"/>
                <a:cs typeface="Arial" charset="0"/>
              </a:rPr>
              <a:t>Implement strategies to improve offspring health</a:t>
            </a:r>
          </a:p>
          <a:p>
            <a:pPr marL="1371600" lvl="2" indent="-457200">
              <a:lnSpc>
                <a:spcPct val="150000"/>
              </a:lnSpc>
              <a:buFont typeface="+mj-lt"/>
              <a:buAutoNum type="arabicPeriod"/>
              <a:defRPr/>
            </a:pPr>
            <a:r>
              <a:rPr lang="en-AU" altLang="en-US" sz="2400" dirty="0">
                <a:latin typeface="Arial" charset="0"/>
                <a:ea typeface="ＭＳ Ｐゴシック" pitchFamily="34" charset="-128"/>
                <a:cs typeface="Arial" charset="0"/>
              </a:rPr>
              <a:t>Optimise “pre-conception” health for the next pregnancy</a:t>
            </a:r>
          </a:p>
          <a:p>
            <a:pPr marL="1371600" lvl="2" indent="-457200">
              <a:lnSpc>
                <a:spcPct val="150000"/>
              </a:lnSpc>
              <a:buFont typeface="+mj-lt"/>
              <a:buAutoNum type="arabicPeriod"/>
              <a:defRPr/>
            </a:pPr>
            <a:r>
              <a:rPr lang="en-AU" altLang="en-US" sz="2400" dirty="0">
                <a:latin typeface="Arial" charset="0"/>
                <a:ea typeface="ＭＳ Ｐゴシック" pitchFamily="34" charset="-128"/>
                <a:cs typeface="Arial" charset="0"/>
              </a:rPr>
              <a:t>Maximise mothers’ long-term health</a:t>
            </a:r>
          </a:p>
          <a:p>
            <a:pPr marL="0" indent="0">
              <a:buNone/>
              <a:defRPr/>
            </a:pPr>
            <a:endParaRPr lang="en-AU" altLang="en-US" sz="2400" dirty="0">
              <a:latin typeface="Arial" charset="0"/>
              <a:ea typeface="ＭＳ Ｐゴシック" pitchFamily="34" charset="-128"/>
              <a:cs typeface="Arial" charset="0"/>
            </a:endParaRPr>
          </a:p>
        </p:txBody>
      </p:sp>
      <p:sp>
        <p:nvSpPr>
          <p:cNvPr id="5" name="Title 1">
            <a:extLst>
              <a:ext uri="{FF2B5EF4-FFF2-40B4-BE49-F238E27FC236}">
                <a16:creationId xmlns:a16="http://schemas.microsoft.com/office/drawing/2014/main" id="{11B84DBB-DA77-46D6-8CFC-E8541EFEB4CB}"/>
              </a:ext>
            </a:extLst>
          </p:cNvPr>
          <p:cNvSpPr txBox="1">
            <a:spLocks/>
          </p:cNvSpPr>
          <p:nvPr/>
        </p:nvSpPr>
        <p:spPr>
          <a:xfrm>
            <a:off x="838198" y="1344768"/>
            <a:ext cx="10515600" cy="900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75000"/>
                  </a:schemeClr>
                </a:solidFill>
              </a:rPr>
              <a:t>The importance of the post-partum period</a:t>
            </a:r>
            <a:endParaRPr lang="en-US" sz="4000" b="1" dirty="0">
              <a:solidFill>
                <a:schemeClr val="accent2">
                  <a:lumMod val="75000"/>
                </a:schemeClr>
              </a:solidFill>
            </a:endParaRPr>
          </a:p>
        </p:txBody>
      </p:sp>
    </p:spTree>
    <p:extLst>
      <p:ext uri="{BB962C8B-B14F-4D97-AF65-F5344CB8AC3E}">
        <p14:creationId xmlns:p14="http://schemas.microsoft.com/office/powerpoint/2010/main" val="228115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E673AE-816C-495C-BA16-67D0AA042918}"/>
              </a:ext>
            </a:extLst>
          </p:cNvPr>
          <p:cNvGrpSpPr/>
          <p:nvPr/>
        </p:nvGrpSpPr>
        <p:grpSpPr>
          <a:xfrm>
            <a:off x="2959100" y="1688458"/>
            <a:ext cx="6024719" cy="4039242"/>
            <a:chOff x="2959100" y="1688458"/>
            <a:chExt cx="6024719" cy="4039242"/>
          </a:xfrm>
        </p:grpSpPr>
        <p:pic>
          <p:nvPicPr>
            <p:cNvPr id="4" name="Picture 3">
              <a:extLst>
                <a:ext uri="{FF2B5EF4-FFF2-40B4-BE49-F238E27FC236}">
                  <a16:creationId xmlns:a16="http://schemas.microsoft.com/office/drawing/2014/main" id="{3AEE3618-A69C-4B91-8472-3A4C7B0C6CF8}"/>
                </a:ext>
              </a:extLst>
            </p:cNvPr>
            <p:cNvPicPr>
              <a:picLocks noChangeAspect="1"/>
            </p:cNvPicPr>
            <p:nvPr/>
          </p:nvPicPr>
          <p:blipFill>
            <a:blip r:embed="rId3"/>
            <a:stretch>
              <a:fillRect/>
            </a:stretch>
          </p:blipFill>
          <p:spPr>
            <a:xfrm>
              <a:off x="3158836" y="1935986"/>
              <a:ext cx="4152102" cy="3264230"/>
            </a:xfrm>
            <a:prstGeom prst="rect">
              <a:avLst/>
            </a:prstGeom>
          </p:spPr>
        </p:pic>
        <p:sp>
          <p:nvSpPr>
            <p:cNvPr id="5" name="Rectangle 4">
              <a:extLst>
                <a:ext uri="{FF2B5EF4-FFF2-40B4-BE49-F238E27FC236}">
                  <a16:creationId xmlns:a16="http://schemas.microsoft.com/office/drawing/2014/main" id="{70FCEE6F-AA65-4264-92EE-4DB7D28227A0}"/>
                </a:ext>
              </a:extLst>
            </p:cNvPr>
            <p:cNvSpPr/>
            <p:nvPr/>
          </p:nvSpPr>
          <p:spPr>
            <a:xfrm>
              <a:off x="2959100" y="2806700"/>
              <a:ext cx="4787899" cy="29210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48C40D3-75AD-4071-9E14-77CD33C5C4B4}"/>
                </a:ext>
              </a:extLst>
            </p:cNvPr>
            <p:cNvPicPr>
              <a:picLocks noChangeAspect="1"/>
            </p:cNvPicPr>
            <p:nvPr/>
          </p:nvPicPr>
          <p:blipFill>
            <a:blip r:embed="rId4"/>
            <a:stretch>
              <a:fillRect/>
            </a:stretch>
          </p:blipFill>
          <p:spPr>
            <a:xfrm>
              <a:off x="5853865" y="1688458"/>
              <a:ext cx="3129954" cy="3479113"/>
            </a:xfrm>
            <a:prstGeom prst="rect">
              <a:avLst/>
            </a:prstGeom>
          </p:spPr>
        </p:pic>
      </p:grpSp>
    </p:spTree>
    <p:extLst>
      <p:ext uri="{BB962C8B-B14F-4D97-AF65-F5344CB8AC3E}">
        <p14:creationId xmlns:p14="http://schemas.microsoft.com/office/powerpoint/2010/main" val="187937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F92E6-135E-4806-AE75-6A1D5DA82270}"/>
              </a:ext>
            </a:extLst>
          </p:cNvPr>
          <p:cNvPicPr>
            <a:picLocks noChangeAspect="1"/>
          </p:cNvPicPr>
          <p:nvPr/>
        </p:nvPicPr>
        <p:blipFill rotWithShape="1">
          <a:blip r:embed="rId3"/>
          <a:srcRect r="3220"/>
          <a:stretch/>
        </p:blipFill>
        <p:spPr>
          <a:xfrm>
            <a:off x="6763631" y="1185333"/>
            <a:ext cx="5428369" cy="3953435"/>
          </a:xfrm>
          <a:prstGeom prst="rect">
            <a:avLst/>
          </a:prstGeom>
        </p:spPr>
      </p:pic>
      <p:sp>
        <p:nvSpPr>
          <p:cNvPr id="3" name="Subtitle 2"/>
          <p:cNvSpPr txBox="1">
            <a:spLocks/>
          </p:cNvSpPr>
          <p:nvPr/>
        </p:nvSpPr>
        <p:spPr>
          <a:xfrm>
            <a:off x="835205" y="1284790"/>
            <a:ext cx="10010274" cy="479664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4300" b="1" dirty="0">
                <a:solidFill>
                  <a:schemeClr val="accent2">
                    <a:lumMod val="75000"/>
                  </a:schemeClr>
                </a:solidFill>
              </a:rPr>
              <a:t>Glucose Checks - GDM</a:t>
            </a:r>
          </a:p>
          <a:p>
            <a:pPr marL="457200" indent="-457200" algn="l">
              <a:lnSpc>
                <a:spcPct val="150000"/>
              </a:lnSpc>
              <a:buFont typeface="Wingdings" panose="05000000000000000000" pitchFamily="2" charset="2"/>
              <a:buChar char="§"/>
            </a:pPr>
            <a:r>
              <a:rPr lang="en-AU" sz="2600" dirty="0"/>
              <a:t>Postpartum glucose check:</a:t>
            </a:r>
          </a:p>
          <a:p>
            <a:pPr marL="914400" lvl="1" indent="-457200" algn="l">
              <a:lnSpc>
                <a:spcPct val="150000"/>
              </a:lnSpc>
              <a:buFont typeface="Wingdings" panose="05000000000000000000" pitchFamily="2" charset="2"/>
              <a:buChar char="§"/>
            </a:pPr>
            <a:r>
              <a:rPr lang="en-AU" sz="2200" dirty="0"/>
              <a:t>First-line - 6-8 week post partum OGTT* </a:t>
            </a:r>
          </a:p>
          <a:p>
            <a:pPr marL="914400" lvl="1" indent="-457200" algn="l">
              <a:lnSpc>
                <a:spcPct val="150000"/>
              </a:lnSpc>
              <a:buFont typeface="Wingdings" panose="05000000000000000000" pitchFamily="2" charset="2"/>
              <a:buChar char="§"/>
            </a:pPr>
            <a:r>
              <a:rPr lang="en-AU" sz="2200" dirty="0"/>
              <a:t>HbA1c at 4 months if OGTT not feasible</a:t>
            </a:r>
          </a:p>
          <a:p>
            <a:pPr marL="457200" indent="-457200" algn="l">
              <a:lnSpc>
                <a:spcPct val="150000"/>
              </a:lnSpc>
              <a:buFont typeface="Wingdings" panose="05000000000000000000" pitchFamily="2" charset="2"/>
              <a:buChar char="§"/>
            </a:pPr>
            <a:r>
              <a:rPr lang="en-AU" sz="2600" dirty="0"/>
              <a:t>Recall for yearly HbA1c and Adult Health Check</a:t>
            </a:r>
          </a:p>
          <a:p>
            <a:pPr marL="914400" lvl="1" indent="-457200" algn="l">
              <a:lnSpc>
                <a:spcPct val="150000"/>
              </a:lnSpc>
              <a:buFont typeface="Wingdings" panose="05000000000000000000" pitchFamily="2" charset="2"/>
              <a:buChar char="§"/>
            </a:pPr>
            <a:r>
              <a:rPr lang="en-AU" sz="2200" dirty="0"/>
              <a:t>Recommend 75 gm </a:t>
            </a:r>
            <a:r>
              <a:rPr lang="en-AU" sz="2400" dirty="0"/>
              <a:t>OGTT if HbA1c 5.7-6.4% on above</a:t>
            </a:r>
            <a:endParaRPr lang="en-AU" sz="2200" dirty="0"/>
          </a:p>
          <a:p>
            <a:pPr marL="457200" indent="-457200" algn="l">
              <a:lnSpc>
                <a:spcPct val="150000"/>
              </a:lnSpc>
              <a:buFont typeface="Wingdings" panose="05000000000000000000" pitchFamily="2" charset="2"/>
              <a:buChar char="§"/>
            </a:pPr>
            <a:r>
              <a:rPr lang="en-AU" sz="2600" dirty="0"/>
              <a:t>Discuss</a:t>
            </a:r>
          </a:p>
          <a:p>
            <a:pPr marL="914400" lvl="1" indent="-457200" algn="l">
              <a:lnSpc>
                <a:spcPct val="150000"/>
              </a:lnSpc>
              <a:buFont typeface="Wingdings" panose="05000000000000000000" pitchFamily="2" charset="2"/>
              <a:buChar char="§"/>
            </a:pPr>
            <a:r>
              <a:rPr lang="en-AU" sz="2200" dirty="0"/>
              <a:t>Risk of developing T2DM</a:t>
            </a:r>
          </a:p>
          <a:p>
            <a:pPr marL="914400" lvl="1" indent="-457200" algn="l">
              <a:lnSpc>
                <a:spcPct val="150000"/>
              </a:lnSpc>
              <a:buFont typeface="Wingdings" panose="05000000000000000000" pitchFamily="2" charset="2"/>
              <a:buChar char="§"/>
            </a:pPr>
            <a:r>
              <a:rPr lang="en-AU" sz="2200" dirty="0"/>
              <a:t>Early check for DIP in next pregnancy – OGTT at first visit</a:t>
            </a:r>
          </a:p>
          <a:p>
            <a:pPr marL="457200" indent="-457200" algn="l">
              <a:lnSpc>
                <a:spcPct val="150000"/>
              </a:lnSpc>
              <a:buFont typeface="Wingdings" panose="05000000000000000000" pitchFamily="2" charset="2"/>
              <a:buChar char="§"/>
            </a:pPr>
            <a:endParaRPr lang="en-AU" sz="2600" dirty="0"/>
          </a:p>
          <a:p>
            <a:pPr algn="l">
              <a:lnSpc>
                <a:spcPct val="150000"/>
              </a:lnSpc>
            </a:pPr>
            <a:endParaRPr lang="en-AU" sz="2600" dirty="0"/>
          </a:p>
          <a:p>
            <a:pPr algn="l"/>
            <a:endParaRPr lang="en-US" b="1" dirty="0"/>
          </a:p>
        </p:txBody>
      </p:sp>
      <p:sp>
        <p:nvSpPr>
          <p:cNvPr id="2" name="TextBox 1">
            <a:extLst>
              <a:ext uri="{FF2B5EF4-FFF2-40B4-BE49-F238E27FC236}">
                <a16:creationId xmlns:a16="http://schemas.microsoft.com/office/drawing/2014/main" id="{900B0928-6450-4F49-B90E-5BCDEF3B6BC3}"/>
              </a:ext>
            </a:extLst>
          </p:cNvPr>
          <p:cNvSpPr txBox="1"/>
          <p:nvPr/>
        </p:nvSpPr>
        <p:spPr>
          <a:xfrm>
            <a:off x="6593305" y="5919537"/>
            <a:ext cx="10010274" cy="1200329"/>
          </a:xfrm>
          <a:prstGeom prst="rect">
            <a:avLst/>
          </a:prstGeom>
          <a:noFill/>
        </p:spPr>
        <p:txBody>
          <a:bodyPr wrap="square" rtlCol="0">
            <a:spAutoFit/>
          </a:bodyPr>
          <a:lstStyle/>
          <a:p>
            <a:pPr>
              <a:lnSpc>
                <a:spcPct val="150000"/>
              </a:lnSpc>
            </a:pPr>
            <a:r>
              <a:rPr lang="en-AU" dirty="0"/>
              <a:t>*OGTT = fasting 75 gram oral glucose tolerance test</a:t>
            </a:r>
          </a:p>
          <a:p>
            <a:pPr>
              <a:lnSpc>
                <a:spcPct val="150000"/>
              </a:lnSpc>
            </a:pPr>
            <a:r>
              <a:rPr lang="en-AU" dirty="0"/>
              <a:t> CARPA Women’s Business Manual, pp 210-211</a:t>
            </a:r>
          </a:p>
          <a:p>
            <a:endParaRPr lang="en-AU" dirty="0"/>
          </a:p>
        </p:txBody>
      </p:sp>
    </p:spTree>
    <p:extLst>
      <p:ext uri="{BB962C8B-B14F-4D97-AF65-F5344CB8AC3E}">
        <p14:creationId xmlns:p14="http://schemas.microsoft.com/office/powerpoint/2010/main" val="234936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9CAEB19-638F-4CAF-8CEE-70C954F3BFA4}"/>
              </a:ext>
            </a:extLst>
          </p:cNvPr>
          <p:cNvSpPr txBox="1">
            <a:spLocks noGrp="1"/>
          </p:cNvSpPr>
          <p:nvPr>
            <p:ph idx="1"/>
          </p:nvPr>
        </p:nvSpPr>
        <p:spPr>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4000" b="1" dirty="0">
                <a:solidFill>
                  <a:schemeClr val="accent2">
                    <a:lumMod val="75000"/>
                  </a:schemeClr>
                </a:solidFill>
              </a:rPr>
              <a:t>OGTT not HbA1c for early checks post-GDM </a:t>
            </a:r>
          </a:p>
          <a:p>
            <a:pPr algn="l"/>
            <a:endParaRPr lang="de-DE" sz="1400" b="1" dirty="0"/>
          </a:p>
          <a:p>
            <a:pPr marL="342900" indent="-342900" algn="l">
              <a:lnSpc>
                <a:spcPct val="100000"/>
              </a:lnSpc>
              <a:buFont typeface="Wingdings" panose="05000000000000000000" pitchFamily="2" charset="2"/>
              <a:buChar char="§"/>
            </a:pPr>
            <a:r>
              <a:rPr lang="en-AU" dirty="0"/>
              <a:t>Women attending at 6-8 weeks postpartum for other postpartum checks and routine child health checks provides an opportunity for an early postpartum glucose check</a:t>
            </a:r>
          </a:p>
          <a:p>
            <a:pPr marL="342900" indent="-342900" algn="l">
              <a:lnSpc>
                <a:spcPct val="100000"/>
              </a:lnSpc>
              <a:buFont typeface="Wingdings" panose="05000000000000000000" pitchFamily="2" charset="2"/>
              <a:buChar char="§"/>
            </a:pPr>
            <a:r>
              <a:rPr lang="en-AU" dirty="0"/>
              <a:t>HbA1c is unreliable before 4 months (and potentially up to one year) postpartum due to changes in </a:t>
            </a:r>
            <a:r>
              <a:rPr lang="en-AU" dirty="0" err="1"/>
              <a:t>Hb</a:t>
            </a:r>
            <a:r>
              <a:rPr lang="en-AU" dirty="0"/>
              <a:t> turnover</a:t>
            </a:r>
          </a:p>
          <a:p>
            <a:pPr marL="800100" lvl="1" indent="-342900" algn="l">
              <a:lnSpc>
                <a:spcPct val="100000"/>
              </a:lnSpc>
              <a:buFont typeface="Wingdings" panose="05000000000000000000" pitchFamily="2" charset="2"/>
              <a:buChar char="§"/>
            </a:pPr>
            <a:r>
              <a:rPr lang="en-AU" dirty="0"/>
              <a:t>Reflects blood glucose levels of three months prior to test </a:t>
            </a:r>
          </a:p>
          <a:p>
            <a:pPr marL="800100" lvl="1" indent="-342900" algn="l">
              <a:lnSpc>
                <a:spcPct val="100000"/>
              </a:lnSpc>
              <a:buFont typeface="Wingdings" panose="05000000000000000000" pitchFamily="2" charset="2"/>
              <a:buChar char="§"/>
            </a:pPr>
            <a:r>
              <a:rPr lang="en-AU" dirty="0"/>
              <a:t>Level is lower during pregnancy &amp; following peripartum blood loss</a:t>
            </a:r>
            <a:endParaRPr lang="en-US" b="1" dirty="0"/>
          </a:p>
        </p:txBody>
      </p:sp>
      <p:sp>
        <p:nvSpPr>
          <p:cNvPr id="5" name="TextBox 4">
            <a:extLst>
              <a:ext uri="{FF2B5EF4-FFF2-40B4-BE49-F238E27FC236}">
                <a16:creationId xmlns:a16="http://schemas.microsoft.com/office/drawing/2014/main" id="{D0356477-DCDB-4796-9B3C-0C1C9E9C4DD5}"/>
              </a:ext>
            </a:extLst>
          </p:cNvPr>
          <p:cNvSpPr txBox="1"/>
          <p:nvPr/>
        </p:nvSpPr>
        <p:spPr>
          <a:xfrm>
            <a:off x="7186863" y="6311952"/>
            <a:ext cx="10010274" cy="784830"/>
          </a:xfrm>
          <a:prstGeom prst="rect">
            <a:avLst/>
          </a:prstGeom>
          <a:noFill/>
        </p:spPr>
        <p:txBody>
          <a:bodyPr wrap="square" rtlCol="0">
            <a:spAutoFit/>
          </a:bodyPr>
          <a:lstStyle/>
          <a:p>
            <a:pPr>
              <a:lnSpc>
                <a:spcPct val="150000"/>
              </a:lnSpc>
            </a:pPr>
            <a:r>
              <a:rPr lang="en-AU" dirty="0"/>
              <a:t>Kim C, </a:t>
            </a:r>
            <a:r>
              <a:rPr lang="en-AU" i="1" dirty="0"/>
              <a:t>et al</a:t>
            </a:r>
            <a:r>
              <a:rPr lang="en-AU" dirty="0"/>
              <a:t>. 2011. </a:t>
            </a:r>
            <a:r>
              <a:rPr lang="en-AU" i="1" dirty="0"/>
              <a:t>Diabetes Care</a:t>
            </a:r>
            <a:r>
              <a:rPr lang="en-AU" dirty="0"/>
              <a:t> 34:1949-1951.</a:t>
            </a:r>
          </a:p>
          <a:p>
            <a:endParaRPr lang="en-AU" dirty="0"/>
          </a:p>
        </p:txBody>
      </p:sp>
    </p:spTree>
    <p:extLst>
      <p:ext uri="{BB962C8B-B14F-4D97-AF65-F5344CB8AC3E}">
        <p14:creationId xmlns:p14="http://schemas.microsoft.com/office/powerpoint/2010/main" val="64903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ECFA3D-34BF-4A13-B121-B4DD7E31F66F}"/>
              </a:ext>
            </a:extLst>
          </p:cNvPr>
          <p:cNvSpPr>
            <a:spLocks noGrp="1"/>
          </p:cNvSpPr>
          <p:nvPr>
            <p:ph idx="1"/>
          </p:nvPr>
        </p:nvSpPr>
        <p:spPr>
          <a:xfrm>
            <a:off x="652032" y="1365956"/>
            <a:ext cx="6108030" cy="4811007"/>
          </a:xfrm>
        </p:spPr>
        <p:txBody>
          <a:bodyPr>
            <a:normAutofit/>
          </a:bodyPr>
          <a:lstStyle/>
          <a:p>
            <a:pPr marL="0" indent="0">
              <a:buNone/>
            </a:pPr>
            <a:r>
              <a:rPr lang="en-US" sz="4000" b="1" dirty="0">
                <a:solidFill>
                  <a:schemeClr val="accent2">
                    <a:lumMod val="75000"/>
                  </a:schemeClr>
                </a:solidFill>
              </a:rPr>
              <a:t>Importance of glucose checks post-GDM</a:t>
            </a:r>
          </a:p>
          <a:p>
            <a:pPr marL="0" indent="0">
              <a:buNone/>
            </a:pPr>
            <a:endParaRPr lang="en-US" sz="1600" b="1" dirty="0">
              <a:solidFill>
                <a:schemeClr val="accent2">
                  <a:lumMod val="75000"/>
                </a:schemeClr>
              </a:solidFill>
            </a:endParaRPr>
          </a:p>
          <a:p>
            <a:pPr marL="0" indent="0">
              <a:buNone/>
            </a:pPr>
            <a:r>
              <a:rPr lang="en-AU" sz="2400" b="1" dirty="0"/>
              <a:t>T2DM risk after GDM</a:t>
            </a:r>
            <a:endParaRPr lang="en-AU" sz="2400" dirty="0"/>
          </a:p>
          <a:p>
            <a:pPr>
              <a:buFont typeface="Wingdings" panose="05000000000000000000" pitchFamily="2" charset="2"/>
              <a:buChar char="§"/>
            </a:pPr>
            <a:r>
              <a:rPr lang="en-AU" sz="2400" dirty="0"/>
              <a:t>4x higher risk in Indigenous compared with non-Indigenous women</a:t>
            </a:r>
          </a:p>
          <a:p>
            <a:pPr>
              <a:buFont typeface="Wingdings" panose="05000000000000000000" pitchFamily="2" charset="2"/>
              <a:buChar char="§"/>
            </a:pPr>
            <a:r>
              <a:rPr lang="en-AU" sz="2400" dirty="0"/>
              <a:t>At 7 years postpartum, 42.4% of Indigenous women were diagnosed with T2DM compared with 13.5% of non-Indigenous women</a:t>
            </a:r>
          </a:p>
        </p:txBody>
      </p:sp>
      <p:sp>
        <p:nvSpPr>
          <p:cNvPr id="6" name="TextBox 5">
            <a:extLst>
              <a:ext uri="{FF2B5EF4-FFF2-40B4-BE49-F238E27FC236}">
                <a16:creationId xmlns:a16="http://schemas.microsoft.com/office/drawing/2014/main" id="{1596CCA4-3A81-4E17-B2CD-A462A3B71CE3}"/>
              </a:ext>
            </a:extLst>
          </p:cNvPr>
          <p:cNvSpPr txBox="1"/>
          <p:nvPr/>
        </p:nvSpPr>
        <p:spPr>
          <a:xfrm>
            <a:off x="5550569" y="6342847"/>
            <a:ext cx="7908757" cy="784830"/>
          </a:xfrm>
          <a:prstGeom prst="rect">
            <a:avLst/>
          </a:prstGeom>
          <a:noFill/>
        </p:spPr>
        <p:txBody>
          <a:bodyPr wrap="square" rtlCol="0">
            <a:spAutoFit/>
          </a:bodyPr>
          <a:lstStyle/>
          <a:p>
            <a:pPr>
              <a:lnSpc>
                <a:spcPct val="150000"/>
              </a:lnSpc>
            </a:pPr>
            <a:r>
              <a:rPr lang="en-AU" dirty="0"/>
              <a:t>Chamberlain C, </a:t>
            </a:r>
            <a:r>
              <a:rPr lang="en-AU" i="1" dirty="0"/>
              <a:t>et al</a:t>
            </a:r>
            <a:r>
              <a:rPr lang="en-AU" dirty="0"/>
              <a:t>. 2016. </a:t>
            </a:r>
            <a:r>
              <a:rPr lang="en-AU" i="1" dirty="0"/>
              <a:t>Diabetes </a:t>
            </a:r>
            <a:r>
              <a:rPr lang="en-AU" i="1" dirty="0" err="1"/>
              <a:t>Metab</a:t>
            </a:r>
            <a:r>
              <a:rPr lang="en-AU" i="1" dirty="0"/>
              <a:t> Res Rev </a:t>
            </a:r>
            <a:r>
              <a:rPr lang="en-AU" dirty="0"/>
              <a:t>32:217-227.</a:t>
            </a:r>
          </a:p>
          <a:p>
            <a:endParaRPr lang="en-AU" dirty="0"/>
          </a:p>
        </p:txBody>
      </p:sp>
      <p:pic>
        <p:nvPicPr>
          <p:cNvPr id="7" name="Picture 6">
            <a:extLst>
              <a:ext uri="{FF2B5EF4-FFF2-40B4-BE49-F238E27FC236}">
                <a16:creationId xmlns:a16="http://schemas.microsoft.com/office/drawing/2014/main" id="{1998A43B-D780-4CDB-8C9C-308F84B7F79F}"/>
              </a:ext>
            </a:extLst>
          </p:cNvPr>
          <p:cNvPicPr>
            <a:picLocks noChangeAspect="1"/>
          </p:cNvPicPr>
          <p:nvPr/>
        </p:nvPicPr>
        <p:blipFill>
          <a:blip r:embed="rId2"/>
          <a:stretch>
            <a:fillRect/>
          </a:stretch>
        </p:blipFill>
        <p:spPr>
          <a:xfrm>
            <a:off x="6760062" y="1267326"/>
            <a:ext cx="5227842" cy="5074313"/>
          </a:xfrm>
          <a:prstGeom prst="rect">
            <a:avLst/>
          </a:prstGeom>
        </p:spPr>
      </p:pic>
    </p:spTree>
    <p:extLst>
      <p:ext uri="{BB962C8B-B14F-4D97-AF65-F5344CB8AC3E}">
        <p14:creationId xmlns:p14="http://schemas.microsoft.com/office/powerpoint/2010/main" val="320639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983847" y="1226916"/>
            <a:ext cx="9861631" cy="48545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4000" b="1" dirty="0">
                <a:solidFill>
                  <a:schemeClr val="accent2">
                    <a:lumMod val="75000"/>
                  </a:schemeClr>
                </a:solidFill>
              </a:rPr>
              <a:t>Glucose Checks in T2DM</a:t>
            </a:r>
          </a:p>
          <a:p>
            <a:pPr algn="l"/>
            <a:endParaRPr lang="de-DE" b="1" dirty="0"/>
          </a:p>
          <a:p>
            <a:pPr marL="342900" indent="-342900" algn="l">
              <a:lnSpc>
                <a:spcPct val="100000"/>
              </a:lnSpc>
              <a:buFont typeface="Wingdings" panose="05000000000000000000" pitchFamily="2" charset="2"/>
              <a:buChar char="§"/>
            </a:pPr>
            <a:r>
              <a:rPr lang="en-AU" dirty="0"/>
              <a:t>Review medications:</a:t>
            </a:r>
          </a:p>
          <a:p>
            <a:pPr marL="800100" lvl="1" indent="-342900" algn="l">
              <a:lnSpc>
                <a:spcPct val="100000"/>
              </a:lnSpc>
              <a:buFont typeface="Wingdings" panose="05000000000000000000" pitchFamily="2" charset="2"/>
              <a:buChar char="§"/>
            </a:pPr>
            <a:r>
              <a:rPr lang="en-AU" dirty="0"/>
              <a:t>Reconsider need for insulin if commenced in pregnancy</a:t>
            </a:r>
          </a:p>
          <a:p>
            <a:pPr marL="800100" lvl="1" indent="-342900" algn="l">
              <a:lnSpc>
                <a:spcPct val="100000"/>
              </a:lnSpc>
              <a:buFont typeface="Wingdings" panose="05000000000000000000" pitchFamily="2" charset="2"/>
              <a:buChar char="§"/>
            </a:pPr>
            <a:r>
              <a:rPr lang="en-AU" dirty="0"/>
              <a:t>Usually continue metformin</a:t>
            </a:r>
          </a:p>
          <a:p>
            <a:pPr marL="800100" lvl="1" indent="-342900" algn="l">
              <a:lnSpc>
                <a:spcPct val="100000"/>
              </a:lnSpc>
              <a:buFont typeface="Wingdings" panose="05000000000000000000" pitchFamily="2" charset="2"/>
              <a:buChar char="§"/>
            </a:pPr>
            <a:r>
              <a:rPr lang="en-AU" dirty="0"/>
              <a:t>Other oral diabetes treatments not to be used when breastfeeding</a:t>
            </a:r>
          </a:p>
          <a:p>
            <a:pPr marL="342900" indent="-342900" algn="l">
              <a:lnSpc>
                <a:spcPct val="100000"/>
              </a:lnSpc>
              <a:buFont typeface="Wingdings" panose="05000000000000000000" pitchFamily="2" charset="2"/>
              <a:buChar char="§"/>
            </a:pPr>
            <a:r>
              <a:rPr lang="en-AU" dirty="0"/>
              <a:t>HbA1c at 4 months</a:t>
            </a:r>
          </a:p>
          <a:p>
            <a:pPr marL="342900" indent="-342900" algn="l">
              <a:lnSpc>
                <a:spcPct val="100000"/>
              </a:lnSpc>
              <a:buFont typeface="Wingdings" panose="05000000000000000000" pitchFamily="2" charset="2"/>
              <a:buChar char="§"/>
            </a:pPr>
            <a:r>
              <a:rPr lang="en-AU" dirty="0"/>
              <a:t>Discuss planning next pregnancy and pre-pregnancy checks</a:t>
            </a:r>
          </a:p>
          <a:p>
            <a:pPr algn="l"/>
            <a:endParaRPr lang="en-US" b="1" dirty="0"/>
          </a:p>
        </p:txBody>
      </p:sp>
      <p:sp>
        <p:nvSpPr>
          <p:cNvPr id="4" name="TextBox 3">
            <a:extLst>
              <a:ext uri="{FF2B5EF4-FFF2-40B4-BE49-F238E27FC236}">
                <a16:creationId xmlns:a16="http://schemas.microsoft.com/office/drawing/2014/main" id="{45DC5742-1C24-429B-903F-AF0D9B9653A9}"/>
              </a:ext>
            </a:extLst>
          </p:cNvPr>
          <p:cNvSpPr txBox="1"/>
          <p:nvPr/>
        </p:nvSpPr>
        <p:spPr>
          <a:xfrm>
            <a:off x="4967036" y="5826025"/>
            <a:ext cx="7224964" cy="1107996"/>
          </a:xfrm>
          <a:prstGeom prst="rect">
            <a:avLst/>
          </a:prstGeom>
          <a:noFill/>
        </p:spPr>
        <p:txBody>
          <a:bodyPr wrap="square" rtlCol="0">
            <a:spAutoFit/>
          </a:bodyPr>
          <a:lstStyle/>
          <a:p>
            <a:pPr>
              <a:lnSpc>
                <a:spcPct val="150000"/>
              </a:lnSpc>
            </a:pPr>
            <a:endParaRPr lang="en-AU" sz="1600" dirty="0"/>
          </a:p>
          <a:p>
            <a:pPr>
              <a:lnSpc>
                <a:spcPct val="150000"/>
              </a:lnSpc>
            </a:pPr>
            <a:r>
              <a:rPr lang="en-AU" sz="1600" dirty="0"/>
              <a:t>CARPA Standard Treatment Manual, p 254; CARPA Women’s Business Manual p 210</a:t>
            </a:r>
          </a:p>
          <a:p>
            <a:endParaRPr lang="en-AU" dirty="0"/>
          </a:p>
        </p:txBody>
      </p:sp>
    </p:spTree>
    <p:extLst>
      <p:ext uri="{BB962C8B-B14F-4D97-AF65-F5344CB8AC3E}">
        <p14:creationId xmlns:p14="http://schemas.microsoft.com/office/powerpoint/2010/main" val="118005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2526</Words>
  <Application>Microsoft Office PowerPoint</Application>
  <PresentationFormat>Widescreen</PresentationFormat>
  <Paragraphs>345</Paragraphs>
  <Slides>37</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ＭＳ Ｐゴシック</vt:lpstr>
      <vt:lpstr>ＭＳ Ｐゴシック</vt:lpstr>
      <vt:lpstr>Arial</vt:lpstr>
      <vt:lpstr>Calibri</vt:lpstr>
      <vt:lpstr>Calibri Light</vt:lpstr>
      <vt:lpstr>Tahoma</vt:lpstr>
      <vt:lpstr>Times New Roman</vt:lpstr>
      <vt:lpstr>Wingdings</vt:lpstr>
      <vt:lpstr>Office Theme</vt:lpstr>
      <vt:lpstr>Chart</vt:lpstr>
      <vt:lpstr>PowerPoint Presentation</vt:lpstr>
      <vt:lpstr>PowerPoint Presentation</vt:lpstr>
      <vt:lpstr>In-utero GDM &amp; T2M exposure &amp; risk of diabetes in offspring – Manitoba,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Breastfeeding</vt:lpstr>
      <vt:lpstr>  Breastfeeding &amp; risk of overweight offspring</vt:lpstr>
      <vt:lpstr>  Breastfeeding</vt:lpstr>
      <vt:lpstr> Breastfeeding  </vt:lpstr>
      <vt:lpstr>Breastfeeding children of mothers with diabetes</vt:lpstr>
      <vt:lpstr>  Breastfeeding</vt:lpstr>
      <vt:lpstr>  Breastfeeding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Smoke free </vt:lpstr>
      <vt:lpstr>PowerPoint Presentation</vt:lpstr>
      <vt:lpstr>PowerPoint Presentation</vt:lpstr>
      <vt:lpstr>PowerPoint Presentation</vt:lpstr>
      <vt:lpstr>Contraception</vt:lpstr>
      <vt:lpstr>PowerPoint Presentation</vt:lpstr>
      <vt:lpstr>PowerPoint Presentation</vt:lpstr>
      <vt:lpstr>PowerPoint Presentation</vt:lpstr>
      <vt:lpstr>Contraception and pre-conception counselling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Allen</dc:creator>
  <cp:lastModifiedBy>Aleina HUMPHREYS</cp:lastModifiedBy>
  <cp:revision>108</cp:revision>
  <dcterms:created xsi:type="dcterms:W3CDTF">2019-02-17T06:31:47Z</dcterms:created>
  <dcterms:modified xsi:type="dcterms:W3CDTF">2019-11-05T04:56:12Z</dcterms:modified>
</cp:coreProperties>
</file>