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74" r:id="rId1"/>
  </p:sldMasterIdLst>
  <p:notesMasterIdLst>
    <p:notesMasterId r:id="rId50"/>
  </p:notesMasterIdLst>
  <p:sldIdLst>
    <p:sldId id="256" r:id="rId2"/>
    <p:sldId id="257" r:id="rId3"/>
    <p:sldId id="301" r:id="rId4"/>
    <p:sldId id="258" r:id="rId5"/>
    <p:sldId id="302" r:id="rId6"/>
    <p:sldId id="259" r:id="rId7"/>
    <p:sldId id="283" r:id="rId8"/>
    <p:sldId id="303" r:id="rId9"/>
    <p:sldId id="260" r:id="rId10"/>
    <p:sldId id="261" r:id="rId11"/>
    <p:sldId id="295" r:id="rId12"/>
    <p:sldId id="262" r:id="rId13"/>
    <p:sldId id="286" r:id="rId14"/>
    <p:sldId id="263" r:id="rId15"/>
    <p:sldId id="264" r:id="rId16"/>
    <p:sldId id="287" r:id="rId17"/>
    <p:sldId id="284" r:id="rId18"/>
    <p:sldId id="265" r:id="rId19"/>
    <p:sldId id="285" r:id="rId20"/>
    <p:sldId id="266" r:id="rId21"/>
    <p:sldId id="288" r:id="rId22"/>
    <p:sldId id="267" r:id="rId23"/>
    <p:sldId id="268" r:id="rId24"/>
    <p:sldId id="296" r:id="rId25"/>
    <p:sldId id="269" r:id="rId26"/>
    <p:sldId id="270" r:id="rId27"/>
    <p:sldId id="271" r:id="rId28"/>
    <p:sldId id="289" r:id="rId29"/>
    <p:sldId id="272" r:id="rId30"/>
    <p:sldId id="290" r:id="rId31"/>
    <p:sldId id="291" r:id="rId32"/>
    <p:sldId id="282" r:id="rId33"/>
    <p:sldId id="294" r:id="rId34"/>
    <p:sldId id="274" r:id="rId35"/>
    <p:sldId id="299" r:id="rId36"/>
    <p:sldId id="292" r:id="rId37"/>
    <p:sldId id="275" r:id="rId38"/>
    <p:sldId id="276" r:id="rId39"/>
    <p:sldId id="278" r:id="rId40"/>
    <p:sldId id="279" r:id="rId41"/>
    <p:sldId id="297" r:id="rId42"/>
    <p:sldId id="280" r:id="rId43"/>
    <p:sldId id="298" r:id="rId44"/>
    <p:sldId id="281" r:id="rId45"/>
    <p:sldId id="277" r:id="rId46"/>
    <p:sldId id="273" r:id="rId47"/>
    <p:sldId id="293" r:id="rId48"/>
    <p:sldId id="300"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8024"/>
    <a:srgbClr val="26AAA7"/>
    <a:srgbClr val="087876"/>
    <a:srgbClr val="9E0B0F"/>
    <a:srgbClr val="A73A64"/>
    <a:srgbClr val="FDD26E"/>
    <a:srgbClr val="98A4AE"/>
    <a:srgbClr val="9EB3CE"/>
    <a:srgbClr val="683431"/>
    <a:srgbClr val="F4DA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98" autoAdjust="0"/>
    <p:restoredTop sz="94636" autoAdjust="0"/>
  </p:normalViewPr>
  <p:slideViewPr>
    <p:cSldViewPr>
      <p:cViewPr varScale="1">
        <p:scale>
          <a:sx n="85" d="100"/>
          <a:sy n="85" d="100"/>
        </p:scale>
        <p:origin x="996" y="84"/>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24/02/2020</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30EFB85B-97E5-4A44-BF2B-580C48FE7873}" type="datetime1">
              <a:rPr lang="en-AU" smtClean="0"/>
              <a:t>24/02/2020</a:t>
            </a:fld>
            <a:endParaRPr lang="en-AU"/>
          </a:p>
        </p:txBody>
      </p:sp>
      <p:sp>
        <p:nvSpPr>
          <p:cNvPr id="5" name="Footer Placeholder 4"/>
          <p:cNvSpPr>
            <a:spLocks noGrp="1"/>
          </p:cNvSpPr>
          <p:nvPr>
            <p:ph type="ftr" sz="quarter" idx="11"/>
          </p:nvPr>
        </p:nvSpPr>
        <p:spPr/>
        <p:txBody>
          <a:bodyPr/>
          <a:lstStyle/>
          <a:p>
            <a:pPr>
              <a:defRPr/>
            </a:pPr>
            <a:endParaRPr lang="en-AU" i="1" dirty="0"/>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pic>
        <p:nvPicPr>
          <p:cNvPr id="7" name="Picture 6"/>
          <p:cNvPicPr>
            <a:picLocks noChangeAspect="1"/>
          </p:cNvPicPr>
          <p:nvPr userDrawn="1"/>
        </p:nvPicPr>
        <p:blipFill rotWithShape="1">
          <a:blip r:embed="rId2">
            <a:alphaModFix amt="50000"/>
            <a:extLs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8" name="Rectangle 7"/>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9"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©2020 Australian Indigenous Health</a:t>
            </a:r>
            <a:r>
              <a:rPr lang="en-AU" sz="1200" i="1" dirty="0">
                <a:solidFill>
                  <a:srgbClr val="FFFFFF"/>
                </a:solidFill>
                <a:latin typeface="Corbel" charset="0"/>
              </a:rPr>
              <a:t>InfoNet</a:t>
            </a:r>
          </a:p>
        </p:txBody>
      </p:sp>
      <p:sp>
        <p:nvSpPr>
          <p:cNvPr id="10"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1" name="Rectangle 10"/>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pic>
        <p:nvPicPr>
          <p:cNvPr id="12" name="Picture 3"/>
          <p:cNvPicPr>
            <a:picLocks noChangeArrowheads="1"/>
          </p:cNvPicPr>
          <p:nvPr userDrawn="1"/>
        </p:nvPicPr>
        <p:blipFill>
          <a:blip r:embed="rId3"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4" name="Picture 11"/>
          <p:cNvPicPr>
            <a:picLocks/>
          </p:cNvPicPr>
          <p:nvPr userDrawn="1"/>
        </p:nvPicPr>
        <p:blipFill>
          <a:blip r:embed="rId5">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extLst>
      <p:ext uri="{BB962C8B-B14F-4D97-AF65-F5344CB8AC3E}">
        <p14:creationId xmlns:p14="http://schemas.microsoft.com/office/powerpoint/2010/main" val="144314825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6000" y="1509687"/>
            <a:ext cx="11520000"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
        <p:nvSpPr>
          <p:cNvPr id="3" name="Content Placeholder 2"/>
          <p:cNvSpPr>
            <a:spLocks noGrp="1"/>
          </p:cNvSpPr>
          <p:nvPr>
            <p:ph idx="1"/>
          </p:nvPr>
        </p:nvSpPr>
        <p:spPr>
          <a:xfrm>
            <a:off x="336000" y="2420889"/>
            <a:ext cx="11520000" cy="375607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1686661D-218F-4AC7-A8AE-C092B4333BE6}" type="datetime1">
              <a:rPr lang="en-AU" smtClean="0"/>
              <a:t>24/02/2020</a:t>
            </a:fld>
            <a:endParaRPr lang="en-AU" dirty="0"/>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67300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6A969AE-7E8C-4791-98A1-FF3DA9A69F72}" type="datetime1">
              <a:rPr lang="en-AU" smtClean="0"/>
              <a:t>24/02/2020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67BD1A4-35AE-42E8-96C4-388CB32B39ED}" type="slidenum">
              <a:rPr lang="en-AU" smtClean="0"/>
              <a:t>‹#›</a:t>
            </a:fld>
            <a:endParaRPr lang="en-AU"/>
          </a:p>
        </p:txBody>
      </p:sp>
      <p:sp>
        <p:nvSpPr>
          <p:cNvPr id="6" name="Title 1">
            <a:extLst>
              <a:ext uri="{FF2B5EF4-FFF2-40B4-BE49-F238E27FC236}">
                <a16:creationId xmlns:a16="http://schemas.microsoft.com/office/drawing/2014/main" id="{143479F6-46F8-415F-A844-EF70E6A57715}"/>
              </a:ext>
            </a:extLst>
          </p:cNvPr>
          <p:cNvSpPr txBox="1">
            <a:spLocks/>
          </p:cNvSpPr>
          <p:nvPr userDrawn="1"/>
        </p:nvSpPr>
        <p:spPr>
          <a:xfrm>
            <a:off x="336000" y="1509687"/>
            <a:ext cx="11520000" cy="76718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EA8024"/>
                </a:solidFill>
                <a:latin typeface="+mj-lt"/>
                <a:ea typeface="+mj-ea"/>
                <a:cs typeface="+mj-cs"/>
              </a:defRPr>
            </a:lvl1pPr>
          </a:lstStyle>
          <a:p>
            <a:r>
              <a:rPr lang="en-US" dirty="0"/>
              <a:t>Click to edit Master title style</a:t>
            </a:r>
            <a:endParaRPr lang="en-AU" dirty="0"/>
          </a:p>
        </p:txBody>
      </p:sp>
    </p:spTree>
    <p:extLst>
      <p:ext uri="{BB962C8B-B14F-4D97-AF65-F5344CB8AC3E}">
        <p14:creationId xmlns:p14="http://schemas.microsoft.com/office/powerpoint/2010/main" val="372351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a:t>Click to edit Notes text styles</a:t>
            </a:r>
          </a:p>
        </p:txBody>
      </p:sp>
      <p:sp>
        <p:nvSpPr>
          <p:cNvPr id="4" name="Title 1">
            <a:extLst>
              <a:ext uri="{FF2B5EF4-FFF2-40B4-BE49-F238E27FC236}">
                <a16:creationId xmlns:a16="http://schemas.microsoft.com/office/drawing/2014/main" id="{EA8030C5-D83C-4CA9-8C1C-28B0D9098B30}"/>
              </a:ext>
            </a:extLst>
          </p:cNvPr>
          <p:cNvSpPr>
            <a:spLocks noGrp="1"/>
          </p:cNvSpPr>
          <p:nvPr>
            <p:ph type="title"/>
          </p:nvPr>
        </p:nvSpPr>
        <p:spPr>
          <a:xfrm>
            <a:off x="335359" y="1509687"/>
            <a:ext cx="11521281"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Tree>
    <p:extLst>
      <p:ext uri="{BB962C8B-B14F-4D97-AF65-F5344CB8AC3E}">
        <p14:creationId xmlns:p14="http://schemas.microsoft.com/office/powerpoint/2010/main" val="232885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16A02-5D7F-413B-B637-A204DD94E201}" type="datetime1">
              <a:rPr lang="en-AU" smtClean="0"/>
              <a:t>24/02/2020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129317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6.sv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4.sv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9769" y="1548531"/>
            <a:ext cx="11486231" cy="462843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0BADB-4F26-41F7-BD26-027EE8B7C6B5}" type="datetime1">
              <a:rPr lang="en-AU" smtClean="0"/>
              <a:t>24/02/2020</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BD1A4-35AE-42E8-96C4-388CB32B39ED}" type="slidenum">
              <a:rPr lang="en-AU" smtClean="0"/>
              <a:t>‹#›</a:t>
            </a:fld>
            <a:endParaRPr lang="en-AU"/>
          </a:p>
        </p:txBody>
      </p:sp>
      <p:sp>
        <p:nvSpPr>
          <p:cNvPr id="7" name="Rectangle 6"/>
          <p:cNvSpPr/>
          <p:nvPr userDrawn="1"/>
        </p:nvSpPr>
        <p:spPr>
          <a:xfrm>
            <a:off x="-24680" y="0"/>
            <a:ext cx="12216680" cy="1452562"/>
          </a:xfrm>
          <a:prstGeom prst="rect">
            <a:avLst/>
          </a:prstGeom>
          <a:solidFill>
            <a:srgbClr val="EA80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9"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0"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1" name="Rectangle 10"/>
          <p:cNvSpPr/>
          <p:nvPr userDrawn="1"/>
        </p:nvSpPr>
        <p:spPr>
          <a:xfrm>
            <a:off x="843534" y="6525344"/>
            <a:ext cx="2092239" cy="215444"/>
          </a:xfrm>
          <a:prstGeom prst="rect">
            <a:avLst/>
          </a:prstGeom>
        </p:spPr>
        <p:txBody>
          <a:bodyPr wrap="none">
            <a:spAutoFit/>
          </a:bodyPr>
          <a:lstStyle/>
          <a:p>
            <a:pPr algn="ctr">
              <a:defRPr/>
            </a:pPr>
            <a:r>
              <a:rPr lang="en-AU" sz="800" dirty="0">
                <a:solidFill>
                  <a:srgbClr val="FFFFFF"/>
                </a:solidFill>
                <a:latin typeface="Corbel" charset="0"/>
              </a:rPr>
              <a:t>©2020 Australian Indigenous Health</a:t>
            </a:r>
            <a:r>
              <a:rPr lang="en-AU" sz="800" i="1" dirty="0">
                <a:solidFill>
                  <a:srgbClr val="FFFFFF"/>
                </a:solidFill>
                <a:latin typeface="Corbel" charset="0"/>
              </a:rPr>
              <a:t>InfoNet</a:t>
            </a:r>
          </a:p>
        </p:txBody>
      </p:sp>
      <p:pic>
        <p:nvPicPr>
          <p:cNvPr id="12" name="Picture 11"/>
          <p:cNvPicPr>
            <a:picLocks/>
          </p:cNvPicPr>
          <p:nvPr userDrawn="1"/>
        </p:nvPicPr>
        <p:blipFill>
          <a:blip r:embed="rId7">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13" name="Picture 12"/>
          <p:cNvPicPr>
            <a:picLocks noChangeAspect="1"/>
          </p:cNvPicPr>
          <p:nvPr userDrawn="1"/>
        </p:nvPicPr>
        <p:blipFill rotWithShape="1">
          <a:blip r:embed="rId8">
            <a:alphaModFix amt="50000"/>
            <a:extLst>
              <a:ext uri="{BEBA8EAE-BF5A-486C-A8C5-ECC9F3942E4B}">
                <a14:imgProps xmlns:a14="http://schemas.microsoft.com/office/drawing/2010/main">
                  <a14:imgLayer r:embed="rId9">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extLst>
      <p:ext uri="{BB962C8B-B14F-4D97-AF65-F5344CB8AC3E}">
        <p14:creationId xmlns:p14="http://schemas.microsoft.com/office/powerpoint/2010/main" val="140741797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80" r:id="rId3"/>
    <p:sldLayoutId id="2147483673" r:id="rId4"/>
    <p:sldLayoutId id="2147483681"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Tx/>
        <a:buBlip>
          <a:blip r:embed="rId10">
            <a:extLst>
              <a:ext uri="{96DAC541-7B7A-43D3-8B79-37D633B846F1}">
                <asvg:svgBlip xmlns:asvg="http://schemas.microsoft.com/office/drawing/2016/SVG/main" r:embed="rId11"/>
              </a:ext>
            </a:extLst>
          </a:blip>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12">
            <a:extLst>
              <a:ext uri="{96DAC541-7B7A-43D3-8B79-37D633B846F1}">
                <asvg:svgBlip xmlns:asvg="http://schemas.microsoft.com/office/drawing/2016/SVG/main" r:embed="rId13"/>
              </a:ext>
            </a:extLst>
          </a:blip>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SzPct val="80000"/>
        <a:buFontTx/>
        <a:buBlip>
          <a:blip r:embed="rId10">
            <a:extLst>
              <a:ext uri="{96DAC541-7B7A-43D3-8B79-37D633B846F1}">
                <asvg:svgBlip xmlns:asvg="http://schemas.microsoft.com/office/drawing/2016/SVG/main" r:embed="rId11"/>
              </a:ext>
            </a:extLst>
          </a:blip>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SzPct val="80000"/>
        <a:buFontTx/>
        <a:buBlip>
          <a:blip r:embed="rId12">
            <a:extLst>
              <a:ext uri="{96DAC541-7B7A-43D3-8B79-37D633B846F1}">
                <asvg:svgBlip xmlns:asvg="http://schemas.microsoft.com/office/drawing/2016/SVG/main" r:embed="rId13"/>
              </a:ext>
            </a:extLst>
          </a:blip>
        </a:buBlip>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SzPct val="65000"/>
        <a:buFontTx/>
        <a:buBlip>
          <a:blip r:embed="rId10">
            <a:extLst>
              <a:ext uri="{96DAC541-7B7A-43D3-8B79-37D633B846F1}">
                <asvg:svgBlip xmlns:asvg="http://schemas.microsoft.com/office/drawing/2016/SVG/main" r:embed="rId11"/>
              </a:ext>
            </a:extLst>
          </a:blip>
        </a:buBlip>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_ENREF_1"/><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a:latin typeface="Trebuchet MS" panose="020B0603020202020204" pitchFamily="34" charset="0"/>
                <a:cs typeface="Arial" pitchFamily="34" charset="0"/>
              </a:rPr>
              <a:t>Key facts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normAutofit fontScale="77500" lnSpcReduction="20000"/>
          </a:bodyPr>
          <a:lstStyle/>
          <a:p>
            <a:pPr algn="ctr"/>
            <a:r>
              <a:rPr lang="en-AU" sz="4400" b="1" dirty="0">
                <a:solidFill>
                  <a:schemeClr val="tx1"/>
                </a:solidFill>
                <a:latin typeface="Trebuchet MS" panose="020B0603020202020204" pitchFamily="34" charset="0"/>
                <a:cs typeface="Arial" panose="020B0604020202020204" pitchFamily="34" charset="0"/>
              </a:rPr>
              <a:t>Overview of Aboriginal</a:t>
            </a:r>
          </a:p>
          <a:p>
            <a:pPr algn="ctr"/>
            <a:r>
              <a:rPr lang="en-AU" sz="4400" b="1" dirty="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a:solidFill>
                  <a:schemeClr val="tx1"/>
                </a:solidFill>
                <a:latin typeface="Trebuchet MS" panose="020B0603020202020204" pitchFamily="34" charset="0"/>
                <a:cs typeface="Arial" panose="020B0604020202020204" pitchFamily="34" charset="0"/>
              </a:rPr>
              <a:t>health status 2019</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2018-19, around 15% of Aboriginal and Torres Strait Islander people reported having cardiovascular disease (CVD).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nearly one quarter (23%) of Aboriginal and Torres Strait Islander adults were found to have high blood pressure.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in Qld, WA, SA and the NT combined, there were 1,043 new rheumatic heart disease diagnoses among Aboriginal and Torres Strait Islander people, a crude rate of 50 per 100,000.</a:t>
            </a:r>
          </a:p>
        </p:txBody>
      </p:sp>
    </p:spTree>
    <p:extLst>
      <p:ext uri="{BB962C8B-B14F-4D97-AF65-F5344CB8AC3E}">
        <p14:creationId xmlns:p14="http://schemas.microsoft.com/office/powerpoint/2010/main" val="4024600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2017-18, there 14,945 hospital separations for CVD among Aboriginal and Torres Strait Islander people, representing 5.4% of all Aboriginal and Torres Strait Islander hospital separations (excluding dialysis).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ischaemic heart disease (IHD) was the leading specific cause of death of Aboriginal and Torres Strait Islander people living in NSW, Qld, WA, SA and the NT.</a:t>
            </a:r>
          </a:p>
          <a:p>
            <a:pPr lvl="0"/>
            <a:endParaRPr lang="en-AU" dirty="0"/>
          </a:p>
        </p:txBody>
      </p:sp>
    </p:spTree>
    <p:extLst>
      <p:ext uri="{BB962C8B-B14F-4D97-AF65-F5344CB8AC3E}">
        <p14:creationId xmlns:p14="http://schemas.microsoft.com/office/powerpoint/2010/main" val="216247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9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684067"/>
          </a:xfrm>
        </p:spPr>
        <p:txBody>
          <a:bodyPr>
            <a:normAutofit/>
          </a:bodyPr>
          <a:lstStyle/>
          <a:p>
            <a:pPr lvl="0"/>
            <a:r>
              <a:rPr lang="en-AU" sz="2000" dirty="0">
                <a:latin typeface="Trebuchet MS" panose="020B0603020202020204" pitchFamily="34" charset="0"/>
              </a:rPr>
              <a:t>In 2018-19, 1.1% of Aboriginal and Torres Strait Islander people reported having cancer (males 1.2%, females 1.1%).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the most common cancers diagnosed among Aboriginal and Torres Strait Islander people living in NSW, Vic, Qld, WA and the NT were lung cancer and breast (females) cancer.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Survival rates indicate that of the Aboriginal and Torres Strait Islander people living in NSW, Vic, Qld, WA, and the NT who were diagnosed with cancer between 2007 and 2014, 50% had a chance of surviving five years after diagnosis. </a:t>
            </a:r>
          </a:p>
          <a:p>
            <a:pPr lvl="0"/>
            <a:endParaRPr lang="en-AU" dirty="0"/>
          </a:p>
        </p:txBody>
      </p:sp>
    </p:spTree>
    <p:extLst>
      <p:ext uri="{BB962C8B-B14F-4D97-AF65-F5344CB8AC3E}">
        <p14:creationId xmlns:p14="http://schemas.microsoft.com/office/powerpoint/2010/main" val="2454586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9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780977"/>
          </a:xfrm>
        </p:spPr>
        <p:txBody>
          <a:bodyPr>
            <a:normAutofit/>
          </a:bodyPr>
          <a:lstStyle/>
          <a:p>
            <a:pPr lvl="0"/>
            <a:r>
              <a:rPr lang="en-AU" sz="2000" dirty="0">
                <a:latin typeface="Trebuchet MS" panose="020B0603020202020204" pitchFamily="34" charset="0"/>
              </a:rPr>
              <a:t>In 2016-17, there 8,447 hospital separations for neoplasms</a:t>
            </a:r>
            <a:r>
              <a:rPr lang="en-AU" sz="2000" baseline="30000" dirty="0">
                <a:latin typeface="Trebuchet MS" panose="020B0603020202020204" pitchFamily="34" charset="0"/>
              </a:rPr>
              <a:t>1</a:t>
            </a:r>
            <a:r>
              <a:rPr lang="en-AU" sz="2000" dirty="0">
                <a:latin typeface="Trebuchet MS" panose="020B0603020202020204" pitchFamily="34" charset="0"/>
              </a:rPr>
              <a:t>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age-standardised mortality rate due to cancer of any type was 238 per 100,000, an increase of 5% when compared with a rate of 227 per 100,000 in 2010-2014.</a:t>
            </a: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indent="0">
              <a:buNone/>
            </a:pPr>
            <a:r>
              <a:rPr lang="en-AU" sz="1200" baseline="30000" dirty="0">
                <a:latin typeface="Trebuchet MS" panose="020B0603020202020204" pitchFamily="34" charset="0"/>
              </a:rPr>
              <a:t>1</a:t>
            </a:r>
            <a:r>
              <a:rPr lang="en-AU" sz="1200" dirty="0">
                <a:latin typeface="Trebuchet MS" panose="020B0603020202020204" pitchFamily="34" charset="0"/>
              </a:rPr>
              <a:t>Some data sources use term ‘neoplasm’ to describe conditions associated with abnormal growth of new tissue, commonly referred to as a tumour. Neoplasms can be benign (not cancerous) or malignant (cancerous) [</a:t>
            </a:r>
            <a:r>
              <a:rPr lang="en-AU" sz="1200" dirty="0">
                <a:latin typeface="Trebuchet MS" panose="020B0603020202020204" pitchFamily="34" charset="0"/>
                <a:hlinkClick r:id="rId2" action="ppaction://hlinkfile" tooltip="Australian Institute of Health and Welfare, 2019 #36771"/>
              </a:rPr>
              <a:t>1</a:t>
            </a:r>
            <a:r>
              <a:rPr lang="en-AU" sz="1200" dirty="0">
                <a:latin typeface="Trebuchet MS" panose="020B0603020202020204" pitchFamily="34" charset="0"/>
              </a:rPr>
              <a:t>].</a:t>
            </a:r>
          </a:p>
          <a:p>
            <a:pPr lvl="0"/>
            <a:endParaRPr lang="en-AU" dirty="0"/>
          </a:p>
        </p:txBody>
      </p:sp>
    </p:spTree>
    <p:extLst>
      <p:ext uri="{BB962C8B-B14F-4D97-AF65-F5344CB8AC3E}">
        <p14:creationId xmlns:p14="http://schemas.microsoft.com/office/powerpoint/2010/main" val="291197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3707" y="1628800"/>
            <a:ext cx="11520000" cy="767186"/>
          </a:xfrm>
        </p:spPr>
        <p:txBody>
          <a:bodyPr/>
          <a:lstStyle/>
          <a:p>
            <a:r>
              <a:rPr lang="en-AU" sz="2900" dirty="0"/>
              <a:t>Diabetes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7.8% of Aboriginal people and 7.9% of Torres Strait Islander people reported having diabetes.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2015-16, there were around 2,300 hospitalisations with a principal diagnosis of type 2 diabetes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diabetes was the second leading cause of death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 death rate for diabetes decreased by 7.0% between 2009-2013 and 2014-2018.</a:t>
            </a:r>
          </a:p>
          <a:p>
            <a:pPr lvl="0"/>
            <a:endParaRPr lang="en-AU" dirty="0"/>
          </a:p>
        </p:txBody>
      </p:sp>
    </p:spTree>
    <p:extLst>
      <p:ext uri="{BB962C8B-B14F-4D97-AF65-F5344CB8AC3E}">
        <p14:creationId xmlns:p14="http://schemas.microsoft.com/office/powerpoint/2010/main" val="3369968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828083"/>
          </a:xfrm>
        </p:spPr>
        <p:txBody>
          <a:bodyPr>
            <a:normAutofit/>
          </a:bodyPr>
          <a:lstStyle/>
          <a:p>
            <a:pPr lvl="0"/>
            <a:r>
              <a:rPr lang="en-AU" sz="2000" dirty="0">
                <a:latin typeface="Trebuchet MS" panose="020B0603020202020204" pitchFamily="34" charset="0"/>
              </a:rPr>
              <a:t>In 2018-19, 31% of Aboriginal and 23% of Torres Strait Islander respondents aged 18 years and over reported high or very high levels of psychological distress.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68% of Aboriginal and Torres Strait Islander people aged 15 years and over and 67% of children aged 4-14 years experienced at least one significant stressor in the previous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91% of Aboriginal and Torres Strait Islander people reported on feelings of calmness and peacefulness, happiness, fullness of life and energy either some, most, or all of the time.</a:t>
            </a:r>
          </a:p>
          <a:p>
            <a:pPr marL="0" lvl="0" indent="0">
              <a:buNone/>
            </a:pPr>
            <a:endParaRPr lang="en-AU" dirty="0"/>
          </a:p>
          <a:p>
            <a:pPr lvl="0"/>
            <a:endParaRPr lang="en-AU" dirty="0"/>
          </a:p>
        </p:txBody>
      </p:sp>
    </p:spTree>
    <p:extLst>
      <p:ext uri="{BB962C8B-B14F-4D97-AF65-F5344CB8AC3E}">
        <p14:creationId xmlns:p14="http://schemas.microsoft.com/office/powerpoint/2010/main" val="2344235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61233"/>
            <a:ext cx="11520000" cy="3972099"/>
          </a:xfrm>
        </p:spPr>
        <p:txBody>
          <a:bodyPr>
            <a:normAutofit/>
          </a:bodyPr>
          <a:lstStyle/>
          <a:p>
            <a:pPr lvl="0"/>
            <a:r>
              <a:rPr lang="en-AU" sz="2000" dirty="0">
                <a:latin typeface="Trebuchet MS" panose="020B0603020202020204" pitchFamily="34" charset="0"/>
              </a:rPr>
              <a:t>In 2014-15, more than half of Aboriginal and Torres Strait Islander people aged 15 years and over reported an overall life satisfaction rating of at least 8 out of 10.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25% of Aboriginal and 17% of Torres Strait Islander people, aged two years and over, reported having a mental and/or behavioural condition.</a:t>
            </a:r>
          </a:p>
          <a:p>
            <a:pPr lvl="0"/>
            <a:endParaRPr lang="en-AU" sz="2000" dirty="0">
              <a:latin typeface="Trebuchet MS" panose="020B0603020202020204" pitchFamily="34" charset="0"/>
            </a:endParaRPr>
          </a:p>
          <a:p>
            <a:r>
              <a:rPr lang="en-AU" sz="2000" dirty="0">
                <a:latin typeface="Trebuchet MS" panose="020B0603020202020204" pitchFamily="34" charset="0"/>
              </a:rPr>
              <a:t>In 2018-19, anxiety was the most common mental or behavioural condition reported (17%), followed by depression (13%).</a:t>
            </a:r>
          </a:p>
          <a:p>
            <a:pPr marL="0" lvl="0" indent="0">
              <a:buNone/>
            </a:pPr>
            <a:endParaRPr lang="en-AU" dirty="0"/>
          </a:p>
          <a:p>
            <a:pPr lvl="0"/>
            <a:endParaRPr lang="en-AU" dirty="0"/>
          </a:p>
        </p:txBody>
      </p:sp>
    </p:spTree>
    <p:extLst>
      <p:ext uri="{BB962C8B-B14F-4D97-AF65-F5344CB8AC3E}">
        <p14:creationId xmlns:p14="http://schemas.microsoft.com/office/powerpoint/2010/main" val="3406721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74485"/>
            <a:ext cx="11520000" cy="4044107"/>
          </a:xfrm>
        </p:spPr>
        <p:txBody>
          <a:bodyPr>
            <a:normAutofit/>
          </a:bodyPr>
          <a:lstStyle/>
          <a:p>
            <a:r>
              <a:rPr lang="en-AU" sz="2000" dirty="0">
                <a:latin typeface="Trebuchet MS" panose="020B0603020202020204" pitchFamily="34" charset="0"/>
              </a:rPr>
              <a:t>In 2017-18, there were 21,940 hospital separations with a principal diagnosis of International Classification of Diseases (ICD) ‘mental and behavioural disorders’ identified as Aboriginal and/or Torres Strait Islander.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169 (129 males and 40 females) Aboriginal and Torres Strait Islander people living in NSW, Qld, WA, SA, and the NT died from intentional self-harm (suicide).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2009-2013 and 2014-2018, the NT was the only jurisdiction to record a decrease in intentional self-harm (suicide) death rates.</a:t>
            </a:r>
          </a:p>
          <a:p>
            <a:pPr lvl="0"/>
            <a:endParaRPr lang="en-AU" dirty="0"/>
          </a:p>
        </p:txBody>
      </p:sp>
    </p:spTree>
    <p:extLst>
      <p:ext uri="{BB962C8B-B14F-4D97-AF65-F5344CB8AC3E}">
        <p14:creationId xmlns:p14="http://schemas.microsoft.com/office/powerpoint/2010/main" val="3058044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551161"/>
          </a:xfrm>
        </p:spPr>
        <p:txBody>
          <a:bodyPr/>
          <a:lstStyle/>
          <a:p>
            <a:r>
              <a:rPr lang="en-AU" sz="29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2018-19, 1.8% of Aboriginal and Torres Strait Islander people (Aboriginal people 1.9%; Torres Strait Islander people 0.4%) reported kidney disease as a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2014-2018, after age-adjustment, the notification rate of end-stage renal disease was 6.3 times higher for Aboriginal and Torres Strait Islander people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‘care involving dialysis’ was the most common reason for hospitalisation among Aboriginal and Torres Strait Islander people.</a:t>
            </a:r>
          </a:p>
          <a:p>
            <a:pPr lvl="0"/>
            <a:endParaRPr lang="en-AU" dirty="0"/>
          </a:p>
        </p:txBody>
      </p:sp>
    </p:spTree>
    <p:extLst>
      <p:ext uri="{BB962C8B-B14F-4D97-AF65-F5344CB8AC3E}">
        <p14:creationId xmlns:p14="http://schemas.microsoft.com/office/powerpoint/2010/main" val="2467536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0405"/>
            <a:ext cx="11520000" cy="551161"/>
          </a:xfrm>
        </p:spPr>
        <p:txBody>
          <a:bodyPr/>
          <a:lstStyle/>
          <a:p>
            <a:r>
              <a:rPr lang="en-AU" sz="29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1739" y="2348880"/>
            <a:ext cx="11520000" cy="3900091"/>
          </a:xfrm>
        </p:spPr>
        <p:txBody>
          <a:bodyPr>
            <a:normAutofit/>
          </a:bodyPr>
          <a:lstStyle/>
          <a:p>
            <a:pPr lvl="0"/>
            <a:r>
              <a:rPr lang="en-AU" sz="2000" dirty="0">
                <a:latin typeface="Trebuchet MS" panose="020B0603020202020204" pitchFamily="34" charset="0"/>
              </a:rPr>
              <a:t>In 2018, 310 Aboriginal and Torres Strait Islander people commenced dialysis and 49 were the recipients of new kidneys.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age-adjusted death rate from kidney disease was 21 per 100,000 (NT: 47 per 100,000; WA: 38 per 100,000) for Aboriginal and Torres Strait Islander people living in NSW, Qld, WA, SA and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most common causes of death among the 217 Aboriginal and Torres Strait Islander people who were receiving dialysis was CVD (64 deaths) and withdrawal from treatment (51 deaths).</a:t>
            </a:r>
          </a:p>
          <a:p>
            <a:pPr lvl="0"/>
            <a:endParaRPr lang="en-AU" dirty="0"/>
          </a:p>
        </p:txBody>
      </p:sp>
    </p:spTree>
    <p:extLst>
      <p:ext uri="{BB962C8B-B14F-4D97-AF65-F5344CB8AC3E}">
        <p14:creationId xmlns:p14="http://schemas.microsoft.com/office/powerpoint/2010/main" val="1995114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9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2019, the estimated Australian Aboriginal and Torres Strait Islander population was 847,190.</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NSW had the highest number of Aboriginal and Torres Strait Islander people (the estimated population was 281,107 people, 33% of the total Aboriginal and Torres Strait Islander population).</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NT had the highest proportion of Aboriginal and Torres Strait Islander people in its population, with 32% of the NT population identifying as Aboriginal and/or Torres Strait Islander.</a:t>
            </a:r>
          </a:p>
          <a:p>
            <a:pPr marL="0" lvl="0" indent="0">
              <a:buNone/>
            </a:pPr>
            <a:endParaRPr lang="en-AU" sz="2200" dirty="0">
              <a:latin typeface="Trebuchet MS" panose="020B0603020202020204" pitchFamily="34" charset="0"/>
            </a:endParaRPr>
          </a:p>
          <a:p>
            <a:endParaRPr lang="en-AU" dirty="0"/>
          </a:p>
        </p:txBody>
      </p:sp>
    </p:spTree>
    <p:extLst>
      <p:ext uri="{BB962C8B-B14F-4D97-AF65-F5344CB8AC3E}">
        <p14:creationId xmlns:p14="http://schemas.microsoft.com/office/powerpoint/2010/main" val="1143295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2"/>
            <a:ext cx="11520000" cy="767186"/>
          </a:xfrm>
        </p:spPr>
        <p:txBody>
          <a:bodyPr/>
          <a:lstStyle/>
          <a:p>
            <a:r>
              <a:rPr lang="en-AU" sz="29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2012-13, 2.5% of Aboriginal and Torres Strait Islander people reported having a long-term condition caused by injury.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aged 15 years and over had experienced physical harm or threatened physical harm at least once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 rate of Aboriginal and Torres Strait Islander hospitalised injury was higher for males (44 per 1,000) than females (39 per 1,000).</a:t>
            </a:r>
          </a:p>
          <a:p>
            <a:pPr marL="0" lvl="0" indent="0">
              <a:buNone/>
            </a:pPr>
            <a:endParaRPr lang="en-AU" dirty="0"/>
          </a:p>
        </p:txBody>
      </p:sp>
    </p:spTree>
    <p:extLst>
      <p:ext uri="{BB962C8B-B14F-4D97-AF65-F5344CB8AC3E}">
        <p14:creationId xmlns:p14="http://schemas.microsoft.com/office/powerpoint/2010/main" val="2753046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24032" y="1653703"/>
            <a:ext cx="11520000" cy="767186"/>
          </a:xfrm>
        </p:spPr>
        <p:txBody>
          <a:bodyPr/>
          <a:lstStyle/>
          <a:p>
            <a:r>
              <a:rPr lang="en-AU" sz="29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968" y="2348880"/>
            <a:ext cx="11520000" cy="3756074"/>
          </a:xfrm>
        </p:spPr>
        <p:txBody>
          <a:bodyPr>
            <a:normAutofit/>
          </a:bodyPr>
          <a:lstStyle/>
          <a:p>
            <a:pPr lvl="0"/>
            <a:r>
              <a:rPr lang="en-AU" sz="2000" dirty="0">
                <a:latin typeface="Trebuchet MS" panose="020B0603020202020204" pitchFamily="34" charset="0"/>
              </a:rPr>
              <a:t>In 2017-18, 20% of injury-related hospitalisations among Aboriginal and Torres Strait Islander people were for assault.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intentional self-harm was the leading specific cause of injury deaths for NSW, Qld, SA, WA, and NT (5.3% of all Aboriginal and Torres Strait Islander deaths).</a:t>
            </a:r>
          </a:p>
          <a:p>
            <a:pPr lvl="0"/>
            <a:endParaRPr lang="en-AU" dirty="0"/>
          </a:p>
        </p:txBody>
      </p:sp>
    </p:spTree>
    <p:extLst>
      <p:ext uri="{BB962C8B-B14F-4D97-AF65-F5344CB8AC3E}">
        <p14:creationId xmlns:p14="http://schemas.microsoft.com/office/powerpoint/2010/main" val="3788523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18150" y="1628800"/>
            <a:ext cx="11520000" cy="767186"/>
          </a:xfrm>
        </p:spPr>
        <p:txBody>
          <a:bodyPr/>
          <a:lstStyle/>
          <a:p>
            <a:r>
              <a:rPr lang="en-AU" sz="2900" dirty="0"/>
              <a:t>Respiratory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0382"/>
            <a:ext cx="11520000" cy="4116115"/>
          </a:xfrm>
        </p:spPr>
        <p:txBody>
          <a:bodyPr>
            <a:normAutofit/>
          </a:bodyPr>
          <a:lstStyle/>
          <a:p>
            <a:pPr lvl="0"/>
            <a:r>
              <a:rPr lang="en-AU" sz="2000" dirty="0">
                <a:latin typeface="Trebuchet MS" panose="020B0603020202020204" pitchFamily="34" charset="0"/>
              </a:rPr>
              <a:t>In 2018-19, 29% of Aboriginal and Torres Strait Islander people reported having a long-term respiratory condition.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reported having asthma.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crude hospitalisation rates were highest for Aboriginal and Torres Strait Islander people presenting with influenza and pneumonia (7.4 per 1,000), followed by COPD (5.3 per 1,000), acute upper respiratory infections (3.8 per 1,000) and asthma (2.9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chronic lower respiratory disease was the third highest cause of death overall for Aboriginal and Torres Strait Islander people living in NSW, Qld, WA, SA and the NT.</a:t>
            </a:r>
          </a:p>
          <a:p>
            <a:pPr lvl="0"/>
            <a:endParaRPr lang="en-AU" dirty="0"/>
          </a:p>
        </p:txBody>
      </p:sp>
    </p:spTree>
    <p:extLst>
      <p:ext uri="{BB962C8B-B14F-4D97-AF65-F5344CB8AC3E}">
        <p14:creationId xmlns:p14="http://schemas.microsoft.com/office/powerpoint/2010/main" val="464215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eye and sight problems were reported by 38% of Aboriginal people and 40% of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eye and sight problems were reported by 32% of Aboriginal and Torres Strait Islander males and by 43% of females.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the most common eye conditions reported by Aboriginal and Torres Strait Islanders were hyperopia (long sightedness: 22%), myopia (short sightedness: 16%), other diseases of the eye and adnexa (8.7%), cataract (1.4%), blindness (0.9%) and glaucoma (0.5%).</a:t>
            </a:r>
          </a:p>
          <a:p>
            <a:pPr marL="0" lvl="0" indent="0">
              <a:buNone/>
            </a:pPr>
            <a:endParaRPr lang="en-AU" dirty="0"/>
          </a:p>
        </p:txBody>
      </p:sp>
    </p:spTree>
    <p:extLst>
      <p:ext uri="{BB962C8B-B14F-4D97-AF65-F5344CB8AC3E}">
        <p14:creationId xmlns:p14="http://schemas.microsoft.com/office/powerpoint/2010/main" val="4010497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13% of Aboriginal and Torres Strait Islander children, aged 4-14 years, were reported to have eye or sight problems.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144 cases of trachoma were detected among Aboriginal and Torres Strait Islander children living in at-risk communities in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2015-17, 62% of hospitalisations for diseases of the eye (8,274) among Aboriginal and Torres Strait Islander people were for disorders of the lens (5,092) (mainly cataracts).</a:t>
            </a:r>
          </a:p>
          <a:p>
            <a:pPr lvl="0"/>
            <a:endParaRPr lang="en-AU" dirty="0"/>
          </a:p>
        </p:txBody>
      </p:sp>
    </p:spTree>
    <p:extLst>
      <p:ext uri="{BB962C8B-B14F-4D97-AF65-F5344CB8AC3E}">
        <p14:creationId xmlns:p14="http://schemas.microsoft.com/office/powerpoint/2010/main" val="16021300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35244"/>
            <a:ext cx="11520000" cy="767186"/>
          </a:xfrm>
        </p:spPr>
        <p:txBody>
          <a:bodyPr/>
          <a:lstStyle/>
          <a:p>
            <a:r>
              <a:rPr lang="en-AU" sz="2900" dirty="0"/>
              <a:t>Ear health and hearing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14% of Aboriginal and Torres Strait Islander people reported having a long-term ear and/or hearing problem.</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among Aboriginal and Torres Strait Islander children aged 0-14 years, the prevalence of otitis media (OM) was 2.6% and of partial or complete deafness was 3.8%.</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hospitalisation rate for ear conditions for Aboriginal and Torres Strait Islander people was 4.1 per 1,000 population. </a:t>
            </a:r>
          </a:p>
          <a:p>
            <a:pPr lvl="0"/>
            <a:endParaRPr lang="en-AU" dirty="0"/>
          </a:p>
        </p:txBody>
      </p:sp>
    </p:spTree>
    <p:extLst>
      <p:ext uri="{BB962C8B-B14F-4D97-AF65-F5344CB8AC3E}">
        <p14:creationId xmlns:p14="http://schemas.microsoft.com/office/powerpoint/2010/main" val="4963531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900" dirty="0"/>
              <a:t>Oral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the proportion of Aboriginal and Torres Strait Islander children aged 4-14 years with reported tooth or gum problems was 34%, a decrease from 39% in 2008.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2012-2014, 61% of Aboriginal and Torres Strait Islander children aged 5-10 years had experienced tooth decay in their baby teeth, and 36% of Aboriginal and Torres Strait Islander children aged 6-14 years had experienced tooth decay in their permanent teeth.</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there were 3,418 potentially preventable hospitalisations for dental conditions for Aboriginal and Torres Strait Islander people. The age-standardised rate of hospitalisation was 4.6 per 1,000.</a:t>
            </a:r>
          </a:p>
          <a:p>
            <a:pPr lvl="0"/>
            <a:endParaRPr lang="en-AU" dirty="0"/>
          </a:p>
        </p:txBody>
      </p:sp>
    </p:spTree>
    <p:extLst>
      <p:ext uri="{BB962C8B-B14F-4D97-AF65-F5344CB8AC3E}">
        <p14:creationId xmlns:p14="http://schemas.microsoft.com/office/powerpoint/2010/main" val="2509427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9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27% of Aboriginal and 24% of Torres Strait Islander people reported having a disability or restrictive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8.2% of Aboriginal and 8.3% of Torres Strait Islander people reported a profound or severe core activity limitation.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6.7% of Aboriginal and Torres Strait Islander people with a profound or severe disability reported a need for assistance.</a:t>
            </a:r>
          </a:p>
        </p:txBody>
      </p:sp>
    </p:spTree>
    <p:extLst>
      <p:ext uri="{BB962C8B-B14F-4D97-AF65-F5344CB8AC3E}">
        <p14:creationId xmlns:p14="http://schemas.microsoft.com/office/powerpoint/2010/main" val="6688943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2017-18, 5.9% of disability service users were Aboriginal and Torres Strait Islander people, with most aged under 50 years (82%).</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primary disability groups accessing services were Aboriginal and Torres Strait Islander people with a psychiatric condition (24%), intellectual disability (23%) and physical disability (20%).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2,524 Aboriginal and Torres Strait Islander National Disability Agreement service users transitioned to the National Disability Insurance Scheme.</a:t>
            </a:r>
          </a:p>
        </p:txBody>
      </p:sp>
    </p:spTree>
    <p:extLst>
      <p:ext uri="{BB962C8B-B14F-4D97-AF65-F5344CB8AC3E}">
        <p14:creationId xmlns:p14="http://schemas.microsoft.com/office/powerpoint/2010/main" val="3422530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6750"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lnSpcReduction="10000"/>
          </a:bodyPr>
          <a:lstStyle/>
          <a:p>
            <a:pPr lvl="0"/>
            <a:r>
              <a:rPr lang="en-AU" sz="2000" dirty="0">
                <a:latin typeface="Trebuchet MS" panose="020B0603020202020204" pitchFamily="34" charset="0"/>
              </a:rPr>
              <a:t>In 2017, there were 7,015 notifications for chlamydia for Aboriginal and Torres Strait Islander people, accounting for 7% of the notifications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During 2013-2017, there was a 7.9% and 9.8% decline in chlamydia notification rates among males and females (respectively).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 there were 4,119 gonorrhoea notifications for Aboriginal and Torres Strait Islander people, accounting for 15% of the notifications in Australia.</a:t>
            </a:r>
          </a:p>
          <a:p>
            <a:pPr marL="0" lvl="0" indent="0">
              <a:buNone/>
            </a:pPr>
            <a:endParaRPr lang="en-AU" sz="2000" dirty="0">
              <a:latin typeface="Trebuchet MS" panose="020B0603020202020204" pitchFamily="34" charset="0"/>
            </a:endParaRPr>
          </a:p>
          <a:p>
            <a:r>
              <a:rPr lang="en-AU" sz="2000" dirty="0">
                <a:latin typeface="Trebuchet MS" panose="020B0603020202020204" pitchFamily="34" charset="0"/>
              </a:rPr>
              <a:t>In 2017, there were 779 syphilis notifications for Aboriginal and Torres Strait Islander people accounting for 18% of the notifications in Australia.</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4660677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9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2016, around 37% of Aboriginal and Torres Strait Islander people lived in major cities.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Aboriginal and Torres Strait Islander population is much younger than the non-Indigenous population.</a:t>
            </a:r>
          </a:p>
          <a:p>
            <a:endParaRPr lang="en-AU" dirty="0"/>
          </a:p>
        </p:txBody>
      </p:sp>
    </p:spTree>
    <p:extLst>
      <p:ext uri="{BB962C8B-B14F-4D97-AF65-F5344CB8AC3E}">
        <p14:creationId xmlns:p14="http://schemas.microsoft.com/office/powerpoint/2010/main" val="3669372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2017, Qld (45%) and the NT (35%) accounted for 80% of the syphilis notifications from all jurisdictions.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there were 34 cases of newly diagnosed human immunodeficiency virus (HIV) infection among Aboriginal and Torres Strait Islander people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2017, there were 1,201 Aboriginal and Torres Strait Islander people diagnosed with hepatitis C (HCV) in Australia. </a:t>
            </a: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6733832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54728"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612059"/>
          </a:xfrm>
        </p:spPr>
        <p:txBody>
          <a:bodyPr>
            <a:normAutofit/>
          </a:bodyPr>
          <a:lstStyle/>
          <a:p>
            <a:r>
              <a:rPr lang="en-AU" sz="2000" dirty="0">
                <a:latin typeface="Trebuchet MS" panose="020B0603020202020204" pitchFamily="34" charset="0"/>
              </a:rPr>
              <a:t>In 2017, there were 151 Aboriginal and Torres Strait Islander people diagnosed with hepatitis B (HBV)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there was a 37% decline in the HBV notification rates for Aboriginal and Torres Strait Islander people.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1,152 (14%) of the 8,316 cases of invasive pneumococcal disease (IPD) were identified as Aboriginal and Torres Strait Islander.</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0936964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1002"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For 2011-2015, there were 26 deaths attributed to IPD with 11 of the 26 deaths (42%) in the 50 years and over age-group.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101 (10%) of the 966 notified cases of meningococcal disease were identified as Aboriginal and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2006-2015, the incidence rate of meningococcal serogroup B was 2.8 per 100,000, with the age-specific rate highest in infants less than 12 months of age (33 per 100,000).</a:t>
            </a:r>
          </a:p>
          <a:p>
            <a:pPr lvl="0"/>
            <a:endParaRPr lang="en-AU" dirty="0"/>
          </a:p>
        </p:txBody>
      </p:sp>
    </p:spTree>
    <p:extLst>
      <p:ext uri="{BB962C8B-B14F-4D97-AF65-F5344CB8AC3E}">
        <p14:creationId xmlns:p14="http://schemas.microsoft.com/office/powerpoint/2010/main" val="36020359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2015, of the 1,255 notifications of TB in Australia, 27 (2.2%) were identified as Aboriginal and seven (0.6%) as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there were 16 Aboriginal and Torres Strait Islander people diagnosed with invasive </a:t>
            </a:r>
            <a:r>
              <a:rPr lang="en-AU" sz="2000" i="1" dirty="0">
                <a:latin typeface="Trebuchet MS" panose="020B0603020202020204" pitchFamily="34" charset="0"/>
              </a:rPr>
              <a:t>Haemophilus influenzae</a:t>
            </a:r>
            <a:r>
              <a:rPr lang="en-AU" sz="2000" dirty="0">
                <a:latin typeface="Trebuchet MS" panose="020B0603020202020204" pitchFamily="34" charset="0"/>
              </a:rPr>
              <a:t> type b (Hib)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2007-2010 and 2011-2015 notification rates for Hib decreased by around 67%.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the proportion of Aboriginal and Torres Strait Islander people reporting a disease of the skin and subcutaneous tissue was 3.2% (males 2.4% and females 4.0%).</a:t>
            </a:r>
          </a:p>
          <a:p>
            <a:pPr lvl="0"/>
            <a:endParaRPr lang="en-AU" dirty="0"/>
          </a:p>
        </p:txBody>
      </p:sp>
    </p:spTree>
    <p:extLst>
      <p:ext uri="{BB962C8B-B14F-4D97-AF65-F5344CB8AC3E}">
        <p14:creationId xmlns:p14="http://schemas.microsoft.com/office/powerpoint/2010/main" val="16525009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5465" y="1628800"/>
            <a:ext cx="11520000" cy="767186"/>
          </a:xfrm>
        </p:spPr>
        <p:txBody>
          <a:bodyPr/>
          <a:lstStyle/>
          <a:p>
            <a:r>
              <a:rPr lang="en-AU" sz="29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39% of Aboriginal and Torres Strait Islander people reported eating an adequate amount of fruit per day but only 4.2% reported eating an adequate amount of vegetables per 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92% of Aboriginal and Torres Strait Islander children aged 2-3 years old were reported to eat an adequate amount of fruit per day and 23% were reported to eat an adequate amount of vegetables per day.</a:t>
            </a:r>
          </a:p>
          <a:p>
            <a:pPr lvl="0"/>
            <a:endParaRPr lang="en-AU" dirty="0"/>
          </a:p>
        </p:txBody>
      </p:sp>
    </p:spTree>
    <p:extLst>
      <p:ext uri="{BB962C8B-B14F-4D97-AF65-F5344CB8AC3E}">
        <p14:creationId xmlns:p14="http://schemas.microsoft.com/office/powerpoint/2010/main" val="25154684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24% of Aboriginal and Torres Strait Islander people reported that they usually consumed sugar sweetened drinks every day and 5.5% consumed diet drinks; 71% usually consumed sugar sweetened drinks or diet drinks at least once per week.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20% of children aged 2-14 years usually consumed sugar sweetened drinks daily and 1.5% consumed diet drinks daily; 63% usually consumed sugar sweetened drinks or diet drinks at least once a week.</a:t>
            </a:r>
          </a:p>
          <a:p>
            <a:pPr lvl="0"/>
            <a:endParaRPr lang="en-AU" sz="2000" dirty="0">
              <a:latin typeface="Trebuchet MS" panose="020B0603020202020204" pitchFamily="34" charset="0"/>
            </a:endParaRPr>
          </a:p>
          <a:p>
            <a:r>
              <a:rPr lang="en-AU" sz="2000" dirty="0">
                <a:latin typeface="Trebuchet MS" panose="020B0603020202020204" pitchFamily="34" charset="0"/>
              </a:rPr>
              <a:t>In 2012-13, on average, Aboriginal and Torres Strait Islander people reported consuming 111 grams of sugar daily.</a:t>
            </a:r>
          </a:p>
          <a:p>
            <a:pPr lvl="0"/>
            <a:endParaRPr lang="en-AU" dirty="0"/>
          </a:p>
        </p:txBody>
      </p:sp>
    </p:spTree>
    <p:extLst>
      <p:ext uri="{BB962C8B-B14F-4D97-AF65-F5344CB8AC3E}">
        <p14:creationId xmlns:p14="http://schemas.microsoft.com/office/powerpoint/2010/main" val="34105865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In 2012-13, the average daily sodium intake for Aboriginal and Torres Strait Islander people was approximately one teaspoon of salt.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22% of Aboriginal and Torres Strait Islander people reported running out of food or unable to buy food.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80% of Aboriginal and Torres Strait Islander children aged 0-3 years had been breastfed.</a:t>
            </a:r>
          </a:p>
          <a:p>
            <a:pPr lvl="0"/>
            <a:endParaRPr lang="en-AU" dirty="0"/>
          </a:p>
        </p:txBody>
      </p:sp>
    </p:spTree>
    <p:extLst>
      <p:ext uri="{BB962C8B-B14F-4D97-AF65-F5344CB8AC3E}">
        <p14:creationId xmlns:p14="http://schemas.microsoft.com/office/powerpoint/2010/main" val="38495822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900" dirty="0"/>
              <a:t>Physical activity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89% of Aboriginal and Torres Strait Islander people aged 15 years and over had not met the physical activity guidelines, and 22% had not participated in any physical activity in the week prior to being surveyed.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highest proportion of Aboriginal and Torres Strait Islander people who met the guidelines lived in the ACT (21%) compared with the lowest proportion living in the NT (7.2%).</a:t>
            </a:r>
          </a:p>
          <a:p>
            <a:pPr lvl="0"/>
            <a:endParaRPr lang="en-AU" dirty="0"/>
          </a:p>
        </p:txBody>
      </p:sp>
    </p:spTree>
    <p:extLst>
      <p:ext uri="{BB962C8B-B14F-4D97-AF65-F5344CB8AC3E}">
        <p14:creationId xmlns:p14="http://schemas.microsoft.com/office/powerpoint/2010/main" val="12192705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900" dirty="0"/>
              <a:t>Bodyweight</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71% of Aboriginal and Torres Strait Islander people aged 15 years and over were either overweight or obese (Aboriginal people: 71% and Torres Strait Islander people: 75%), 25% were in the normal weight range and 3.9% were underweight.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of Aboriginal and Torres Strait Islander children aged 2-17 years, 38% were overweight or obese; 53% were normal weight and 8.8% were underweight.</a:t>
            </a:r>
          </a:p>
          <a:p>
            <a:pPr lvl="0"/>
            <a:endParaRPr lang="en-AU" dirty="0"/>
          </a:p>
        </p:txBody>
      </p:sp>
    </p:spTree>
    <p:extLst>
      <p:ext uri="{BB962C8B-B14F-4D97-AF65-F5344CB8AC3E}">
        <p14:creationId xmlns:p14="http://schemas.microsoft.com/office/powerpoint/2010/main" val="33585067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Tobacco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37% of Aboriginal and Torres Strait Islander people aged 15 years and over reported they were current daily smokers, a reduction from levels reported in 2012-13 (41%).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Since 2009, the proportion of Aboriginal and Torres Strait Islander mothers who reported smoking during pregnancy has decreased from 52% in 2009 to 44% in 2017.</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people living in remote areas reported a higher proportion of current daily smokers (49%) than those living in non-remote areas (35%).</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2004-05 and 2018-19, the highest reductions in daily smoking have been found in the younger age-groups (18-34 years).</a:t>
            </a:r>
          </a:p>
          <a:p>
            <a:pPr lvl="0"/>
            <a:endParaRPr lang="en-AU" dirty="0"/>
          </a:p>
        </p:txBody>
      </p:sp>
    </p:spTree>
    <p:extLst>
      <p:ext uri="{BB962C8B-B14F-4D97-AF65-F5344CB8AC3E}">
        <p14:creationId xmlns:p14="http://schemas.microsoft.com/office/powerpoint/2010/main" val="1815247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4992" y="2420888"/>
            <a:ext cx="11520000" cy="4044107"/>
          </a:xfrm>
        </p:spPr>
        <p:txBody>
          <a:bodyPr>
            <a:normAutofit/>
          </a:bodyPr>
          <a:lstStyle/>
          <a:p>
            <a:pPr lvl="0"/>
            <a:r>
              <a:rPr lang="en-AU" sz="2000" dirty="0">
                <a:latin typeface="Trebuchet MS" panose="020B0603020202020204" pitchFamily="34" charset="0"/>
              </a:rPr>
              <a:t>In 2018, there were 21,928 births registered in Australia with one or both parents identified as Aboriginal and/or Torres Strait Islander (7% of all births registered).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the median age for Aboriginal and Torres Strait Islander mothers was 26.0 years.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total fertility rates were 2,371 births per 1,000 for Aboriginal and Torres Strait Islander women.</a:t>
            </a:r>
          </a:p>
          <a:p>
            <a:pPr marL="0" lvl="0" indent="0">
              <a:buNone/>
            </a:pPr>
            <a:endParaRPr lang="en-AU" sz="2200" dirty="0">
              <a:latin typeface="Trebuchet MS" panose="020B0603020202020204" pitchFamily="34" charset="0"/>
            </a:endParaRPr>
          </a:p>
        </p:txBody>
      </p:sp>
    </p:spTree>
    <p:extLst>
      <p:ext uri="{BB962C8B-B14F-4D97-AF65-F5344CB8AC3E}">
        <p14:creationId xmlns:p14="http://schemas.microsoft.com/office/powerpoint/2010/main" val="98664078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830" y="2276873"/>
            <a:ext cx="11520000" cy="3756074"/>
          </a:xfrm>
        </p:spPr>
        <p:txBody>
          <a:bodyPr>
            <a:normAutofit/>
          </a:bodyPr>
          <a:lstStyle/>
          <a:p>
            <a:pPr lvl="0"/>
            <a:r>
              <a:rPr lang="en-AU" sz="2000" dirty="0">
                <a:latin typeface="Trebuchet MS" panose="020B0603020202020204" pitchFamily="34" charset="0"/>
              </a:rPr>
              <a:t>In 2018-19, 26% of Aboriginal and Torres Strait Islander adults reported abstaining from alcohol.</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19% of Aboriginal and Torres Strait Islander adults did not exceed the guideline for drinking at risk on a single occasion, and 26% did not exceed the guideline for lifetime risk.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males were more likely to exceed the guideline for lifetime risk (30%) than females (10%).</a:t>
            </a:r>
          </a:p>
          <a:p>
            <a:pPr marL="0" lvl="0" indent="0">
              <a:buNone/>
            </a:pPr>
            <a:endParaRPr lang="en-AU" dirty="0"/>
          </a:p>
        </p:txBody>
      </p:sp>
    </p:spTree>
    <p:extLst>
      <p:ext uri="{BB962C8B-B14F-4D97-AF65-F5344CB8AC3E}">
        <p14:creationId xmlns:p14="http://schemas.microsoft.com/office/powerpoint/2010/main" val="28843879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9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r>
              <a:rPr lang="en-AU" sz="2000" dirty="0">
                <a:latin typeface="Trebuchet MS" panose="020B0603020202020204" pitchFamily="34" charset="0"/>
              </a:rPr>
              <a:t>For 2010 to 2016, there was a decline (32% to 20%) in the proportion of Aboriginal and Torres Strait Islander people aged 12 years and over who exceeded the 2009 guidelines for lifetime risk (two standard drink/day).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There was a reported 50% reduction of mothers of Aboriginal and Torres Strait Islander children who drank through pregnancy, from 20% in 2008 to 9.8% in 2014-15.</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 main cause of alcohol-related deaths for Aboriginal and Torres Strait Islander people was from alcoholic liver disease.</a:t>
            </a:r>
          </a:p>
          <a:p>
            <a:pPr marL="0" lvl="0" indent="0">
              <a:buNone/>
            </a:pPr>
            <a:endParaRPr lang="en-AU" dirty="0"/>
          </a:p>
        </p:txBody>
      </p:sp>
    </p:spTree>
    <p:extLst>
      <p:ext uri="{BB962C8B-B14F-4D97-AF65-F5344CB8AC3E}">
        <p14:creationId xmlns:p14="http://schemas.microsoft.com/office/powerpoint/2010/main" val="9571660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5981"/>
            <a:ext cx="11520000" cy="767186"/>
          </a:xfrm>
        </p:spPr>
        <p:txBody>
          <a:bodyPr/>
          <a:lstStyle/>
          <a:p>
            <a:r>
              <a:rPr lang="en-AU" sz="29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1476" y="2276872"/>
            <a:ext cx="11520000" cy="3756074"/>
          </a:xfrm>
        </p:spPr>
        <p:txBody>
          <a:bodyPr>
            <a:normAutofit/>
          </a:bodyPr>
          <a:lstStyle/>
          <a:p>
            <a:pPr lvl="0"/>
            <a:r>
              <a:rPr lang="en-AU" sz="2000" dirty="0">
                <a:latin typeface="Trebuchet MS" panose="020B0603020202020204" pitchFamily="34" charset="0"/>
              </a:rPr>
              <a:t>In 2014-15, 69% of Aboriginal and Torres Strait Islander people aged 15 years and older and in 2016, 73% aged 14 years and older reported they had never used illicit substances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30% of Aboriginal and Torres Strait Islander people aged 15 years and over and in 2016, 27% aged 14 years and older reported that they had used an illicit substance in the previous 12 months.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hospitalisation for mental/behavioural disorders from use of amphetamines had the highest rate of separations due to drug use and was 1.5 per 1,000 for Aboriginal and Torres Strait Islander people.</a:t>
            </a:r>
          </a:p>
          <a:p>
            <a:pPr lvl="0"/>
            <a:endParaRPr lang="en-AU" dirty="0"/>
          </a:p>
        </p:txBody>
      </p:sp>
    </p:spTree>
    <p:extLst>
      <p:ext uri="{BB962C8B-B14F-4D97-AF65-F5344CB8AC3E}">
        <p14:creationId xmlns:p14="http://schemas.microsoft.com/office/powerpoint/2010/main" val="6567802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9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For 2010-2014, SA recorded the highest rate of drug-induced deaths for Aboriginal and Torres Strait Islander people (24 per 100,000), followed by NSW (17 per 100, 000), and WA (9 per 100,000).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rates of drug induced deaths were higher for Aboriginal and Torres Strait Islander males (14 per 100,000) than for females (10 per 100,000).</a:t>
            </a:r>
          </a:p>
          <a:p>
            <a:pPr lvl="0"/>
            <a:endParaRPr lang="en-AU" dirty="0"/>
          </a:p>
        </p:txBody>
      </p:sp>
    </p:spTree>
    <p:extLst>
      <p:ext uri="{BB962C8B-B14F-4D97-AF65-F5344CB8AC3E}">
        <p14:creationId xmlns:p14="http://schemas.microsoft.com/office/powerpoint/2010/main" val="38582480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7960" y="1700808"/>
            <a:ext cx="11520000" cy="767186"/>
          </a:xfrm>
        </p:spPr>
        <p:txBody>
          <a:bodyPr/>
          <a:lstStyle/>
          <a:p>
            <a:r>
              <a:rPr lang="en-AU" sz="2900" dirty="0"/>
              <a:t>Volatile substance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4040" y="2348880"/>
            <a:ext cx="11520000" cy="3756074"/>
          </a:xfrm>
        </p:spPr>
        <p:txBody>
          <a:bodyPr>
            <a:normAutofit/>
          </a:bodyPr>
          <a:lstStyle/>
          <a:p>
            <a:pPr lvl="0"/>
            <a:r>
              <a:rPr lang="en-AU" sz="2000" dirty="0">
                <a:latin typeface="Trebuchet MS" panose="020B0603020202020204" pitchFamily="34" charset="0"/>
              </a:rPr>
              <a:t>In 2012-13, 6.6% of Aboriginal and Torres Strait Islander males and 4.2% of females had ever used petrol or other inhalants.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the rate of hospital separations for Aboriginal and Torres Strait Islander people from poisoning and accidental poisoning due to the toxic effect of organic solvents (e.g. petrol) was 0.05 per 1,000 for both.</a:t>
            </a:r>
          </a:p>
          <a:p>
            <a:pPr lvl="0"/>
            <a:endParaRPr lang="en-AU" dirty="0"/>
          </a:p>
        </p:txBody>
      </p:sp>
    </p:spTree>
    <p:extLst>
      <p:ext uri="{BB962C8B-B14F-4D97-AF65-F5344CB8AC3E}">
        <p14:creationId xmlns:p14="http://schemas.microsoft.com/office/powerpoint/2010/main" val="318538983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900" dirty="0"/>
              <a:t>Immunisation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756074"/>
          </a:xfrm>
        </p:spPr>
        <p:txBody>
          <a:bodyPr>
            <a:normAutofit/>
          </a:bodyPr>
          <a:lstStyle/>
          <a:p>
            <a:r>
              <a:rPr lang="en-AU" sz="2000" dirty="0">
                <a:latin typeface="Trebuchet MS" panose="020B0603020202020204" pitchFamily="34" charset="0"/>
              </a:rPr>
              <a:t>In September 2019, 97% of Aboriginal and Torres Strait Islander 5 year old children were fully immunised against the recommended vaccine-preventable diseases.</a:t>
            </a:r>
          </a:p>
          <a:p>
            <a:pPr lvl="0"/>
            <a:endParaRPr lang="en-AU" dirty="0"/>
          </a:p>
        </p:txBody>
      </p:sp>
    </p:spTree>
    <p:extLst>
      <p:ext uri="{BB962C8B-B14F-4D97-AF65-F5344CB8AC3E}">
        <p14:creationId xmlns:p14="http://schemas.microsoft.com/office/powerpoint/2010/main" val="27916993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9042" y="2270382"/>
            <a:ext cx="11520000" cy="3972099"/>
          </a:xfrm>
        </p:spPr>
        <p:txBody>
          <a:bodyPr>
            <a:normAutofit lnSpcReduction="10000"/>
          </a:bodyPr>
          <a:lstStyle/>
          <a:p>
            <a:pPr lvl="0"/>
            <a:r>
              <a:rPr lang="en-AU" sz="2000" dirty="0">
                <a:latin typeface="Trebuchet MS" panose="020B0603020202020204" pitchFamily="34" charset="0"/>
              </a:rPr>
              <a:t>In 2016, 18% of Aboriginal and Torres Islander people were reported living in overcrowded households.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72% of Aboriginal and Torres Strait Islander households reported living in houses of an acceptable standard.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26% of Aboriginal and Torres Strait Islander households reported structural issues within their dwelling.</a:t>
            </a:r>
          </a:p>
          <a:p>
            <a:pPr lvl="0"/>
            <a:endParaRPr lang="en-AU" sz="2000" dirty="0">
              <a:latin typeface="Trebuchet MS" panose="020B0603020202020204" pitchFamily="34" charset="0"/>
            </a:endParaRPr>
          </a:p>
          <a:p>
            <a:r>
              <a:rPr lang="en-AU" sz="2000" dirty="0">
                <a:latin typeface="Trebuchet MS" panose="020B0603020202020204" pitchFamily="34" charset="0"/>
              </a:rPr>
              <a:t>In 2014-15, over 90% of Aboriginal and Torres Strait Islander households reported that they had access to working facilities for: washing people, clothes and bedding; preparing food; and sewerage facilities.</a:t>
            </a:r>
          </a:p>
          <a:p>
            <a:pPr lvl="0"/>
            <a:endParaRPr lang="en-AU" sz="2000" dirty="0">
              <a:latin typeface="Trebuchet MS" panose="020B0603020202020204" pitchFamily="34" charset="0"/>
            </a:endParaRPr>
          </a:p>
          <a:p>
            <a:pPr lvl="0"/>
            <a:endParaRPr lang="en-AU" dirty="0"/>
          </a:p>
        </p:txBody>
      </p:sp>
    </p:spTree>
    <p:extLst>
      <p:ext uri="{BB962C8B-B14F-4D97-AF65-F5344CB8AC3E}">
        <p14:creationId xmlns:p14="http://schemas.microsoft.com/office/powerpoint/2010/main" val="294002774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21722"/>
            <a:ext cx="11520000" cy="767186"/>
          </a:xfrm>
        </p:spPr>
        <p:txBody>
          <a:bodyPr/>
          <a:lstStyle/>
          <a:p>
            <a:r>
              <a:rPr lang="en-AU" sz="29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2014-15, Aboriginal and Torres Strait Islander crude hospitalisation rates for selected diseases related to environmental health were 7.6 per 1,000 for intestinal infectious diseases, 7.4 per 1,000 for influenza and immunisation, 5.1 per 1,000 for and bacterial disease and 2.3 per 1,000 for scabies.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in NSW, Qld, WA, SA and the NT, after age-adjustment, Aboriginal and Torres Strait Islander males died as a result of disease associated with poor environmental health at 46 per 100,000 and females 41 per 100,000.</a:t>
            </a:r>
          </a:p>
          <a:p>
            <a:pPr lvl="0"/>
            <a:endParaRPr lang="en-AU" dirty="0"/>
          </a:p>
        </p:txBody>
      </p:sp>
    </p:spTree>
    <p:extLst>
      <p:ext uri="{BB962C8B-B14F-4D97-AF65-F5344CB8AC3E}">
        <p14:creationId xmlns:p14="http://schemas.microsoft.com/office/powerpoint/2010/main" val="90013591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7739"/>
            <a:ext cx="11520000" cy="767186"/>
          </a:xfrm>
        </p:spPr>
        <p:txBody>
          <a:bodyPr/>
          <a:lstStyle/>
          <a:p>
            <a:r>
              <a:rPr lang="en-AU" sz="2900" dirty="0"/>
              <a:t>Reference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94925"/>
            <a:ext cx="11520000" cy="3756074"/>
          </a:xfrm>
        </p:spPr>
        <p:txBody>
          <a:bodyPr>
            <a:normAutofit/>
          </a:bodyPr>
          <a:lstStyle/>
          <a:p>
            <a:pPr marL="0" indent="0">
              <a:buNone/>
            </a:pPr>
            <a:r>
              <a:rPr lang="en-AU" sz="2000" dirty="0">
                <a:latin typeface="Trebuchet MS" panose="020B0603020202020204" pitchFamily="34" charset="0"/>
              </a:rPr>
              <a:t>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r>
              <a:rPr lang="en-AU" sz="2000" i="1" dirty="0">
                <a:latin typeface="Trebuchet MS" panose="020B0603020202020204" pitchFamily="34" charset="0"/>
              </a:rPr>
              <a:t> </a:t>
            </a:r>
            <a:r>
              <a:rPr lang="en-AU" sz="2000" dirty="0">
                <a:latin typeface="Trebuchet MS" panose="020B0603020202020204" pitchFamily="34" charset="0"/>
              </a:rPr>
              <a:t>(2020) </a:t>
            </a:r>
            <a:r>
              <a:rPr lang="en-AU" sz="2000" i="1" dirty="0">
                <a:latin typeface="Trebuchet MS" panose="020B0603020202020204" pitchFamily="34" charset="0"/>
              </a:rPr>
              <a:t>Overview of Aboriginal and Torres Strait Islander health status, 2019</a:t>
            </a:r>
            <a:r>
              <a:rPr lang="en-AU" sz="2000" dirty="0">
                <a:latin typeface="Trebuchet MS" panose="020B0603020202020204" pitchFamily="34" charset="0"/>
              </a:rPr>
              <a:t>. Perth, WA: 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endParaRPr lang="en-AU" sz="2000" dirty="0">
              <a:latin typeface="Trebuchet MS" panose="020B0603020202020204" pitchFamily="34" charset="0"/>
            </a:endParaRP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2074752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044107"/>
          </a:xfrm>
        </p:spPr>
        <p:txBody>
          <a:bodyPr>
            <a:normAutofit/>
          </a:bodyPr>
          <a:lstStyle/>
          <a:p>
            <a:pPr lvl="0"/>
            <a:r>
              <a:rPr lang="en-AU" sz="2000" dirty="0">
                <a:latin typeface="Trebuchet MS" panose="020B0603020202020204" pitchFamily="34" charset="0"/>
              </a:rPr>
              <a:t>In 2017, the average birthweight of babies born to Aboriginal and Torres Strait Islander mothers was 3,202 grams.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proportion of low birthweight babies born to Aboriginal and Torres Strait Islander mothers between 2007 and 2017 remained steady at around 13%.</a:t>
            </a:r>
          </a:p>
          <a:p>
            <a:endParaRPr lang="en-AU" dirty="0"/>
          </a:p>
        </p:txBody>
      </p:sp>
    </p:spTree>
    <p:extLst>
      <p:ext uri="{BB962C8B-B14F-4D97-AF65-F5344CB8AC3E}">
        <p14:creationId xmlns:p14="http://schemas.microsoft.com/office/powerpoint/2010/main" val="1083490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9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2018, the age-standardised death rate for Aboriginal and Torres Strait Islander people living in NSW, Qld, WA, SA and the NT was 9.1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there was a 15% reduction in the death rates for Aboriginal and Torres Strait Islander people in NSW,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Aboriginal and Torres Strait Islander people born 2015-2017, life expectancy was estimated to be 71.6 years for males and 75.6 years for females, around 8-9 years less than the estimates for non-Indigenous males and females.</a:t>
            </a:r>
          </a:p>
        </p:txBody>
      </p:sp>
    </p:spTree>
    <p:extLst>
      <p:ext uri="{BB962C8B-B14F-4D97-AF65-F5344CB8AC3E}">
        <p14:creationId xmlns:p14="http://schemas.microsoft.com/office/powerpoint/2010/main" val="2500361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9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5729" y="2420888"/>
            <a:ext cx="11520000" cy="4116115"/>
          </a:xfrm>
        </p:spPr>
        <p:txBody>
          <a:bodyPr>
            <a:noAutofit/>
          </a:bodyPr>
          <a:lstStyle/>
          <a:p>
            <a:r>
              <a:rPr lang="en-AU" sz="2000" dirty="0">
                <a:latin typeface="Trebuchet MS" panose="020B0603020202020204" pitchFamily="34" charset="0"/>
              </a:rPr>
              <a:t>In 2018, the median age at death for Aboriginal and Torres Strait Islander people in NSW, Qld, WA, SA and the NT was 60.2 years; this was an increase from 55.8 years in 2008. </a:t>
            </a:r>
          </a:p>
          <a:p>
            <a:pPr mar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 Aboriginal and Torres Strait Islander infant mortality rate has more than halved (from 13.5 to 6.3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leading causes of death among Aboriginal and Torres Strait Islander people living in NSW, Qld, WA, SA and the NT were ischaemic heart disease (IHD), diabetes, chronic lower respiratory diseases and lung and related cancers.</a:t>
            </a:r>
          </a:p>
        </p:txBody>
      </p:sp>
    </p:spTree>
    <p:extLst>
      <p:ext uri="{BB962C8B-B14F-4D97-AF65-F5344CB8AC3E}">
        <p14:creationId xmlns:p14="http://schemas.microsoft.com/office/powerpoint/2010/main" val="1622286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9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2012-2017 the maternal mortality ratio for Aboriginal and Torres Strait Islander women was 27 deaths per 100,000 women who gave birth.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3884342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900" dirty="0"/>
              <a:t>Hospitalisation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lnSpcReduction="10000"/>
          </a:bodyPr>
          <a:lstStyle/>
          <a:p>
            <a:pPr lvl="0"/>
            <a:r>
              <a:rPr lang="en-AU" sz="2000" dirty="0">
                <a:latin typeface="Trebuchet MS" panose="020B0603020202020204" pitchFamily="34" charset="0"/>
              </a:rPr>
              <a:t>In 2017-18, 4.9% of all hospital separations were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separation rate for Aboriginal and Torres Strait Islander people was 2.6 times higher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main cause of hospitalisation for Aboriginal and Torres Strait Islander people was for ‘factors influencing health status and contact with health services’ (mostly for care involving dialysis), responsible for 49% of all Aboriginal and Torres Strait Islander separations.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age-standardised rate of overall potentially preventable hospitalisations for Aboriginal and Torres Strait Islander people was 80 per 1,000 (38 per 1,000 for chronic conditions and 13 per 1,000 for vaccine-preventable conditions).</a:t>
            </a:r>
          </a:p>
          <a:p>
            <a:pPr lvl="0"/>
            <a:endParaRPr lang="en-AU" dirty="0"/>
          </a:p>
        </p:txBody>
      </p:sp>
    </p:spTree>
    <p:extLst>
      <p:ext uri="{BB962C8B-B14F-4D97-AF65-F5344CB8AC3E}">
        <p14:creationId xmlns:p14="http://schemas.microsoft.com/office/powerpoint/2010/main" val="15190704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8589</TotalTime>
  <Words>4080</Words>
  <Application>Microsoft Office PowerPoint</Application>
  <PresentationFormat>Widescreen</PresentationFormat>
  <Paragraphs>274</Paragraphs>
  <Slides>48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48</vt:i4>
      </vt:variant>
    </vt:vector>
  </HeadingPairs>
  <TitlesOfParts>
    <vt:vector size="54" baseType="lpstr">
      <vt:lpstr>Arial</vt:lpstr>
      <vt:lpstr>Calibri</vt:lpstr>
      <vt:lpstr>Calibri Light</vt:lpstr>
      <vt:lpstr>Corbel</vt:lpstr>
      <vt:lpstr>Trebuchet MS</vt:lpstr>
      <vt:lpstr>Office Theme</vt:lpstr>
      <vt:lpstr>Key facts</vt:lpstr>
      <vt:lpstr>Aboriginal and Torres Strait Islander population</vt:lpstr>
      <vt:lpstr>Aboriginal and Torres Strait Islander population</vt:lpstr>
      <vt:lpstr>Births and pregnancy outcomes</vt:lpstr>
      <vt:lpstr>Births and pregnancy outcomes</vt:lpstr>
      <vt:lpstr>Mortality</vt:lpstr>
      <vt:lpstr>Mortality</vt:lpstr>
      <vt:lpstr>Mortality</vt:lpstr>
      <vt:lpstr>Hospitalisation</vt:lpstr>
      <vt:lpstr>Cardiovascular health</vt:lpstr>
      <vt:lpstr>Cardiovascular health</vt:lpstr>
      <vt:lpstr>Cancer</vt:lpstr>
      <vt:lpstr>Cancer</vt:lpstr>
      <vt:lpstr>Diabetes</vt:lpstr>
      <vt:lpstr>Social and emotional wellbeing</vt:lpstr>
      <vt:lpstr>Social and emotional wellbeing</vt:lpstr>
      <vt:lpstr>Social and emotional wellbeing</vt:lpstr>
      <vt:lpstr>Kidney health</vt:lpstr>
      <vt:lpstr>Kidney health</vt:lpstr>
      <vt:lpstr>Injury, including family violence</vt:lpstr>
      <vt:lpstr>Injury, including family violence</vt:lpstr>
      <vt:lpstr>Respiratory health</vt:lpstr>
      <vt:lpstr>Eye health</vt:lpstr>
      <vt:lpstr>Eye health</vt:lpstr>
      <vt:lpstr>Ear health and hearing</vt:lpstr>
      <vt:lpstr>Oral health</vt:lpstr>
      <vt:lpstr>Disability</vt:lpstr>
      <vt:lpstr>Disability</vt:lpstr>
      <vt:lpstr>Communicable disease</vt:lpstr>
      <vt:lpstr>Communicable disease</vt:lpstr>
      <vt:lpstr>Communicable disease</vt:lpstr>
      <vt:lpstr>Communicable disease</vt:lpstr>
      <vt:lpstr>Communicable disease</vt:lpstr>
      <vt:lpstr>Nutrition</vt:lpstr>
      <vt:lpstr>Nutrition</vt:lpstr>
      <vt:lpstr>Nutrition</vt:lpstr>
      <vt:lpstr>Physical activity</vt:lpstr>
      <vt:lpstr>Bodyweight</vt:lpstr>
      <vt:lpstr>Tobacco use</vt:lpstr>
      <vt:lpstr>Alcohol use</vt:lpstr>
      <vt:lpstr>Alcohol use</vt:lpstr>
      <vt:lpstr>Illicit drug use</vt:lpstr>
      <vt:lpstr>Illicit drug use</vt:lpstr>
      <vt:lpstr>Volatile substance use</vt:lpstr>
      <vt:lpstr>Immunisation</vt:lpstr>
      <vt:lpstr>Environmental health</vt:lpstr>
      <vt:lpstr>Environmental health</vt:lpstr>
      <vt:lpstr>Reference</vt:lpstr>
    </vt:vector>
  </TitlesOfParts>
  <Company>Edith Cowan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Aleina HUMPHREYS</cp:lastModifiedBy>
  <cp:revision>839</cp:revision>
  <dcterms:created xsi:type="dcterms:W3CDTF">2013-03-22T08:43:17Z</dcterms:created>
  <dcterms:modified xsi:type="dcterms:W3CDTF">2020-02-24T04:17:56Z</dcterms:modified>
</cp:coreProperties>
</file>