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charts/chart1.xml" ContentType="application/vnd.openxmlformats-officedocument.drawingml.chart+xml"/>
  <Override PartName="/ppt/theme/themeOverride2.xml" ContentType="application/vnd.openxmlformats-officedocument.themeOverride+xml"/>
  <Override PartName="/ppt/theme/themeOverride3.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5"/>
  </p:notesMasterIdLst>
  <p:sldIdLst>
    <p:sldId id="256" r:id="rId2"/>
    <p:sldId id="257" r:id="rId3"/>
    <p:sldId id="301" r:id="rId4"/>
    <p:sldId id="304" r:id="rId5"/>
    <p:sldId id="305" r:id="rId6"/>
    <p:sldId id="258" r:id="rId7"/>
    <p:sldId id="302" r:id="rId8"/>
    <p:sldId id="306" r:id="rId9"/>
    <p:sldId id="307" r:id="rId10"/>
    <p:sldId id="259" r:id="rId11"/>
    <p:sldId id="283" r:id="rId12"/>
    <p:sldId id="303" r:id="rId13"/>
    <p:sldId id="308" r:id="rId14"/>
    <p:sldId id="309" r:id="rId15"/>
    <p:sldId id="312" r:id="rId16"/>
    <p:sldId id="313" r:id="rId17"/>
    <p:sldId id="314" r:id="rId18"/>
    <p:sldId id="315" r:id="rId19"/>
    <p:sldId id="316" r:id="rId20"/>
    <p:sldId id="260" r:id="rId21"/>
    <p:sldId id="317" r:id="rId22"/>
    <p:sldId id="318" r:id="rId23"/>
    <p:sldId id="319" r:id="rId24"/>
    <p:sldId id="261" r:id="rId25"/>
    <p:sldId id="295" r:id="rId26"/>
    <p:sldId id="320" r:id="rId27"/>
    <p:sldId id="321" r:id="rId28"/>
    <p:sldId id="322" r:id="rId29"/>
    <p:sldId id="262" r:id="rId30"/>
    <p:sldId id="286" r:id="rId31"/>
    <p:sldId id="323" r:id="rId32"/>
    <p:sldId id="324" r:id="rId33"/>
    <p:sldId id="325" r:id="rId34"/>
    <p:sldId id="263" r:id="rId35"/>
    <p:sldId id="264" r:id="rId36"/>
    <p:sldId id="287" r:id="rId37"/>
    <p:sldId id="284" r:id="rId38"/>
    <p:sldId id="326" r:id="rId39"/>
    <p:sldId id="327" r:id="rId40"/>
    <p:sldId id="328" r:id="rId41"/>
    <p:sldId id="329" r:id="rId42"/>
    <p:sldId id="265" r:id="rId43"/>
    <p:sldId id="285" r:id="rId44"/>
    <p:sldId id="330" r:id="rId45"/>
    <p:sldId id="331" r:id="rId46"/>
    <p:sldId id="332" r:id="rId47"/>
    <p:sldId id="266" r:id="rId48"/>
    <p:sldId id="288" r:id="rId49"/>
    <p:sldId id="267" r:id="rId50"/>
    <p:sldId id="333" r:id="rId51"/>
    <p:sldId id="334" r:id="rId52"/>
    <p:sldId id="335" r:id="rId53"/>
    <p:sldId id="268" r:id="rId54"/>
    <p:sldId id="296" r:id="rId55"/>
    <p:sldId id="336" r:id="rId56"/>
    <p:sldId id="337" r:id="rId57"/>
    <p:sldId id="338" r:id="rId58"/>
    <p:sldId id="269" r:id="rId59"/>
    <p:sldId id="270" r:id="rId60"/>
    <p:sldId id="271" r:id="rId61"/>
    <p:sldId id="289" r:id="rId62"/>
    <p:sldId id="311" r:id="rId63"/>
    <p:sldId id="272" r:id="rId64"/>
    <p:sldId id="290" r:id="rId65"/>
    <p:sldId id="291" r:id="rId66"/>
    <p:sldId id="282" r:id="rId67"/>
    <p:sldId id="294" r:id="rId68"/>
    <p:sldId id="274" r:id="rId69"/>
    <p:sldId id="299" r:id="rId70"/>
    <p:sldId id="292" r:id="rId71"/>
    <p:sldId id="275" r:id="rId72"/>
    <p:sldId id="276" r:id="rId73"/>
    <p:sldId id="278" r:id="rId74"/>
    <p:sldId id="279" r:id="rId75"/>
    <p:sldId id="297" r:id="rId76"/>
    <p:sldId id="280" r:id="rId77"/>
    <p:sldId id="298" r:id="rId78"/>
    <p:sldId id="310" r:id="rId79"/>
    <p:sldId id="281" r:id="rId80"/>
    <p:sldId id="277" r:id="rId81"/>
    <p:sldId id="273" r:id="rId82"/>
    <p:sldId id="293" r:id="rId83"/>
    <p:sldId id="300"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2" autoAdjust="0"/>
    <p:restoredTop sz="94636" autoAdjust="0"/>
  </p:normalViewPr>
  <p:slideViewPr>
    <p:cSldViewPr>
      <p:cViewPr varScale="1">
        <p:scale>
          <a:sx n="128" d="100"/>
          <a:sy n="128" d="100"/>
        </p:scale>
        <p:origin x="144" y="126"/>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xm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10%20Cardiovascular%20health\Figure%201%20CVD.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38%20Illicits\Char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630457726919233"/>
          <c:y val="0.16785885833651165"/>
          <c:w val="0.53791843641304815"/>
          <c:h val="0.7160965423914899"/>
        </c:manualLayout>
      </c:layout>
      <c:barChart>
        <c:barDir val="bar"/>
        <c:grouping val="stacked"/>
        <c:varyColors val="0"/>
        <c:ser>
          <c:idx val="0"/>
          <c:order val="0"/>
          <c:tx>
            <c:strRef>
              <c:f>'Figure information'!$B$4</c:f>
              <c:strCache>
                <c:ptCount val="1"/>
                <c:pt idx="0">
                  <c:v>Aboriginal and Torres Strait Islander population</c:v>
                </c:pt>
              </c:strCache>
            </c:strRef>
          </c:tx>
          <c:spPr>
            <a:solidFill>
              <a:srgbClr val="EA8024"/>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information'!$B$5:$B$23</c:f>
              <c:numCache>
                <c:formatCode>0.0</c:formatCode>
                <c:ptCount val="19"/>
                <c:pt idx="1">
                  <c:v>-11.268546606999999</c:v>
                </c:pt>
                <c:pt idx="2">
                  <c:v>-11.047344751000001</c:v>
                </c:pt>
                <c:pt idx="3">
                  <c:v>-10.832634946000001</c:v>
                </c:pt>
                <c:pt idx="4">
                  <c:v>-10.047805096799999</c:v>
                </c:pt>
                <c:pt idx="5">
                  <c:v>-9.1450560086900001</c:v>
                </c:pt>
                <c:pt idx="6">
                  <c:v>-8.3343759959400003</c:v>
                </c:pt>
                <c:pt idx="7">
                  <c:v>-6.7065239202500004</c:v>
                </c:pt>
                <c:pt idx="8">
                  <c:v>-5.5459814209299996</c:v>
                </c:pt>
                <c:pt idx="9">
                  <c:v>-4.9552048536899997</c:v>
                </c:pt>
                <c:pt idx="10">
                  <c:v>-5.3626695310399999</c:v>
                </c:pt>
                <c:pt idx="11">
                  <c:v>-4.6972934052599999</c:v>
                </c:pt>
                <c:pt idx="12">
                  <c:v>-4.0302647576100004</c:v>
                </c:pt>
                <c:pt idx="13">
                  <c:v>-3.10508858698</c:v>
                </c:pt>
                <c:pt idx="14">
                  <c:v>-2.1899455848199998</c:v>
                </c:pt>
                <c:pt idx="15">
                  <c:v>-1.37596052833</c:v>
                </c:pt>
                <c:pt idx="16">
                  <c:v>-0.74693988360999997</c:v>
                </c:pt>
                <c:pt idx="17">
                  <c:v>-0.37783732102000001</c:v>
                </c:pt>
                <c:pt idx="18">
                  <c:v>-0.23052680036000001</c:v>
                </c:pt>
              </c:numCache>
            </c:numRef>
          </c:val>
          <c:extLst>
            <c:ext xmlns:c16="http://schemas.microsoft.com/office/drawing/2014/chart" uri="{C3380CC4-5D6E-409C-BE32-E72D297353CC}">
              <c16:uniqueId val="{00000000-8C78-49E6-9D65-E579F631423C}"/>
            </c:ext>
          </c:extLst>
        </c:ser>
        <c:ser>
          <c:idx val="1"/>
          <c:order val="1"/>
          <c:tx>
            <c:strRef>
              <c:f>'Figure information'!$C$4</c:f>
              <c:strCache>
                <c:ptCount val="1"/>
                <c:pt idx="0">
                  <c:v>Non-Indigneous population</c:v>
                </c:pt>
              </c:strCache>
            </c:strRef>
          </c:tx>
          <c:spPr>
            <a:solidFill>
              <a:srgbClr val="EA8024">
                <a:alpha val="50000"/>
              </a:srgbClr>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information'!$C$5:$C$23</c:f>
              <c:numCache>
                <c:formatCode>_(* #,##0.0_);_(* \(#,##0.0\);_(* "-"??_);_(@_)</c:formatCode>
                <c:ptCount val="19"/>
                <c:pt idx="1">
                  <c:v>6.0027816484300001</c:v>
                </c:pt>
                <c:pt idx="2">
                  <c:v>6.2208945692900004</c:v>
                </c:pt>
                <c:pt idx="3">
                  <c:v>5.9709508259100001</c:v>
                </c:pt>
                <c:pt idx="4">
                  <c:v>5.7806388899599996</c:v>
                </c:pt>
                <c:pt idx="5">
                  <c:v>6.8590242482399999</c:v>
                </c:pt>
                <c:pt idx="6">
                  <c:v>7.4966114490500004</c:v>
                </c:pt>
                <c:pt idx="7">
                  <c:v>7.4838489370500003</c:v>
                </c:pt>
                <c:pt idx="8">
                  <c:v>7.0723568354299999</c:v>
                </c:pt>
                <c:pt idx="9">
                  <c:v>6.3372500119000001</c:v>
                </c:pt>
                <c:pt idx="10">
                  <c:v>6.6592740084399997</c:v>
                </c:pt>
                <c:pt idx="11">
                  <c:v>6.0976500621999996</c:v>
                </c:pt>
                <c:pt idx="12">
                  <c:v>6.1624170574399999</c:v>
                </c:pt>
                <c:pt idx="13">
                  <c:v>5.5548211480200003</c:v>
                </c:pt>
                <c:pt idx="14">
                  <c:v>4.9202196163599998</c:v>
                </c:pt>
                <c:pt idx="15">
                  <c:v>4.26765920316</c:v>
                </c:pt>
                <c:pt idx="16">
                  <c:v>2.9691460052199998</c:v>
                </c:pt>
                <c:pt idx="17">
                  <c:v>2.0489440092</c:v>
                </c:pt>
                <c:pt idx="18">
                  <c:v>2.0955114746999999</c:v>
                </c:pt>
              </c:numCache>
            </c:numRef>
          </c:val>
          <c:extLst>
            <c:ext xmlns:c16="http://schemas.microsoft.com/office/drawing/2014/chart" uri="{C3380CC4-5D6E-409C-BE32-E72D297353CC}">
              <c16:uniqueId val="{00000001-8C78-49E6-9D65-E579F631423C}"/>
            </c:ext>
          </c:extLst>
        </c:ser>
        <c:dLbls>
          <c:showLegendKey val="0"/>
          <c:showVal val="0"/>
          <c:showCatName val="0"/>
          <c:showSerName val="0"/>
          <c:showPercent val="0"/>
          <c:showBubbleSize val="0"/>
        </c:dLbls>
        <c:gapWidth val="39"/>
        <c:overlap val="100"/>
        <c:axId val="70517120"/>
        <c:axId val="70519424"/>
      </c:barChart>
      <c:catAx>
        <c:axId val="70517120"/>
        <c:scaling>
          <c:orientation val="minMax"/>
        </c:scaling>
        <c:delete val="0"/>
        <c:axPos val="l"/>
        <c:majorGridlines>
          <c:spPr>
            <a:ln>
              <a:solidFill>
                <a:sysClr val="windowText" lastClr="000000">
                  <a:tint val="75000"/>
                  <a:shade val="95000"/>
                  <a:satMod val="105000"/>
                  <a:alpha val="27000"/>
                </a:sysClr>
              </a:solidFill>
            </a:ln>
          </c:spPr>
        </c:majorGridlines>
        <c:title>
          <c:tx>
            <c:rich>
              <a:bodyPr rot="0" vert="horz"/>
              <a:lstStyle/>
              <a:p>
                <a:pPr>
                  <a:defRPr>
                    <a:latin typeface="+mn-lt"/>
                  </a:defRPr>
                </a:pPr>
                <a:r>
                  <a:rPr lang="en-US">
                    <a:latin typeface="+mn-lt"/>
                  </a:rPr>
                  <a:t>Age-groups </a:t>
                </a:r>
              </a:p>
              <a:p>
                <a:pPr>
                  <a:defRPr>
                    <a:latin typeface="+mn-lt"/>
                  </a:defRPr>
                </a:pPr>
                <a:r>
                  <a:rPr lang="en-US">
                    <a:latin typeface="+mn-lt"/>
                  </a:rPr>
                  <a:t>(years)</a:t>
                </a:r>
              </a:p>
            </c:rich>
          </c:tx>
          <c:overlay val="0"/>
        </c:title>
        <c:numFmt formatCode="General" sourceLinked="0"/>
        <c:majorTickMark val="none"/>
        <c:minorTickMark val="none"/>
        <c:tickLblPos val="low"/>
        <c:spPr>
          <a:ln/>
        </c:spPr>
        <c:crossAx val="70519424"/>
        <c:crosses val="autoZero"/>
        <c:auto val="1"/>
        <c:lblAlgn val="ctr"/>
        <c:lblOffset val="100"/>
        <c:tickLblSkip val="1"/>
        <c:noMultiLvlLbl val="0"/>
      </c:catAx>
      <c:valAx>
        <c:axId val="70519424"/>
        <c:scaling>
          <c:orientation val="minMax"/>
        </c:scaling>
        <c:delete val="0"/>
        <c:axPos val="b"/>
        <c:majorGridlines>
          <c:spPr>
            <a:ln>
              <a:solidFill>
                <a:sysClr val="windowText" lastClr="000000">
                  <a:tint val="75000"/>
                  <a:shade val="95000"/>
                  <a:satMod val="105000"/>
                  <a:alpha val="21000"/>
                </a:sysClr>
              </a:solidFill>
            </a:ln>
          </c:spPr>
        </c:majorGridlines>
        <c:title>
          <c:tx>
            <c:rich>
              <a:bodyPr/>
              <a:lstStyle/>
              <a:p>
                <a:pPr>
                  <a:defRPr/>
                </a:pPr>
                <a:r>
                  <a:rPr lang="en-US"/>
                  <a:t>Percentage of population</a:t>
                </a:r>
              </a:p>
            </c:rich>
          </c:tx>
          <c:overlay val="0"/>
        </c:title>
        <c:numFmt formatCode="0;0" sourceLinked="0"/>
        <c:majorTickMark val="none"/>
        <c:minorTickMark val="none"/>
        <c:tickLblPos val="nextTo"/>
        <c:crossAx val="70517120"/>
        <c:crosses val="autoZero"/>
        <c:crossBetween val="between"/>
      </c:valAx>
      <c:spPr>
        <a:noFill/>
        <a:ln>
          <a:noFill/>
        </a:ln>
      </c:spPr>
    </c:plotArea>
    <c:legend>
      <c:legendPos val="r"/>
      <c:layout>
        <c:manualLayout>
          <c:xMode val="edge"/>
          <c:yMode val="edge"/>
          <c:x val="0.66381490019627454"/>
          <c:y val="0.39876617138516579"/>
          <c:w val="0.33618512084515861"/>
          <c:h val="0.1222851285601134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802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Sheet1!$C$8:$C$13</c:f>
              <c:strCache>
                <c:ptCount val="6"/>
                <c:pt idx="0">
                  <c:v>0-14 yrs</c:v>
                </c:pt>
                <c:pt idx="1">
                  <c:v>15-24 yrs</c:v>
                </c:pt>
                <c:pt idx="2">
                  <c:v>25-34 yrs</c:v>
                </c:pt>
                <c:pt idx="3">
                  <c:v>35-44 yrs</c:v>
                </c:pt>
                <c:pt idx="4">
                  <c:v>45-54 yrs</c:v>
                </c:pt>
                <c:pt idx="5">
                  <c:v>55+ yrs</c:v>
                </c:pt>
              </c:strCache>
            </c:strRef>
          </c:cat>
          <c:val>
            <c:numRef>
              <c:f>Sheet1!$D$8:$D$13</c:f>
              <c:numCache>
                <c:formatCode>#,##0.0</c:formatCode>
                <c:ptCount val="6"/>
                <c:pt idx="0">
                  <c:v>1.9</c:v>
                </c:pt>
                <c:pt idx="1">
                  <c:v>5.0999999999999996</c:v>
                </c:pt>
                <c:pt idx="2">
                  <c:v>9.1</c:v>
                </c:pt>
                <c:pt idx="3">
                  <c:v>18.399999999999999</c:v>
                </c:pt>
                <c:pt idx="4">
                  <c:v>36.1</c:v>
                </c:pt>
                <c:pt idx="5">
                  <c:v>56.1</c:v>
                </c:pt>
              </c:numCache>
            </c:numRef>
          </c:val>
          <c:extLst>
            <c:ext xmlns:c16="http://schemas.microsoft.com/office/drawing/2014/chart" uri="{C3380CC4-5D6E-409C-BE32-E72D297353CC}">
              <c16:uniqueId val="{00000000-9840-4A1B-B32A-DC3C99BB503F}"/>
            </c:ext>
          </c:extLst>
        </c:ser>
        <c:dLbls>
          <c:dLblPos val="outEnd"/>
          <c:showLegendKey val="0"/>
          <c:showVal val="1"/>
          <c:showCatName val="0"/>
          <c:showSerName val="0"/>
          <c:showPercent val="0"/>
          <c:showBubbleSize val="0"/>
        </c:dLbls>
        <c:gapWidth val="219"/>
        <c:overlap val="-27"/>
        <c:axId val="314695456"/>
        <c:axId val="314695064"/>
      </c:barChart>
      <c:catAx>
        <c:axId val="3146954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Age-</a:t>
                </a:r>
                <a:r>
                  <a:rPr lang="en-US" baseline="0"/>
                  <a:t>group</a:t>
                </a:r>
                <a:endParaRPr lang="en-US"/>
              </a:p>
            </c:rich>
          </c:tx>
          <c:layout>
            <c:manualLayout>
              <c:xMode val="edge"/>
              <c:yMode val="edge"/>
              <c:x val="0.48205082192155962"/>
              <c:y val="0.8981596408047585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064"/>
        <c:crosses val="autoZero"/>
        <c:auto val="1"/>
        <c:lblAlgn val="ctr"/>
        <c:lblOffset val="100"/>
        <c:noMultiLvlLbl val="0"/>
      </c:catAx>
      <c:valAx>
        <c:axId val="314695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a:t>
                </a:r>
                <a:r>
                  <a:rPr lang="en-AU" baseline="0"/>
                  <a:t>  %</a:t>
                </a:r>
                <a:endParaRPr lang="en-AU"/>
              </a:p>
            </c:rich>
          </c:tx>
          <c:layout>
            <c:manualLayout>
              <c:xMode val="edge"/>
              <c:yMode val="edge"/>
              <c:x val="1.979299951218828E-2"/>
              <c:y val="0.3092338644004017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Sheet1!$B$7</c:f>
              <c:strCache>
                <c:ptCount val="1"/>
                <c:pt idx="0">
                  <c:v>Proportion %</c:v>
                </c:pt>
              </c:strCache>
            </c:strRef>
          </c:tx>
          <c:spPr>
            <a:solidFill>
              <a:schemeClr val="accent2"/>
            </a:solidFill>
            <a:ln>
              <a:noFill/>
            </a:ln>
            <a:effectLst/>
          </c:spPr>
          <c:invertIfNegative val="0"/>
          <c:cat>
            <c:strRef>
              <c:f>Sheet1!$A$8:$A$12</c:f>
              <c:strCache>
                <c:ptCount val="5"/>
                <c:pt idx="0">
                  <c:v>Marijuana,hashish or cannabis resin</c:v>
                </c:pt>
                <c:pt idx="1">
                  <c:v>Other</c:v>
                </c:pt>
                <c:pt idx="2">
                  <c:v>Analgesics and sedatives for non-medical use</c:v>
                </c:pt>
                <c:pt idx="3">
                  <c:v>Amphetamines, ice or speed</c:v>
                </c:pt>
                <c:pt idx="4">
                  <c:v>Ecstasy or designer drugs</c:v>
                </c:pt>
              </c:strCache>
            </c:strRef>
          </c:cat>
          <c:val>
            <c:numRef>
              <c:f>Sheet1!$B$8:$B$12</c:f>
              <c:numCache>
                <c:formatCode>General</c:formatCode>
                <c:ptCount val="5"/>
                <c:pt idx="0">
                  <c:v>24</c:v>
                </c:pt>
                <c:pt idx="1">
                  <c:v>5.9</c:v>
                </c:pt>
                <c:pt idx="2">
                  <c:v>3.8</c:v>
                </c:pt>
                <c:pt idx="3">
                  <c:v>3.3</c:v>
                </c:pt>
                <c:pt idx="4">
                  <c:v>3.3</c:v>
                </c:pt>
              </c:numCache>
            </c:numRef>
          </c:val>
          <c:extLst>
            <c:ext xmlns:c16="http://schemas.microsoft.com/office/drawing/2014/chart" uri="{C3380CC4-5D6E-409C-BE32-E72D297353CC}">
              <c16:uniqueId val="{00000000-0A49-41E1-A0BF-29CA35FAE522}"/>
            </c:ext>
          </c:extLst>
        </c:ser>
        <c:dLbls>
          <c:showLegendKey val="0"/>
          <c:showVal val="0"/>
          <c:showCatName val="0"/>
          <c:showSerName val="0"/>
          <c:showPercent val="0"/>
          <c:showBubbleSize val="0"/>
        </c:dLbls>
        <c:gapWidth val="219"/>
        <c:overlap val="-27"/>
        <c:axId val="331685496"/>
        <c:axId val="331685824"/>
      </c:barChart>
      <c:catAx>
        <c:axId val="3316854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Type</a:t>
                </a:r>
                <a:r>
                  <a:rPr lang="en-US" baseline="0"/>
                  <a:t> of illicit drug</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1685824"/>
        <c:crossesAt val="0"/>
        <c:auto val="1"/>
        <c:lblAlgn val="ctr"/>
        <c:lblOffset val="100"/>
        <c:noMultiLvlLbl val="0"/>
      </c:catAx>
      <c:valAx>
        <c:axId val="331685824"/>
        <c:scaling>
          <c:orientation val="minMax"/>
          <c:max val="25"/>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a:t>
                </a:r>
                <a:r>
                  <a:rPr lang="en-US" baseline="0"/>
                  <a:t> %</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solidFill>
              <a:schemeClr val="accent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1685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31/03/2020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31/03/2020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31/03/2020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31/03/2020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31/03/2020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31/03/2020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C926-7D1F-485B-9D39-316DD8375834}"/>
              </a:ext>
            </a:extLst>
          </p:cNvPr>
          <p:cNvSpPr>
            <a:spLocks noGrp="1"/>
          </p:cNvSpPr>
          <p:nvPr>
            <p:ph type="title"/>
          </p:nvPr>
        </p:nvSpPr>
        <p:spPr/>
        <p:txBody>
          <a:bodyPr/>
          <a:lstStyle/>
          <a:p>
            <a:r>
              <a:rPr lang="en-AU" sz="2400" dirty="0"/>
              <a:t>Numbers and proportions (%) of Aboriginal and Torres Strait Islander deaths, Australia, 2018</a:t>
            </a:r>
          </a:p>
        </p:txBody>
      </p:sp>
      <p:graphicFrame>
        <p:nvGraphicFramePr>
          <p:cNvPr id="4" name="Content Placeholder 3">
            <a:extLst>
              <a:ext uri="{FF2B5EF4-FFF2-40B4-BE49-F238E27FC236}">
                <a16:creationId xmlns:a16="http://schemas.microsoft.com/office/drawing/2014/main" id="{527AD098-8824-4689-A967-9AD59BF474C5}"/>
              </a:ext>
            </a:extLst>
          </p:cNvPr>
          <p:cNvGraphicFramePr>
            <a:graphicFrameLocks noGrp="1"/>
          </p:cNvGraphicFramePr>
          <p:nvPr>
            <p:ph idx="1"/>
            <p:extLst>
              <p:ext uri="{D42A27DB-BD31-4B8C-83A1-F6EECF244321}">
                <p14:modId xmlns:p14="http://schemas.microsoft.com/office/powerpoint/2010/main" val="3143553255"/>
              </p:ext>
            </p:extLst>
          </p:nvPr>
        </p:nvGraphicFramePr>
        <p:xfrm>
          <a:off x="333314" y="2204864"/>
          <a:ext cx="11520000" cy="3384380"/>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3530259877"/>
                    </a:ext>
                  </a:extLst>
                </a:gridCol>
                <a:gridCol w="3840000">
                  <a:extLst>
                    <a:ext uri="{9D8B030D-6E8A-4147-A177-3AD203B41FA5}">
                      <a16:colId xmlns:a16="http://schemas.microsoft.com/office/drawing/2014/main" val="247806079"/>
                    </a:ext>
                  </a:extLst>
                </a:gridCol>
                <a:gridCol w="3840000">
                  <a:extLst>
                    <a:ext uri="{9D8B030D-6E8A-4147-A177-3AD203B41FA5}">
                      <a16:colId xmlns:a16="http://schemas.microsoft.com/office/drawing/2014/main" val="3796361527"/>
                    </a:ext>
                  </a:extLst>
                </a:gridCol>
              </a:tblGrid>
              <a:tr h="338438">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 of deaths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 of deaths in jurisdiction %</a:t>
                      </a:r>
                    </a:p>
                  </a:txBody>
                  <a:tcPr marL="68580" marR="68580" marT="0" marB="0" anchor="ctr">
                    <a:solidFill>
                      <a:srgbClr val="EA8024"/>
                    </a:solidFill>
                  </a:tcPr>
                </a:tc>
                <a:extLst>
                  <a:ext uri="{0D108BD9-81ED-4DB2-BD59-A6C34878D82A}">
                    <a16:rowId xmlns:a16="http://schemas.microsoft.com/office/drawing/2014/main" val="2744709134"/>
                  </a:ext>
                </a:extLst>
              </a:tr>
              <a:tr h="338438">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1565549"/>
                  </a:ext>
                </a:extLst>
              </a:tr>
              <a:tr h="338438">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7529433"/>
                  </a:ext>
                </a:extLst>
              </a:tr>
              <a:tr h="338438">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7238032"/>
                  </a:ext>
                </a:extLst>
              </a:tr>
              <a:tr h="338438">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547954"/>
                  </a:ext>
                </a:extLst>
              </a:tr>
              <a:tr h="338438">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5417243"/>
                  </a:ext>
                </a:extLst>
              </a:tr>
              <a:tr h="338438">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6266660"/>
                  </a:ext>
                </a:extLst>
              </a:tr>
              <a:tr h="338438">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686284"/>
                  </a:ext>
                </a:extLst>
              </a:tr>
              <a:tr h="338438">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0810460"/>
                  </a:ext>
                </a:extLst>
              </a:tr>
              <a:tr h="338438">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662034"/>
                  </a:ext>
                </a:extLst>
              </a:tr>
            </a:tbl>
          </a:graphicData>
        </a:graphic>
      </p:graphicFrame>
      <p:sp>
        <p:nvSpPr>
          <p:cNvPr id="5" name="Rectangle 4">
            <a:extLst>
              <a:ext uri="{FF2B5EF4-FFF2-40B4-BE49-F238E27FC236}">
                <a16:creationId xmlns:a16="http://schemas.microsoft.com/office/drawing/2014/main" id="{7B38A849-66EA-4BFC-925A-A7FB5D72BEB4}"/>
              </a:ext>
            </a:extLst>
          </p:cNvPr>
          <p:cNvSpPr/>
          <p:nvPr/>
        </p:nvSpPr>
        <p:spPr>
          <a:xfrm>
            <a:off x="333314" y="6222504"/>
            <a:ext cx="1003801" cy="2308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Source: ABS,2019</a:t>
            </a:r>
          </a:p>
        </p:txBody>
      </p:sp>
    </p:spTree>
    <p:extLst>
      <p:ext uri="{BB962C8B-B14F-4D97-AF65-F5344CB8AC3E}">
        <p14:creationId xmlns:p14="http://schemas.microsoft.com/office/powerpoint/2010/main" val="115933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11F8-FC3F-4506-BA2F-89C71A0B2074}"/>
              </a:ext>
            </a:extLst>
          </p:cNvPr>
          <p:cNvSpPr>
            <a:spLocks noGrp="1"/>
          </p:cNvSpPr>
          <p:nvPr>
            <p:ph type="title"/>
          </p:nvPr>
        </p:nvSpPr>
        <p:spPr/>
        <p:txBody>
          <a:bodyPr/>
          <a:lstStyle/>
          <a:p>
            <a:r>
              <a:rPr lang="en-AU" sz="2400" dirty="0"/>
              <a:t>Age-standardised death rates, Aboriginal and Torres Strait Islanders, NSW, Qld, WA, SA and the NT, 2018</a:t>
            </a:r>
          </a:p>
        </p:txBody>
      </p:sp>
      <p:graphicFrame>
        <p:nvGraphicFramePr>
          <p:cNvPr id="4" name="Content Placeholder 3">
            <a:extLst>
              <a:ext uri="{FF2B5EF4-FFF2-40B4-BE49-F238E27FC236}">
                <a16:creationId xmlns:a16="http://schemas.microsoft.com/office/drawing/2014/main" id="{AC7467CD-0B3F-4455-A6EA-F13A52AB6338}"/>
              </a:ext>
            </a:extLst>
          </p:cNvPr>
          <p:cNvGraphicFramePr>
            <a:graphicFrameLocks noGrp="1"/>
          </p:cNvGraphicFramePr>
          <p:nvPr>
            <p:ph idx="1"/>
            <p:extLst>
              <p:ext uri="{D42A27DB-BD31-4B8C-83A1-F6EECF244321}">
                <p14:modId xmlns:p14="http://schemas.microsoft.com/office/powerpoint/2010/main" val="70388764"/>
              </p:ext>
            </p:extLst>
          </p:nvPr>
        </p:nvGraphicFramePr>
        <p:xfrm>
          <a:off x="335999" y="2204864"/>
          <a:ext cx="11520000" cy="3384374"/>
        </p:xfrm>
        <a:graphic>
          <a:graphicData uri="http://schemas.openxmlformats.org/drawingml/2006/table">
            <a:tbl>
              <a:tblPr firstRow="1" bandRow="1">
                <a:tableStyleId>{91EBBBCC-DAD2-459C-BE2E-F6DE35CF9A28}</a:tableStyleId>
              </a:tblPr>
              <a:tblGrid>
                <a:gridCol w="5760000">
                  <a:extLst>
                    <a:ext uri="{9D8B030D-6E8A-4147-A177-3AD203B41FA5}">
                      <a16:colId xmlns:a16="http://schemas.microsoft.com/office/drawing/2014/main" val="2974114452"/>
                    </a:ext>
                  </a:extLst>
                </a:gridCol>
                <a:gridCol w="5760000">
                  <a:extLst>
                    <a:ext uri="{9D8B030D-6E8A-4147-A177-3AD203B41FA5}">
                      <a16:colId xmlns:a16="http://schemas.microsoft.com/office/drawing/2014/main" val="3309727743"/>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extLst>
                  <a:ext uri="{0D108BD9-81ED-4DB2-BD59-A6C34878D82A}">
                    <a16:rowId xmlns:a16="http://schemas.microsoft.com/office/drawing/2014/main" val="1701158824"/>
                  </a:ext>
                </a:extLst>
              </a:tr>
              <a:tr h="48348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620523"/>
                  </a:ext>
                </a:extLst>
              </a:tr>
              <a:tr h="48348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6605230"/>
                  </a:ext>
                </a:extLst>
              </a:tr>
              <a:tr h="48348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8022089"/>
                  </a:ext>
                </a:extLst>
              </a:tr>
              <a:tr h="48348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0899674"/>
                  </a:ext>
                </a:extLst>
              </a:tr>
              <a:tr h="48348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0067798"/>
                  </a:ext>
                </a:extLst>
              </a:tr>
              <a:tr h="483482">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5555755"/>
                  </a:ext>
                </a:extLst>
              </a:tr>
            </a:tbl>
          </a:graphicData>
        </a:graphic>
      </p:graphicFrame>
      <p:sp>
        <p:nvSpPr>
          <p:cNvPr id="5" name="Rectangle 4">
            <a:extLst>
              <a:ext uri="{FF2B5EF4-FFF2-40B4-BE49-F238E27FC236}">
                <a16:creationId xmlns:a16="http://schemas.microsoft.com/office/drawing/2014/main" id="{BF64DC73-5E08-4716-BB31-B80D56B0650A}"/>
              </a:ext>
            </a:extLst>
          </p:cNvPr>
          <p:cNvSpPr/>
          <p:nvPr/>
        </p:nvSpPr>
        <p:spPr>
          <a:xfrm>
            <a:off x="335360" y="5807005"/>
            <a:ext cx="11542321"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782703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A39F-CEA7-4716-8D59-959A8DEFE992}"/>
              </a:ext>
            </a:extLst>
          </p:cNvPr>
          <p:cNvSpPr>
            <a:spLocks noGrp="1"/>
          </p:cNvSpPr>
          <p:nvPr>
            <p:ph type="title"/>
          </p:nvPr>
        </p:nvSpPr>
        <p:spPr>
          <a:xfrm>
            <a:off x="336000" y="1509687"/>
            <a:ext cx="11520000" cy="335137"/>
          </a:xfrm>
        </p:spPr>
        <p:txBody>
          <a:bodyPr/>
          <a:lstStyle/>
          <a:p>
            <a:r>
              <a:rPr lang="en-AU" sz="2000" dirty="0"/>
              <a:t>Expectation of life at birth in years, by Indigenous status and sex, selected jurisdictions, Australia, 2015-2017</a:t>
            </a:r>
            <a:br>
              <a:rPr lang="en-AU" sz="2000" dirty="0"/>
            </a:br>
            <a:endParaRPr lang="en-AU" sz="2000" dirty="0"/>
          </a:p>
        </p:txBody>
      </p:sp>
      <p:graphicFrame>
        <p:nvGraphicFramePr>
          <p:cNvPr id="4" name="Content Placeholder 3">
            <a:extLst>
              <a:ext uri="{FF2B5EF4-FFF2-40B4-BE49-F238E27FC236}">
                <a16:creationId xmlns:a16="http://schemas.microsoft.com/office/drawing/2014/main" id="{363E1AB7-89D2-4D2C-B82A-9E95D758CD20}"/>
              </a:ext>
            </a:extLst>
          </p:cNvPr>
          <p:cNvGraphicFramePr>
            <a:graphicFrameLocks noGrp="1"/>
          </p:cNvGraphicFramePr>
          <p:nvPr>
            <p:ph idx="1"/>
            <p:extLst>
              <p:ext uri="{D42A27DB-BD31-4B8C-83A1-F6EECF244321}">
                <p14:modId xmlns:p14="http://schemas.microsoft.com/office/powerpoint/2010/main" val="1666128817"/>
              </p:ext>
            </p:extLst>
          </p:nvPr>
        </p:nvGraphicFramePr>
        <p:xfrm>
          <a:off x="336000" y="1988840"/>
          <a:ext cx="11520000" cy="352840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2831808706"/>
                    </a:ext>
                  </a:extLst>
                </a:gridCol>
                <a:gridCol w="2880000">
                  <a:extLst>
                    <a:ext uri="{9D8B030D-6E8A-4147-A177-3AD203B41FA5}">
                      <a16:colId xmlns:a16="http://schemas.microsoft.com/office/drawing/2014/main" val="1919060246"/>
                    </a:ext>
                  </a:extLst>
                </a:gridCol>
                <a:gridCol w="2880000">
                  <a:extLst>
                    <a:ext uri="{9D8B030D-6E8A-4147-A177-3AD203B41FA5}">
                      <a16:colId xmlns:a16="http://schemas.microsoft.com/office/drawing/2014/main" val="1117394806"/>
                    </a:ext>
                  </a:extLst>
                </a:gridCol>
                <a:gridCol w="2880000">
                  <a:extLst>
                    <a:ext uri="{9D8B030D-6E8A-4147-A177-3AD203B41FA5}">
                      <a16:colId xmlns:a16="http://schemas.microsoft.com/office/drawing/2014/main" val="9093080"/>
                    </a:ext>
                  </a:extLst>
                </a:gridCol>
              </a:tblGrid>
              <a:tr h="23522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extLst>
                  <a:ext uri="{0D108BD9-81ED-4DB2-BD59-A6C34878D82A}">
                    <a16:rowId xmlns:a16="http://schemas.microsoft.com/office/drawing/2014/main" val="1828140856"/>
                  </a:ext>
                </a:extLst>
              </a:tr>
              <a:tr h="235227">
                <a:tc gridSpan="4">
                  <a:txBody>
                    <a:bodyPr/>
                    <a:lstStyle/>
                    <a:p>
                      <a:pPr algn="ctr">
                        <a:spcAft>
                          <a:spcPts val="500"/>
                        </a:spcAft>
                      </a:pPr>
                      <a:r>
                        <a:rPr lang="en-AU" sz="1050" dirty="0">
                          <a:effectLst/>
                        </a:rPr>
                        <a:t>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9937704"/>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9.4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85801037"/>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79.8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60192695"/>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66.9</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599843"/>
                  </a:ext>
                </a:extLst>
              </a:tr>
              <a:tr h="235227">
                <a:tc>
                  <a:txBody>
                    <a:bodyPr/>
                    <a:lstStyle/>
                    <a:p>
                      <a:pPr algn="l">
                        <a:spcAft>
                          <a:spcPts val="500"/>
                        </a:spcAft>
                      </a:pPr>
                      <a:r>
                        <a:rPr lang="en-AU" sz="1050">
                          <a:effectLst/>
                        </a:rPr>
                        <a:t>NT</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66.6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78.1</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11.5</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8174379"/>
                  </a:ext>
                </a:extLst>
              </a:tr>
              <a:tr h="235227">
                <a:tc>
                  <a:txBody>
                    <a:bodyPr/>
                    <a:lstStyle/>
                    <a:p>
                      <a:pPr algn="l">
                        <a:spcAft>
                          <a:spcPts val="500"/>
                        </a:spcAft>
                      </a:pPr>
                      <a:r>
                        <a:rPr lang="en-AU" sz="1050">
                          <a:effectLst/>
                        </a:rPr>
                        <a:t>Australia (headline) </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0521082"/>
                  </a:ext>
                </a:extLst>
              </a:tr>
              <a:tr h="235227">
                <a:tc>
                  <a:txBody>
                    <a:bodyPr/>
                    <a:lstStyle/>
                    <a:p>
                      <a:pPr algn="l">
                        <a:spcAft>
                          <a:spcPts val="500"/>
                        </a:spcAft>
                      </a:pPr>
                      <a:r>
                        <a:rPr lang="en-AU" sz="1050">
                          <a:effectLst/>
                        </a:rPr>
                        <a:t>Australia (unadjusted)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4200412"/>
                  </a:ext>
                </a:extLst>
              </a:tr>
              <a:tr h="235227">
                <a:tc gridSpan="4">
                  <a:txBody>
                    <a:bodyPr/>
                    <a:lstStyle/>
                    <a:p>
                      <a:pPr algn="ctr">
                        <a:spcAft>
                          <a:spcPts val="500"/>
                        </a:spcAft>
                      </a:pPr>
                      <a:r>
                        <a:rPr lang="en-AU" sz="1050" dirty="0">
                          <a:effectLst/>
                        </a:rPr>
                        <a:t>Females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0486105"/>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75.9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0046981"/>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55055822"/>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8634395"/>
                  </a:ext>
                </a:extLst>
              </a:tr>
              <a:tr h="235227">
                <a:tc>
                  <a:txBody>
                    <a:bodyPr/>
                    <a:lstStyle/>
                    <a:p>
                      <a:pPr algn="l">
                        <a:spcAft>
                          <a:spcPts val="500"/>
                        </a:spcAft>
                      </a:pPr>
                      <a:r>
                        <a:rPr lang="en-AU" sz="1050" dirty="0">
                          <a:effectLst/>
                        </a:rPr>
                        <a:t>NT</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69.9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82.7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4794577"/>
                  </a:ext>
                </a:extLst>
              </a:tr>
              <a:tr h="235227">
                <a:tc>
                  <a:txBody>
                    <a:bodyPr/>
                    <a:lstStyle/>
                    <a:p>
                      <a:pPr algn="l">
                        <a:spcAft>
                          <a:spcPts val="500"/>
                        </a:spcAft>
                      </a:pPr>
                      <a:r>
                        <a:rPr lang="en-AU" sz="1050" dirty="0">
                          <a:effectLst/>
                        </a:rPr>
                        <a:t>Australia (headline) </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75.6</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2945052"/>
                  </a:ext>
                </a:extLst>
              </a:tr>
              <a:tr h="235227">
                <a:tc>
                  <a:txBody>
                    <a:bodyPr/>
                    <a:lstStyle/>
                    <a:p>
                      <a:pPr algn="l">
                        <a:spcAft>
                          <a:spcPts val="500"/>
                        </a:spcAft>
                      </a:pPr>
                      <a:r>
                        <a:rPr lang="en-AU" sz="1050" dirty="0">
                          <a:effectLst/>
                        </a:rPr>
                        <a:t>Australia (unadjusted)</a:t>
                      </a:r>
                    </a:p>
                  </a:txBody>
                  <a:tcPr marL="68580" marR="68580" marT="0" marB="0" anchor="ctr"/>
                </a:tc>
                <a:tc>
                  <a:txBody>
                    <a:bodyPr/>
                    <a:lstStyle/>
                    <a:p>
                      <a:pPr algn="l">
                        <a:spcAft>
                          <a:spcPts val="500"/>
                        </a:spcAft>
                      </a:pPr>
                      <a:r>
                        <a:rPr lang="en-AU" sz="1050">
                          <a:effectLst/>
                        </a:rPr>
                        <a:t>74.4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9.0</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6216109"/>
                  </a:ext>
                </a:extLst>
              </a:tr>
            </a:tbl>
          </a:graphicData>
        </a:graphic>
      </p:graphicFrame>
      <p:sp>
        <p:nvSpPr>
          <p:cNvPr id="5" name="Rectangle 4">
            <a:extLst>
              <a:ext uri="{FF2B5EF4-FFF2-40B4-BE49-F238E27FC236}">
                <a16:creationId xmlns:a16="http://schemas.microsoft.com/office/drawing/2014/main" id="{B4CB78FC-214D-4828-84CB-32B868FCDC2A}"/>
              </a:ext>
            </a:extLst>
          </p:cNvPr>
          <p:cNvSpPr/>
          <p:nvPr/>
        </p:nvSpPr>
        <p:spPr>
          <a:xfrm>
            <a:off x="336000" y="5589240"/>
            <a:ext cx="11520000" cy="783089"/>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Final Aboriginal and Torres Strait Islander population estimates are based on the 2016 Census.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Australian estimates are based on deaths in all states and territories.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Headline estimates for Australia are calculated taking age-specific identification rates into account.</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Unadjusted estimates are not the headline estimates for Australia, because they are calculated without an age-adjustment, but are provided to enable effective comparisons with the state and territory estimates.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1264832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0879-5AF4-4897-9497-BD4B6B3F48C1}"/>
              </a:ext>
            </a:extLst>
          </p:cNvPr>
          <p:cNvSpPr>
            <a:spLocks noGrp="1"/>
          </p:cNvSpPr>
          <p:nvPr>
            <p:ph type="title"/>
          </p:nvPr>
        </p:nvSpPr>
        <p:spPr/>
        <p:txBody>
          <a:bodyPr/>
          <a:lstStyle/>
          <a:p>
            <a:r>
              <a:rPr lang="en-AU" sz="2400" dirty="0"/>
              <a:t>Expectation of life at birth in years, by Indigenous status and remoteness, Australia, 2015-2017</a:t>
            </a:r>
          </a:p>
        </p:txBody>
      </p:sp>
      <p:graphicFrame>
        <p:nvGraphicFramePr>
          <p:cNvPr id="4" name="Content Placeholder 3">
            <a:extLst>
              <a:ext uri="{FF2B5EF4-FFF2-40B4-BE49-F238E27FC236}">
                <a16:creationId xmlns:a16="http://schemas.microsoft.com/office/drawing/2014/main" id="{E1A9899C-33DB-4A44-BF2F-80D29DD09107}"/>
              </a:ext>
            </a:extLst>
          </p:cNvPr>
          <p:cNvGraphicFramePr>
            <a:graphicFrameLocks noGrp="1"/>
          </p:cNvGraphicFramePr>
          <p:nvPr>
            <p:ph idx="1"/>
            <p:extLst>
              <p:ext uri="{D42A27DB-BD31-4B8C-83A1-F6EECF244321}">
                <p14:modId xmlns:p14="http://schemas.microsoft.com/office/powerpoint/2010/main" val="2334423258"/>
              </p:ext>
            </p:extLst>
          </p:nvPr>
        </p:nvGraphicFramePr>
        <p:xfrm>
          <a:off x="353219" y="2204864"/>
          <a:ext cx="11485561" cy="3340465"/>
        </p:xfrm>
        <a:graphic>
          <a:graphicData uri="http://schemas.openxmlformats.org/drawingml/2006/table">
            <a:tbl>
              <a:tblPr firstRow="1" firstCol="1" bandRow="1">
                <a:tableStyleId>{91EBBBCC-DAD2-459C-BE2E-F6DE35CF9A28}</a:tableStyleId>
              </a:tblPr>
              <a:tblGrid>
                <a:gridCol w="2163880">
                  <a:extLst>
                    <a:ext uri="{9D8B030D-6E8A-4147-A177-3AD203B41FA5}">
                      <a16:colId xmlns:a16="http://schemas.microsoft.com/office/drawing/2014/main" val="1031377328"/>
                    </a:ext>
                  </a:extLst>
                </a:gridCol>
                <a:gridCol w="1787153">
                  <a:extLst>
                    <a:ext uri="{9D8B030D-6E8A-4147-A177-3AD203B41FA5}">
                      <a16:colId xmlns:a16="http://schemas.microsoft.com/office/drawing/2014/main" val="1208853065"/>
                    </a:ext>
                  </a:extLst>
                </a:gridCol>
                <a:gridCol w="1791748">
                  <a:extLst>
                    <a:ext uri="{9D8B030D-6E8A-4147-A177-3AD203B41FA5}">
                      <a16:colId xmlns:a16="http://schemas.microsoft.com/office/drawing/2014/main" val="2568850778"/>
                    </a:ext>
                  </a:extLst>
                </a:gridCol>
                <a:gridCol w="1435695">
                  <a:extLst>
                    <a:ext uri="{9D8B030D-6E8A-4147-A177-3AD203B41FA5}">
                      <a16:colId xmlns:a16="http://schemas.microsoft.com/office/drawing/2014/main" val="149385124"/>
                    </a:ext>
                  </a:extLst>
                </a:gridCol>
                <a:gridCol w="1435695">
                  <a:extLst>
                    <a:ext uri="{9D8B030D-6E8A-4147-A177-3AD203B41FA5}">
                      <a16:colId xmlns:a16="http://schemas.microsoft.com/office/drawing/2014/main" val="2067048986"/>
                    </a:ext>
                  </a:extLst>
                </a:gridCol>
                <a:gridCol w="1435695">
                  <a:extLst>
                    <a:ext uri="{9D8B030D-6E8A-4147-A177-3AD203B41FA5}">
                      <a16:colId xmlns:a16="http://schemas.microsoft.com/office/drawing/2014/main" val="528841022"/>
                    </a:ext>
                  </a:extLst>
                </a:gridCol>
                <a:gridCol w="1435695">
                  <a:extLst>
                    <a:ext uri="{9D8B030D-6E8A-4147-A177-3AD203B41FA5}">
                      <a16:colId xmlns:a16="http://schemas.microsoft.com/office/drawing/2014/main" val="2543362016"/>
                    </a:ext>
                  </a:extLst>
                </a:gridCol>
              </a:tblGrid>
              <a:tr h="668093">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Remoteness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4091323751"/>
                  </a:ext>
                </a:extLst>
              </a:tr>
              <a:tr h="668093">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3390757461"/>
                  </a:ext>
                </a:extLst>
              </a:tr>
              <a:tr h="668093">
                <a:tc>
                  <a:txBody>
                    <a:bodyPr/>
                    <a:lstStyle/>
                    <a:p>
                      <a:pPr algn="l">
                        <a:spcAft>
                          <a:spcPts val="500"/>
                        </a:spcAft>
                      </a:pPr>
                      <a:r>
                        <a:rPr lang="en-AU" sz="1200">
                          <a:effectLst/>
                        </a:rPr>
                        <a:t>Major cities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4103039"/>
                  </a:ext>
                </a:extLst>
              </a:tr>
              <a:tr h="668093">
                <a:tc>
                  <a:txBody>
                    <a:bodyPr/>
                    <a:lstStyle/>
                    <a:p>
                      <a:pPr algn="l">
                        <a:spcAft>
                          <a:spcPts val="500"/>
                        </a:spcAft>
                      </a:pPr>
                      <a:r>
                        <a:rPr lang="en-AU" sz="1200">
                          <a:effectLst/>
                        </a:rPr>
                        <a:t>Inner and outer regional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5883323"/>
                  </a:ext>
                </a:extLst>
              </a:tr>
              <a:tr h="668093">
                <a:tc>
                  <a:txBody>
                    <a:bodyPr/>
                    <a:lstStyle/>
                    <a:p>
                      <a:pPr algn="l">
                        <a:spcAft>
                          <a:spcPts val="500"/>
                        </a:spcAft>
                      </a:pPr>
                      <a:r>
                        <a:rPr lang="en-AU" sz="1200">
                          <a:effectLst/>
                        </a:rPr>
                        <a:t>Remote and very 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8460780"/>
                  </a:ext>
                </a:extLst>
              </a:tr>
            </a:tbl>
          </a:graphicData>
        </a:graphic>
      </p:graphicFrame>
      <p:sp>
        <p:nvSpPr>
          <p:cNvPr id="5" name="Rectangle 4">
            <a:extLst>
              <a:ext uri="{FF2B5EF4-FFF2-40B4-BE49-F238E27FC236}">
                <a16:creationId xmlns:a16="http://schemas.microsoft.com/office/drawing/2014/main" id="{B8666DE5-73A5-4FE4-9797-0DAB737533DB}"/>
              </a:ext>
            </a:extLst>
          </p:cNvPr>
          <p:cNvSpPr/>
          <p:nvPr/>
        </p:nvSpPr>
        <p:spPr>
          <a:xfrm>
            <a:off x="353218" y="5686150"/>
            <a:ext cx="11485561" cy="76718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Aboriginal and Torres Strait Islander population estimates are based on the 2016 Census.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56481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8505-AD22-4EA9-AF79-55920D4F4878}"/>
              </a:ext>
            </a:extLst>
          </p:cNvPr>
          <p:cNvSpPr>
            <a:spLocks noGrp="1"/>
          </p:cNvSpPr>
          <p:nvPr>
            <p:ph type="title"/>
          </p:nvPr>
        </p:nvSpPr>
        <p:spPr/>
        <p:txBody>
          <a:bodyPr/>
          <a:lstStyle/>
          <a:p>
            <a:r>
              <a:rPr lang="en-AU" sz="2400" dirty="0"/>
              <a:t>Median age at death, Aboriginal and Torres Strait Islanders, by sex, NSW, Qld, WA, SA and the NT, 2018</a:t>
            </a:r>
          </a:p>
        </p:txBody>
      </p:sp>
      <p:graphicFrame>
        <p:nvGraphicFramePr>
          <p:cNvPr id="4" name="Content Placeholder 3">
            <a:extLst>
              <a:ext uri="{FF2B5EF4-FFF2-40B4-BE49-F238E27FC236}">
                <a16:creationId xmlns:a16="http://schemas.microsoft.com/office/drawing/2014/main" id="{11A49097-C3AB-459A-A3CC-F0F68375D6EC}"/>
              </a:ext>
            </a:extLst>
          </p:cNvPr>
          <p:cNvGraphicFramePr>
            <a:graphicFrameLocks noGrp="1"/>
          </p:cNvGraphicFramePr>
          <p:nvPr>
            <p:ph idx="1"/>
            <p:extLst>
              <p:ext uri="{D42A27DB-BD31-4B8C-83A1-F6EECF244321}">
                <p14:modId xmlns:p14="http://schemas.microsoft.com/office/powerpoint/2010/main" val="885468874"/>
              </p:ext>
            </p:extLst>
          </p:nvPr>
        </p:nvGraphicFramePr>
        <p:xfrm>
          <a:off x="336000" y="2204864"/>
          <a:ext cx="11520000" cy="338437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8913048"/>
                    </a:ext>
                  </a:extLst>
                </a:gridCol>
                <a:gridCol w="2880000">
                  <a:extLst>
                    <a:ext uri="{9D8B030D-6E8A-4147-A177-3AD203B41FA5}">
                      <a16:colId xmlns:a16="http://schemas.microsoft.com/office/drawing/2014/main" val="4054769667"/>
                    </a:ext>
                  </a:extLst>
                </a:gridCol>
                <a:gridCol w="2880000">
                  <a:extLst>
                    <a:ext uri="{9D8B030D-6E8A-4147-A177-3AD203B41FA5}">
                      <a16:colId xmlns:a16="http://schemas.microsoft.com/office/drawing/2014/main" val="3346796584"/>
                    </a:ext>
                  </a:extLst>
                </a:gridCol>
                <a:gridCol w="2880000">
                  <a:extLst>
                    <a:ext uri="{9D8B030D-6E8A-4147-A177-3AD203B41FA5}">
                      <a16:colId xmlns:a16="http://schemas.microsoft.com/office/drawing/2014/main" val="1401417420"/>
                    </a:ext>
                  </a:extLst>
                </a:gridCol>
              </a:tblGrid>
              <a:tr h="423047">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06572724"/>
                  </a:ext>
                </a:extLst>
              </a:tr>
              <a:tr h="423047">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793309015"/>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46419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6264791"/>
                  </a:ext>
                </a:extLst>
              </a:tr>
              <a:tr h="4230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56271484"/>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7719188"/>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57.9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4165248"/>
                  </a:ext>
                </a:extLst>
              </a:tr>
              <a:tr h="423047">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4259966"/>
                  </a:ext>
                </a:extLst>
              </a:tr>
            </a:tbl>
          </a:graphicData>
        </a:graphic>
      </p:graphicFrame>
      <p:sp>
        <p:nvSpPr>
          <p:cNvPr id="5" name="Rectangle 4">
            <a:extLst>
              <a:ext uri="{FF2B5EF4-FFF2-40B4-BE49-F238E27FC236}">
                <a16:creationId xmlns:a16="http://schemas.microsoft.com/office/drawing/2014/main" id="{F2BD3C92-5596-4716-8F95-CA3C88E5047F}"/>
              </a:ext>
            </a:extLst>
          </p:cNvPr>
          <p:cNvSpPr/>
          <p:nvPr/>
        </p:nvSpPr>
        <p:spPr>
          <a:xfrm>
            <a:off x="336000" y="5796553"/>
            <a:ext cx="11520000" cy="6567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Information is not available for the other jurisdictions because of the relatively small numbers of deaths recorded.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Median age of death is the age below which 50% of deaths occur.</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589708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560B0-5622-4176-9D81-8EA94443EE6A}"/>
              </a:ext>
            </a:extLst>
          </p:cNvPr>
          <p:cNvSpPr>
            <a:spLocks noGrp="1"/>
          </p:cNvSpPr>
          <p:nvPr>
            <p:ph type="title"/>
          </p:nvPr>
        </p:nvSpPr>
        <p:spPr/>
        <p:txBody>
          <a:bodyPr/>
          <a:lstStyle/>
          <a:p>
            <a:r>
              <a:rPr lang="en-AU" sz="2400" dirty="0"/>
              <a:t>Infant mortality rates, by Indigenous status and sex, and Indigenous: non-Indigenous rate ratios, NSW, Qld, WA, SA and the NT, 2018</a:t>
            </a:r>
            <a:br>
              <a:rPr lang="en-AU" sz="2400" dirty="0"/>
            </a:br>
            <a:endParaRPr lang="en-AU" sz="2400" dirty="0"/>
          </a:p>
        </p:txBody>
      </p:sp>
      <p:graphicFrame>
        <p:nvGraphicFramePr>
          <p:cNvPr id="4" name="Content Placeholder 3">
            <a:extLst>
              <a:ext uri="{FF2B5EF4-FFF2-40B4-BE49-F238E27FC236}">
                <a16:creationId xmlns:a16="http://schemas.microsoft.com/office/drawing/2014/main" id="{D156CBB9-3BF5-4C93-A8A1-5B1996118C75}"/>
              </a:ext>
            </a:extLst>
          </p:cNvPr>
          <p:cNvGraphicFramePr>
            <a:graphicFrameLocks noGrp="1"/>
          </p:cNvGraphicFramePr>
          <p:nvPr>
            <p:ph idx="1"/>
            <p:extLst>
              <p:ext uri="{D42A27DB-BD31-4B8C-83A1-F6EECF244321}">
                <p14:modId xmlns:p14="http://schemas.microsoft.com/office/powerpoint/2010/main" val="2451325985"/>
              </p:ext>
            </p:extLst>
          </p:nvPr>
        </p:nvGraphicFramePr>
        <p:xfrm>
          <a:off x="333633" y="2204865"/>
          <a:ext cx="11518901" cy="3312368"/>
        </p:xfrm>
        <a:graphic>
          <a:graphicData uri="http://schemas.openxmlformats.org/drawingml/2006/table">
            <a:tbl>
              <a:tblPr firstRow="1" firstCol="1" bandRow="1">
                <a:tableStyleId>{91EBBBCC-DAD2-459C-BE2E-F6DE35CF9A28}</a:tableStyleId>
              </a:tblPr>
              <a:tblGrid>
                <a:gridCol w="2294565">
                  <a:extLst>
                    <a:ext uri="{9D8B030D-6E8A-4147-A177-3AD203B41FA5}">
                      <a16:colId xmlns:a16="http://schemas.microsoft.com/office/drawing/2014/main" val="189403378"/>
                    </a:ext>
                  </a:extLst>
                </a:gridCol>
                <a:gridCol w="1849936">
                  <a:extLst>
                    <a:ext uri="{9D8B030D-6E8A-4147-A177-3AD203B41FA5}">
                      <a16:colId xmlns:a16="http://schemas.microsoft.com/office/drawing/2014/main" val="3817640488"/>
                    </a:ext>
                  </a:extLst>
                </a:gridCol>
                <a:gridCol w="986018">
                  <a:extLst>
                    <a:ext uri="{9D8B030D-6E8A-4147-A177-3AD203B41FA5}">
                      <a16:colId xmlns:a16="http://schemas.microsoft.com/office/drawing/2014/main" val="2154423812"/>
                    </a:ext>
                  </a:extLst>
                </a:gridCol>
                <a:gridCol w="951461">
                  <a:extLst>
                    <a:ext uri="{9D8B030D-6E8A-4147-A177-3AD203B41FA5}">
                      <a16:colId xmlns:a16="http://schemas.microsoft.com/office/drawing/2014/main" val="3128214843"/>
                    </a:ext>
                  </a:extLst>
                </a:gridCol>
                <a:gridCol w="986018">
                  <a:extLst>
                    <a:ext uri="{9D8B030D-6E8A-4147-A177-3AD203B41FA5}">
                      <a16:colId xmlns:a16="http://schemas.microsoft.com/office/drawing/2014/main" val="1060777486"/>
                    </a:ext>
                  </a:extLst>
                </a:gridCol>
                <a:gridCol w="986018">
                  <a:extLst>
                    <a:ext uri="{9D8B030D-6E8A-4147-A177-3AD203B41FA5}">
                      <a16:colId xmlns:a16="http://schemas.microsoft.com/office/drawing/2014/main" val="2763670648"/>
                    </a:ext>
                  </a:extLst>
                </a:gridCol>
                <a:gridCol w="951461">
                  <a:extLst>
                    <a:ext uri="{9D8B030D-6E8A-4147-A177-3AD203B41FA5}">
                      <a16:colId xmlns:a16="http://schemas.microsoft.com/office/drawing/2014/main" val="3565840629"/>
                    </a:ext>
                  </a:extLst>
                </a:gridCol>
                <a:gridCol w="986018">
                  <a:extLst>
                    <a:ext uri="{9D8B030D-6E8A-4147-A177-3AD203B41FA5}">
                      <a16:colId xmlns:a16="http://schemas.microsoft.com/office/drawing/2014/main" val="2440048082"/>
                    </a:ext>
                  </a:extLst>
                </a:gridCol>
                <a:gridCol w="986018">
                  <a:extLst>
                    <a:ext uri="{9D8B030D-6E8A-4147-A177-3AD203B41FA5}">
                      <a16:colId xmlns:a16="http://schemas.microsoft.com/office/drawing/2014/main" val="2113048318"/>
                    </a:ext>
                  </a:extLst>
                </a:gridCol>
                <a:gridCol w="541388">
                  <a:extLst>
                    <a:ext uri="{9D8B030D-6E8A-4147-A177-3AD203B41FA5}">
                      <a16:colId xmlns:a16="http://schemas.microsoft.com/office/drawing/2014/main" val="821017983"/>
                    </a:ext>
                  </a:extLst>
                </a:gridCol>
              </a:tblGrid>
              <a:tr h="41404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57316" marR="57316"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37547475"/>
                  </a:ext>
                </a:extLst>
              </a:tr>
              <a:tr h="414046">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extLst>
                  <a:ext uri="{0D108BD9-81ED-4DB2-BD59-A6C34878D82A}">
                    <a16:rowId xmlns:a16="http://schemas.microsoft.com/office/drawing/2014/main" val="3503977881"/>
                  </a:ext>
                </a:extLst>
              </a:tr>
              <a:tr h="41404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531354638"/>
                  </a:ext>
                </a:extLst>
              </a:tr>
              <a:tr h="41404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2626697843"/>
                  </a:ext>
                </a:extLst>
              </a:tr>
              <a:tr h="41404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24187057"/>
                  </a:ext>
                </a:extLst>
              </a:tr>
              <a:tr h="41404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042279921"/>
                  </a:ext>
                </a:extLst>
              </a:tr>
              <a:tr h="41404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35470176"/>
                  </a:ext>
                </a:extLst>
              </a:tr>
              <a:tr h="414046">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3694589630"/>
                  </a:ext>
                </a:extLst>
              </a:tr>
            </a:tbl>
          </a:graphicData>
        </a:graphic>
      </p:graphicFrame>
      <p:sp>
        <p:nvSpPr>
          <p:cNvPr id="7" name="Rectangle 6">
            <a:extLst>
              <a:ext uri="{FF2B5EF4-FFF2-40B4-BE49-F238E27FC236}">
                <a16:creationId xmlns:a16="http://schemas.microsoft.com/office/drawing/2014/main" id="{779D113B-4D63-471C-BC24-B71E9389AA41}"/>
              </a:ext>
            </a:extLst>
          </p:cNvPr>
          <p:cNvSpPr/>
          <p:nvPr/>
        </p:nvSpPr>
        <p:spPr>
          <a:xfrm>
            <a:off x="353172" y="5517232"/>
            <a:ext cx="11499362" cy="827658"/>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Infant mortality rate is the number of infant deaths per 1,000 live births.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Indigenous rate divided by the non-Indigenous rate.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Indigenous rates are likely to be underestimated, due to the incomplete identification of Indigenous status on births and deaths records.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small number of deaths registered in Vic, Tas and the ACT, these jurisdictions have been excluded.</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692181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F1319-EA98-4503-80B9-94F402E00F4D}"/>
              </a:ext>
            </a:extLst>
          </p:cNvPr>
          <p:cNvSpPr>
            <a:spLocks noGrp="1"/>
          </p:cNvSpPr>
          <p:nvPr>
            <p:ph type="title"/>
          </p:nvPr>
        </p:nvSpPr>
        <p:spPr/>
        <p:txBody>
          <a:bodyPr/>
          <a:lstStyle/>
          <a:p>
            <a:r>
              <a:rPr lang="en-AU" sz="2400" dirty="0"/>
              <a:t>Top five leading causes of death, Aboriginal and Torres Strait Islander people, NSW, Qld, WA, SA and NT, 2009-2013 – 2014-2018 </a:t>
            </a:r>
          </a:p>
        </p:txBody>
      </p:sp>
      <p:graphicFrame>
        <p:nvGraphicFramePr>
          <p:cNvPr id="4" name="Content Placeholder 3">
            <a:extLst>
              <a:ext uri="{FF2B5EF4-FFF2-40B4-BE49-F238E27FC236}">
                <a16:creationId xmlns:a16="http://schemas.microsoft.com/office/drawing/2014/main" id="{5632BFF5-30C7-4523-8A98-095099E6497F}"/>
              </a:ext>
            </a:extLst>
          </p:cNvPr>
          <p:cNvGraphicFramePr>
            <a:graphicFrameLocks noGrp="1"/>
          </p:cNvGraphicFramePr>
          <p:nvPr>
            <p:ph idx="1"/>
            <p:extLst>
              <p:ext uri="{D42A27DB-BD31-4B8C-83A1-F6EECF244321}">
                <p14:modId xmlns:p14="http://schemas.microsoft.com/office/powerpoint/2010/main" val="1871850276"/>
              </p:ext>
            </p:extLst>
          </p:nvPr>
        </p:nvGraphicFramePr>
        <p:xfrm>
          <a:off x="336000" y="2204864"/>
          <a:ext cx="11549076" cy="3384374"/>
        </p:xfrm>
        <a:graphic>
          <a:graphicData uri="http://schemas.openxmlformats.org/drawingml/2006/table">
            <a:tbl>
              <a:tblPr firstRow="1" firstCol="1" bandRow="1">
                <a:tableStyleId>{91EBBBCC-DAD2-459C-BE2E-F6DE35CF9A28}</a:tableStyleId>
              </a:tblPr>
              <a:tblGrid>
                <a:gridCol w="2887269">
                  <a:extLst>
                    <a:ext uri="{9D8B030D-6E8A-4147-A177-3AD203B41FA5}">
                      <a16:colId xmlns:a16="http://schemas.microsoft.com/office/drawing/2014/main" val="679499348"/>
                    </a:ext>
                  </a:extLst>
                </a:gridCol>
                <a:gridCol w="2887269">
                  <a:extLst>
                    <a:ext uri="{9D8B030D-6E8A-4147-A177-3AD203B41FA5}">
                      <a16:colId xmlns:a16="http://schemas.microsoft.com/office/drawing/2014/main" val="3605713884"/>
                    </a:ext>
                  </a:extLst>
                </a:gridCol>
                <a:gridCol w="2887269">
                  <a:extLst>
                    <a:ext uri="{9D8B030D-6E8A-4147-A177-3AD203B41FA5}">
                      <a16:colId xmlns:a16="http://schemas.microsoft.com/office/drawing/2014/main" val="544764483"/>
                    </a:ext>
                  </a:extLst>
                </a:gridCol>
                <a:gridCol w="2887269">
                  <a:extLst>
                    <a:ext uri="{9D8B030D-6E8A-4147-A177-3AD203B41FA5}">
                      <a16:colId xmlns:a16="http://schemas.microsoft.com/office/drawing/2014/main" val="3718443630"/>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 (%) change</a:t>
                      </a:r>
                    </a:p>
                  </a:txBody>
                  <a:tcPr marL="68580" marR="68580" marT="0" marB="0" anchor="ctr">
                    <a:solidFill>
                      <a:srgbClr val="EA8024"/>
                    </a:solidFill>
                  </a:tcPr>
                </a:tc>
                <a:extLst>
                  <a:ext uri="{0D108BD9-81ED-4DB2-BD59-A6C34878D82A}">
                    <a16:rowId xmlns:a16="http://schemas.microsoft.com/office/drawing/2014/main" val="683192020"/>
                  </a:ext>
                </a:extLst>
              </a:tr>
              <a:tr h="483482">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2009-2013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2014-2018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1603457"/>
                  </a:ext>
                </a:extLst>
              </a:tr>
              <a:tr h="483482">
                <a:tc>
                  <a:txBody>
                    <a:bodyPr/>
                    <a:lstStyle/>
                    <a:p>
                      <a:pPr algn="l">
                        <a:spcAft>
                          <a:spcPts val="500"/>
                        </a:spcAft>
                      </a:pPr>
                      <a:r>
                        <a:rPr lang="en-AU" sz="1200">
                          <a:effectLst/>
                        </a:rPr>
                        <a:t>Ischaemic heart disease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2116123"/>
                  </a:ext>
                </a:extLst>
              </a:tr>
              <a:tr h="483482">
                <a:tc>
                  <a:txBody>
                    <a:bodyPr/>
                    <a:lstStyle/>
                    <a:p>
                      <a:pPr algn="l">
                        <a:spcAft>
                          <a:spcPts val="500"/>
                        </a:spcAft>
                      </a:pPr>
                      <a:r>
                        <a:rPr lang="en-AU" sz="1200">
                          <a:effectLst/>
                        </a:rPr>
                        <a:t>Diabetes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5913689"/>
                  </a:ext>
                </a:extLst>
              </a:tr>
              <a:tr h="483482">
                <a:tc>
                  <a:txBody>
                    <a:bodyPr/>
                    <a:lstStyle/>
                    <a:p>
                      <a:pPr algn="l">
                        <a:spcAft>
                          <a:spcPts val="50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350928"/>
                  </a:ext>
                </a:extLst>
              </a:tr>
              <a:tr h="483482">
                <a:tc>
                  <a:txBody>
                    <a:bodyPr/>
                    <a:lstStyle/>
                    <a:p>
                      <a:pPr algn="l">
                        <a:spcAft>
                          <a:spcPts val="500"/>
                        </a:spcAft>
                      </a:pPr>
                      <a:r>
                        <a:rPr lang="en-AU" sz="1200">
                          <a:effectLst/>
                        </a:rPr>
                        <a:t>Cancer traches, bronchus and lungs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266411"/>
                  </a:ext>
                </a:extLst>
              </a:tr>
              <a:tr h="483482">
                <a:tc>
                  <a:txBody>
                    <a:bodyPr/>
                    <a:lstStyle/>
                    <a:p>
                      <a:pPr algn="l">
                        <a:spcAft>
                          <a:spcPts val="500"/>
                        </a:spcAft>
                      </a:pPr>
                      <a:r>
                        <a:rPr lang="en-AU" sz="1200">
                          <a:effectLst/>
                        </a:rPr>
                        <a:t>Intentional self-harm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0363"/>
                  </a:ext>
                </a:extLst>
              </a:tr>
            </a:tbl>
          </a:graphicData>
        </a:graphic>
      </p:graphicFrame>
      <p:sp>
        <p:nvSpPr>
          <p:cNvPr id="5" name="Rectangle 4">
            <a:extLst>
              <a:ext uri="{FF2B5EF4-FFF2-40B4-BE49-F238E27FC236}">
                <a16:creationId xmlns:a16="http://schemas.microsoft.com/office/drawing/2014/main" id="{1D708463-6379-4DFB-B637-FFF03E378793}"/>
              </a:ext>
            </a:extLst>
          </p:cNvPr>
          <p:cNvSpPr/>
          <p:nvPr/>
        </p:nvSpPr>
        <p:spPr>
          <a:xfrm>
            <a:off x="306926" y="5949280"/>
            <a:ext cx="11549074"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 Rates are deaths per 100,000.</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38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4BA2-E477-4682-911D-BA1244353C68}"/>
              </a:ext>
            </a:extLst>
          </p:cNvPr>
          <p:cNvSpPr>
            <a:spLocks noGrp="1"/>
          </p:cNvSpPr>
          <p:nvPr>
            <p:ph type="title"/>
          </p:nvPr>
        </p:nvSpPr>
        <p:spPr/>
        <p:txBody>
          <a:bodyPr/>
          <a:lstStyle/>
          <a:p>
            <a:r>
              <a:rPr lang="en-AU" sz="2400" dirty="0"/>
              <a:t>Numbers of hospital separations and age-standardised separation rates Aboriginal and Torres Strait Islanders and jurisdictions, 2017-18</a:t>
            </a:r>
          </a:p>
        </p:txBody>
      </p:sp>
      <p:graphicFrame>
        <p:nvGraphicFramePr>
          <p:cNvPr id="4" name="Content Placeholder 3">
            <a:extLst>
              <a:ext uri="{FF2B5EF4-FFF2-40B4-BE49-F238E27FC236}">
                <a16:creationId xmlns:a16="http://schemas.microsoft.com/office/drawing/2014/main" id="{8445F6AD-DB15-49AE-998A-2D6C45D1ACC3}"/>
              </a:ext>
            </a:extLst>
          </p:cNvPr>
          <p:cNvGraphicFramePr>
            <a:graphicFrameLocks noGrp="1"/>
          </p:cNvGraphicFramePr>
          <p:nvPr>
            <p:ph idx="1"/>
            <p:extLst>
              <p:ext uri="{D42A27DB-BD31-4B8C-83A1-F6EECF244321}">
                <p14:modId xmlns:p14="http://schemas.microsoft.com/office/powerpoint/2010/main" val="4130595800"/>
              </p:ext>
            </p:extLst>
          </p:nvPr>
        </p:nvGraphicFramePr>
        <p:xfrm>
          <a:off x="336000" y="2204864"/>
          <a:ext cx="11518899" cy="3384376"/>
        </p:xfrm>
        <a:graphic>
          <a:graphicData uri="http://schemas.openxmlformats.org/drawingml/2006/table">
            <a:tbl>
              <a:tblPr firstRow="1" bandRow="1">
                <a:tableStyleId>{91EBBBCC-DAD2-459C-BE2E-F6DE35CF9A28}</a:tableStyleId>
              </a:tblPr>
              <a:tblGrid>
                <a:gridCol w="3839633">
                  <a:extLst>
                    <a:ext uri="{9D8B030D-6E8A-4147-A177-3AD203B41FA5}">
                      <a16:colId xmlns:a16="http://schemas.microsoft.com/office/drawing/2014/main" val="789121535"/>
                    </a:ext>
                  </a:extLst>
                </a:gridCol>
                <a:gridCol w="3839633">
                  <a:extLst>
                    <a:ext uri="{9D8B030D-6E8A-4147-A177-3AD203B41FA5}">
                      <a16:colId xmlns:a16="http://schemas.microsoft.com/office/drawing/2014/main" val="2591816331"/>
                    </a:ext>
                  </a:extLst>
                </a:gridCol>
                <a:gridCol w="3839633">
                  <a:extLst>
                    <a:ext uri="{9D8B030D-6E8A-4147-A177-3AD203B41FA5}">
                      <a16:colId xmlns:a16="http://schemas.microsoft.com/office/drawing/2014/main" val="772654780"/>
                    </a:ext>
                  </a:extLst>
                </a:gridCol>
              </a:tblGrid>
              <a:tr h="42304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6351" marR="66351" marT="0" marB="0" anchor="ctr">
                    <a:solidFill>
                      <a:srgbClr val="EA8024"/>
                    </a:solidFill>
                  </a:tcPr>
                </a:tc>
                <a:extLst>
                  <a:ext uri="{0D108BD9-81ED-4DB2-BD59-A6C34878D82A}">
                    <a16:rowId xmlns:a16="http://schemas.microsoft.com/office/drawing/2014/main" val="3453994187"/>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106,483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639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4213671487"/>
                  </a:ext>
                </a:extLst>
              </a:tr>
              <a:tr h="4230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29,673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778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56546492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141,633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974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175890072"/>
                  </a:ext>
                </a:extLst>
              </a:tr>
              <a:tr h="423047">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1,820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063681039"/>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28,624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699227815"/>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2,241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2029560103"/>
                  </a:ext>
                </a:extLst>
              </a:tr>
              <a:tr h="4230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551,200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1,071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716245087"/>
                  </a:ext>
                </a:extLst>
              </a:tr>
            </a:tbl>
          </a:graphicData>
        </a:graphic>
      </p:graphicFrame>
      <p:sp>
        <p:nvSpPr>
          <p:cNvPr id="5" name="Rectangle 4">
            <a:extLst>
              <a:ext uri="{FF2B5EF4-FFF2-40B4-BE49-F238E27FC236}">
                <a16:creationId xmlns:a16="http://schemas.microsoft.com/office/drawing/2014/main" id="{D80A9845-1150-4E8B-AF8D-F1D500C028D8}"/>
              </a:ext>
            </a:extLst>
          </p:cNvPr>
          <p:cNvSpPr/>
          <p:nvPr/>
        </p:nvSpPr>
        <p:spPr>
          <a:xfrm>
            <a:off x="336000" y="5661248"/>
            <a:ext cx="11518900" cy="65126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and rates for the NT are for public hospitals only; separate numbers and rates are not included separately for public hospitals in Tas or the ACT but included in totals where applicable.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428050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926F-E290-4933-9C2E-41C29A4703C6}"/>
              </a:ext>
            </a:extLst>
          </p:cNvPr>
          <p:cNvSpPr>
            <a:spLocks noGrp="1"/>
          </p:cNvSpPr>
          <p:nvPr>
            <p:ph type="title"/>
          </p:nvPr>
        </p:nvSpPr>
        <p:spPr/>
        <p:txBody>
          <a:bodyPr/>
          <a:lstStyle/>
          <a:p>
            <a:r>
              <a:rPr lang="en-AU" sz="2400" dirty="0"/>
              <a:t>Age-specific hospital separation rates (excluding dialysis), by sex, Aboriginal and Torres Strait Islanders, 2013-15</a:t>
            </a:r>
          </a:p>
        </p:txBody>
      </p:sp>
      <p:graphicFrame>
        <p:nvGraphicFramePr>
          <p:cNvPr id="7" name="Content Placeholder 6">
            <a:extLst>
              <a:ext uri="{FF2B5EF4-FFF2-40B4-BE49-F238E27FC236}">
                <a16:creationId xmlns:a16="http://schemas.microsoft.com/office/drawing/2014/main" id="{A0E54813-B0D1-4836-83C9-68A0ECF018E4}"/>
              </a:ext>
            </a:extLst>
          </p:cNvPr>
          <p:cNvGraphicFramePr>
            <a:graphicFrameLocks noGrp="1"/>
          </p:cNvGraphicFramePr>
          <p:nvPr>
            <p:ph idx="1"/>
            <p:extLst>
              <p:ext uri="{D42A27DB-BD31-4B8C-83A1-F6EECF244321}">
                <p14:modId xmlns:p14="http://schemas.microsoft.com/office/powerpoint/2010/main" val="2964921038"/>
              </p:ext>
            </p:extLst>
          </p:nvPr>
        </p:nvGraphicFramePr>
        <p:xfrm>
          <a:off x="336000" y="2204865"/>
          <a:ext cx="11520000" cy="3384372"/>
        </p:xfrm>
        <a:graphic>
          <a:graphicData uri="http://schemas.openxmlformats.org/drawingml/2006/table">
            <a:tbl>
              <a:tblPr firstRow="1" bandRow="1">
                <a:tableStyleId>{91EBBBCC-DAD2-459C-BE2E-F6DE35CF9A28}</a:tableStyleId>
              </a:tblPr>
              <a:tblGrid>
                <a:gridCol w="2880000">
                  <a:extLst>
                    <a:ext uri="{9D8B030D-6E8A-4147-A177-3AD203B41FA5}">
                      <a16:colId xmlns:a16="http://schemas.microsoft.com/office/drawing/2014/main" val="79895987"/>
                    </a:ext>
                  </a:extLst>
                </a:gridCol>
                <a:gridCol w="2880000">
                  <a:extLst>
                    <a:ext uri="{9D8B030D-6E8A-4147-A177-3AD203B41FA5}">
                      <a16:colId xmlns:a16="http://schemas.microsoft.com/office/drawing/2014/main" val="2507817346"/>
                    </a:ext>
                  </a:extLst>
                </a:gridCol>
                <a:gridCol w="2880000">
                  <a:extLst>
                    <a:ext uri="{9D8B030D-6E8A-4147-A177-3AD203B41FA5}">
                      <a16:colId xmlns:a16="http://schemas.microsoft.com/office/drawing/2014/main" val="2997721039"/>
                    </a:ext>
                  </a:extLst>
                </a:gridCol>
                <a:gridCol w="2880000">
                  <a:extLst>
                    <a:ext uri="{9D8B030D-6E8A-4147-A177-3AD203B41FA5}">
                      <a16:colId xmlns:a16="http://schemas.microsoft.com/office/drawing/2014/main" val="3941856300"/>
                    </a:ext>
                  </a:extLst>
                </a:gridCol>
              </a:tblGrid>
              <a:tr h="415659">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Persons</a:t>
                      </a:r>
                    </a:p>
                  </a:txBody>
                  <a:tcPr marL="68580" marR="68580" marT="0" marB="0" anchor="ctr">
                    <a:solidFill>
                      <a:srgbClr val="EA8024"/>
                    </a:solidFill>
                  </a:tcPr>
                </a:tc>
                <a:extLst>
                  <a:ext uri="{0D108BD9-81ED-4DB2-BD59-A6C34878D82A}">
                    <a16:rowId xmlns:a16="http://schemas.microsoft.com/office/drawing/2014/main" val="2429766316"/>
                  </a:ext>
                </a:extLst>
              </a:tr>
              <a:tr h="329857">
                <a:tc>
                  <a:txBody>
                    <a:bodyPr/>
                    <a:lstStyle/>
                    <a:p>
                      <a:pPr algn="l">
                        <a:spcAft>
                          <a:spcPts val="500"/>
                        </a:spcAft>
                      </a:pPr>
                      <a:r>
                        <a:rPr lang="en-AU" sz="1200" dirty="0">
                          <a:effectLst/>
                        </a:rPr>
                        <a:t>0-4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307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99272"/>
                  </a:ext>
                </a:extLst>
              </a:tr>
              <a:tr h="329857">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2113638"/>
                  </a:ext>
                </a:extLst>
              </a:tr>
              <a:tr h="329857">
                <a:tc>
                  <a:txBody>
                    <a:bodyPr/>
                    <a:lstStyle/>
                    <a:p>
                      <a:pPr algn="l">
                        <a:spcAft>
                          <a:spcPts val="500"/>
                        </a:spcAft>
                      </a:pPr>
                      <a:r>
                        <a:rPr lang="en-AU" sz="1200" dirty="0">
                          <a:effectLst/>
                        </a:rPr>
                        <a:t>15-24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3842539"/>
                  </a:ext>
                </a:extLst>
              </a:tr>
              <a:tr h="329857">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2341067"/>
                  </a:ext>
                </a:extLst>
              </a:tr>
              <a:tr h="329857">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460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506187"/>
                  </a:ext>
                </a:extLst>
              </a:tr>
              <a:tr h="329857">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373609"/>
                  </a:ext>
                </a:extLst>
              </a:tr>
              <a:tr h="329857">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5754838"/>
                  </a:ext>
                </a:extLst>
              </a:tr>
              <a:tr h="329857">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7233447"/>
                  </a:ext>
                </a:extLst>
              </a:tr>
              <a:tr h="329857">
                <a:tc>
                  <a:txBody>
                    <a:bodyPr/>
                    <a:lstStyle/>
                    <a:p>
                      <a:pPr algn="l">
                        <a:spcAft>
                          <a:spcPts val="500"/>
                        </a:spcAft>
                      </a:pPr>
                      <a:r>
                        <a:rPr lang="en-AU" sz="1200">
                          <a:effectLst/>
                        </a:rPr>
                        <a:t>All ages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379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457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3290801"/>
                  </a:ext>
                </a:extLst>
              </a:tr>
            </a:tbl>
          </a:graphicData>
        </a:graphic>
      </p:graphicFrame>
      <p:sp>
        <p:nvSpPr>
          <p:cNvPr id="8" name="Rectangle 7">
            <a:extLst>
              <a:ext uri="{FF2B5EF4-FFF2-40B4-BE49-F238E27FC236}">
                <a16:creationId xmlns:a16="http://schemas.microsoft.com/office/drawing/2014/main" id="{646C724A-397F-4525-B56A-B75A90DA87BC}"/>
              </a:ext>
            </a:extLst>
          </p:cNvPr>
          <p:cNvSpPr/>
          <p:nvPr/>
        </p:nvSpPr>
        <p:spPr>
          <a:xfrm>
            <a:off x="346411" y="5949280"/>
            <a:ext cx="6096000"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Rates per 1,000 population.	</a:t>
            </a:r>
          </a:p>
          <a:p>
            <a:pPr>
              <a:tabLst>
                <a:tab pos="457200" algn="l"/>
                <a:tab pos="594360" algn="l"/>
              </a:tabLst>
            </a:pPr>
            <a:r>
              <a:rPr lang="en-AU" sz="900" dirty="0">
                <a:latin typeface="Calibri" panose="020F0502020204030204" pitchFamily="34" charset="0"/>
                <a:cs typeface="Times New Roman" panose="02020603050405020304" pitchFamily="18" charset="0"/>
              </a:rPr>
              <a:t>Source: Australian Health Ministers' Advisory Council, 2017.</a:t>
            </a:r>
          </a:p>
        </p:txBody>
      </p:sp>
    </p:spTree>
    <p:extLst>
      <p:ext uri="{BB962C8B-B14F-4D97-AF65-F5344CB8AC3E}">
        <p14:creationId xmlns:p14="http://schemas.microsoft.com/office/powerpoint/2010/main" val="210700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92CE-C579-44D3-9876-12F96D1FB7BE}"/>
              </a:ext>
            </a:extLst>
          </p:cNvPr>
          <p:cNvSpPr>
            <a:spLocks noGrp="1"/>
          </p:cNvSpPr>
          <p:nvPr>
            <p:ph type="title"/>
          </p:nvPr>
        </p:nvSpPr>
        <p:spPr/>
        <p:txBody>
          <a:bodyPr/>
          <a:lstStyle/>
          <a:p>
            <a:r>
              <a:rPr lang="en-AU" sz="2400" dirty="0"/>
              <a:t>Numbers, proportions (%), and age-standardised hospitalisation rates for leading causes of hospital separations among Aboriginal and Torres Strait Islander people, Australia, 2017-18</a:t>
            </a:r>
          </a:p>
        </p:txBody>
      </p:sp>
      <p:graphicFrame>
        <p:nvGraphicFramePr>
          <p:cNvPr id="4" name="Content Placeholder 3">
            <a:extLst>
              <a:ext uri="{FF2B5EF4-FFF2-40B4-BE49-F238E27FC236}">
                <a16:creationId xmlns:a16="http://schemas.microsoft.com/office/drawing/2014/main" id="{59AEB4FF-60B3-4566-9981-8F3A0A8F85E1}"/>
              </a:ext>
            </a:extLst>
          </p:cNvPr>
          <p:cNvGraphicFramePr>
            <a:graphicFrameLocks noGrp="1"/>
          </p:cNvGraphicFramePr>
          <p:nvPr>
            <p:ph idx="1"/>
            <p:extLst>
              <p:ext uri="{D42A27DB-BD31-4B8C-83A1-F6EECF244321}">
                <p14:modId xmlns:p14="http://schemas.microsoft.com/office/powerpoint/2010/main" val="2740775997"/>
              </p:ext>
            </p:extLst>
          </p:nvPr>
        </p:nvGraphicFramePr>
        <p:xfrm>
          <a:off x="336001" y="2204864"/>
          <a:ext cx="11544850" cy="3744424"/>
        </p:xfrm>
        <a:graphic>
          <a:graphicData uri="http://schemas.openxmlformats.org/drawingml/2006/table">
            <a:tbl>
              <a:tblPr firstRow="1" bandRow="1">
                <a:tableStyleId>{91EBBBCC-DAD2-459C-BE2E-F6DE35CF9A28}</a:tableStyleId>
              </a:tblPr>
              <a:tblGrid>
                <a:gridCol w="5556865">
                  <a:extLst>
                    <a:ext uri="{9D8B030D-6E8A-4147-A177-3AD203B41FA5}">
                      <a16:colId xmlns:a16="http://schemas.microsoft.com/office/drawing/2014/main" val="3149525999"/>
                    </a:ext>
                  </a:extLst>
                </a:gridCol>
                <a:gridCol w="1787310">
                  <a:extLst>
                    <a:ext uri="{9D8B030D-6E8A-4147-A177-3AD203B41FA5}">
                      <a16:colId xmlns:a16="http://schemas.microsoft.com/office/drawing/2014/main" val="614591779"/>
                    </a:ext>
                  </a:extLst>
                </a:gridCol>
                <a:gridCol w="2088232">
                  <a:extLst>
                    <a:ext uri="{9D8B030D-6E8A-4147-A177-3AD203B41FA5}">
                      <a16:colId xmlns:a16="http://schemas.microsoft.com/office/drawing/2014/main" val="1130668833"/>
                    </a:ext>
                  </a:extLst>
                </a:gridCol>
                <a:gridCol w="2112443">
                  <a:extLst>
                    <a:ext uri="{9D8B030D-6E8A-4147-A177-3AD203B41FA5}">
                      <a16:colId xmlns:a16="http://schemas.microsoft.com/office/drawing/2014/main" val="3497069390"/>
                    </a:ext>
                  </a:extLst>
                </a:gridCol>
              </a:tblGrid>
              <a:tr h="349976">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Principal diagnosis (ICD)</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Number of separations</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Proportion of separations (%)</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Age-standardised separation rate</a:t>
                      </a:r>
                    </a:p>
                  </a:txBody>
                  <a:tcPr marL="68580" marR="68580" marT="0" marB="0" anchor="ctr">
                    <a:solidFill>
                      <a:srgbClr val="EA8024"/>
                    </a:solidFill>
                  </a:tcPr>
                </a:tc>
                <a:extLst>
                  <a:ext uri="{0D108BD9-81ED-4DB2-BD59-A6C34878D82A}">
                    <a16:rowId xmlns:a16="http://schemas.microsoft.com/office/drawing/2014/main" val="3194435961"/>
                  </a:ext>
                </a:extLst>
              </a:tr>
              <a:tr h="212153">
                <a:tc>
                  <a:txBody>
                    <a:bodyPr/>
                    <a:lstStyle/>
                    <a:p>
                      <a:pPr algn="l">
                        <a:spcAft>
                          <a:spcPts val="500"/>
                        </a:spcAft>
                      </a:pPr>
                      <a:r>
                        <a:rPr lang="en-AU" sz="1200" dirty="0">
                          <a:effectLst/>
                        </a:rPr>
                        <a:t>Injury, poisoning and certain other consequences of external causes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36,185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2031016"/>
                  </a:ext>
                </a:extLst>
              </a:tr>
              <a:tr h="212153">
                <a:tc>
                  <a:txBody>
                    <a:bodyPr/>
                    <a:lstStyle/>
                    <a:p>
                      <a:pPr algn="l">
                        <a:spcAft>
                          <a:spcPts val="500"/>
                        </a:spcAft>
                      </a:pPr>
                      <a:r>
                        <a:rPr lang="en-AU" sz="1200" dirty="0">
                          <a:effectLst/>
                        </a:rPr>
                        <a:t>Symptoms, signs and abnormal clinical and laboratory findings, not elsewhere classified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29,508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9586319"/>
                  </a:ext>
                </a:extLst>
              </a:tr>
              <a:tr h="212153">
                <a:tc>
                  <a:txBody>
                    <a:bodyPr/>
                    <a:lstStyle/>
                    <a:p>
                      <a:pPr algn="l">
                        <a:spcAft>
                          <a:spcPts val="500"/>
                        </a:spcAft>
                      </a:pPr>
                      <a:r>
                        <a:rPr lang="en-AU" sz="1200" dirty="0">
                          <a:effectLst/>
                        </a:rPr>
                        <a:t>Diseases of the respiratory system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29,042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0982088"/>
                  </a:ext>
                </a:extLst>
              </a:tr>
              <a:tr h="212153">
                <a:tc>
                  <a:txBody>
                    <a:bodyPr/>
                    <a:lstStyle/>
                    <a:p>
                      <a:pPr algn="l">
                        <a:spcAft>
                          <a:spcPts val="500"/>
                        </a:spcAft>
                      </a:pPr>
                      <a:r>
                        <a:rPr lang="en-AU" sz="1200" dirty="0">
                          <a:effectLst/>
                        </a:rPr>
                        <a:t>Pregnancy, childbirth and the puerperium</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27,941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8535652"/>
                  </a:ext>
                </a:extLst>
              </a:tr>
              <a:tr h="212153">
                <a:tc>
                  <a:txBody>
                    <a:bodyPr/>
                    <a:lstStyle/>
                    <a:p>
                      <a:pPr algn="l">
                        <a:spcAft>
                          <a:spcPts val="500"/>
                        </a:spcAft>
                      </a:pPr>
                      <a:r>
                        <a:rPr lang="en-AU" sz="1200">
                          <a:effectLst/>
                        </a:rPr>
                        <a:t>Diseases of the digestive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0634837"/>
                  </a:ext>
                </a:extLst>
              </a:tr>
              <a:tr h="212153">
                <a:tc>
                  <a:txBody>
                    <a:bodyPr/>
                    <a:lstStyle/>
                    <a:p>
                      <a:pPr algn="l">
                        <a:spcAft>
                          <a:spcPts val="500"/>
                        </a:spcAft>
                      </a:pPr>
                      <a:r>
                        <a:rPr lang="en-AU" sz="1200" dirty="0">
                          <a:effectLst/>
                        </a:rPr>
                        <a:t>Mental and behavioural disorders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21,940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7196479"/>
                  </a:ext>
                </a:extLst>
              </a:tr>
              <a:tr h="212153">
                <a:tc>
                  <a:txBody>
                    <a:bodyPr/>
                    <a:lstStyle/>
                    <a:p>
                      <a:pPr algn="l">
                        <a:spcAft>
                          <a:spcPts val="500"/>
                        </a:spcAft>
                      </a:pPr>
                      <a:r>
                        <a:rPr lang="en-AU" sz="1200">
                          <a:effectLst/>
                        </a:rPr>
                        <a:t>Diseases of the circulatory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14,945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24570972"/>
                  </a:ext>
                </a:extLst>
              </a:tr>
              <a:tr h="212153">
                <a:tc>
                  <a:txBody>
                    <a:bodyPr/>
                    <a:lstStyle/>
                    <a:p>
                      <a:pPr algn="l">
                        <a:spcAft>
                          <a:spcPts val="500"/>
                        </a:spcAft>
                      </a:pPr>
                      <a:r>
                        <a:rPr lang="en-AU" sz="1200">
                          <a:effectLst/>
                        </a:rPr>
                        <a:t>Diseases of the genitourinary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14,210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4153251"/>
                  </a:ext>
                </a:extLst>
              </a:tr>
              <a:tr h="212153">
                <a:tc>
                  <a:txBody>
                    <a:bodyPr/>
                    <a:lstStyle/>
                    <a:p>
                      <a:pPr algn="l">
                        <a:spcAft>
                          <a:spcPts val="500"/>
                        </a:spcAft>
                      </a:pPr>
                      <a:r>
                        <a:rPr lang="en-AU" sz="1200">
                          <a:effectLst/>
                        </a:rPr>
                        <a:t>Diseases of the musculoskeletal system and connective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12,428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679163"/>
                  </a:ext>
                </a:extLst>
              </a:tr>
              <a:tr h="212153">
                <a:tc>
                  <a:txBody>
                    <a:bodyPr/>
                    <a:lstStyle/>
                    <a:p>
                      <a:pPr algn="l">
                        <a:spcAft>
                          <a:spcPts val="500"/>
                        </a:spcAft>
                      </a:pPr>
                      <a:r>
                        <a:rPr lang="en-AU" sz="1200">
                          <a:effectLst/>
                        </a:rPr>
                        <a:t>Diseases of the skin and subcutaneous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11,283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071665"/>
                  </a:ext>
                </a:extLst>
              </a:tr>
              <a:tr h="212153">
                <a:tc>
                  <a:txBody>
                    <a:bodyPr/>
                    <a:lstStyle/>
                    <a:p>
                      <a:pPr algn="l">
                        <a:spcAft>
                          <a:spcPts val="500"/>
                        </a:spcAft>
                      </a:pPr>
                      <a:r>
                        <a:rPr lang="en-AU" sz="1200">
                          <a:effectLst/>
                        </a:rPr>
                        <a:t>Certain infectious and parasitic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9,825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3610260"/>
                  </a:ext>
                </a:extLst>
              </a:tr>
              <a:tr h="212153">
                <a:tc>
                  <a:txBody>
                    <a:bodyPr/>
                    <a:lstStyle/>
                    <a:p>
                      <a:pPr algn="l">
                        <a:spcAft>
                          <a:spcPts val="500"/>
                        </a:spcAft>
                      </a:pPr>
                      <a:r>
                        <a:rPr lang="en-AU" sz="1200">
                          <a:effectLst/>
                        </a:rPr>
                        <a:t>Endocrine, nutritional and metabolic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9,632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4734545"/>
                  </a:ext>
                </a:extLst>
              </a:tr>
              <a:tr h="212153">
                <a:tc>
                  <a:txBody>
                    <a:bodyPr/>
                    <a:lstStyle/>
                    <a:p>
                      <a:pPr algn="l">
                        <a:spcAft>
                          <a:spcPts val="500"/>
                        </a:spcAft>
                      </a:pPr>
                      <a:r>
                        <a:rPr lang="en-AU" sz="1200">
                          <a:effectLst/>
                        </a:rPr>
                        <a:t>Neoplasms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361161"/>
                  </a:ext>
                </a:extLst>
              </a:tr>
              <a:tr h="212153">
                <a:tc>
                  <a:txBody>
                    <a:bodyPr/>
                    <a:lstStyle/>
                    <a:p>
                      <a:pPr algn="l">
                        <a:spcAft>
                          <a:spcPts val="500"/>
                        </a:spcAft>
                      </a:pPr>
                      <a:r>
                        <a:rPr lang="en-AU" sz="1200">
                          <a:effectLst/>
                        </a:rPr>
                        <a:t>Diseases of the nervous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7,864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215137"/>
                  </a:ext>
                </a:extLst>
              </a:tr>
              <a:tr h="212153">
                <a:tc>
                  <a:txBody>
                    <a:bodyPr/>
                    <a:lstStyle/>
                    <a:p>
                      <a:pPr algn="l">
                        <a:spcAft>
                          <a:spcPts val="500"/>
                        </a:spcAft>
                      </a:pPr>
                      <a:r>
                        <a:rPr lang="en-AU" sz="1200">
                          <a:effectLst/>
                        </a:rPr>
                        <a:t>Factors influencing health status and contact with health services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272,492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5521167"/>
                  </a:ext>
                </a:extLst>
              </a:tr>
              <a:tr h="212153">
                <a:tc>
                  <a:txBody>
                    <a:bodyPr/>
                    <a:lstStyle/>
                    <a:p>
                      <a:pPr algn="l">
                        <a:spcAft>
                          <a:spcPts val="500"/>
                        </a:spcAft>
                      </a:pPr>
                      <a:r>
                        <a:rPr lang="en-AU" sz="1200">
                          <a:effectLst/>
                        </a:rPr>
                        <a:t>All causes </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551,200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337231"/>
                  </a:ext>
                </a:extLst>
              </a:tr>
            </a:tbl>
          </a:graphicData>
        </a:graphic>
      </p:graphicFrame>
      <p:sp>
        <p:nvSpPr>
          <p:cNvPr id="5" name="Rectangle 4">
            <a:extLst>
              <a:ext uri="{FF2B5EF4-FFF2-40B4-BE49-F238E27FC236}">
                <a16:creationId xmlns:a16="http://schemas.microsoft.com/office/drawing/2014/main" id="{7FF3B870-2F32-4651-9C97-853F0FD58432}"/>
              </a:ext>
            </a:extLst>
          </p:cNvPr>
          <p:cNvSpPr/>
          <p:nvPr/>
        </p:nvSpPr>
        <p:spPr>
          <a:xfrm>
            <a:off x="311150" y="5949280"/>
            <a:ext cx="11569700" cy="398683"/>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Hospitalisation data for the Tas, ACT and the NT include only public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Some principal diagnoses have been excluded.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842453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49A7-EBFF-4291-A3D6-D61712F47E99}"/>
              </a:ext>
            </a:extLst>
          </p:cNvPr>
          <p:cNvSpPr>
            <a:spLocks noGrp="1"/>
          </p:cNvSpPr>
          <p:nvPr>
            <p:ph type="title"/>
          </p:nvPr>
        </p:nvSpPr>
        <p:spPr/>
        <p:txBody>
          <a:bodyPr/>
          <a:lstStyle/>
          <a:p>
            <a:r>
              <a:rPr lang="en-AU" sz="2400" dirty="0"/>
              <a:t>Proportion (%) of Aboriginal and Torres Strait Islander people with self-reported CVD, by age-group (years), Australia, 2018-19</a:t>
            </a:r>
          </a:p>
        </p:txBody>
      </p:sp>
      <p:graphicFrame>
        <p:nvGraphicFramePr>
          <p:cNvPr id="4" name="Content Placeholder 3">
            <a:extLst>
              <a:ext uri="{FF2B5EF4-FFF2-40B4-BE49-F238E27FC236}">
                <a16:creationId xmlns:a16="http://schemas.microsoft.com/office/drawing/2014/main" id="{00000000-0008-0000-0000-000002000000}"/>
              </a:ext>
            </a:extLst>
          </p:cNvPr>
          <p:cNvGraphicFramePr>
            <a:graphicFrameLocks noGrp="1"/>
          </p:cNvGraphicFramePr>
          <p:nvPr>
            <p:ph idx="1"/>
            <p:extLst>
              <p:ext uri="{D42A27DB-BD31-4B8C-83A1-F6EECF244321}">
                <p14:modId xmlns:p14="http://schemas.microsoft.com/office/powerpoint/2010/main" val="3133387948"/>
              </p:ext>
            </p:extLst>
          </p:nvPr>
        </p:nvGraphicFramePr>
        <p:xfrm>
          <a:off x="2855640" y="2420938"/>
          <a:ext cx="6480720" cy="393614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A893B941-D80D-44A8-BFD2-17542C056749}"/>
              </a:ext>
            </a:extLst>
          </p:cNvPr>
          <p:cNvSpPr/>
          <p:nvPr/>
        </p:nvSpPr>
        <p:spPr>
          <a:xfrm>
            <a:off x="337149"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Proportions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6114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5AB1A-AAA4-4071-BFE6-B8B7D62CB75C}"/>
              </a:ext>
            </a:extLst>
          </p:cNvPr>
          <p:cNvSpPr>
            <a:spLocks noGrp="1"/>
          </p:cNvSpPr>
          <p:nvPr>
            <p:ph type="title"/>
          </p:nvPr>
        </p:nvSpPr>
        <p:spPr/>
        <p:txBody>
          <a:bodyPr/>
          <a:lstStyle/>
          <a:p>
            <a:r>
              <a:rPr lang="en-AU" sz="2400" dirty="0"/>
              <a:t>Proportion (%) of Aboriginal and Torres Strait Islander people with measured high blood pressure, by age-group and sex, persons aged 18 years and over, 2018–19 </a:t>
            </a:r>
          </a:p>
        </p:txBody>
      </p:sp>
      <p:graphicFrame>
        <p:nvGraphicFramePr>
          <p:cNvPr id="4" name="Content Placeholder 3">
            <a:extLst>
              <a:ext uri="{FF2B5EF4-FFF2-40B4-BE49-F238E27FC236}">
                <a16:creationId xmlns:a16="http://schemas.microsoft.com/office/drawing/2014/main" id="{75701C4C-C15B-4470-BBAB-ABBE12394FA4}"/>
              </a:ext>
            </a:extLst>
          </p:cNvPr>
          <p:cNvGraphicFramePr>
            <a:graphicFrameLocks noGrp="1"/>
          </p:cNvGraphicFramePr>
          <p:nvPr>
            <p:ph idx="1"/>
            <p:extLst>
              <p:ext uri="{D42A27DB-BD31-4B8C-83A1-F6EECF244321}">
                <p14:modId xmlns:p14="http://schemas.microsoft.com/office/powerpoint/2010/main" val="1834634941"/>
              </p:ext>
            </p:extLst>
          </p:nvPr>
        </p:nvGraphicFramePr>
        <p:xfrm>
          <a:off x="336000" y="2276872"/>
          <a:ext cx="11520000" cy="331236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694676694"/>
                    </a:ext>
                  </a:extLst>
                </a:gridCol>
                <a:gridCol w="2880000">
                  <a:extLst>
                    <a:ext uri="{9D8B030D-6E8A-4147-A177-3AD203B41FA5}">
                      <a16:colId xmlns:a16="http://schemas.microsoft.com/office/drawing/2014/main" val="48868225"/>
                    </a:ext>
                  </a:extLst>
                </a:gridCol>
                <a:gridCol w="2880000">
                  <a:extLst>
                    <a:ext uri="{9D8B030D-6E8A-4147-A177-3AD203B41FA5}">
                      <a16:colId xmlns:a16="http://schemas.microsoft.com/office/drawing/2014/main" val="2760813922"/>
                    </a:ext>
                  </a:extLst>
                </a:gridCol>
                <a:gridCol w="2880000">
                  <a:extLst>
                    <a:ext uri="{9D8B030D-6E8A-4147-A177-3AD203B41FA5}">
                      <a16:colId xmlns:a16="http://schemas.microsoft.com/office/drawing/2014/main" val="2706459241"/>
                    </a:ext>
                  </a:extLst>
                </a:gridCol>
              </a:tblGrid>
              <a:tr h="473195">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3990671719"/>
                  </a:ext>
                </a:extLst>
              </a:tr>
              <a:tr h="473195">
                <a:tc>
                  <a:txBody>
                    <a:bodyPr/>
                    <a:lstStyle/>
                    <a:p>
                      <a:pPr algn="l">
                        <a:spcAft>
                          <a:spcPts val="500"/>
                        </a:spcAft>
                      </a:pPr>
                      <a:r>
                        <a:rPr lang="en-AU" sz="1200" dirty="0">
                          <a:effectLst/>
                        </a:rPr>
                        <a:t>18–24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7.3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2823425"/>
                  </a:ext>
                </a:extLst>
              </a:tr>
              <a:tr h="473195">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4951808"/>
                  </a:ext>
                </a:extLst>
              </a:tr>
              <a:tr h="473195">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9393272"/>
                  </a:ext>
                </a:extLst>
              </a:tr>
              <a:tr h="473195">
                <a:tc>
                  <a:txBody>
                    <a:bodyPr/>
                    <a:lstStyle/>
                    <a:p>
                      <a:pPr algn="l">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5211087"/>
                  </a:ext>
                </a:extLst>
              </a:tr>
              <a:tr h="473195">
                <a:tc>
                  <a:txBody>
                    <a:bodyPr/>
                    <a:lstStyle/>
                    <a:p>
                      <a:pPr algn="l">
                        <a:spcAft>
                          <a:spcPts val="500"/>
                        </a:spcAft>
                      </a:pPr>
                      <a:r>
                        <a:rPr lang="en-AU" sz="1200">
                          <a:effectLst/>
                        </a:rPr>
                        <a:t>55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7922185"/>
                  </a:ext>
                </a:extLst>
              </a:tr>
              <a:tr h="473195">
                <a:tc>
                  <a:txBody>
                    <a:bodyPr/>
                    <a:lstStyle/>
                    <a:p>
                      <a:pPr algn="l">
                        <a:spcAft>
                          <a:spcPts val="500"/>
                        </a:spcAft>
                      </a:pPr>
                      <a:r>
                        <a:rPr lang="en-AU" sz="1200">
                          <a:effectLst/>
                        </a:rPr>
                        <a:t>Total 18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4679387"/>
                  </a:ext>
                </a:extLst>
              </a:tr>
            </a:tbl>
          </a:graphicData>
        </a:graphic>
      </p:graphicFrame>
      <p:sp>
        <p:nvSpPr>
          <p:cNvPr id="5" name="Rectangle 4">
            <a:extLst>
              <a:ext uri="{FF2B5EF4-FFF2-40B4-BE49-F238E27FC236}">
                <a16:creationId xmlns:a16="http://schemas.microsoft.com/office/drawing/2014/main" id="{B3BE4CA1-1B37-4A6B-BA44-3DFFB94C8EBA}"/>
              </a:ext>
            </a:extLst>
          </p:cNvPr>
          <p:cNvSpPr/>
          <p:nvPr/>
        </p:nvSpPr>
        <p:spPr>
          <a:xfrm>
            <a:off x="336000"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6172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9D82-E478-4825-A50B-1C54A819EB28}"/>
              </a:ext>
            </a:extLst>
          </p:cNvPr>
          <p:cNvSpPr>
            <a:spLocks noGrp="1"/>
          </p:cNvSpPr>
          <p:nvPr>
            <p:ph type="title"/>
          </p:nvPr>
        </p:nvSpPr>
        <p:spPr/>
        <p:txBody>
          <a:bodyPr/>
          <a:lstStyle/>
          <a:p>
            <a:r>
              <a:rPr lang="en-AU" sz="2400" dirty="0"/>
              <a:t>Acute rheumatic fever diagnoses, number and crude rates per 100,000, among Aboriginal and Torres Strait Islanders by sex and age-group, 2013-2017</a:t>
            </a:r>
            <a:br>
              <a:rPr lang="en-AU" sz="2400" dirty="0"/>
            </a:br>
            <a:endParaRPr lang="en-AU" sz="2400" dirty="0"/>
          </a:p>
        </p:txBody>
      </p:sp>
      <p:graphicFrame>
        <p:nvGraphicFramePr>
          <p:cNvPr id="4" name="Content Placeholder 3">
            <a:extLst>
              <a:ext uri="{FF2B5EF4-FFF2-40B4-BE49-F238E27FC236}">
                <a16:creationId xmlns:a16="http://schemas.microsoft.com/office/drawing/2014/main" id="{A460F06A-E479-49C0-8F87-AB4F9BD5DA03}"/>
              </a:ext>
            </a:extLst>
          </p:cNvPr>
          <p:cNvGraphicFramePr>
            <a:graphicFrameLocks noGrp="1"/>
          </p:cNvGraphicFramePr>
          <p:nvPr>
            <p:ph idx="1"/>
            <p:extLst>
              <p:ext uri="{D42A27DB-BD31-4B8C-83A1-F6EECF244321}">
                <p14:modId xmlns:p14="http://schemas.microsoft.com/office/powerpoint/2010/main" val="4161045190"/>
              </p:ext>
            </p:extLst>
          </p:nvPr>
        </p:nvGraphicFramePr>
        <p:xfrm>
          <a:off x="336000" y="2204864"/>
          <a:ext cx="11519998" cy="3384374"/>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4134906905"/>
                    </a:ext>
                  </a:extLst>
                </a:gridCol>
                <a:gridCol w="1645714">
                  <a:extLst>
                    <a:ext uri="{9D8B030D-6E8A-4147-A177-3AD203B41FA5}">
                      <a16:colId xmlns:a16="http://schemas.microsoft.com/office/drawing/2014/main" val="1617564837"/>
                    </a:ext>
                  </a:extLst>
                </a:gridCol>
                <a:gridCol w="1645714">
                  <a:extLst>
                    <a:ext uri="{9D8B030D-6E8A-4147-A177-3AD203B41FA5}">
                      <a16:colId xmlns:a16="http://schemas.microsoft.com/office/drawing/2014/main" val="222847444"/>
                    </a:ext>
                  </a:extLst>
                </a:gridCol>
                <a:gridCol w="1645714">
                  <a:extLst>
                    <a:ext uri="{9D8B030D-6E8A-4147-A177-3AD203B41FA5}">
                      <a16:colId xmlns:a16="http://schemas.microsoft.com/office/drawing/2014/main" val="752794274"/>
                    </a:ext>
                  </a:extLst>
                </a:gridCol>
                <a:gridCol w="1645714">
                  <a:extLst>
                    <a:ext uri="{9D8B030D-6E8A-4147-A177-3AD203B41FA5}">
                      <a16:colId xmlns:a16="http://schemas.microsoft.com/office/drawing/2014/main" val="934861914"/>
                    </a:ext>
                  </a:extLst>
                </a:gridCol>
                <a:gridCol w="1645714">
                  <a:extLst>
                    <a:ext uri="{9D8B030D-6E8A-4147-A177-3AD203B41FA5}">
                      <a16:colId xmlns:a16="http://schemas.microsoft.com/office/drawing/2014/main" val="2900149625"/>
                    </a:ext>
                  </a:extLst>
                </a:gridCol>
                <a:gridCol w="1645714">
                  <a:extLst>
                    <a:ext uri="{9D8B030D-6E8A-4147-A177-3AD203B41FA5}">
                      <a16:colId xmlns:a16="http://schemas.microsoft.com/office/drawing/2014/main" val="2329006942"/>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a:t>
                      </a:r>
                    </a:p>
                    <a:p>
                      <a:pPr marL="0" algn="l" defTabSz="914400" rtl="0" eaLnBrk="1" latinLnBrk="0" hangingPunct="1">
                        <a:spcAft>
                          <a:spcPts val="500"/>
                        </a:spcAft>
                      </a:pPr>
                      <a:r>
                        <a:rPr lang="en-AU" sz="1200" b="1" kern="1200" dirty="0">
                          <a:solidFill>
                            <a:schemeClr val="bg1"/>
                          </a:solidFill>
                          <a:effectLst/>
                          <a:latin typeface="+mn-lt"/>
                          <a:ea typeface="+mn-ea"/>
                          <a:cs typeface="+mn-cs"/>
                        </a:rPr>
                        <a:t>(years)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rate</a:t>
                      </a:r>
                    </a:p>
                  </a:txBody>
                  <a:tcPr marL="68580" marR="68580" marT="0" marB="0" anchor="ctr">
                    <a:solidFill>
                      <a:srgbClr val="EA8024"/>
                    </a:solidFill>
                  </a:tcPr>
                </a:tc>
                <a:extLst>
                  <a:ext uri="{0D108BD9-81ED-4DB2-BD59-A6C34878D82A}">
                    <a16:rowId xmlns:a16="http://schemas.microsoft.com/office/drawing/2014/main" val="360579242"/>
                  </a:ext>
                </a:extLst>
              </a:tr>
              <a:tr h="483482">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9804511"/>
                  </a:ext>
                </a:extLst>
              </a:tr>
              <a:tr h="483482">
                <a:tc>
                  <a:txBody>
                    <a:bodyPr/>
                    <a:lstStyle/>
                    <a:p>
                      <a:pPr algn="l">
                        <a:spcAft>
                          <a:spcPts val="500"/>
                        </a:spcAft>
                      </a:pPr>
                      <a:r>
                        <a:rPr lang="en-AU" sz="1200">
                          <a:effectLst/>
                        </a:rPr>
                        <a:t>5-14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6334418"/>
                  </a:ext>
                </a:extLst>
              </a:tr>
              <a:tr h="483482">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2479648"/>
                  </a:ext>
                </a:extLst>
              </a:tr>
              <a:tr h="483482">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4649353"/>
                  </a:ext>
                </a:extLst>
              </a:tr>
              <a:tr h="483482">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743185"/>
                  </a:ext>
                </a:extLst>
              </a:tr>
              <a:tr h="483482">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220830"/>
                  </a:ext>
                </a:extLst>
              </a:tr>
            </a:tbl>
          </a:graphicData>
        </a:graphic>
      </p:graphicFrame>
      <p:sp>
        <p:nvSpPr>
          <p:cNvPr id="5" name="Rectangle 4">
            <a:extLst>
              <a:ext uri="{FF2B5EF4-FFF2-40B4-BE49-F238E27FC236}">
                <a16:creationId xmlns:a16="http://schemas.microsoft.com/office/drawing/2014/main" id="{2944E4E9-B868-44CC-BD19-603E1581831D}"/>
              </a:ext>
            </a:extLst>
          </p:cNvPr>
          <p:cNvSpPr/>
          <p:nvPr/>
        </p:nvSpPr>
        <p:spPr>
          <a:xfrm>
            <a:off x="336000" y="5877272"/>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ARF diagnoses include all episode types and confirmation statuses.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599106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CE7C-6FAB-49A4-8169-F183E791DAD5}"/>
              </a:ext>
            </a:extLst>
          </p:cNvPr>
          <p:cNvSpPr>
            <a:spLocks noGrp="1"/>
          </p:cNvSpPr>
          <p:nvPr>
            <p:ph type="title"/>
          </p:nvPr>
        </p:nvSpPr>
        <p:spPr>
          <a:xfrm>
            <a:off x="336000" y="1509687"/>
            <a:ext cx="11520000" cy="664283"/>
          </a:xfrm>
        </p:spPr>
        <p:txBody>
          <a:bodyPr/>
          <a:lstStyle/>
          <a:p>
            <a:r>
              <a:rPr lang="en-AU" sz="2000" dirty="0"/>
              <a:t>Incidence of all cancers combined and selected cancers for Aboriginal and Torres Strait Islander people, by sex, NSW, Vic, Qld, WA and the NT, 2010-2014</a:t>
            </a:r>
          </a:p>
        </p:txBody>
      </p:sp>
      <p:graphicFrame>
        <p:nvGraphicFramePr>
          <p:cNvPr id="4" name="Content Placeholder 3">
            <a:extLst>
              <a:ext uri="{FF2B5EF4-FFF2-40B4-BE49-F238E27FC236}">
                <a16:creationId xmlns:a16="http://schemas.microsoft.com/office/drawing/2014/main" id="{4D983949-A715-4CA8-9E55-7E273B726353}"/>
              </a:ext>
            </a:extLst>
          </p:cNvPr>
          <p:cNvGraphicFramePr>
            <a:graphicFrameLocks noGrp="1"/>
          </p:cNvGraphicFramePr>
          <p:nvPr>
            <p:ph idx="1"/>
            <p:extLst>
              <p:ext uri="{D42A27DB-BD31-4B8C-83A1-F6EECF244321}">
                <p14:modId xmlns:p14="http://schemas.microsoft.com/office/powerpoint/2010/main" val="523971066"/>
              </p:ext>
            </p:extLst>
          </p:nvPr>
        </p:nvGraphicFramePr>
        <p:xfrm>
          <a:off x="336000" y="2132856"/>
          <a:ext cx="11519996" cy="3549120"/>
        </p:xfrm>
        <a:graphic>
          <a:graphicData uri="http://schemas.openxmlformats.org/drawingml/2006/table">
            <a:tbl>
              <a:tblPr firstRow="1" firstCol="1" bandRow="1">
                <a:tableStyleId>{91EBBBCC-DAD2-459C-BE2E-F6DE35CF9A28}</a:tableStyleId>
              </a:tblPr>
              <a:tblGrid>
                <a:gridCol w="1295504">
                  <a:extLst>
                    <a:ext uri="{9D8B030D-6E8A-4147-A177-3AD203B41FA5}">
                      <a16:colId xmlns:a16="http://schemas.microsoft.com/office/drawing/2014/main" val="3938420510"/>
                    </a:ext>
                  </a:extLst>
                </a:gridCol>
                <a:gridCol w="1704082">
                  <a:extLst>
                    <a:ext uri="{9D8B030D-6E8A-4147-A177-3AD203B41FA5}">
                      <a16:colId xmlns:a16="http://schemas.microsoft.com/office/drawing/2014/main" val="3557127407"/>
                    </a:ext>
                  </a:extLst>
                </a:gridCol>
                <a:gridCol w="1704082">
                  <a:extLst>
                    <a:ext uri="{9D8B030D-6E8A-4147-A177-3AD203B41FA5}">
                      <a16:colId xmlns:a16="http://schemas.microsoft.com/office/drawing/2014/main" val="432149333"/>
                    </a:ext>
                  </a:extLst>
                </a:gridCol>
                <a:gridCol w="1704082">
                  <a:extLst>
                    <a:ext uri="{9D8B030D-6E8A-4147-A177-3AD203B41FA5}">
                      <a16:colId xmlns:a16="http://schemas.microsoft.com/office/drawing/2014/main" val="3717631775"/>
                    </a:ext>
                  </a:extLst>
                </a:gridCol>
                <a:gridCol w="1704082">
                  <a:extLst>
                    <a:ext uri="{9D8B030D-6E8A-4147-A177-3AD203B41FA5}">
                      <a16:colId xmlns:a16="http://schemas.microsoft.com/office/drawing/2014/main" val="4040497250"/>
                    </a:ext>
                  </a:extLst>
                </a:gridCol>
                <a:gridCol w="1704082">
                  <a:extLst>
                    <a:ext uri="{9D8B030D-6E8A-4147-A177-3AD203B41FA5}">
                      <a16:colId xmlns:a16="http://schemas.microsoft.com/office/drawing/2014/main" val="4121972275"/>
                    </a:ext>
                  </a:extLst>
                </a:gridCol>
                <a:gridCol w="1704082">
                  <a:extLst>
                    <a:ext uri="{9D8B030D-6E8A-4147-A177-3AD203B41FA5}">
                      <a16:colId xmlns:a16="http://schemas.microsoft.com/office/drawing/2014/main" val="532466308"/>
                    </a:ext>
                  </a:extLst>
                </a:gridCol>
              </a:tblGrid>
              <a:tr h="198000">
                <a:tc rowSpan="2">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  Primary site</a:t>
                      </a:r>
                    </a:p>
                  </a:txBody>
                  <a:tcPr marL="51847" marR="51847" marT="0" marB="0" anchor="ctr">
                    <a:solidFill>
                      <a:srgbClr val="EA8024"/>
                    </a:solidFill>
                  </a:tcPr>
                </a:tc>
                <a:tc gridSpan="2">
                  <a:txBody>
                    <a:bodyPr/>
                    <a:lstStyle/>
                    <a:p>
                      <a:pPr algn="l">
                        <a:spcAft>
                          <a:spcPts val="500"/>
                        </a:spcAft>
                      </a:pPr>
                      <a:r>
                        <a:rPr lang="en-AU" sz="900" b="1" dirty="0">
                          <a:effectLst/>
                          <a:latin typeface="+mn-lt"/>
                        </a:rPr>
                        <a:t>Males</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pPr algn="l">
                        <a:spcAft>
                          <a:spcPts val="500"/>
                        </a:spcAft>
                      </a:pPr>
                      <a:r>
                        <a:rPr lang="en-AU" sz="900" b="1" dirty="0">
                          <a:effectLst/>
                          <a:latin typeface="+mn-lt"/>
                        </a:rPr>
                        <a:t>Female</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r>
                        <a:rPr lang="en-AU" sz="900" b="1" dirty="0">
                          <a:latin typeface="+mn-lt"/>
                        </a:rPr>
                        <a:t>Persons</a:t>
                      </a:r>
                    </a:p>
                  </a:txBody>
                  <a:tcPr marL="51847" marR="51847" marT="0" marB="0" anchor="ctr">
                    <a:solidFill>
                      <a:srgbClr val="EA8024"/>
                    </a:solidFill>
                  </a:tcPr>
                </a:tc>
                <a:tc hMerge="1">
                  <a:txBody>
                    <a:bodyPr/>
                    <a:lstStyle/>
                    <a:p>
                      <a:pPr algn="l">
                        <a:spcAft>
                          <a:spcPts val="500"/>
                        </a:spcAft>
                      </a:pP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extLst>
                  <a:ext uri="{0D108BD9-81ED-4DB2-BD59-A6C34878D82A}">
                    <a16:rowId xmlns:a16="http://schemas.microsoft.com/office/drawing/2014/main" val="2892452839"/>
                  </a:ext>
                </a:extLst>
              </a:tr>
              <a:tr h="198000">
                <a:tc vMerge="1">
                  <a:txBody>
                    <a:bodyPr/>
                    <a:lstStyle/>
                    <a:p>
                      <a:endParaRPr lang="en-AU"/>
                    </a:p>
                  </a:txBody>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extLst>
                  <a:ext uri="{0D108BD9-81ED-4DB2-BD59-A6C34878D82A}">
                    <a16:rowId xmlns:a16="http://schemas.microsoft.com/office/drawing/2014/main" val="461315016"/>
                  </a:ext>
                </a:extLst>
              </a:tr>
              <a:tr h="198000">
                <a:tc>
                  <a:txBody>
                    <a:bodyPr/>
                    <a:lstStyle/>
                    <a:p>
                      <a:pPr algn="l">
                        <a:spcAft>
                          <a:spcPts val="500"/>
                        </a:spcAft>
                      </a:pPr>
                      <a:r>
                        <a:rPr lang="en-AU" sz="1000" b="0" dirty="0">
                          <a:effectLst/>
                        </a:rPr>
                        <a:t>Lung</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640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571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242</a:t>
                      </a:r>
                      <a:endParaRPr lang="en-AU" sz="2000" b="0" dirty="0"/>
                    </a:p>
                  </a:txBody>
                  <a:tcPr marL="51847" marR="51847" marT="0" marB="0" anchor="ctr"/>
                </a:tc>
                <a:extLst>
                  <a:ext uri="{0D108BD9-81ED-4DB2-BD59-A6C34878D82A}">
                    <a16:rowId xmlns:a16="http://schemas.microsoft.com/office/drawing/2014/main" val="919263072"/>
                  </a:ext>
                </a:extLst>
              </a:tr>
              <a:tr h="198000">
                <a:tc>
                  <a:txBody>
                    <a:bodyPr/>
                    <a:lstStyle/>
                    <a:p>
                      <a:pPr algn="l">
                        <a:spcAft>
                          <a:spcPts val="500"/>
                        </a:spcAft>
                      </a:pPr>
                      <a:r>
                        <a:rPr lang="en-AU" sz="1000" b="0" dirty="0">
                          <a:effectLst/>
                        </a:rPr>
                        <a:t>Breast</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984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2747495483"/>
                  </a:ext>
                </a:extLst>
              </a:tr>
              <a:tr h="198000">
                <a:tc>
                  <a:txBody>
                    <a:bodyPr/>
                    <a:lstStyle/>
                    <a:p>
                      <a:pPr algn="l">
                        <a:spcAft>
                          <a:spcPts val="500"/>
                        </a:spcAft>
                      </a:pPr>
                      <a:r>
                        <a:rPr lang="en-AU" sz="1000" b="0">
                          <a:effectLst/>
                        </a:rPr>
                        <a:t>Colorectal (bowel)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451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78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168</a:t>
                      </a:r>
                      <a:endParaRPr lang="en-AU" sz="2000" b="0" dirty="0"/>
                    </a:p>
                  </a:txBody>
                  <a:tcPr marL="51847" marR="51847" marT="0" marB="0" anchor="ctr"/>
                </a:tc>
                <a:extLst>
                  <a:ext uri="{0D108BD9-81ED-4DB2-BD59-A6C34878D82A}">
                    <a16:rowId xmlns:a16="http://schemas.microsoft.com/office/drawing/2014/main" val="2169705121"/>
                  </a:ext>
                </a:extLst>
              </a:tr>
              <a:tr h="198000">
                <a:tc>
                  <a:txBody>
                    <a:bodyPr/>
                    <a:lstStyle/>
                    <a:p>
                      <a:pPr algn="l">
                        <a:spcAft>
                          <a:spcPts val="500"/>
                        </a:spcAft>
                      </a:pPr>
                      <a:r>
                        <a:rPr lang="en-AU" sz="1000" b="0" dirty="0">
                          <a:effectLst/>
                        </a:rPr>
                        <a:t>Prostate</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677740204"/>
                  </a:ext>
                </a:extLst>
              </a:tr>
              <a:tr h="198000">
                <a:tc>
                  <a:txBody>
                    <a:bodyPr/>
                    <a:lstStyle/>
                    <a:p>
                      <a:pPr algn="l">
                        <a:spcAft>
                          <a:spcPts val="500"/>
                        </a:spcAft>
                      </a:pPr>
                      <a:r>
                        <a:rPr lang="en-AU" sz="1000" b="0">
                          <a:effectLst/>
                        </a:rPr>
                        <a:t>Head and neck</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402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536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107</a:t>
                      </a:r>
                      <a:endParaRPr lang="en-AU" sz="2000" b="0"/>
                    </a:p>
                  </a:txBody>
                  <a:tcPr marL="51847" marR="51847" marT="0" marB="0" anchor="ctr"/>
                </a:tc>
                <a:extLst>
                  <a:ext uri="{0D108BD9-81ED-4DB2-BD59-A6C34878D82A}">
                    <a16:rowId xmlns:a16="http://schemas.microsoft.com/office/drawing/2014/main" val="1661451159"/>
                  </a:ext>
                </a:extLst>
              </a:tr>
              <a:tr h="198000">
                <a:tc>
                  <a:txBody>
                    <a:bodyPr/>
                    <a:lstStyle/>
                    <a:p>
                      <a:pPr algn="l">
                        <a:spcAft>
                          <a:spcPts val="500"/>
                        </a:spcAft>
                      </a:pPr>
                      <a:r>
                        <a:rPr lang="en-AU" sz="1000" b="0">
                          <a:effectLst/>
                        </a:rPr>
                        <a:t>Melanoma (skin)</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329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66</a:t>
                      </a:r>
                      <a:endParaRPr lang="en-AU" sz="2000" b="0"/>
                    </a:p>
                  </a:txBody>
                  <a:tcPr marL="51847" marR="51847" marT="0" marB="0" anchor="ctr"/>
                </a:tc>
                <a:extLst>
                  <a:ext uri="{0D108BD9-81ED-4DB2-BD59-A6C34878D82A}">
                    <a16:rowId xmlns:a16="http://schemas.microsoft.com/office/drawing/2014/main" val="2010695688"/>
                  </a:ext>
                </a:extLst>
              </a:tr>
              <a:tr h="198000">
                <a:tc>
                  <a:txBody>
                    <a:bodyPr/>
                    <a:lstStyle/>
                    <a:p>
                      <a:pPr algn="l">
                        <a:spcAft>
                          <a:spcPts val="500"/>
                        </a:spcAft>
                      </a:pPr>
                      <a:r>
                        <a:rPr lang="en-AU" sz="1000" b="0">
                          <a:effectLst/>
                        </a:rPr>
                        <a:t>Liver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73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263</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53</a:t>
                      </a:r>
                      <a:endParaRPr lang="en-AU" sz="2000" b="0"/>
                    </a:p>
                  </a:txBody>
                  <a:tcPr marL="51847" marR="51847" marT="0" marB="0" anchor="ctr"/>
                </a:tc>
                <a:extLst>
                  <a:ext uri="{0D108BD9-81ED-4DB2-BD59-A6C34878D82A}">
                    <a16:rowId xmlns:a16="http://schemas.microsoft.com/office/drawing/2014/main" val="556347480"/>
                  </a:ext>
                </a:extLst>
              </a:tr>
              <a:tr h="198000">
                <a:tc>
                  <a:txBody>
                    <a:bodyPr/>
                    <a:lstStyle/>
                    <a:p>
                      <a:pPr algn="l">
                        <a:spcAft>
                          <a:spcPts val="500"/>
                        </a:spcAft>
                      </a:pPr>
                      <a:r>
                        <a:rPr lang="en-AU" sz="1000" b="0">
                          <a:effectLst/>
                        </a:rPr>
                        <a:t>Non-Hodgkin lymphoma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148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52</a:t>
                      </a:r>
                      <a:endParaRPr lang="en-AU" sz="2000" b="0"/>
                    </a:p>
                  </a:txBody>
                  <a:tcPr marL="51847" marR="51847" marT="0" marB="0" anchor="ctr"/>
                </a:tc>
                <a:extLst>
                  <a:ext uri="{0D108BD9-81ED-4DB2-BD59-A6C34878D82A}">
                    <a16:rowId xmlns:a16="http://schemas.microsoft.com/office/drawing/2014/main" val="602183937"/>
                  </a:ext>
                </a:extLst>
              </a:tr>
              <a:tr h="198000">
                <a:tc>
                  <a:txBody>
                    <a:bodyPr/>
                    <a:lstStyle/>
                    <a:p>
                      <a:pPr algn="l">
                        <a:spcAft>
                          <a:spcPts val="500"/>
                        </a:spcAft>
                      </a:pPr>
                      <a:r>
                        <a:rPr lang="en-AU" sz="1000" b="0">
                          <a:effectLst/>
                        </a:rPr>
                        <a:t>Uterine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1120395749"/>
                  </a:ext>
                </a:extLst>
              </a:tr>
              <a:tr h="198000">
                <a:tc>
                  <a:txBody>
                    <a:bodyPr/>
                    <a:lstStyle/>
                    <a:p>
                      <a:pPr algn="l">
                        <a:spcAft>
                          <a:spcPts val="500"/>
                        </a:spcAft>
                      </a:pPr>
                      <a:r>
                        <a:rPr lang="en-AU" sz="1000" b="0">
                          <a:effectLst/>
                        </a:rPr>
                        <a:t>Unknown primary site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50</a:t>
                      </a:r>
                      <a:endParaRPr lang="en-AU" sz="2000" b="0"/>
                    </a:p>
                  </a:txBody>
                  <a:tcPr marL="51847" marR="51847" marT="0" marB="0" anchor="ctr"/>
                </a:tc>
                <a:extLst>
                  <a:ext uri="{0D108BD9-81ED-4DB2-BD59-A6C34878D82A}">
                    <a16:rowId xmlns:a16="http://schemas.microsoft.com/office/drawing/2014/main" val="3188506760"/>
                  </a:ext>
                </a:extLst>
              </a:tr>
              <a:tr h="198000">
                <a:tc>
                  <a:txBody>
                    <a:bodyPr/>
                    <a:lstStyle/>
                    <a:p>
                      <a:pPr algn="l">
                        <a:spcAft>
                          <a:spcPts val="500"/>
                        </a:spcAft>
                      </a:pPr>
                      <a:r>
                        <a:rPr lang="en-AU" sz="1000" b="0">
                          <a:effectLst/>
                        </a:rPr>
                        <a:t>Pancreatic cancer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49</a:t>
                      </a:r>
                      <a:endParaRPr lang="en-AU" sz="2000" b="0"/>
                    </a:p>
                  </a:txBody>
                  <a:tcPr marL="51847" marR="51847" marT="0" marB="0" anchor="ctr"/>
                </a:tc>
                <a:extLst>
                  <a:ext uri="{0D108BD9-81ED-4DB2-BD59-A6C34878D82A}">
                    <a16:rowId xmlns:a16="http://schemas.microsoft.com/office/drawing/2014/main" val="1371875555"/>
                  </a:ext>
                </a:extLst>
              </a:tr>
              <a:tr h="198000">
                <a:tc>
                  <a:txBody>
                    <a:bodyPr/>
                    <a:lstStyle/>
                    <a:p>
                      <a:pPr algn="l">
                        <a:spcAft>
                          <a:spcPts val="500"/>
                        </a:spcAft>
                      </a:pPr>
                      <a:r>
                        <a:rPr lang="en-AU" sz="1000" b="0">
                          <a:effectLst/>
                        </a:rPr>
                        <a:t>Cervical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177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n/a</a:t>
                      </a:r>
                      <a:endParaRPr lang="en-AU" sz="2000" b="0" dirty="0"/>
                    </a:p>
                  </a:txBody>
                  <a:tcPr marL="51847" marR="51847" marT="0" marB="0" anchor="ctr"/>
                </a:tc>
                <a:extLst>
                  <a:ext uri="{0D108BD9-81ED-4DB2-BD59-A6C34878D82A}">
                    <a16:rowId xmlns:a16="http://schemas.microsoft.com/office/drawing/2014/main" val="2936406659"/>
                  </a:ext>
                </a:extLst>
              </a:tr>
              <a:tr h="198000">
                <a:tc>
                  <a:txBody>
                    <a:bodyPr/>
                    <a:lstStyle/>
                    <a:p>
                      <a:pPr algn="l">
                        <a:spcAft>
                          <a:spcPts val="500"/>
                        </a:spcAft>
                      </a:pPr>
                      <a:r>
                        <a:rPr lang="en-AU" sz="1000" b="0">
                          <a:effectLst/>
                        </a:rPr>
                        <a:t>Kidney</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100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175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35</a:t>
                      </a:r>
                      <a:endParaRPr lang="en-AU" sz="2000" b="0" dirty="0"/>
                    </a:p>
                  </a:txBody>
                  <a:tcPr marL="51847" marR="51847" marT="0" marB="0" anchor="ctr"/>
                </a:tc>
                <a:extLst>
                  <a:ext uri="{0D108BD9-81ED-4DB2-BD59-A6C34878D82A}">
                    <a16:rowId xmlns:a16="http://schemas.microsoft.com/office/drawing/2014/main" val="2887499672"/>
                  </a:ext>
                </a:extLst>
              </a:tr>
              <a:tr h="198000">
                <a:tc>
                  <a:txBody>
                    <a:bodyPr/>
                    <a:lstStyle/>
                    <a:p>
                      <a:pPr algn="l">
                        <a:spcAft>
                          <a:spcPts val="500"/>
                        </a:spcAft>
                      </a:pPr>
                      <a:r>
                        <a:rPr lang="en-AU" sz="1000" b="0">
                          <a:effectLst/>
                        </a:rPr>
                        <a:t>Bladder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28</a:t>
                      </a:r>
                      <a:endParaRPr lang="en-AU" sz="2000" b="0" dirty="0"/>
                    </a:p>
                  </a:txBody>
                  <a:tcPr marL="51847" marR="51847" marT="0" marB="0" anchor="ctr"/>
                </a:tc>
                <a:extLst>
                  <a:ext uri="{0D108BD9-81ED-4DB2-BD59-A6C34878D82A}">
                    <a16:rowId xmlns:a16="http://schemas.microsoft.com/office/drawing/2014/main" val="931151332"/>
                  </a:ext>
                </a:extLst>
              </a:tr>
              <a:tr h="198000">
                <a:tc>
                  <a:txBody>
                    <a:bodyPr/>
                    <a:lstStyle/>
                    <a:p>
                      <a:pPr algn="l">
                        <a:spcAft>
                          <a:spcPts val="500"/>
                        </a:spcAft>
                      </a:pPr>
                      <a:r>
                        <a:rPr lang="en-AU" sz="1000" b="0">
                          <a:effectLst/>
                        </a:rPr>
                        <a:t>All cancers</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4,262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852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8,481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1,696</a:t>
                      </a:r>
                      <a:endParaRPr lang="en-AU" sz="2000" b="0" dirty="0"/>
                    </a:p>
                  </a:txBody>
                  <a:tcPr marL="51847" marR="51847" marT="0" marB="0" anchor="ctr"/>
                </a:tc>
                <a:extLst>
                  <a:ext uri="{0D108BD9-81ED-4DB2-BD59-A6C34878D82A}">
                    <a16:rowId xmlns:a16="http://schemas.microsoft.com/office/drawing/2014/main" val="2021279623"/>
                  </a:ext>
                </a:extLst>
              </a:tr>
            </a:tbl>
          </a:graphicData>
        </a:graphic>
      </p:graphicFrame>
      <p:sp>
        <p:nvSpPr>
          <p:cNvPr id="5" name="Rectangle 4">
            <a:extLst>
              <a:ext uri="{FF2B5EF4-FFF2-40B4-BE49-F238E27FC236}">
                <a16:creationId xmlns:a16="http://schemas.microsoft.com/office/drawing/2014/main" id="{EF9961C2-1033-46EA-B943-FCE389250207}"/>
              </a:ext>
            </a:extLst>
          </p:cNvPr>
          <p:cNvSpPr/>
          <p:nvPr/>
        </p:nvSpPr>
        <p:spPr>
          <a:xfrm>
            <a:off x="322900" y="5717050"/>
            <a:ext cx="11520000" cy="6642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 of cases for cancers of the breast,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lists the 14 most common cancer types for Aboriginal and Torres Strait Islander population group. Totals indicated for ‘All cancers’ include cases of cancer which are not included among the types listed above.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non-applicable.</a:t>
            </a:r>
          </a:p>
        </p:txBody>
      </p:sp>
      <p:sp>
        <p:nvSpPr>
          <p:cNvPr id="3" name="Rectangle 2">
            <a:extLst>
              <a:ext uri="{FF2B5EF4-FFF2-40B4-BE49-F238E27FC236}">
                <a16:creationId xmlns:a16="http://schemas.microsoft.com/office/drawing/2014/main" id="{85D3F143-7DEF-4E2E-81B8-05B8797044F5}"/>
              </a:ext>
            </a:extLst>
          </p:cNvPr>
          <p:cNvSpPr/>
          <p:nvPr/>
        </p:nvSpPr>
        <p:spPr>
          <a:xfrm>
            <a:off x="10637673" y="5717050"/>
            <a:ext cx="1231427" cy="230832"/>
          </a:xfrm>
          <a:prstGeom prst="rect">
            <a:avLst/>
          </a:prstGeom>
        </p:spPr>
        <p:txBody>
          <a:bodyPr wrap="non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62801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19FA-CBA1-41CE-8231-51D1AA25B72B}"/>
              </a:ext>
            </a:extLst>
          </p:cNvPr>
          <p:cNvSpPr>
            <a:spLocks noGrp="1"/>
          </p:cNvSpPr>
          <p:nvPr>
            <p:ph type="title"/>
          </p:nvPr>
        </p:nvSpPr>
        <p:spPr/>
        <p:txBody>
          <a:bodyPr/>
          <a:lstStyle/>
          <a:p>
            <a:r>
              <a:rPr lang="en-AU" sz="2400" dirty="0"/>
              <a:t>Five year relative survival for all cancers combined for Aboriginal and Torres Strait Islander people, by age, NSW, Vic, Qld, WA and the NT, 2007-2014</a:t>
            </a:r>
          </a:p>
        </p:txBody>
      </p:sp>
      <p:graphicFrame>
        <p:nvGraphicFramePr>
          <p:cNvPr id="4" name="Content Placeholder 3">
            <a:extLst>
              <a:ext uri="{FF2B5EF4-FFF2-40B4-BE49-F238E27FC236}">
                <a16:creationId xmlns:a16="http://schemas.microsoft.com/office/drawing/2014/main" id="{8EFBB568-0B20-4208-885A-F78A4ED1F262}"/>
              </a:ext>
            </a:extLst>
          </p:cNvPr>
          <p:cNvGraphicFramePr>
            <a:graphicFrameLocks noGrp="1"/>
          </p:cNvGraphicFramePr>
          <p:nvPr>
            <p:ph idx="1"/>
            <p:extLst>
              <p:ext uri="{D42A27DB-BD31-4B8C-83A1-F6EECF244321}">
                <p14:modId xmlns:p14="http://schemas.microsoft.com/office/powerpoint/2010/main" val="2103716484"/>
              </p:ext>
            </p:extLst>
          </p:nvPr>
        </p:nvGraphicFramePr>
        <p:xfrm>
          <a:off x="336000" y="2204864"/>
          <a:ext cx="11520000" cy="3384378"/>
        </p:xfrm>
        <a:graphic>
          <a:graphicData uri="http://schemas.openxmlformats.org/drawingml/2006/table">
            <a:tbl>
              <a:tblPr firstRow="1" firstCol="1" bandRow="1">
                <a:tableStyleId>{91EBBBCC-DAD2-459C-BE2E-F6DE35CF9A28}</a:tableStyleId>
              </a:tblPr>
              <a:tblGrid>
                <a:gridCol w="5760000">
                  <a:extLst>
                    <a:ext uri="{9D8B030D-6E8A-4147-A177-3AD203B41FA5}">
                      <a16:colId xmlns:a16="http://schemas.microsoft.com/office/drawing/2014/main" val="3393774416"/>
                    </a:ext>
                  </a:extLst>
                </a:gridCol>
                <a:gridCol w="5760000">
                  <a:extLst>
                    <a:ext uri="{9D8B030D-6E8A-4147-A177-3AD203B41FA5}">
                      <a16:colId xmlns:a16="http://schemas.microsoft.com/office/drawing/2014/main" val="802021835"/>
                    </a:ext>
                  </a:extLst>
                </a:gridCol>
              </a:tblGrid>
              <a:tr h="56406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br>
                        <a:rPr lang="en-AU" sz="1200" b="1" kern="1200" dirty="0">
                          <a:solidFill>
                            <a:schemeClr val="bg1"/>
                          </a:solidFill>
                          <a:effectLst/>
                          <a:latin typeface="+mn-lt"/>
                          <a:ea typeface="+mn-ea"/>
                          <a:cs typeface="+mn-cs"/>
                        </a:rPr>
                      </a:br>
                      <a:r>
                        <a:rPr lang="en-AU" sz="1200" b="1" kern="1200" dirty="0">
                          <a:solidFill>
                            <a:schemeClr val="bg1"/>
                          </a:solidFill>
                          <a:effectLst/>
                          <a:latin typeface="+mn-lt"/>
                          <a:ea typeface="+mn-ea"/>
                          <a:cs typeface="+mn-cs"/>
                        </a:rPr>
                        <a:t> relative survival (%)</a:t>
                      </a:r>
                    </a:p>
                  </a:txBody>
                  <a:tcPr marL="76200" marR="76200" marT="28575" marB="28575" anchor="ctr">
                    <a:solidFill>
                      <a:srgbClr val="EA8024"/>
                    </a:solidFill>
                  </a:tcPr>
                </a:tc>
                <a:extLst>
                  <a:ext uri="{0D108BD9-81ED-4DB2-BD59-A6C34878D82A}">
                    <a16:rowId xmlns:a16="http://schemas.microsoft.com/office/drawing/2014/main" val="2182418484"/>
                  </a:ext>
                </a:extLst>
              </a:tr>
              <a:tr h="564063">
                <a:tc>
                  <a:txBody>
                    <a:bodyPr/>
                    <a:lstStyle/>
                    <a:p>
                      <a:pPr algn="l">
                        <a:spcAft>
                          <a:spcPts val="500"/>
                        </a:spcAft>
                      </a:pPr>
                      <a:r>
                        <a:rPr lang="en-AU" sz="1200" dirty="0">
                          <a:effectLst/>
                        </a:rPr>
                        <a:t>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980903637"/>
                  </a:ext>
                </a:extLst>
              </a:tr>
              <a:tr h="564063">
                <a:tc>
                  <a:txBody>
                    <a:bodyPr/>
                    <a:lstStyle/>
                    <a:p>
                      <a:pPr algn="l">
                        <a:spcAft>
                          <a:spcPts val="500"/>
                        </a:spcAft>
                      </a:pPr>
                      <a:r>
                        <a:rPr lang="en-AU" sz="1200" dirty="0">
                          <a:effectLst/>
                        </a:rPr>
                        <a:t>15-24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301815515"/>
                  </a:ext>
                </a:extLst>
              </a:tr>
              <a:tr h="564063">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027586119"/>
                  </a:ext>
                </a:extLst>
              </a:tr>
              <a:tr h="564063">
                <a:tc>
                  <a:txBody>
                    <a:bodyPr/>
                    <a:lstStyle/>
                    <a:p>
                      <a:pPr algn="l">
                        <a:spcAft>
                          <a:spcPts val="500"/>
                        </a:spcAft>
                      </a:pPr>
                      <a:r>
                        <a:rPr lang="en-AU" sz="1200">
                          <a:effectLst/>
                        </a:rPr>
                        <a:t>45-64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52952052"/>
                  </a:ext>
                </a:extLst>
              </a:tr>
              <a:tr h="564063">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188554809"/>
                  </a:ext>
                </a:extLst>
              </a:tr>
            </a:tbl>
          </a:graphicData>
        </a:graphic>
      </p:graphicFrame>
      <p:sp>
        <p:nvSpPr>
          <p:cNvPr id="5" name="Rectangle 4">
            <a:extLst>
              <a:ext uri="{FF2B5EF4-FFF2-40B4-BE49-F238E27FC236}">
                <a16:creationId xmlns:a16="http://schemas.microsoft.com/office/drawing/2014/main" id="{2880F813-D374-4749-AE25-6CB58B01A523}"/>
              </a:ext>
            </a:extLst>
          </p:cNvPr>
          <p:cNvSpPr/>
          <p:nvPr/>
        </p:nvSpPr>
        <p:spPr>
          <a:xfrm>
            <a:off x="336000" y="6093296"/>
            <a:ext cx="1228221"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2018 </a:t>
            </a:r>
          </a:p>
        </p:txBody>
      </p:sp>
    </p:spTree>
    <p:extLst>
      <p:ext uri="{BB962C8B-B14F-4D97-AF65-F5344CB8AC3E}">
        <p14:creationId xmlns:p14="http://schemas.microsoft.com/office/powerpoint/2010/main" val="1209387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430E2-2E21-49A8-80F2-B22BC1B37082}"/>
              </a:ext>
            </a:extLst>
          </p:cNvPr>
          <p:cNvSpPr>
            <a:spLocks noGrp="1"/>
          </p:cNvSpPr>
          <p:nvPr>
            <p:ph type="title"/>
          </p:nvPr>
        </p:nvSpPr>
        <p:spPr/>
        <p:txBody>
          <a:bodyPr/>
          <a:lstStyle/>
          <a:p>
            <a:r>
              <a:rPr lang="en-AU" sz="2400" dirty="0"/>
              <a:t>Number of deaths for Aboriginal and Torres Strait Islander people by sex, for selected cancers, NSW, Qld, WA, SA and the NT, 2012-2016</a:t>
            </a:r>
            <a:br>
              <a:rPr lang="en-AU" sz="2400" dirty="0"/>
            </a:br>
            <a:endParaRPr lang="en-AU" sz="2400" dirty="0"/>
          </a:p>
        </p:txBody>
      </p:sp>
      <p:graphicFrame>
        <p:nvGraphicFramePr>
          <p:cNvPr id="4" name="Content Placeholder 3">
            <a:extLst>
              <a:ext uri="{FF2B5EF4-FFF2-40B4-BE49-F238E27FC236}">
                <a16:creationId xmlns:a16="http://schemas.microsoft.com/office/drawing/2014/main" id="{4DE2A3B6-BB78-44E4-9CBA-CEA1CC343E6A}"/>
              </a:ext>
            </a:extLst>
          </p:cNvPr>
          <p:cNvGraphicFramePr>
            <a:graphicFrameLocks noGrp="1"/>
          </p:cNvGraphicFramePr>
          <p:nvPr>
            <p:ph idx="1"/>
            <p:extLst>
              <p:ext uri="{D42A27DB-BD31-4B8C-83A1-F6EECF244321}">
                <p14:modId xmlns:p14="http://schemas.microsoft.com/office/powerpoint/2010/main" val="2549039368"/>
              </p:ext>
            </p:extLst>
          </p:nvPr>
        </p:nvGraphicFramePr>
        <p:xfrm>
          <a:off x="336000" y="2204864"/>
          <a:ext cx="11520000" cy="340195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612305899"/>
                    </a:ext>
                  </a:extLst>
                </a:gridCol>
                <a:gridCol w="2880000">
                  <a:extLst>
                    <a:ext uri="{9D8B030D-6E8A-4147-A177-3AD203B41FA5}">
                      <a16:colId xmlns:a16="http://schemas.microsoft.com/office/drawing/2014/main" val="3299405601"/>
                    </a:ext>
                  </a:extLst>
                </a:gridCol>
                <a:gridCol w="2880000">
                  <a:extLst>
                    <a:ext uri="{9D8B030D-6E8A-4147-A177-3AD203B41FA5}">
                      <a16:colId xmlns:a16="http://schemas.microsoft.com/office/drawing/2014/main" val="1487774110"/>
                    </a:ext>
                  </a:extLst>
                </a:gridCol>
                <a:gridCol w="2880000">
                  <a:extLst>
                    <a:ext uri="{9D8B030D-6E8A-4147-A177-3AD203B41FA5}">
                      <a16:colId xmlns:a16="http://schemas.microsoft.com/office/drawing/2014/main" val="4120846898"/>
                    </a:ext>
                  </a:extLst>
                </a:gridCol>
              </a:tblGrid>
              <a:tr h="212622">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Cancer site/type</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Females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Total number of deaths</a:t>
                      </a:r>
                    </a:p>
                  </a:txBody>
                  <a:tcPr marL="68580" marR="68580" marT="0" marB="0" anchor="ctr">
                    <a:solidFill>
                      <a:srgbClr val="EA8024"/>
                    </a:solidFill>
                  </a:tcPr>
                </a:tc>
                <a:extLst>
                  <a:ext uri="{0D108BD9-81ED-4DB2-BD59-A6C34878D82A}">
                    <a16:rowId xmlns:a16="http://schemas.microsoft.com/office/drawing/2014/main" val="1733632660"/>
                  </a:ext>
                </a:extLst>
              </a:tr>
              <a:tr h="212622">
                <a:tc>
                  <a:txBody>
                    <a:bodyPr/>
                    <a:lstStyle/>
                    <a:p>
                      <a:pPr algn="l">
                        <a:lnSpc>
                          <a:spcPts val="1465"/>
                        </a:lnSpc>
                        <a:spcAft>
                          <a:spcPts val="0"/>
                        </a:spcAft>
                      </a:pPr>
                      <a:r>
                        <a:rPr lang="en-AU" sz="12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4070"/>
                  </a:ext>
                </a:extLst>
              </a:tr>
              <a:tr h="212622">
                <a:tc>
                  <a:txBody>
                    <a:bodyPr/>
                    <a:lstStyle/>
                    <a:p>
                      <a:pPr algn="l">
                        <a:lnSpc>
                          <a:spcPts val="1465"/>
                        </a:lnSpc>
                        <a:spcAft>
                          <a:spcPts val="0"/>
                        </a:spcAft>
                      </a:pPr>
                      <a:r>
                        <a:rPr lang="en-AU" sz="1200">
                          <a:effectLst/>
                        </a:rPr>
                        <a:t>Breast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97828368"/>
                  </a:ext>
                </a:extLst>
              </a:tr>
              <a:tr h="212622">
                <a:tc>
                  <a:txBody>
                    <a:bodyPr/>
                    <a:lstStyle/>
                    <a:p>
                      <a:pPr algn="l">
                        <a:lnSpc>
                          <a:spcPts val="1465"/>
                        </a:lnSpc>
                        <a:spcAft>
                          <a:spcPts val="0"/>
                        </a:spcAft>
                      </a:pPr>
                      <a:r>
                        <a:rPr lang="en-AU" sz="1200">
                          <a:effectLst/>
                        </a:rPr>
                        <a:t>Colorectal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5963080"/>
                  </a:ext>
                </a:extLst>
              </a:tr>
              <a:tr h="212622">
                <a:tc>
                  <a:txBody>
                    <a:bodyPr/>
                    <a:lstStyle/>
                    <a:p>
                      <a:pPr algn="l">
                        <a:lnSpc>
                          <a:spcPts val="1465"/>
                        </a:lnSpc>
                        <a:spcAft>
                          <a:spcPts val="0"/>
                        </a:spcAft>
                      </a:pPr>
                      <a:r>
                        <a:rPr lang="en-AU" sz="1200">
                          <a:effectLst/>
                        </a:rPr>
                        <a:t>Prostate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1879495"/>
                  </a:ext>
                </a:extLst>
              </a:tr>
              <a:tr h="212622">
                <a:tc>
                  <a:txBody>
                    <a:bodyPr/>
                    <a:lstStyle/>
                    <a:p>
                      <a:pPr algn="l">
                        <a:lnSpc>
                          <a:spcPts val="1465"/>
                        </a:lnSpc>
                        <a:spcAft>
                          <a:spcPts val="0"/>
                        </a:spcAft>
                      </a:pPr>
                      <a:r>
                        <a:rPr lang="en-AU" sz="12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1119962"/>
                  </a:ext>
                </a:extLst>
              </a:tr>
              <a:tr h="212622">
                <a:tc>
                  <a:txBody>
                    <a:bodyPr/>
                    <a:lstStyle/>
                    <a:p>
                      <a:pPr algn="l">
                        <a:lnSpc>
                          <a:spcPts val="1465"/>
                        </a:lnSpc>
                        <a:spcAft>
                          <a:spcPts val="0"/>
                        </a:spcAft>
                      </a:pPr>
                      <a:r>
                        <a:rPr lang="en-AU" sz="1200">
                          <a:effectLst/>
                        </a:rPr>
                        <a:t>Melanoma (skin)</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7014734"/>
                  </a:ext>
                </a:extLst>
              </a:tr>
              <a:tr h="212622">
                <a:tc>
                  <a:txBody>
                    <a:bodyPr/>
                    <a:lstStyle/>
                    <a:p>
                      <a:pPr algn="l">
                        <a:lnSpc>
                          <a:spcPts val="1465"/>
                        </a:lnSpc>
                        <a:spcAft>
                          <a:spcPts val="0"/>
                        </a:spcAft>
                      </a:pPr>
                      <a:r>
                        <a:rPr lang="en-AU" sz="12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7691708"/>
                  </a:ext>
                </a:extLst>
              </a:tr>
              <a:tr h="212622">
                <a:tc>
                  <a:txBody>
                    <a:bodyPr/>
                    <a:lstStyle/>
                    <a:p>
                      <a:pPr algn="l">
                        <a:lnSpc>
                          <a:spcPts val="1465"/>
                        </a:lnSpc>
                        <a:spcAft>
                          <a:spcPts val="0"/>
                        </a:spcAft>
                      </a:pPr>
                      <a:r>
                        <a:rPr lang="en-AU" sz="1200">
                          <a:effectLst/>
                        </a:rPr>
                        <a:t>Non-Hodgkin lymphoma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1710746"/>
                  </a:ext>
                </a:extLst>
              </a:tr>
              <a:tr h="212622">
                <a:tc>
                  <a:txBody>
                    <a:bodyPr/>
                    <a:lstStyle/>
                    <a:p>
                      <a:pPr algn="l">
                        <a:lnSpc>
                          <a:spcPts val="1465"/>
                        </a:lnSpc>
                        <a:spcAft>
                          <a:spcPts val="0"/>
                        </a:spcAft>
                      </a:pPr>
                      <a:r>
                        <a:rPr lang="en-AU" sz="1200">
                          <a:effectLst/>
                        </a:rPr>
                        <a:t>Uterine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617787"/>
                  </a:ext>
                </a:extLst>
              </a:tr>
              <a:tr h="212622">
                <a:tc>
                  <a:txBody>
                    <a:bodyPr/>
                    <a:lstStyle/>
                    <a:p>
                      <a:pPr algn="l">
                        <a:lnSpc>
                          <a:spcPts val="1465"/>
                        </a:lnSpc>
                        <a:spcAft>
                          <a:spcPts val="0"/>
                        </a:spcAft>
                      </a:pPr>
                      <a:r>
                        <a:rPr lang="en-AU" sz="12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7359519"/>
                  </a:ext>
                </a:extLst>
              </a:tr>
              <a:tr h="212622">
                <a:tc>
                  <a:txBody>
                    <a:bodyPr/>
                    <a:lstStyle/>
                    <a:p>
                      <a:pPr algn="l">
                        <a:lnSpc>
                          <a:spcPts val="1465"/>
                        </a:lnSpc>
                        <a:spcAft>
                          <a:spcPts val="0"/>
                        </a:spcAft>
                      </a:pPr>
                      <a:r>
                        <a:rPr lang="en-AU" sz="1200">
                          <a:effectLst/>
                        </a:rPr>
                        <a:t>Cervical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2288649"/>
                  </a:ext>
                </a:extLst>
              </a:tr>
              <a:tr h="212622">
                <a:tc>
                  <a:txBody>
                    <a:bodyPr/>
                    <a:lstStyle/>
                    <a:p>
                      <a:pPr algn="l">
                        <a:lnSpc>
                          <a:spcPts val="1465"/>
                        </a:lnSpc>
                        <a:spcAft>
                          <a:spcPts val="0"/>
                        </a:spcAft>
                      </a:pPr>
                      <a:r>
                        <a:rPr lang="en-AU" sz="1200">
                          <a:effectLst/>
                        </a:rPr>
                        <a:t>Kidney</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023301"/>
                  </a:ext>
                </a:extLst>
              </a:tr>
              <a:tr h="212622">
                <a:tc>
                  <a:txBody>
                    <a:bodyPr/>
                    <a:lstStyle/>
                    <a:p>
                      <a:pPr algn="l">
                        <a:lnSpc>
                          <a:spcPts val="1465"/>
                        </a:lnSpc>
                        <a:spcAft>
                          <a:spcPts val="0"/>
                        </a:spcAft>
                      </a:pPr>
                      <a:r>
                        <a:rPr lang="en-AU" sz="1200">
                          <a:effectLst/>
                        </a:rPr>
                        <a:t>Bladder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8713496"/>
                  </a:ext>
                </a:extLst>
              </a:tr>
              <a:tr h="212622">
                <a:tc>
                  <a:txBody>
                    <a:bodyPr/>
                    <a:lstStyle/>
                    <a:p>
                      <a:pPr algn="l">
                        <a:lnSpc>
                          <a:spcPts val="1465"/>
                        </a:lnSpc>
                        <a:spcAft>
                          <a:spcPts val="0"/>
                        </a:spcAft>
                      </a:pPr>
                      <a:r>
                        <a:rPr lang="en-AU" sz="1200">
                          <a:effectLst/>
                        </a:rPr>
                        <a:t>Pancreatic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097227"/>
                  </a:ext>
                </a:extLst>
              </a:tr>
              <a:tr h="212622">
                <a:tc>
                  <a:txBody>
                    <a:bodyPr/>
                    <a:lstStyle/>
                    <a:p>
                      <a:pPr algn="l">
                        <a:lnSpc>
                          <a:spcPts val="1465"/>
                        </a:lnSpc>
                        <a:spcAft>
                          <a:spcPts val="0"/>
                        </a:spcAft>
                      </a:pPr>
                      <a:r>
                        <a:rPr lang="en-AU" sz="1200">
                          <a:effectLst/>
                        </a:rPr>
                        <a:t>All cancers combined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1,399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2,917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4124193"/>
                  </a:ext>
                </a:extLst>
              </a:tr>
            </a:tbl>
          </a:graphicData>
        </a:graphic>
      </p:graphicFrame>
      <p:sp>
        <p:nvSpPr>
          <p:cNvPr id="5" name="Rectangle 4">
            <a:extLst>
              <a:ext uri="{FF2B5EF4-FFF2-40B4-BE49-F238E27FC236}">
                <a16:creationId xmlns:a16="http://schemas.microsoft.com/office/drawing/2014/main" id="{70EB32A5-E363-4A8F-8175-C5905D82B605}"/>
              </a:ext>
            </a:extLst>
          </p:cNvPr>
          <p:cNvSpPr/>
          <p:nvPr/>
        </p:nvSpPr>
        <p:spPr>
          <a:xfrm>
            <a:off x="336000" y="5564337"/>
            <a:ext cx="11520000" cy="961007"/>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of cases for cancers of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includes number of deaths for the 14 most common cancer types for Aboriginal and Torres Strait Islander population group. Total number of deaths indicated for ‘All cancers’ include deaths caused by other less commons cancers in addition to the types listed above.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 applicable.</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	</a:t>
            </a:r>
          </a:p>
        </p:txBody>
      </p:sp>
    </p:spTree>
    <p:extLst>
      <p:ext uri="{BB962C8B-B14F-4D97-AF65-F5344CB8AC3E}">
        <p14:creationId xmlns:p14="http://schemas.microsoft.com/office/powerpoint/2010/main" val="3663748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4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9688A-2D65-4F54-9F9F-E477BC8F19A9}"/>
              </a:ext>
            </a:extLst>
          </p:cNvPr>
          <p:cNvSpPr>
            <a:spLocks noGrp="1"/>
          </p:cNvSpPr>
          <p:nvPr>
            <p:ph type="title"/>
          </p:nvPr>
        </p:nvSpPr>
        <p:spPr/>
        <p:txBody>
          <a:bodyPr/>
          <a:lstStyle/>
          <a:p>
            <a:r>
              <a:rPr lang="en-AU" sz="2000" dirty="0"/>
              <a:t>Numbers and rates of deaths from mental health related conditions (excluding intentional self-harm) for Aboriginal and Torres Strait Islanders, by sex and cause of death, NSW, Qld, WA, SA, and the NT, 2011-2015</a:t>
            </a:r>
          </a:p>
        </p:txBody>
      </p:sp>
      <p:graphicFrame>
        <p:nvGraphicFramePr>
          <p:cNvPr id="4" name="Content Placeholder 3">
            <a:extLst>
              <a:ext uri="{FF2B5EF4-FFF2-40B4-BE49-F238E27FC236}">
                <a16:creationId xmlns:a16="http://schemas.microsoft.com/office/drawing/2014/main" id="{0D59FAB1-E628-41BD-956C-E69A7F3A3C3F}"/>
              </a:ext>
            </a:extLst>
          </p:cNvPr>
          <p:cNvGraphicFramePr>
            <a:graphicFrameLocks noGrp="1"/>
          </p:cNvGraphicFramePr>
          <p:nvPr>
            <p:ph idx="1"/>
            <p:extLst>
              <p:ext uri="{D42A27DB-BD31-4B8C-83A1-F6EECF244321}">
                <p14:modId xmlns:p14="http://schemas.microsoft.com/office/powerpoint/2010/main" val="1811770469"/>
              </p:ext>
            </p:extLst>
          </p:nvPr>
        </p:nvGraphicFramePr>
        <p:xfrm>
          <a:off x="336000" y="2204864"/>
          <a:ext cx="11520000" cy="3024336"/>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2846722163"/>
                    </a:ext>
                  </a:extLst>
                </a:gridCol>
                <a:gridCol w="2304000">
                  <a:extLst>
                    <a:ext uri="{9D8B030D-6E8A-4147-A177-3AD203B41FA5}">
                      <a16:colId xmlns:a16="http://schemas.microsoft.com/office/drawing/2014/main" val="956302413"/>
                    </a:ext>
                  </a:extLst>
                </a:gridCol>
                <a:gridCol w="2304000">
                  <a:extLst>
                    <a:ext uri="{9D8B030D-6E8A-4147-A177-3AD203B41FA5}">
                      <a16:colId xmlns:a16="http://schemas.microsoft.com/office/drawing/2014/main" val="4238336845"/>
                    </a:ext>
                  </a:extLst>
                </a:gridCol>
                <a:gridCol w="2304000">
                  <a:extLst>
                    <a:ext uri="{9D8B030D-6E8A-4147-A177-3AD203B41FA5}">
                      <a16:colId xmlns:a16="http://schemas.microsoft.com/office/drawing/2014/main" val="2848415166"/>
                    </a:ext>
                  </a:extLst>
                </a:gridCol>
                <a:gridCol w="2304000">
                  <a:extLst>
                    <a:ext uri="{9D8B030D-6E8A-4147-A177-3AD203B41FA5}">
                      <a16:colId xmlns:a16="http://schemas.microsoft.com/office/drawing/2014/main" val="1766343669"/>
                    </a:ext>
                  </a:extLst>
                </a:gridCol>
              </a:tblGrid>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3173743327"/>
                  </a:ext>
                </a:extLst>
              </a:tr>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extLst>
                  <a:ext uri="{0D108BD9-81ED-4DB2-BD59-A6C34878D82A}">
                    <a16:rowId xmlns:a16="http://schemas.microsoft.com/office/drawing/2014/main" val="292238894"/>
                  </a:ext>
                </a:extLst>
              </a:tr>
              <a:tr h="504056">
                <a:tc>
                  <a:txBody>
                    <a:bodyPr/>
                    <a:lstStyle/>
                    <a:p>
                      <a:pPr algn="l">
                        <a:spcAft>
                          <a:spcPts val="500"/>
                        </a:spcAft>
                      </a:pPr>
                      <a:r>
                        <a:rPr lang="en-AU" sz="1200" dirty="0">
                          <a:effectLst/>
                        </a:rPr>
                        <a:t>Mental disorders due to substance use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9158436"/>
                  </a:ext>
                </a:extLst>
              </a:tr>
              <a:tr h="504056">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5101660"/>
                  </a:ext>
                </a:extLst>
              </a:tr>
              <a:tr h="504056">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2212064"/>
                  </a:ext>
                </a:extLst>
              </a:tr>
              <a:tr h="504056">
                <a:tc>
                  <a:txBody>
                    <a:bodyPr/>
                    <a:lstStyle/>
                    <a:p>
                      <a:pPr algn="l">
                        <a:spcAft>
                          <a:spcPts val="500"/>
                        </a:spcAft>
                      </a:pPr>
                      <a:r>
                        <a:rPr lang="en-AU" sz="1200" dirty="0">
                          <a:effectLst/>
                        </a:rPr>
                        <a:t>All mental disorders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8598204"/>
                  </a:ext>
                </a:extLst>
              </a:tr>
            </a:tbl>
          </a:graphicData>
        </a:graphic>
      </p:graphicFrame>
      <p:sp>
        <p:nvSpPr>
          <p:cNvPr id="5" name="Rectangle 4">
            <a:extLst>
              <a:ext uri="{FF2B5EF4-FFF2-40B4-BE49-F238E27FC236}">
                <a16:creationId xmlns:a16="http://schemas.microsoft.com/office/drawing/2014/main" id="{27DD7650-38FF-4CC7-A739-369A6B81D3B5}"/>
              </a:ext>
            </a:extLst>
          </p:cNvPr>
          <p:cNvSpPr/>
          <p:nvPr/>
        </p:nvSpPr>
        <p:spPr>
          <a:xfrm>
            <a:off x="301044" y="5348313"/>
            <a:ext cx="7307124" cy="113507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deaths per 100,000, rounded to the nearest whole number, standardised using the 2001 Australian standard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Details of death from intentional self-harm (suicide) are not included in this table; see Tables 20, 21 and 22.</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‘Mental disorders due to substance use’ comprises ICD codes F10-F19, ‘Organic mental disorders’ ICD codes F00-F09, and ‘Other mental disorders’ ICD codes F20–F99, G30, G47.0, G47.1, G47.2, G47.8, G47.9, O99.3, R44, R45.0, R45.1, R45.4, R48.</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2017.</a:t>
            </a:r>
          </a:p>
          <a:p>
            <a:pPr>
              <a:spcAft>
                <a:spcPts val="300"/>
              </a:spcAft>
              <a:tabLst>
                <a:tab pos="457200" algn="l"/>
                <a:tab pos="594360" algn="l"/>
              </a:tabLst>
            </a:pPr>
            <a:endParaRPr lang="en-AU" sz="9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93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3380-419A-429B-8780-932BB7516C5D}"/>
              </a:ext>
            </a:extLst>
          </p:cNvPr>
          <p:cNvSpPr>
            <a:spLocks noGrp="1"/>
          </p:cNvSpPr>
          <p:nvPr>
            <p:ph type="title"/>
          </p:nvPr>
        </p:nvSpPr>
        <p:spPr/>
        <p:txBody>
          <a:bodyPr/>
          <a:lstStyle/>
          <a:p>
            <a:r>
              <a:rPr lang="en-AU" sz="2400" dirty="0"/>
              <a:t>Age-standardised death rates for intentional self-harm (suicide) among Aboriginal and Torres Strait Islander people, by sex and jurisdiction, NSW, Qld, WA, SA and the NT, 2014-2018</a:t>
            </a:r>
          </a:p>
        </p:txBody>
      </p:sp>
      <p:graphicFrame>
        <p:nvGraphicFramePr>
          <p:cNvPr id="4" name="Content Placeholder 3">
            <a:extLst>
              <a:ext uri="{FF2B5EF4-FFF2-40B4-BE49-F238E27FC236}">
                <a16:creationId xmlns:a16="http://schemas.microsoft.com/office/drawing/2014/main" id="{160B55DE-BA75-4968-8711-DBB9540052E1}"/>
              </a:ext>
            </a:extLst>
          </p:cNvPr>
          <p:cNvGraphicFramePr>
            <a:graphicFrameLocks noGrp="1"/>
          </p:cNvGraphicFramePr>
          <p:nvPr>
            <p:ph idx="1"/>
            <p:extLst>
              <p:ext uri="{D42A27DB-BD31-4B8C-83A1-F6EECF244321}">
                <p14:modId xmlns:p14="http://schemas.microsoft.com/office/powerpoint/2010/main" val="4001550322"/>
              </p:ext>
            </p:extLst>
          </p:nvPr>
        </p:nvGraphicFramePr>
        <p:xfrm>
          <a:off x="321937" y="2204864"/>
          <a:ext cx="11518899" cy="3348702"/>
        </p:xfrm>
        <a:graphic>
          <a:graphicData uri="http://schemas.openxmlformats.org/drawingml/2006/table">
            <a:tbl>
              <a:tblPr firstRow="1" firstCol="1" bandRow="1">
                <a:tableStyleId>{91EBBBCC-DAD2-459C-BE2E-F6DE35CF9A28}</a:tableStyleId>
              </a:tblPr>
              <a:tblGrid>
                <a:gridCol w="1645557">
                  <a:extLst>
                    <a:ext uri="{9D8B030D-6E8A-4147-A177-3AD203B41FA5}">
                      <a16:colId xmlns:a16="http://schemas.microsoft.com/office/drawing/2014/main" val="1822870136"/>
                    </a:ext>
                  </a:extLst>
                </a:gridCol>
                <a:gridCol w="1645557">
                  <a:extLst>
                    <a:ext uri="{9D8B030D-6E8A-4147-A177-3AD203B41FA5}">
                      <a16:colId xmlns:a16="http://schemas.microsoft.com/office/drawing/2014/main" val="2797857335"/>
                    </a:ext>
                  </a:extLst>
                </a:gridCol>
                <a:gridCol w="1645557">
                  <a:extLst>
                    <a:ext uri="{9D8B030D-6E8A-4147-A177-3AD203B41FA5}">
                      <a16:colId xmlns:a16="http://schemas.microsoft.com/office/drawing/2014/main" val="683323912"/>
                    </a:ext>
                  </a:extLst>
                </a:gridCol>
                <a:gridCol w="1645557">
                  <a:extLst>
                    <a:ext uri="{9D8B030D-6E8A-4147-A177-3AD203B41FA5}">
                      <a16:colId xmlns:a16="http://schemas.microsoft.com/office/drawing/2014/main" val="2209001019"/>
                    </a:ext>
                  </a:extLst>
                </a:gridCol>
                <a:gridCol w="1645557">
                  <a:extLst>
                    <a:ext uri="{9D8B030D-6E8A-4147-A177-3AD203B41FA5}">
                      <a16:colId xmlns:a16="http://schemas.microsoft.com/office/drawing/2014/main" val="3664221915"/>
                    </a:ext>
                  </a:extLst>
                </a:gridCol>
                <a:gridCol w="1645557">
                  <a:extLst>
                    <a:ext uri="{9D8B030D-6E8A-4147-A177-3AD203B41FA5}">
                      <a16:colId xmlns:a16="http://schemas.microsoft.com/office/drawing/2014/main" val="3936533956"/>
                    </a:ext>
                  </a:extLst>
                </a:gridCol>
                <a:gridCol w="1645557">
                  <a:extLst>
                    <a:ext uri="{9D8B030D-6E8A-4147-A177-3AD203B41FA5}">
                      <a16:colId xmlns:a16="http://schemas.microsoft.com/office/drawing/2014/main" val="1800526325"/>
                    </a:ext>
                  </a:extLst>
                </a:gridCol>
              </a:tblGrid>
              <a:tr h="47838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7430" marR="6743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7430" marR="67430" marT="0" marB="0" anchor="ctr">
                    <a:solidFill>
                      <a:srgbClr val="EA8024"/>
                    </a:solidFill>
                  </a:tcPr>
                </a:tc>
                <a:tc hMerge="1">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tc>
                <a:extLst>
                  <a:ext uri="{0D108BD9-81ED-4DB2-BD59-A6C34878D82A}">
                    <a16:rowId xmlns:a16="http://schemas.microsoft.com/office/drawing/2014/main" val="285242642"/>
                  </a:ext>
                </a:extLst>
              </a:tr>
              <a:tr h="47838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extLst>
                  <a:ext uri="{0D108BD9-81ED-4DB2-BD59-A6C34878D82A}">
                    <a16:rowId xmlns:a16="http://schemas.microsoft.com/office/drawing/2014/main" val="4010326593"/>
                  </a:ext>
                </a:extLst>
              </a:tr>
              <a:tr h="47838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880292472"/>
                  </a:ext>
                </a:extLst>
              </a:tr>
              <a:tr h="47838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4055371978"/>
                  </a:ext>
                </a:extLst>
              </a:tr>
              <a:tr h="47838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198934588"/>
                  </a:ext>
                </a:extLst>
              </a:tr>
              <a:tr h="47838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652568462"/>
                  </a:ext>
                </a:extLst>
              </a:tr>
              <a:tr h="47838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799041346"/>
                  </a:ext>
                </a:extLst>
              </a:tr>
            </a:tbl>
          </a:graphicData>
        </a:graphic>
      </p:graphicFrame>
      <p:sp>
        <p:nvSpPr>
          <p:cNvPr id="5" name="Rectangle 4">
            <a:extLst>
              <a:ext uri="{FF2B5EF4-FFF2-40B4-BE49-F238E27FC236}">
                <a16:creationId xmlns:a16="http://schemas.microsoft.com/office/drawing/2014/main" id="{3CD75329-88BA-424B-ABCE-0E54BF063A17}"/>
              </a:ext>
            </a:extLst>
          </p:cNvPr>
          <p:cNvSpPr/>
          <p:nvPr/>
        </p:nvSpPr>
        <p:spPr>
          <a:xfrm>
            <a:off x="335999" y="5553567"/>
            <a:ext cx="11504837" cy="75575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have been calculated using Aboriginal and Torres Strait Islander population estimates and projections based on the 2016 Census.</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7949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E050-CB7C-4711-92CD-8D57A2FEADAD}"/>
              </a:ext>
            </a:extLst>
          </p:cNvPr>
          <p:cNvSpPr>
            <a:spLocks noGrp="1"/>
          </p:cNvSpPr>
          <p:nvPr>
            <p:ph type="title"/>
          </p:nvPr>
        </p:nvSpPr>
        <p:spPr>
          <a:xfrm>
            <a:off x="336000" y="1509687"/>
            <a:ext cx="11520000" cy="500137"/>
          </a:xfrm>
        </p:spPr>
        <p:txBody>
          <a:bodyPr/>
          <a:lstStyle/>
          <a:p>
            <a:r>
              <a:rPr lang="en-AU" sz="2400" dirty="0"/>
              <a:t>Estimated Aboriginal and Torres Strait Islander population, by jurisdiction, Australia, 2019</a:t>
            </a:r>
          </a:p>
        </p:txBody>
      </p:sp>
      <p:graphicFrame>
        <p:nvGraphicFramePr>
          <p:cNvPr id="6" name="Content Placeholder 5">
            <a:extLst>
              <a:ext uri="{FF2B5EF4-FFF2-40B4-BE49-F238E27FC236}">
                <a16:creationId xmlns:a16="http://schemas.microsoft.com/office/drawing/2014/main" id="{27F5AD17-BC6C-496F-AC25-33C0FDF21D4D}"/>
              </a:ext>
            </a:extLst>
          </p:cNvPr>
          <p:cNvGraphicFramePr>
            <a:graphicFrameLocks noGrp="1"/>
          </p:cNvGraphicFramePr>
          <p:nvPr>
            <p:ph idx="1"/>
            <p:extLst>
              <p:ext uri="{D42A27DB-BD31-4B8C-83A1-F6EECF244321}">
                <p14:modId xmlns:p14="http://schemas.microsoft.com/office/powerpoint/2010/main" val="2652842370"/>
              </p:ext>
            </p:extLst>
          </p:nvPr>
        </p:nvGraphicFramePr>
        <p:xfrm>
          <a:off x="353218" y="2009824"/>
          <a:ext cx="11485564" cy="3815555"/>
        </p:xfrm>
        <a:graphic>
          <a:graphicData uri="http://schemas.openxmlformats.org/drawingml/2006/table">
            <a:tbl>
              <a:tblPr firstRow="1" bandRow="1">
                <a:tableStyleId>{91EBBBCC-DAD2-459C-BE2E-F6DE35CF9A28}</a:tableStyleId>
              </a:tblPr>
              <a:tblGrid>
                <a:gridCol w="2871391">
                  <a:extLst>
                    <a:ext uri="{9D8B030D-6E8A-4147-A177-3AD203B41FA5}">
                      <a16:colId xmlns:a16="http://schemas.microsoft.com/office/drawing/2014/main" val="2602953530"/>
                    </a:ext>
                  </a:extLst>
                </a:gridCol>
                <a:gridCol w="2871391">
                  <a:extLst>
                    <a:ext uri="{9D8B030D-6E8A-4147-A177-3AD203B41FA5}">
                      <a16:colId xmlns:a16="http://schemas.microsoft.com/office/drawing/2014/main" val="2305760031"/>
                    </a:ext>
                  </a:extLst>
                </a:gridCol>
                <a:gridCol w="2871391">
                  <a:extLst>
                    <a:ext uri="{9D8B030D-6E8A-4147-A177-3AD203B41FA5}">
                      <a16:colId xmlns:a16="http://schemas.microsoft.com/office/drawing/2014/main" val="476678446"/>
                    </a:ext>
                  </a:extLst>
                </a:gridCol>
                <a:gridCol w="2871391">
                  <a:extLst>
                    <a:ext uri="{9D8B030D-6E8A-4147-A177-3AD203B41FA5}">
                      <a16:colId xmlns:a16="http://schemas.microsoft.com/office/drawing/2014/main" val="2051140928"/>
                    </a:ext>
                  </a:extLst>
                </a:gridCol>
              </a:tblGrid>
              <a:tr h="40143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Indigenous population (number)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Australian Indigenous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total jurisdiction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441505776"/>
                  </a:ext>
                </a:extLst>
              </a:tr>
              <a:tr h="37934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281,107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13333"/>
                  </a:ext>
                </a:extLst>
              </a:tr>
              <a:tr h="3793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62,074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1296268"/>
                  </a:ext>
                </a:extLst>
              </a:tr>
              <a:tr h="3793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235,962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3057927"/>
                  </a:ext>
                </a:extLst>
              </a:tr>
              <a:tr h="3793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106,939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2895303"/>
                  </a:ext>
                </a:extLst>
              </a:tr>
              <a:tr h="3793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44,981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4963338"/>
                  </a:ext>
                </a:extLst>
              </a:tr>
              <a:tr h="379347">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30,070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4114457"/>
                  </a:ext>
                </a:extLst>
              </a:tr>
              <a:tr h="379347">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8,178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5403230"/>
                  </a:ext>
                </a:extLst>
              </a:tr>
              <a:tr h="3793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77,605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2046912"/>
                  </a:ext>
                </a:extLst>
              </a:tr>
              <a:tr h="3793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847,190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4613796"/>
                  </a:ext>
                </a:extLst>
              </a:tr>
            </a:tbl>
          </a:graphicData>
        </a:graphic>
      </p:graphicFrame>
      <p:sp>
        <p:nvSpPr>
          <p:cNvPr id="7" name="Rectangle 6">
            <a:extLst>
              <a:ext uri="{FF2B5EF4-FFF2-40B4-BE49-F238E27FC236}">
                <a16:creationId xmlns:a16="http://schemas.microsoft.com/office/drawing/2014/main" id="{5DC0BB45-E8EC-468F-896F-4768ED09AEB6}"/>
              </a:ext>
            </a:extLst>
          </p:cNvPr>
          <p:cNvSpPr/>
          <p:nvPr/>
        </p:nvSpPr>
        <p:spPr>
          <a:xfrm>
            <a:off x="353859" y="6084004"/>
            <a:ext cx="11502781" cy="3693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The Australian population includes Jervis Bay Territory, the Cocos (Keeling) Islands, Christmas Island and Norfolk Island.</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ABS, 2019, ABS, 2019.</a:t>
            </a:r>
          </a:p>
        </p:txBody>
      </p:sp>
    </p:spTree>
    <p:extLst>
      <p:ext uri="{BB962C8B-B14F-4D97-AF65-F5344CB8AC3E}">
        <p14:creationId xmlns:p14="http://schemas.microsoft.com/office/powerpoint/2010/main" val="45078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F3905-5262-45BC-A8C6-11D68E51BAE8}"/>
              </a:ext>
            </a:extLst>
          </p:cNvPr>
          <p:cNvSpPr>
            <a:spLocks noGrp="1"/>
          </p:cNvSpPr>
          <p:nvPr>
            <p:ph type="title"/>
          </p:nvPr>
        </p:nvSpPr>
        <p:spPr/>
        <p:txBody>
          <a:bodyPr/>
          <a:lstStyle/>
          <a:p>
            <a:r>
              <a:rPr lang="en-AU" sz="2400" dirty="0"/>
              <a:t>Age-standardised death rates for intentional self-harm (suicide) for Aboriginal and Torres Strait Islander people, NSW, Qld, WA, SA and the NT, 2009-2013 and 2014-2018 </a:t>
            </a:r>
          </a:p>
        </p:txBody>
      </p:sp>
      <p:graphicFrame>
        <p:nvGraphicFramePr>
          <p:cNvPr id="4" name="Content Placeholder 3">
            <a:extLst>
              <a:ext uri="{FF2B5EF4-FFF2-40B4-BE49-F238E27FC236}">
                <a16:creationId xmlns:a16="http://schemas.microsoft.com/office/drawing/2014/main" id="{320AEDEE-A2BB-4E2B-994E-4F440D1DBEDC}"/>
              </a:ext>
            </a:extLst>
          </p:cNvPr>
          <p:cNvGraphicFramePr>
            <a:graphicFrameLocks noGrp="1"/>
          </p:cNvGraphicFramePr>
          <p:nvPr>
            <p:ph idx="1"/>
            <p:extLst>
              <p:ext uri="{D42A27DB-BD31-4B8C-83A1-F6EECF244321}">
                <p14:modId xmlns:p14="http://schemas.microsoft.com/office/powerpoint/2010/main" val="2245047281"/>
              </p:ext>
            </p:extLst>
          </p:nvPr>
        </p:nvGraphicFramePr>
        <p:xfrm>
          <a:off x="336000" y="2204864"/>
          <a:ext cx="11520000" cy="3384381"/>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1661395471"/>
                    </a:ext>
                  </a:extLst>
                </a:gridCol>
                <a:gridCol w="3840000">
                  <a:extLst>
                    <a:ext uri="{9D8B030D-6E8A-4147-A177-3AD203B41FA5}">
                      <a16:colId xmlns:a16="http://schemas.microsoft.com/office/drawing/2014/main" val="1839397760"/>
                    </a:ext>
                  </a:extLst>
                </a:gridCol>
                <a:gridCol w="3840000">
                  <a:extLst>
                    <a:ext uri="{9D8B030D-6E8A-4147-A177-3AD203B41FA5}">
                      <a16:colId xmlns:a16="http://schemas.microsoft.com/office/drawing/2014/main" val="1718834884"/>
                    </a:ext>
                  </a:extLst>
                </a:gridCol>
              </a:tblGrid>
              <a:tr h="48348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2009-2013</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2014-2018</a:t>
                      </a:r>
                    </a:p>
                  </a:txBody>
                  <a:tcPr marL="76200" marR="76200" marT="28575" marB="28575" anchor="ctr">
                    <a:solidFill>
                      <a:srgbClr val="EA8024"/>
                    </a:solidFill>
                  </a:tcPr>
                </a:tc>
                <a:extLst>
                  <a:ext uri="{0D108BD9-81ED-4DB2-BD59-A6C34878D82A}">
                    <a16:rowId xmlns:a16="http://schemas.microsoft.com/office/drawing/2014/main" val="3901890766"/>
                  </a:ext>
                </a:extLst>
              </a:tr>
              <a:tr h="483483">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63850497"/>
                  </a:ext>
                </a:extLst>
              </a:tr>
              <a:tr h="483483">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26543607"/>
                  </a:ext>
                </a:extLst>
              </a:tr>
              <a:tr h="483483">
                <a:tc>
                  <a:txBody>
                    <a:bodyPr/>
                    <a:lstStyle/>
                    <a:p>
                      <a:pPr algn="l">
                        <a:spcAft>
                          <a:spcPts val="500"/>
                        </a:spcAft>
                      </a:pPr>
                      <a:r>
                        <a:rPr lang="en-AU" sz="1200">
                          <a:effectLst/>
                        </a:rPr>
                        <a:t>WA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219495954"/>
                  </a:ext>
                </a:extLst>
              </a:tr>
              <a:tr h="483483">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354066652"/>
                  </a:ext>
                </a:extLst>
              </a:tr>
              <a:tr h="483483">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9146039"/>
                  </a:ext>
                </a:extLst>
              </a:tr>
              <a:tr h="483483">
                <a:tc>
                  <a:txBody>
                    <a:bodyPr/>
                    <a:lstStyle/>
                    <a:p>
                      <a:pPr algn="l">
                        <a:spcAft>
                          <a:spcPts val="500"/>
                        </a:spcAft>
                      </a:pPr>
                      <a:r>
                        <a:rPr lang="en-AU" sz="1200">
                          <a:effectLst/>
                        </a:rPr>
                        <a:t>Total for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446218265"/>
                  </a:ext>
                </a:extLst>
              </a:tr>
            </a:tbl>
          </a:graphicData>
        </a:graphic>
      </p:graphicFrame>
      <p:sp>
        <p:nvSpPr>
          <p:cNvPr id="5" name="Rectangle 4">
            <a:extLst>
              <a:ext uri="{FF2B5EF4-FFF2-40B4-BE49-F238E27FC236}">
                <a16:creationId xmlns:a16="http://schemas.microsoft.com/office/drawing/2014/main" id="{DD090401-E199-425E-8A93-46DE1CC0DCB7}"/>
              </a:ext>
            </a:extLst>
          </p:cNvPr>
          <p:cNvSpPr/>
          <p:nvPr/>
        </p:nvSpPr>
        <p:spPr>
          <a:xfrm>
            <a:off x="336000" y="5661249"/>
            <a:ext cx="11520000" cy="685920"/>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Age-standardised death rates are per 100,000 ERP as at 30 June (mid-year).</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calculated using Aboriginal and Torres Strait Islander population estimates and projections based on 2016 Census.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463296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84453-53A9-4027-B52C-E864A8099C7B}"/>
              </a:ext>
            </a:extLst>
          </p:cNvPr>
          <p:cNvSpPr>
            <a:spLocks noGrp="1"/>
          </p:cNvSpPr>
          <p:nvPr>
            <p:ph type="title"/>
          </p:nvPr>
        </p:nvSpPr>
        <p:spPr/>
        <p:txBody>
          <a:bodyPr/>
          <a:lstStyle/>
          <a:p>
            <a:r>
              <a:rPr lang="en-AU" sz="2000" dirty="0"/>
              <a:t>Age-standardised death rates for intentional self-harm among Aboriginal and Torres Strait Islander people, by sex and age-group, and Aboriginal and Torres Strait Islander: non-Indigenous rate ratios, NSW, Qld, WA, SA and the NT, 2014-2018</a:t>
            </a:r>
          </a:p>
        </p:txBody>
      </p:sp>
      <p:graphicFrame>
        <p:nvGraphicFramePr>
          <p:cNvPr id="9" name="Content Placeholder 8">
            <a:extLst>
              <a:ext uri="{FF2B5EF4-FFF2-40B4-BE49-F238E27FC236}">
                <a16:creationId xmlns:a16="http://schemas.microsoft.com/office/drawing/2014/main" id="{D952CC2E-D0ED-4B69-8738-F87D907F4E09}"/>
              </a:ext>
            </a:extLst>
          </p:cNvPr>
          <p:cNvGraphicFramePr>
            <a:graphicFrameLocks noGrp="1"/>
          </p:cNvGraphicFramePr>
          <p:nvPr>
            <p:ph idx="1"/>
            <p:extLst>
              <p:ext uri="{D42A27DB-BD31-4B8C-83A1-F6EECF244321}">
                <p14:modId xmlns:p14="http://schemas.microsoft.com/office/powerpoint/2010/main" val="3378790022"/>
              </p:ext>
            </p:extLst>
          </p:nvPr>
        </p:nvGraphicFramePr>
        <p:xfrm>
          <a:off x="336000" y="2420889"/>
          <a:ext cx="11281571" cy="2880320"/>
        </p:xfrm>
        <a:graphic>
          <a:graphicData uri="http://schemas.openxmlformats.org/drawingml/2006/table">
            <a:tbl>
              <a:tblPr firstRow="1" firstCol="1" bandRow="1">
                <a:tableStyleId>{91EBBBCC-DAD2-459C-BE2E-F6DE35CF9A28}</a:tableStyleId>
              </a:tblPr>
              <a:tblGrid>
                <a:gridCol w="1611653">
                  <a:extLst>
                    <a:ext uri="{9D8B030D-6E8A-4147-A177-3AD203B41FA5}">
                      <a16:colId xmlns:a16="http://schemas.microsoft.com/office/drawing/2014/main" val="1945208409"/>
                    </a:ext>
                  </a:extLst>
                </a:gridCol>
                <a:gridCol w="1611653">
                  <a:extLst>
                    <a:ext uri="{9D8B030D-6E8A-4147-A177-3AD203B41FA5}">
                      <a16:colId xmlns:a16="http://schemas.microsoft.com/office/drawing/2014/main" val="3175208321"/>
                    </a:ext>
                  </a:extLst>
                </a:gridCol>
                <a:gridCol w="1611653">
                  <a:extLst>
                    <a:ext uri="{9D8B030D-6E8A-4147-A177-3AD203B41FA5}">
                      <a16:colId xmlns:a16="http://schemas.microsoft.com/office/drawing/2014/main" val="2304273468"/>
                    </a:ext>
                  </a:extLst>
                </a:gridCol>
                <a:gridCol w="1611653">
                  <a:extLst>
                    <a:ext uri="{9D8B030D-6E8A-4147-A177-3AD203B41FA5}">
                      <a16:colId xmlns:a16="http://schemas.microsoft.com/office/drawing/2014/main" val="3833975757"/>
                    </a:ext>
                  </a:extLst>
                </a:gridCol>
                <a:gridCol w="1611653">
                  <a:extLst>
                    <a:ext uri="{9D8B030D-6E8A-4147-A177-3AD203B41FA5}">
                      <a16:colId xmlns:a16="http://schemas.microsoft.com/office/drawing/2014/main" val="2854121295"/>
                    </a:ext>
                  </a:extLst>
                </a:gridCol>
                <a:gridCol w="1611653">
                  <a:extLst>
                    <a:ext uri="{9D8B030D-6E8A-4147-A177-3AD203B41FA5}">
                      <a16:colId xmlns:a16="http://schemas.microsoft.com/office/drawing/2014/main" val="1012419684"/>
                    </a:ext>
                  </a:extLst>
                </a:gridCol>
                <a:gridCol w="1611653">
                  <a:extLst>
                    <a:ext uri="{9D8B030D-6E8A-4147-A177-3AD203B41FA5}">
                      <a16:colId xmlns:a16="http://schemas.microsoft.com/office/drawing/2014/main" val="1973387395"/>
                    </a:ext>
                  </a:extLst>
                </a:gridCol>
              </a:tblGrid>
              <a:tr h="36004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50304" marR="50304"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 people</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ratios</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909500957"/>
                  </a:ext>
                </a:extLst>
              </a:tr>
              <a:tr h="360040">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extLst>
                  <a:ext uri="{0D108BD9-81ED-4DB2-BD59-A6C34878D82A}">
                    <a16:rowId xmlns:a16="http://schemas.microsoft.com/office/drawing/2014/main" val="1664115362"/>
                  </a:ext>
                </a:extLst>
              </a:tr>
              <a:tr h="360040">
                <a:tc>
                  <a:txBody>
                    <a:bodyPr/>
                    <a:lstStyle/>
                    <a:p>
                      <a:pPr algn="l">
                        <a:spcAft>
                          <a:spcPts val="500"/>
                        </a:spcAft>
                      </a:pPr>
                      <a:r>
                        <a:rPr lang="en-AU" sz="1200">
                          <a:effectLst/>
                        </a:rPr>
                        <a:t>1-14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567935473"/>
                  </a:ext>
                </a:extLst>
              </a:tr>
              <a:tr h="360040">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610274291"/>
                  </a:ext>
                </a:extLst>
              </a:tr>
              <a:tr h="360040">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84391523"/>
                  </a:ext>
                </a:extLst>
              </a:tr>
              <a:tr h="360040">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205163480"/>
                  </a:ext>
                </a:extLst>
              </a:tr>
              <a:tr h="360040">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1929045704"/>
                  </a:ext>
                </a:extLst>
              </a:tr>
              <a:tr h="360040">
                <a:tc>
                  <a:txBody>
                    <a:bodyPr/>
                    <a:lstStyle/>
                    <a:p>
                      <a:pPr algn="l">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95199000"/>
                  </a:ext>
                </a:extLst>
              </a:tr>
            </a:tbl>
          </a:graphicData>
        </a:graphic>
      </p:graphicFrame>
      <p:sp>
        <p:nvSpPr>
          <p:cNvPr id="10" name="Rectangle 9">
            <a:extLst>
              <a:ext uri="{FF2B5EF4-FFF2-40B4-BE49-F238E27FC236}">
                <a16:creationId xmlns:a16="http://schemas.microsoft.com/office/drawing/2014/main" id="{F7754E1C-5B51-44B3-B43B-272EC5AAB674}"/>
              </a:ext>
            </a:extLst>
          </p:cNvPr>
          <p:cNvSpPr/>
          <p:nvPr/>
        </p:nvSpPr>
        <p:spPr>
          <a:xfrm>
            <a:off x="336000" y="5348312"/>
            <a:ext cx="11520000" cy="150968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standardised to the 2016 Census based population estimates and 2016 ERP.</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incomplete identification of Aboriginal and Torres Strait Islander status, these figures probably underestimate the true differences between Aboriginal and Torres Strait Islander and non-Indigenous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776890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A9D0-D029-463E-8550-4A602E426003}"/>
              </a:ext>
            </a:extLst>
          </p:cNvPr>
          <p:cNvSpPr>
            <a:spLocks noGrp="1"/>
          </p:cNvSpPr>
          <p:nvPr>
            <p:ph type="title"/>
          </p:nvPr>
        </p:nvSpPr>
        <p:spPr/>
        <p:txBody>
          <a:bodyPr/>
          <a:lstStyle/>
          <a:p>
            <a:r>
              <a:rPr lang="en-AU" sz="2400" dirty="0"/>
              <a:t>Numbers of notifications and age-standardised notification rates for ESRD, by Indigenous status, and Aboriginal and Torres Strait </a:t>
            </a:r>
            <a:r>
              <a:rPr lang="en-AU" sz="2400" dirty="0" err="1"/>
              <a:t>Islander:non-Indigenous</a:t>
            </a:r>
            <a:r>
              <a:rPr lang="en-AU" sz="2400" dirty="0"/>
              <a:t> rate ratios, selected jurisdictions, Australia, 2014-2018</a:t>
            </a:r>
          </a:p>
        </p:txBody>
      </p:sp>
      <p:graphicFrame>
        <p:nvGraphicFramePr>
          <p:cNvPr id="4" name="Content Placeholder 3">
            <a:extLst>
              <a:ext uri="{FF2B5EF4-FFF2-40B4-BE49-F238E27FC236}">
                <a16:creationId xmlns:a16="http://schemas.microsoft.com/office/drawing/2014/main" id="{FB45AFBC-C32A-4562-BCA8-3F1CB2106DBD}"/>
              </a:ext>
            </a:extLst>
          </p:cNvPr>
          <p:cNvGraphicFramePr>
            <a:graphicFrameLocks noGrp="1"/>
          </p:cNvGraphicFramePr>
          <p:nvPr>
            <p:ph idx="1"/>
            <p:extLst>
              <p:ext uri="{D42A27DB-BD31-4B8C-83A1-F6EECF244321}">
                <p14:modId xmlns:p14="http://schemas.microsoft.com/office/powerpoint/2010/main" val="211476399"/>
              </p:ext>
            </p:extLst>
          </p:nvPr>
        </p:nvGraphicFramePr>
        <p:xfrm>
          <a:off x="336000" y="2564904"/>
          <a:ext cx="11485560" cy="2880324"/>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3544093065"/>
                    </a:ext>
                  </a:extLst>
                </a:gridCol>
                <a:gridCol w="1914260">
                  <a:extLst>
                    <a:ext uri="{9D8B030D-6E8A-4147-A177-3AD203B41FA5}">
                      <a16:colId xmlns:a16="http://schemas.microsoft.com/office/drawing/2014/main" val="3483025650"/>
                    </a:ext>
                  </a:extLst>
                </a:gridCol>
                <a:gridCol w="1914260">
                  <a:extLst>
                    <a:ext uri="{9D8B030D-6E8A-4147-A177-3AD203B41FA5}">
                      <a16:colId xmlns:a16="http://schemas.microsoft.com/office/drawing/2014/main" val="3105751959"/>
                    </a:ext>
                  </a:extLst>
                </a:gridCol>
                <a:gridCol w="1914260">
                  <a:extLst>
                    <a:ext uri="{9D8B030D-6E8A-4147-A177-3AD203B41FA5}">
                      <a16:colId xmlns:a16="http://schemas.microsoft.com/office/drawing/2014/main" val="503585754"/>
                    </a:ext>
                  </a:extLst>
                </a:gridCol>
                <a:gridCol w="1914260">
                  <a:extLst>
                    <a:ext uri="{9D8B030D-6E8A-4147-A177-3AD203B41FA5}">
                      <a16:colId xmlns:a16="http://schemas.microsoft.com/office/drawing/2014/main" val="1451165376"/>
                    </a:ext>
                  </a:extLst>
                </a:gridCol>
                <a:gridCol w="1914260">
                  <a:extLst>
                    <a:ext uri="{9D8B030D-6E8A-4147-A177-3AD203B41FA5}">
                      <a16:colId xmlns:a16="http://schemas.microsoft.com/office/drawing/2014/main" val="307022555"/>
                    </a:ext>
                  </a:extLst>
                </a:gridCol>
              </a:tblGrid>
              <a:tr h="32003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row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710800502"/>
                  </a:ext>
                </a:extLst>
              </a:tr>
              <a:tr h="32003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vMerge="1">
                  <a:txBody>
                    <a:bodyPr/>
                    <a:lstStyle/>
                    <a:p>
                      <a:endParaRPr lang="en-AU"/>
                    </a:p>
                  </a:txBody>
                  <a:tcPr/>
                </a:tc>
                <a:extLst>
                  <a:ext uri="{0D108BD9-81ED-4DB2-BD59-A6C34878D82A}">
                    <a16:rowId xmlns:a16="http://schemas.microsoft.com/office/drawing/2014/main" val="4108824360"/>
                  </a:ext>
                </a:extLst>
              </a:tr>
              <a:tr h="32003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47658757"/>
                  </a:ext>
                </a:extLst>
              </a:tr>
              <a:tr h="320036">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0953937"/>
                  </a:ext>
                </a:extLst>
              </a:tr>
              <a:tr h="32003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6163683"/>
                  </a:ext>
                </a:extLst>
              </a:tr>
              <a:tr h="32003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3396975"/>
                  </a:ext>
                </a:extLst>
              </a:tr>
              <a:tr h="32003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5391392"/>
                  </a:ext>
                </a:extLst>
              </a:tr>
              <a:tr h="32003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9492721"/>
                  </a:ext>
                </a:extLst>
              </a:tr>
              <a:tr h="320036">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1431688"/>
                  </a:ext>
                </a:extLst>
              </a:tr>
            </a:tbl>
          </a:graphicData>
        </a:graphic>
      </p:graphicFrame>
      <p:sp>
        <p:nvSpPr>
          <p:cNvPr id="5" name="Rectangle 4">
            <a:extLst>
              <a:ext uri="{FF2B5EF4-FFF2-40B4-BE49-F238E27FC236}">
                <a16:creationId xmlns:a16="http://schemas.microsoft.com/office/drawing/2014/main" id="{37CB1954-25B9-4104-9D71-E2611600B58D}"/>
              </a:ext>
            </a:extLst>
          </p:cNvPr>
          <p:cNvSpPr/>
          <p:nvPr/>
        </p:nvSpPr>
        <p:spPr>
          <a:xfrm>
            <a:off x="327885" y="5445224"/>
            <a:ext cx="11519999"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 have been standardised using the ERP from 30 June 2001.</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Notification rates for Tas and the ACT have not been shown separately because of the small numbers of notifications but are included in the figures for Australia.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 </a:t>
            </a:r>
          </a:p>
        </p:txBody>
      </p:sp>
    </p:spTree>
    <p:extLst>
      <p:ext uri="{BB962C8B-B14F-4D97-AF65-F5344CB8AC3E}">
        <p14:creationId xmlns:p14="http://schemas.microsoft.com/office/powerpoint/2010/main" val="224018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D827-BDE5-4238-9BDB-8245CF067391}"/>
              </a:ext>
            </a:extLst>
          </p:cNvPr>
          <p:cNvSpPr>
            <a:spLocks noGrp="1"/>
          </p:cNvSpPr>
          <p:nvPr>
            <p:ph type="title"/>
          </p:nvPr>
        </p:nvSpPr>
        <p:spPr/>
        <p:txBody>
          <a:bodyPr/>
          <a:lstStyle/>
          <a:p>
            <a:r>
              <a:rPr lang="en-AU" sz="2400" dirty="0"/>
              <a:t>Numbers of notifications and notification rates of ESRD, by Indigenous status and age-group, and Aboriginal and Torres Strait </a:t>
            </a:r>
            <a:r>
              <a:rPr lang="en-AU" sz="2400" dirty="0" err="1"/>
              <a:t>Islander:non-Indigenous</a:t>
            </a:r>
            <a:r>
              <a:rPr lang="en-AU" sz="2400" dirty="0"/>
              <a:t> rate ratios, Australia, 2014-2018</a:t>
            </a:r>
          </a:p>
        </p:txBody>
      </p:sp>
      <p:graphicFrame>
        <p:nvGraphicFramePr>
          <p:cNvPr id="4" name="Content Placeholder 3">
            <a:extLst>
              <a:ext uri="{FF2B5EF4-FFF2-40B4-BE49-F238E27FC236}">
                <a16:creationId xmlns:a16="http://schemas.microsoft.com/office/drawing/2014/main" id="{D4A4FA83-5326-4D70-87A0-1C659B870B07}"/>
              </a:ext>
            </a:extLst>
          </p:cNvPr>
          <p:cNvGraphicFramePr>
            <a:graphicFrameLocks noGrp="1"/>
          </p:cNvGraphicFramePr>
          <p:nvPr>
            <p:ph idx="1"/>
            <p:extLst>
              <p:ext uri="{D42A27DB-BD31-4B8C-83A1-F6EECF244321}">
                <p14:modId xmlns:p14="http://schemas.microsoft.com/office/powerpoint/2010/main" val="4242178254"/>
              </p:ext>
            </p:extLst>
          </p:nvPr>
        </p:nvGraphicFramePr>
        <p:xfrm>
          <a:off x="332620" y="2276873"/>
          <a:ext cx="11485560" cy="3071442"/>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4191429360"/>
                    </a:ext>
                  </a:extLst>
                </a:gridCol>
                <a:gridCol w="1914260">
                  <a:extLst>
                    <a:ext uri="{9D8B030D-6E8A-4147-A177-3AD203B41FA5}">
                      <a16:colId xmlns:a16="http://schemas.microsoft.com/office/drawing/2014/main" val="4250889787"/>
                    </a:ext>
                  </a:extLst>
                </a:gridCol>
                <a:gridCol w="1914260">
                  <a:extLst>
                    <a:ext uri="{9D8B030D-6E8A-4147-A177-3AD203B41FA5}">
                      <a16:colId xmlns:a16="http://schemas.microsoft.com/office/drawing/2014/main" val="2411602458"/>
                    </a:ext>
                  </a:extLst>
                </a:gridCol>
                <a:gridCol w="1914260">
                  <a:extLst>
                    <a:ext uri="{9D8B030D-6E8A-4147-A177-3AD203B41FA5}">
                      <a16:colId xmlns:a16="http://schemas.microsoft.com/office/drawing/2014/main" val="3794661094"/>
                    </a:ext>
                  </a:extLst>
                </a:gridCol>
                <a:gridCol w="1914260">
                  <a:extLst>
                    <a:ext uri="{9D8B030D-6E8A-4147-A177-3AD203B41FA5}">
                      <a16:colId xmlns:a16="http://schemas.microsoft.com/office/drawing/2014/main" val="1411471034"/>
                    </a:ext>
                  </a:extLst>
                </a:gridCol>
                <a:gridCol w="1914260">
                  <a:extLst>
                    <a:ext uri="{9D8B030D-6E8A-4147-A177-3AD203B41FA5}">
                      <a16:colId xmlns:a16="http://schemas.microsoft.com/office/drawing/2014/main" val="1601373763"/>
                    </a:ext>
                  </a:extLst>
                </a:gridCol>
              </a:tblGrid>
              <a:tr h="279222">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226497598"/>
                  </a:ext>
                </a:extLst>
              </a:tr>
              <a:tr h="279222">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1528795330"/>
                  </a:ext>
                </a:extLst>
              </a:tr>
              <a:tr h="279222">
                <a:tc>
                  <a:txBody>
                    <a:bodyPr/>
                    <a:lstStyle/>
                    <a:p>
                      <a:pPr algn="just">
                        <a:spcAft>
                          <a:spcPts val="500"/>
                        </a:spcAft>
                      </a:pPr>
                      <a:r>
                        <a:rPr lang="en-AU" sz="1200">
                          <a:effectLst/>
                        </a:rPr>
                        <a:t>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71073183"/>
                  </a:ext>
                </a:extLst>
              </a:tr>
              <a:tr h="279222">
                <a:tc>
                  <a:txBody>
                    <a:bodyPr/>
                    <a:lstStyle/>
                    <a:p>
                      <a:pPr algn="just">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3240134"/>
                  </a:ext>
                </a:extLst>
              </a:tr>
              <a:tr h="279222">
                <a:tc>
                  <a:txBody>
                    <a:bodyPr/>
                    <a:lstStyle/>
                    <a:p>
                      <a:pPr algn="just">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6971806"/>
                  </a:ext>
                </a:extLst>
              </a:tr>
              <a:tr h="279222">
                <a:tc>
                  <a:txBody>
                    <a:bodyPr/>
                    <a:lstStyle/>
                    <a:p>
                      <a:pPr algn="just">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21465648"/>
                  </a:ext>
                </a:extLst>
              </a:tr>
              <a:tr h="279222">
                <a:tc>
                  <a:txBody>
                    <a:bodyPr/>
                    <a:lstStyle/>
                    <a:p>
                      <a:pPr algn="just">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516525"/>
                  </a:ext>
                </a:extLst>
              </a:tr>
              <a:tr h="279222">
                <a:tc>
                  <a:txBody>
                    <a:bodyPr/>
                    <a:lstStyle/>
                    <a:p>
                      <a:pPr algn="just">
                        <a:spcAft>
                          <a:spcPts val="500"/>
                        </a:spcAft>
                      </a:pPr>
                      <a:r>
                        <a:rPr lang="en-AU" sz="1200">
                          <a:effectLst/>
                        </a:rPr>
                        <a:t>55-64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1061091"/>
                  </a:ext>
                </a:extLst>
              </a:tr>
              <a:tr h="279222">
                <a:tc>
                  <a:txBody>
                    <a:bodyPr/>
                    <a:lstStyle/>
                    <a:p>
                      <a:pPr algn="just">
                        <a:spcAft>
                          <a:spcPts val="500"/>
                        </a:spcAft>
                      </a:pPr>
                      <a:r>
                        <a:rPr lang="en-AU" sz="1200">
                          <a:effectLst/>
                        </a:rPr>
                        <a:t>65-74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221743"/>
                  </a:ext>
                </a:extLst>
              </a:tr>
              <a:tr h="279222">
                <a:tc>
                  <a:txBody>
                    <a:bodyPr/>
                    <a:lstStyle/>
                    <a:p>
                      <a:pPr algn="just">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2074327"/>
                  </a:ext>
                </a:extLst>
              </a:tr>
              <a:tr h="279222">
                <a:tc>
                  <a:txBody>
                    <a:bodyPr/>
                    <a:lstStyle/>
                    <a:p>
                      <a:pPr algn="just">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33814"/>
                  </a:ext>
                </a:extLst>
              </a:tr>
            </a:tbl>
          </a:graphicData>
        </a:graphic>
      </p:graphicFrame>
      <p:sp>
        <p:nvSpPr>
          <p:cNvPr id="5" name="Rectangle 4">
            <a:extLst>
              <a:ext uri="{FF2B5EF4-FFF2-40B4-BE49-F238E27FC236}">
                <a16:creationId xmlns:a16="http://schemas.microsoft.com/office/drawing/2014/main" id="{8CC6CEA2-EDEF-41EB-A737-1DFEBEC56106}"/>
              </a:ext>
            </a:extLst>
          </p:cNvPr>
          <p:cNvSpPr/>
          <p:nvPr/>
        </p:nvSpPr>
        <p:spPr>
          <a:xfrm>
            <a:off x="359664" y="5348313"/>
            <a:ext cx="11485561"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for ‘All ages’ are age-standardised.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a:t>
            </a:r>
          </a:p>
        </p:txBody>
      </p:sp>
    </p:spTree>
    <p:extLst>
      <p:ext uri="{BB962C8B-B14F-4D97-AF65-F5344CB8AC3E}">
        <p14:creationId xmlns:p14="http://schemas.microsoft.com/office/powerpoint/2010/main" val="3078880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A2CD-0200-4512-ADA7-68A7CA113371}"/>
              </a:ext>
            </a:extLst>
          </p:cNvPr>
          <p:cNvSpPr>
            <a:spLocks noGrp="1"/>
          </p:cNvSpPr>
          <p:nvPr>
            <p:ph type="title"/>
          </p:nvPr>
        </p:nvSpPr>
        <p:spPr/>
        <p:txBody>
          <a:bodyPr/>
          <a:lstStyle/>
          <a:p>
            <a:r>
              <a:rPr lang="en-AU" sz="2400" dirty="0"/>
              <a:t>Prevalence of Aboriginal and Torres Strait Islanders on dialysis, by modality, Australia, 2018</a:t>
            </a:r>
          </a:p>
        </p:txBody>
      </p:sp>
      <p:graphicFrame>
        <p:nvGraphicFramePr>
          <p:cNvPr id="4" name="Content Placeholder 3">
            <a:extLst>
              <a:ext uri="{FF2B5EF4-FFF2-40B4-BE49-F238E27FC236}">
                <a16:creationId xmlns:a16="http://schemas.microsoft.com/office/drawing/2014/main" id="{15133266-E73B-4DD2-B773-5938C0872285}"/>
              </a:ext>
            </a:extLst>
          </p:cNvPr>
          <p:cNvGraphicFramePr>
            <a:graphicFrameLocks noGrp="1"/>
          </p:cNvGraphicFramePr>
          <p:nvPr>
            <p:ph idx="1"/>
            <p:extLst>
              <p:ext uri="{D42A27DB-BD31-4B8C-83A1-F6EECF244321}">
                <p14:modId xmlns:p14="http://schemas.microsoft.com/office/powerpoint/2010/main" val="1540983737"/>
              </p:ext>
            </p:extLst>
          </p:nvPr>
        </p:nvGraphicFramePr>
        <p:xfrm>
          <a:off x="357230" y="2204864"/>
          <a:ext cx="11485558" cy="3384381"/>
        </p:xfrm>
        <a:graphic>
          <a:graphicData uri="http://schemas.openxmlformats.org/drawingml/2006/table">
            <a:tbl>
              <a:tblPr firstRow="1" firstCol="1" bandRow="1">
                <a:tableStyleId>{91EBBBCC-DAD2-459C-BE2E-F6DE35CF9A28}</a:tableStyleId>
              </a:tblPr>
              <a:tblGrid>
                <a:gridCol w="1640794">
                  <a:extLst>
                    <a:ext uri="{9D8B030D-6E8A-4147-A177-3AD203B41FA5}">
                      <a16:colId xmlns:a16="http://schemas.microsoft.com/office/drawing/2014/main" val="1862736508"/>
                    </a:ext>
                  </a:extLst>
                </a:gridCol>
                <a:gridCol w="1640794">
                  <a:extLst>
                    <a:ext uri="{9D8B030D-6E8A-4147-A177-3AD203B41FA5}">
                      <a16:colId xmlns:a16="http://schemas.microsoft.com/office/drawing/2014/main" val="138364724"/>
                    </a:ext>
                  </a:extLst>
                </a:gridCol>
                <a:gridCol w="1640794">
                  <a:extLst>
                    <a:ext uri="{9D8B030D-6E8A-4147-A177-3AD203B41FA5}">
                      <a16:colId xmlns:a16="http://schemas.microsoft.com/office/drawing/2014/main" val="1391827606"/>
                    </a:ext>
                  </a:extLst>
                </a:gridCol>
                <a:gridCol w="1640794">
                  <a:extLst>
                    <a:ext uri="{9D8B030D-6E8A-4147-A177-3AD203B41FA5}">
                      <a16:colId xmlns:a16="http://schemas.microsoft.com/office/drawing/2014/main" val="2065714778"/>
                    </a:ext>
                  </a:extLst>
                </a:gridCol>
                <a:gridCol w="1640794">
                  <a:extLst>
                    <a:ext uri="{9D8B030D-6E8A-4147-A177-3AD203B41FA5}">
                      <a16:colId xmlns:a16="http://schemas.microsoft.com/office/drawing/2014/main" val="2026488744"/>
                    </a:ext>
                  </a:extLst>
                </a:gridCol>
                <a:gridCol w="1640794">
                  <a:extLst>
                    <a:ext uri="{9D8B030D-6E8A-4147-A177-3AD203B41FA5}">
                      <a16:colId xmlns:a16="http://schemas.microsoft.com/office/drawing/2014/main" val="1834499812"/>
                    </a:ext>
                  </a:extLst>
                </a:gridCol>
                <a:gridCol w="1640794">
                  <a:extLst>
                    <a:ext uri="{9D8B030D-6E8A-4147-A177-3AD203B41FA5}">
                      <a16:colId xmlns:a16="http://schemas.microsoft.com/office/drawing/2014/main" val="715540591"/>
                    </a:ext>
                  </a:extLst>
                </a:gridCol>
              </a:tblGrid>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HD</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PD</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2321823416"/>
                  </a:ext>
                </a:extLst>
              </a:tr>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extLst>
                  <a:ext uri="{0D108BD9-81ED-4DB2-BD59-A6C34878D82A}">
                    <a16:rowId xmlns:a16="http://schemas.microsoft.com/office/drawing/2014/main" val="3988587693"/>
                  </a:ext>
                </a:extLst>
              </a:tr>
              <a:tr h="307671">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2512353"/>
                  </a:ext>
                </a:extLst>
              </a:tr>
              <a:tr h="307671">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476161"/>
                  </a:ext>
                </a:extLst>
              </a:tr>
              <a:tr h="307671">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0720123"/>
                  </a:ext>
                </a:extLst>
              </a:tr>
              <a:tr h="307671">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3648466"/>
                  </a:ext>
                </a:extLst>
              </a:tr>
              <a:tr h="307671">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3110845"/>
                  </a:ext>
                </a:extLst>
              </a:tr>
              <a:tr h="307671">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3334155"/>
                  </a:ext>
                </a:extLst>
              </a:tr>
              <a:tr h="307671">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4735239"/>
                  </a:ext>
                </a:extLst>
              </a:tr>
              <a:tr h="307671">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6580202"/>
                  </a:ext>
                </a:extLst>
              </a:tr>
              <a:tr h="307671">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7123371"/>
                  </a:ext>
                </a:extLst>
              </a:tr>
            </a:tbl>
          </a:graphicData>
        </a:graphic>
      </p:graphicFrame>
      <p:sp>
        <p:nvSpPr>
          <p:cNvPr id="5" name="Rectangle 4">
            <a:extLst>
              <a:ext uri="{FF2B5EF4-FFF2-40B4-BE49-F238E27FC236}">
                <a16:creationId xmlns:a16="http://schemas.microsoft.com/office/drawing/2014/main" id="{AD857290-C238-4A79-AC43-5896810B05D8}"/>
              </a:ext>
            </a:extLst>
          </p:cNvPr>
          <p:cNvSpPr/>
          <p:nvPr/>
        </p:nvSpPr>
        <p:spPr>
          <a:xfrm>
            <a:off x="336000" y="5877272"/>
            <a:ext cx="11485562"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Rounding may result in inconsistencies in calculated percentages.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a:t>
            </a:r>
          </a:p>
        </p:txBody>
      </p:sp>
    </p:spTree>
    <p:extLst>
      <p:ext uri="{BB962C8B-B14F-4D97-AF65-F5344CB8AC3E}">
        <p14:creationId xmlns:p14="http://schemas.microsoft.com/office/powerpoint/2010/main" val="3984444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4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8361-8ECF-413F-B2E6-88982B898A6A}"/>
              </a:ext>
            </a:extLst>
          </p:cNvPr>
          <p:cNvSpPr>
            <a:spLocks noGrp="1"/>
          </p:cNvSpPr>
          <p:nvPr>
            <p:ph type="title"/>
          </p:nvPr>
        </p:nvSpPr>
        <p:spPr/>
        <p:txBody>
          <a:bodyPr/>
          <a:lstStyle/>
          <a:p>
            <a:r>
              <a:rPr lang="en-AU" sz="2400" dirty="0"/>
              <a:t>Population pyramid of Aboriginal and Torres Strait Islander and non-Indigenous populations, 30 June 2019</a:t>
            </a:r>
          </a:p>
        </p:txBody>
      </p:sp>
      <p:graphicFrame>
        <p:nvGraphicFramePr>
          <p:cNvPr id="4" name="Content Placeholder 3">
            <a:extLst>
              <a:ext uri="{FF2B5EF4-FFF2-40B4-BE49-F238E27FC236}">
                <a16:creationId xmlns:a16="http://schemas.microsoft.com/office/drawing/2014/main" id="{527D6974-2217-40C5-8038-473781219A72}"/>
              </a:ext>
            </a:extLst>
          </p:cNvPr>
          <p:cNvGraphicFramePr>
            <a:graphicFrameLocks noGrp="1"/>
          </p:cNvGraphicFramePr>
          <p:nvPr>
            <p:ph idx="1"/>
            <p:extLst>
              <p:ext uri="{D42A27DB-BD31-4B8C-83A1-F6EECF244321}">
                <p14:modId xmlns:p14="http://schemas.microsoft.com/office/powerpoint/2010/main" val="2841378640"/>
              </p:ext>
            </p:extLst>
          </p:nvPr>
        </p:nvGraphicFramePr>
        <p:xfrm>
          <a:off x="1775520" y="1440160"/>
          <a:ext cx="9361040" cy="501317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365C4C73-24EE-43C3-836A-C4AEB726D04F}"/>
              </a:ext>
            </a:extLst>
          </p:cNvPr>
          <p:cNvSpPr/>
          <p:nvPr/>
        </p:nvSpPr>
        <p:spPr>
          <a:xfrm>
            <a:off x="336000" y="6222504"/>
            <a:ext cx="2273379" cy="230832"/>
          </a:xfrm>
          <a:prstGeom prst="rect">
            <a:avLst/>
          </a:prstGeom>
        </p:spPr>
        <p:txBody>
          <a:bodyPr wrap="squar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Sources: Derived from ABS, 2019, ABS, 2019.</a:t>
            </a:r>
          </a:p>
        </p:txBody>
      </p:sp>
    </p:spTree>
    <p:extLst>
      <p:ext uri="{BB962C8B-B14F-4D97-AF65-F5344CB8AC3E}">
        <p14:creationId xmlns:p14="http://schemas.microsoft.com/office/powerpoint/2010/main" val="4206884801"/>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830A-B961-4E94-8FD7-94DA7D872F8A}"/>
              </a:ext>
            </a:extLst>
          </p:cNvPr>
          <p:cNvSpPr>
            <a:spLocks noGrp="1"/>
          </p:cNvSpPr>
          <p:nvPr>
            <p:ph type="title"/>
          </p:nvPr>
        </p:nvSpPr>
        <p:spPr/>
        <p:txBody>
          <a:bodyPr/>
          <a:lstStyle/>
          <a:p>
            <a:r>
              <a:rPr lang="en-AU" sz="2400" dirty="0"/>
              <a:t>Long-term respiratory diseases among Aboriginal and Torres Strait Islander people, by age-group, all jurisdictions, 2018-19, proportion (%)</a:t>
            </a:r>
          </a:p>
        </p:txBody>
      </p:sp>
      <p:graphicFrame>
        <p:nvGraphicFramePr>
          <p:cNvPr id="4" name="Content Placeholder 3">
            <a:extLst>
              <a:ext uri="{FF2B5EF4-FFF2-40B4-BE49-F238E27FC236}">
                <a16:creationId xmlns:a16="http://schemas.microsoft.com/office/drawing/2014/main" id="{3D05A3A9-BFC8-4A88-A1DC-630E4AB5BF98}"/>
              </a:ext>
            </a:extLst>
          </p:cNvPr>
          <p:cNvGraphicFramePr>
            <a:graphicFrameLocks noGrp="1"/>
          </p:cNvGraphicFramePr>
          <p:nvPr>
            <p:ph idx="1"/>
            <p:extLst>
              <p:ext uri="{D42A27DB-BD31-4B8C-83A1-F6EECF244321}">
                <p14:modId xmlns:p14="http://schemas.microsoft.com/office/powerpoint/2010/main" val="3382771216"/>
              </p:ext>
            </p:extLst>
          </p:nvPr>
        </p:nvGraphicFramePr>
        <p:xfrm>
          <a:off x="353848" y="2276872"/>
          <a:ext cx="11520002" cy="3312365"/>
        </p:xfrm>
        <a:graphic>
          <a:graphicData uri="http://schemas.openxmlformats.org/drawingml/2006/table">
            <a:tbl>
              <a:tblPr firstRow="1" firstCol="1" bandRow="1">
                <a:tableStyleId>{91EBBBCC-DAD2-459C-BE2E-F6DE35CF9A28}</a:tableStyleId>
              </a:tblPr>
              <a:tblGrid>
                <a:gridCol w="2610038">
                  <a:extLst>
                    <a:ext uri="{9D8B030D-6E8A-4147-A177-3AD203B41FA5}">
                      <a16:colId xmlns:a16="http://schemas.microsoft.com/office/drawing/2014/main" val="4142367816"/>
                    </a:ext>
                  </a:extLst>
                </a:gridCol>
                <a:gridCol w="1272852">
                  <a:extLst>
                    <a:ext uri="{9D8B030D-6E8A-4147-A177-3AD203B41FA5}">
                      <a16:colId xmlns:a16="http://schemas.microsoft.com/office/drawing/2014/main" val="2203256192"/>
                    </a:ext>
                  </a:extLst>
                </a:gridCol>
                <a:gridCol w="1272852">
                  <a:extLst>
                    <a:ext uri="{9D8B030D-6E8A-4147-A177-3AD203B41FA5}">
                      <a16:colId xmlns:a16="http://schemas.microsoft.com/office/drawing/2014/main" val="169147989"/>
                    </a:ext>
                  </a:extLst>
                </a:gridCol>
                <a:gridCol w="1272852">
                  <a:extLst>
                    <a:ext uri="{9D8B030D-6E8A-4147-A177-3AD203B41FA5}">
                      <a16:colId xmlns:a16="http://schemas.microsoft.com/office/drawing/2014/main" val="3427462664"/>
                    </a:ext>
                  </a:extLst>
                </a:gridCol>
                <a:gridCol w="1272852">
                  <a:extLst>
                    <a:ext uri="{9D8B030D-6E8A-4147-A177-3AD203B41FA5}">
                      <a16:colId xmlns:a16="http://schemas.microsoft.com/office/drawing/2014/main" val="1325381451"/>
                    </a:ext>
                  </a:extLst>
                </a:gridCol>
                <a:gridCol w="1272852">
                  <a:extLst>
                    <a:ext uri="{9D8B030D-6E8A-4147-A177-3AD203B41FA5}">
                      <a16:colId xmlns:a16="http://schemas.microsoft.com/office/drawing/2014/main" val="2951292603"/>
                    </a:ext>
                  </a:extLst>
                </a:gridCol>
                <a:gridCol w="1272852">
                  <a:extLst>
                    <a:ext uri="{9D8B030D-6E8A-4147-A177-3AD203B41FA5}">
                      <a16:colId xmlns:a16="http://schemas.microsoft.com/office/drawing/2014/main" val="2217432278"/>
                    </a:ext>
                  </a:extLst>
                </a:gridCol>
                <a:gridCol w="1272852">
                  <a:extLst>
                    <a:ext uri="{9D8B030D-6E8A-4147-A177-3AD203B41FA5}">
                      <a16:colId xmlns:a16="http://schemas.microsoft.com/office/drawing/2014/main" val="256122399"/>
                    </a:ext>
                  </a:extLst>
                </a:gridCol>
              </a:tblGrid>
              <a:tr h="473195">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6">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3579551252"/>
                  </a:ext>
                </a:extLst>
              </a:tr>
              <a:tr h="473195">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0-14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15-24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25-34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35-44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45-54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55+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3693015911"/>
                  </a:ext>
                </a:extLst>
              </a:tr>
              <a:tr h="473195">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8814457"/>
                  </a:ext>
                </a:extLst>
              </a:tr>
              <a:tr h="473195">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95274750"/>
                  </a:ext>
                </a:extLst>
              </a:tr>
              <a:tr h="473195">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6503715"/>
                  </a:ext>
                </a:extLst>
              </a:tr>
              <a:tr h="473195">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1224542"/>
                  </a:ext>
                </a:extLst>
              </a:tr>
              <a:tr h="473195">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184260"/>
                  </a:ext>
                </a:extLst>
              </a:tr>
            </a:tbl>
          </a:graphicData>
        </a:graphic>
      </p:graphicFrame>
      <p:sp>
        <p:nvSpPr>
          <p:cNvPr id="5" name="Rectangle 4">
            <a:extLst>
              <a:ext uri="{FF2B5EF4-FFF2-40B4-BE49-F238E27FC236}">
                <a16:creationId xmlns:a16="http://schemas.microsoft.com/office/drawing/2014/main" id="{E7EA7653-CDD9-4FDE-8F7F-9113B791950E}"/>
              </a:ext>
            </a:extLst>
          </p:cNvPr>
          <p:cNvSpPr/>
          <p:nvPr/>
        </p:nvSpPr>
        <p:spPr>
          <a:xfrm>
            <a:off x="353848" y="5877272"/>
            <a:ext cx="11519999"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diseases of the respiratory system’ includes hay fever and allergic rhinitis, chronic sinusitis, all other diseases of respiratory system, symptoms/signs involving respiratory systems.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65504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1EE6-5C0B-4D56-82A8-2DEE77E3C34D}"/>
              </a:ext>
            </a:extLst>
          </p:cNvPr>
          <p:cNvSpPr>
            <a:spLocks noGrp="1"/>
          </p:cNvSpPr>
          <p:nvPr>
            <p:ph type="title"/>
          </p:nvPr>
        </p:nvSpPr>
        <p:spPr/>
        <p:txBody>
          <a:bodyPr/>
          <a:lstStyle/>
          <a:p>
            <a:r>
              <a:rPr lang="en-AU" sz="2400" dirty="0"/>
              <a:t>Long-term respiratory diseases among Aboriginal and Torres Strait Islander people, by sex , 2017-18 and 2018-19</a:t>
            </a:r>
          </a:p>
        </p:txBody>
      </p:sp>
      <p:graphicFrame>
        <p:nvGraphicFramePr>
          <p:cNvPr id="4" name="Content Placeholder 3">
            <a:extLst>
              <a:ext uri="{FF2B5EF4-FFF2-40B4-BE49-F238E27FC236}">
                <a16:creationId xmlns:a16="http://schemas.microsoft.com/office/drawing/2014/main" id="{F8A78EAE-A138-4F26-8F32-60B82AE20BE4}"/>
              </a:ext>
            </a:extLst>
          </p:cNvPr>
          <p:cNvGraphicFramePr>
            <a:graphicFrameLocks noGrp="1"/>
          </p:cNvGraphicFramePr>
          <p:nvPr>
            <p:ph idx="1"/>
            <p:extLst>
              <p:ext uri="{D42A27DB-BD31-4B8C-83A1-F6EECF244321}">
                <p14:modId xmlns:p14="http://schemas.microsoft.com/office/powerpoint/2010/main" val="423467968"/>
              </p:ext>
            </p:extLst>
          </p:nvPr>
        </p:nvGraphicFramePr>
        <p:xfrm>
          <a:off x="336000" y="2276872"/>
          <a:ext cx="11520000" cy="331236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286886757"/>
                    </a:ext>
                  </a:extLst>
                </a:gridCol>
                <a:gridCol w="2880000">
                  <a:extLst>
                    <a:ext uri="{9D8B030D-6E8A-4147-A177-3AD203B41FA5}">
                      <a16:colId xmlns:a16="http://schemas.microsoft.com/office/drawing/2014/main" val="1811810655"/>
                    </a:ext>
                  </a:extLst>
                </a:gridCol>
                <a:gridCol w="2880000">
                  <a:extLst>
                    <a:ext uri="{9D8B030D-6E8A-4147-A177-3AD203B41FA5}">
                      <a16:colId xmlns:a16="http://schemas.microsoft.com/office/drawing/2014/main" val="3658271246"/>
                    </a:ext>
                  </a:extLst>
                </a:gridCol>
                <a:gridCol w="2880000">
                  <a:extLst>
                    <a:ext uri="{9D8B030D-6E8A-4147-A177-3AD203B41FA5}">
                      <a16:colId xmlns:a16="http://schemas.microsoft.com/office/drawing/2014/main" val="1124058113"/>
                    </a:ext>
                  </a:extLst>
                </a:gridCol>
              </a:tblGrid>
              <a:tr h="552061">
                <a:tc>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extLst>
                  <a:ext uri="{0D108BD9-81ED-4DB2-BD59-A6C34878D82A}">
                    <a16:rowId xmlns:a16="http://schemas.microsoft.com/office/drawing/2014/main" val="51643595"/>
                  </a:ext>
                </a:extLst>
              </a:tr>
              <a:tr h="552061">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91420803"/>
                  </a:ext>
                </a:extLst>
              </a:tr>
              <a:tr h="552061">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5047517"/>
                  </a:ext>
                </a:extLst>
              </a:tr>
              <a:tr h="552061">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6310365"/>
                  </a:ext>
                </a:extLst>
              </a:tr>
              <a:tr h="552061">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5722179"/>
                  </a:ext>
                </a:extLst>
              </a:tr>
              <a:tr h="552061">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28347906"/>
                  </a:ext>
                </a:extLst>
              </a:tr>
            </a:tbl>
          </a:graphicData>
        </a:graphic>
      </p:graphicFrame>
      <p:sp>
        <p:nvSpPr>
          <p:cNvPr id="5" name="Rectangle 4">
            <a:extLst>
              <a:ext uri="{FF2B5EF4-FFF2-40B4-BE49-F238E27FC236}">
                <a16:creationId xmlns:a16="http://schemas.microsoft.com/office/drawing/2014/main" id="{205BDBAF-3AD2-4F41-903D-62C8349052FE}"/>
              </a:ext>
            </a:extLst>
          </p:cNvPr>
          <p:cNvSpPr/>
          <p:nvPr/>
        </p:nvSpPr>
        <p:spPr>
          <a:xfrm>
            <a:off x="336000" y="5589240"/>
            <a:ext cx="11520000" cy="72327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‘Other diseases of the respiratory system’ includes </a:t>
            </a:r>
            <a:r>
              <a:rPr lang="en-AU" sz="900" dirty="0" err="1">
                <a:latin typeface="Calibri" panose="020F0502020204030204" pitchFamily="34" charset="0"/>
                <a:cs typeface="Times New Roman" panose="02020603050405020304" pitchFamily="18" charset="0"/>
              </a:rPr>
              <a:t>hayfever</a:t>
            </a:r>
            <a:r>
              <a:rPr lang="en-AU" sz="900" dirty="0">
                <a:latin typeface="Calibri" panose="020F0502020204030204" pitchFamily="34" charset="0"/>
                <a:cs typeface="Times New Roman" panose="02020603050405020304" pitchFamily="18" charset="0"/>
              </a:rPr>
              <a:t> and allergic rhinitis, chronic sinusitis, all other diseases of respiratory system, symptoms/signs involving respiratory systems.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6622615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D2A8-DE16-40A0-998F-496DA1E349ED}"/>
              </a:ext>
            </a:extLst>
          </p:cNvPr>
          <p:cNvSpPr>
            <a:spLocks noGrp="1"/>
          </p:cNvSpPr>
          <p:nvPr>
            <p:ph type="title"/>
          </p:nvPr>
        </p:nvSpPr>
        <p:spPr/>
        <p:txBody>
          <a:bodyPr/>
          <a:lstStyle/>
          <a:p>
            <a:r>
              <a:rPr lang="en-AU" sz="2400" dirty="0"/>
              <a:t>Age-standardised death rates for Aboriginal and Torres Strait Islander people with respiratory diseases as the major cause of death, by state and territory, 2010-2017 </a:t>
            </a:r>
          </a:p>
        </p:txBody>
      </p:sp>
      <p:graphicFrame>
        <p:nvGraphicFramePr>
          <p:cNvPr id="4" name="Content Placeholder 3">
            <a:extLst>
              <a:ext uri="{FF2B5EF4-FFF2-40B4-BE49-F238E27FC236}">
                <a16:creationId xmlns:a16="http://schemas.microsoft.com/office/drawing/2014/main" id="{8A8E14BA-709F-472F-AF61-98505B5379D9}"/>
              </a:ext>
            </a:extLst>
          </p:cNvPr>
          <p:cNvGraphicFramePr>
            <a:graphicFrameLocks noGrp="1"/>
          </p:cNvGraphicFramePr>
          <p:nvPr>
            <p:ph idx="1"/>
            <p:extLst>
              <p:ext uri="{D42A27DB-BD31-4B8C-83A1-F6EECF244321}">
                <p14:modId xmlns:p14="http://schemas.microsoft.com/office/powerpoint/2010/main" val="1531554594"/>
              </p:ext>
            </p:extLst>
          </p:nvPr>
        </p:nvGraphicFramePr>
        <p:xfrm>
          <a:off x="336000" y="2276873"/>
          <a:ext cx="11519998" cy="3078880"/>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2912944264"/>
                    </a:ext>
                  </a:extLst>
                </a:gridCol>
                <a:gridCol w="1645714">
                  <a:extLst>
                    <a:ext uri="{9D8B030D-6E8A-4147-A177-3AD203B41FA5}">
                      <a16:colId xmlns:a16="http://schemas.microsoft.com/office/drawing/2014/main" val="2989749280"/>
                    </a:ext>
                  </a:extLst>
                </a:gridCol>
                <a:gridCol w="1645714">
                  <a:extLst>
                    <a:ext uri="{9D8B030D-6E8A-4147-A177-3AD203B41FA5}">
                      <a16:colId xmlns:a16="http://schemas.microsoft.com/office/drawing/2014/main" val="3503702192"/>
                    </a:ext>
                  </a:extLst>
                </a:gridCol>
                <a:gridCol w="1645714">
                  <a:extLst>
                    <a:ext uri="{9D8B030D-6E8A-4147-A177-3AD203B41FA5}">
                      <a16:colId xmlns:a16="http://schemas.microsoft.com/office/drawing/2014/main" val="3505060863"/>
                    </a:ext>
                  </a:extLst>
                </a:gridCol>
                <a:gridCol w="1645714">
                  <a:extLst>
                    <a:ext uri="{9D8B030D-6E8A-4147-A177-3AD203B41FA5}">
                      <a16:colId xmlns:a16="http://schemas.microsoft.com/office/drawing/2014/main" val="3187875458"/>
                    </a:ext>
                  </a:extLst>
                </a:gridCol>
                <a:gridCol w="1645714">
                  <a:extLst>
                    <a:ext uri="{9D8B030D-6E8A-4147-A177-3AD203B41FA5}">
                      <a16:colId xmlns:a16="http://schemas.microsoft.com/office/drawing/2014/main" val="1120965265"/>
                    </a:ext>
                  </a:extLst>
                </a:gridCol>
                <a:gridCol w="1645714">
                  <a:extLst>
                    <a:ext uri="{9D8B030D-6E8A-4147-A177-3AD203B41FA5}">
                      <a16:colId xmlns:a16="http://schemas.microsoft.com/office/drawing/2014/main" val="548034110"/>
                    </a:ext>
                  </a:extLst>
                </a:gridCol>
              </a:tblGrid>
              <a:tr h="61577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1633627768"/>
                  </a:ext>
                </a:extLst>
              </a:tr>
              <a:tr h="615776">
                <a:tc>
                  <a:txBody>
                    <a:bodyPr/>
                    <a:lstStyle/>
                    <a:p>
                      <a:pPr algn="just">
                        <a:spcAft>
                          <a:spcPts val="500"/>
                        </a:spcAft>
                      </a:pPr>
                      <a:r>
                        <a:rPr lang="en-AU" sz="1200">
                          <a:effectLst/>
                        </a:rPr>
                        <a:t>2010-2014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5390842"/>
                  </a:ext>
                </a:extLst>
              </a:tr>
              <a:tr h="615776">
                <a:tc>
                  <a:txBody>
                    <a:bodyPr/>
                    <a:lstStyle/>
                    <a:p>
                      <a:pPr algn="just">
                        <a:spcAft>
                          <a:spcPts val="500"/>
                        </a:spcAft>
                      </a:pPr>
                      <a:r>
                        <a:rPr lang="en-AU" sz="1200">
                          <a:effectLst/>
                        </a:rPr>
                        <a:t>2011-2015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7958846"/>
                  </a:ext>
                </a:extLst>
              </a:tr>
              <a:tr h="615776">
                <a:tc>
                  <a:txBody>
                    <a:bodyPr/>
                    <a:lstStyle/>
                    <a:p>
                      <a:pPr algn="just">
                        <a:spcAft>
                          <a:spcPts val="500"/>
                        </a:spcAft>
                      </a:pPr>
                      <a:r>
                        <a:rPr lang="en-AU" sz="1200">
                          <a:effectLst/>
                        </a:rPr>
                        <a:t>2012-2016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99308734"/>
                  </a:ext>
                </a:extLst>
              </a:tr>
              <a:tr h="615776">
                <a:tc>
                  <a:txBody>
                    <a:bodyPr/>
                    <a:lstStyle/>
                    <a:p>
                      <a:pPr algn="just">
                        <a:spcAft>
                          <a:spcPts val="500"/>
                        </a:spcAft>
                      </a:pPr>
                      <a:r>
                        <a:rPr lang="en-AU" sz="1200">
                          <a:effectLst/>
                        </a:rPr>
                        <a:t>2013-2017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1221563"/>
                  </a:ext>
                </a:extLst>
              </a:tr>
            </a:tbl>
          </a:graphicData>
        </a:graphic>
      </p:graphicFrame>
      <p:sp>
        <p:nvSpPr>
          <p:cNvPr id="5" name="Rectangle 4">
            <a:extLst>
              <a:ext uri="{FF2B5EF4-FFF2-40B4-BE49-F238E27FC236}">
                <a16:creationId xmlns:a16="http://schemas.microsoft.com/office/drawing/2014/main" id="{F2EF775E-7AB4-45C7-BC77-BAA01E3DB4CC}"/>
              </a:ext>
            </a:extLst>
          </p:cNvPr>
          <p:cNvSpPr/>
          <p:nvPr/>
        </p:nvSpPr>
        <p:spPr>
          <a:xfrm>
            <a:off x="336000" y="5445224"/>
            <a:ext cx="11520000" cy="86409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100,000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Respiratory diseases include diseases J00-J99 in the WHO’s International statistical classification of diseases and related health problems (ICD) 10th revision.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There is no evidence of a sufficient level of Indigenous identification and sufficient numbers of Indigenous deaths to support mortality analysis in Vic, Tas and ACT, therefore data for these jurisdictions is not reported in this table.</a:t>
            </a:r>
          </a:p>
          <a:p>
            <a:pPr>
              <a:tabLst>
                <a:tab pos="457200" algn="l"/>
                <a:tab pos="594360" algn="l"/>
              </a:tabLst>
            </a:pPr>
            <a:r>
              <a:rPr lang="en-AU" sz="900" dirty="0">
                <a:latin typeface="Calibri" panose="020F0502020204030204" pitchFamily="34" charset="0"/>
                <a:cs typeface="Times New Roman" panose="02020603050405020304" pitchFamily="18" charset="0"/>
              </a:rPr>
              <a:t>Source: 	Steering Committee for the Review on Government Services, 2019.</a:t>
            </a:r>
          </a:p>
        </p:txBody>
      </p:sp>
    </p:spTree>
    <p:extLst>
      <p:ext uri="{BB962C8B-B14F-4D97-AF65-F5344CB8AC3E}">
        <p14:creationId xmlns:p14="http://schemas.microsoft.com/office/powerpoint/2010/main" val="24252173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A9A0-87B9-4C5A-850E-0062635AEB89}"/>
              </a:ext>
            </a:extLst>
          </p:cNvPr>
          <p:cNvSpPr>
            <a:spLocks noGrp="1"/>
          </p:cNvSpPr>
          <p:nvPr>
            <p:ph type="title"/>
          </p:nvPr>
        </p:nvSpPr>
        <p:spPr/>
        <p:txBody>
          <a:bodyPr/>
          <a:lstStyle/>
          <a:p>
            <a:r>
              <a:rPr lang="en-AU" sz="2400" dirty="0"/>
              <a:t>Prevalence (%) of eye or sight problems, Aboriginal and Torres Strait Islander people, by remoteness, 2001 to 2018-19</a:t>
            </a:r>
          </a:p>
        </p:txBody>
      </p:sp>
      <p:graphicFrame>
        <p:nvGraphicFramePr>
          <p:cNvPr id="4" name="Content Placeholder 3">
            <a:extLst>
              <a:ext uri="{FF2B5EF4-FFF2-40B4-BE49-F238E27FC236}">
                <a16:creationId xmlns:a16="http://schemas.microsoft.com/office/drawing/2014/main" id="{BFEC4191-68EF-4B5A-AE03-CAF4A60C626A}"/>
              </a:ext>
            </a:extLst>
          </p:cNvPr>
          <p:cNvGraphicFramePr>
            <a:graphicFrameLocks noGrp="1"/>
          </p:cNvGraphicFramePr>
          <p:nvPr>
            <p:ph idx="1"/>
            <p:extLst>
              <p:ext uri="{D42A27DB-BD31-4B8C-83A1-F6EECF244321}">
                <p14:modId xmlns:p14="http://schemas.microsoft.com/office/powerpoint/2010/main" val="542009276"/>
              </p:ext>
            </p:extLst>
          </p:nvPr>
        </p:nvGraphicFramePr>
        <p:xfrm>
          <a:off x="336000" y="2276872"/>
          <a:ext cx="11520000" cy="3312368"/>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1612491971"/>
                    </a:ext>
                  </a:extLst>
                </a:gridCol>
                <a:gridCol w="2304000">
                  <a:extLst>
                    <a:ext uri="{9D8B030D-6E8A-4147-A177-3AD203B41FA5}">
                      <a16:colId xmlns:a16="http://schemas.microsoft.com/office/drawing/2014/main" val="139270942"/>
                    </a:ext>
                  </a:extLst>
                </a:gridCol>
                <a:gridCol w="2304000">
                  <a:extLst>
                    <a:ext uri="{9D8B030D-6E8A-4147-A177-3AD203B41FA5}">
                      <a16:colId xmlns:a16="http://schemas.microsoft.com/office/drawing/2014/main" val="1840676536"/>
                    </a:ext>
                  </a:extLst>
                </a:gridCol>
                <a:gridCol w="2304000">
                  <a:extLst>
                    <a:ext uri="{9D8B030D-6E8A-4147-A177-3AD203B41FA5}">
                      <a16:colId xmlns:a16="http://schemas.microsoft.com/office/drawing/2014/main" val="1978891021"/>
                    </a:ext>
                  </a:extLst>
                </a:gridCol>
                <a:gridCol w="2304000">
                  <a:extLst>
                    <a:ext uri="{9D8B030D-6E8A-4147-A177-3AD203B41FA5}">
                      <a16:colId xmlns:a16="http://schemas.microsoft.com/office/drawing/2014/main" val="975959370"/>
                    </a:ext>
                  </a:extLst>
                </a:gridCol>
              </a:tblGrid>
              <a:tr h="82809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2001</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2004-05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2012-13</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2018-19</a:t>
                      </a:r>
                    </a:p>
                  </a:txBody>
                  <a:tcPr marL="68580" marR="68580" marT="0" marB="0" anchor="ctr">
                    <a:solidFill>
                      <a:srgbClr val="EA8024"/>
                    </a:solidFill>
                  </a:tcPr>
                </a:tc>
                <a:extLst>
                  <a:ext uri="{0D108BD9-81ED-4DB2-BD59-A6C34878D82A}">
                    <a16:rowId xmlns:a16="http://schemas.microsoft.com/office/drawing/2014/main" val="1728880197"/>
                  </a:ext>
                </a:extLst>
              </a:tr>
              <a:tr h="828092">
                <a:tc>
                  <a:txBody>
                    <a:bodyPr/>
                    <a:lstStyle/>
                    <a:p>
                      <a:pPr algn="just">
                        <a:spcAft>
                          <a:spcPts val="500"/>
                        </a:spcAft>
                      </a:pPr>
                      <a:r>
                        <a:rPr lang="en-AU" sz="1200">
                          <a:effectLst/>
                        </a:rPr>
                        <a:t>Non-remote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7310476"/>
                  </a:ext>
                </a:extLst>
              </a:tr>
              <a:tr h="828092">
                <a:tc>
                  <a:txBody>
                    <a:bodyPr/>
                    <a:lstStyle/>
                    <a:p>
                      <a:pPr algn="just">
                        <a:spcAft>
                          <a:spcPts val="500"/>
                        </a:spcAft>
                      </a:pPr>
                      <a:r>
                        <a:rPr lang="en-AU" sz="1200">
                          <a:effectLst/>
                        </a:rPr>
                        <a:t>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630451"/>
                  </a:ext>
                </a:extLst>
              </a:tr>
              <a:tr h="828092">
                <a:tc>
                  <a:txBody>
                    <a:bodyPr/>
                    <a:lstStyle/>
                    <a:p>
                      <a:pPr algn="just">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79765775"/>
                  </a:ext>
                </a:extLst>
              </a:tr>
            </a:tbl>
          </a:graphicData>
        </a:graphic>
      </p:graphicFrame>
      <p:sp>
        <p:nvSpPr>
          <p:cNvPr id="5" name="Rectangle 4">
            <a:extLst>
              <a:ext uri="{FF2B5EF4-FFF2-40B4-BE49-F238E27FC236}">
                <a16:creationId xmlns:a16="http://schemas.microsoft.com/office/drawing/2014/main" id="{5BCCE3D6-6BD7-4806-BBF0-7F41E807DE3C}"/>
              </a:ext>
            </a:extLst>
          </p:cNvPr>
          <p:cNvSpPr/>
          <p:nvPr/>
        </p:nvSpPr>
        <p:spPr>
          <a:xfrm>
            <a:off x="336000" y="6093296"/>
            <a:ext cx="1029449"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2804428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5A75-6450-4BCB-88FA-9B868A02E4BF}"/>
              </a:ext>
            </a:extLst>
          </p:cNvPr>
          <p:cNvSpPr>
            <a:spLocks noGrp="1"/>
          </p:cNvSpPr>
          <p:nvPr>
            <p:ph type="title"/>
          </p:nvPr>
        </p:nvSpPr>
        <p:spPr/>
        <p:txBody>
          <a:bodyPr/>
          <a:lstStyle/>
          <a:p>
            <a:r>
              <a:rPr lang="en-AU" sz="2400" dirty="0"/>
              <a:t>Prevalence of diseases of the eye and adnexa among Aboriginal and Torres Strait Islander people, by sex, 2018-19</a:t>
            </a:r>
          </a:p>
        </p:txBody>
      </p:sp>
      <p:graphicFrame>
        <p:nvGraphicFramePr>
          <p:cNvPr id="4" name="Content Placeholder 3">
            <a:extLst>
              <a:ext uri="{FF2B5EF4-FFF2-40B4-BE49-F238E27FC236}">
                <a16:creationId xmlns:a16="http://schemas.microsoft.com/office/drawing/2014/main" id="{B4C3CEA4-E3B7-46E1-8DB3-50B432C9F143}"/>
              </a:ext>
            </a:extLst>
          </p:cNvPr>
          <p:cNvGraphicFramePr>
            <a:graphicFrameLocks noGrp="1"/>
          </p:cNvGraphicFramePr>
          <p:nvPr>
            <p:ph idx="1"/>
            <p:extLst>
              <p:ext uri="{D42A27DB-BD31-4B8C-83A1-F6EECF244321}">
                <p14:modId xmlns:p14="http://schemas.microsoft.com/office/powerpoint/2010/main" val="2987269754"/>
              </p:ext>
            </p:extLst>
          </p:nvPr>
        </p:nvGraphicFramePr>
        <p:xfrm>
          <a:off x="336000" y="2276874"/>
          <a:ext cx="11520000" cy="307768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524384229"/>
                    </a:ext>
                  </a:extLst>
                </a:gridCol>
                <a:gridCol w="2880000">
                  <a:extLst>
                    <a:ext uri="{9D8B030D-6E8A-4147-A177-3AD203B41FA5}">
                      <a16:colId xmlns:a16="http://schemas.microsoft.com/office/drawing/2014/main" val="972178736"/>
                    </a:ext>
                  </a:extLst>
                </a:gridCol>
                <a:gridCol w="2880000">
                  <a:extLst>
                    <a:ext uri="{9D8B030D-6E8A-4147-A177-3AD203B41FA5}">
                      <a16:colId xmlns:a16="http://schemas.microsoft.com/office/drawing/2014/main" val="31475848"/>
                    </a:ext>
                  </a:extLst>
                </a:gridCol>
                <a:gridCol w="2880000">
                  <a:extLst>
                    <a:ext uri="{9D8B030D-6E8A-4147-A177-3AD203B41FA5}">
                      <a16:colId xmlns:a16="http://schemas.microsoft.com/office/drawing/2014/main" val="3634263025"/>
                    </a:ext>
                  </a:extLst>
                </a:gridCol>
              </a:tblGrid>
              <a:tr h="42301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extLst>
                  <a:ext uri="{0D108BD9-81ED-4DB2-BD59-A6C34878D82A}">
                    <a16:rowId xmlns:a16="http://schemas.microsoft.com/office/drawing/2014/main" val="3045020282"/>
                  </a:ext>
                </a:extLst>
              </a:tr>
              <a:tr h="378346">
                <a:tc>
                  <a:txBody>
                    <a:bodyPr/>
                    <a:lstStyle/>
                    <a:p>
                      <a:pPr algn="l">
                        <a:spcAft>
                          <a:spcPts val="500"/>
                        </a:spcAft>
                      </a:pPr>
                      <a:r>
                        <a:rPr lang="en-AU" sz="1200">
                          <a:effectLst/>
                        </a:rPr>
                        <a:t>Hyperopia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2982755"/>
                  </a:ext>
                </a:extLst>
              </a:tr>
              <a:tr h="378346">
                <a:tc>
                  <a:txBody>
                    <a:bodyPr/>
                    <a:lstStyle/>
                    <a:p>
                      <a:pPr algn="l">
                        <a:spcAft>
                          <a:spcPts val="500"/>
                        </a:spcAft>
                      </a:pPr>
                      <a:r>
                        <a:rPr lang="en-AU" sz="1200">
                          <a:effectLst/>
                        </a:rPr>
                        <a:t>Myopia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2544292"/>
                  </a:ext>
                </a:extLst>
              </a:tr>
              <a:tr h="378346">
                <a:tc>
                  <a:txBody>
                    <a:bodyPr/>
                    <a:lstStyle/>
                    <a:p>
                      <a:pPr algn="l">
                        <a:spcAft>
                          <a:spcPts val="500"/>
                        </a:spcAft>
                      </a:pPr>
                      <a:r>
                        <a:rPr lang="en-AU" sz="1200">
                          <a:effectLst/>
                        </a:rPr>
                        <a:t>Cataract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9347389"/>
                  </a:ext>
                </a:extLst>
              </a:tr>
              <a:tr h="378346">
                <a:tc>
                  <a:txBody>
                    <a:bodyPr/>
                    <a:lstStyle/>
                    <a:p>
                      <a:pPr algn="l">
                        <a:spcAft>
                          <a:spcPts val="500"/>
                        </a:spcAft>
                      </a:pPr>
                      <a:r>
                        <a:rPr lang="en-AU" sz="1200">
                          <a:effectLst/>
                        </a:rPr>
                        <a:t>Blindness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064127"/>
                  </a:ext>
                </a:extLst>
              </a:tr>
              <a:tr h="378346">
                <a:tc>
                  <a:txBody>
                    <a:bodyPr/>
                    <a:lstStyle/>
                    <a:p>
                      <a:pPr algn="l">
                        <a:spcAft>
                          <a:spcPts val="500"/>
                        </a:spcAft>
                      </a:pPr>
                      <a:r>
                        <a:rPr lang="en-AU" sz="1200">
                          <a:effectLst/>
                        </a:rPr>
                        <a:t>Glaucoma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1085411"/>
                  </a:ext>
                </a:extLst>
              </a:tr>
              <a:tr h="378346">
                <a:tc>
                  <a:txBody>
                    <a:bodyPr/>
                    <a:lstStyle/>
                    <a:p>
                      <a:pPr algn="l">
                        <a:spcAft>
                          <a:spcPts val="500"/>
                        </a:spcAft>
                      </a:pPr>
                      <a:r>
                        <a:rPr lang="en-AU" sz="1200">
                          <a:effectLst/>
                        </a:rPr>
                        <a:t>Other diseases of the eye and adnexa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7603634"/>
                  </a:ext>
                </a:extLst>
              </a:tr>
              <a:tr h="378346">
                <a:tc>
                  <a:txBody>
                    <a:bodyPr/>
                    <a:lstStyle/>
                    <a:p>
                      <a:pPr algn="l">
                        <a:spcAft>
                          <a:spcPts val="500"/>
                        </a:spcAft>
                      </a:pPr>
                      <a:r>
                        <a:rPr lang="en-AU" sz="1200" dirty="0">
                          <a:effectLst/>
                        </a:rPr>
                        <a:t>Total</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6987954"/>
                  </a:ext>
                </a:extLst>
              </a:tr>
            </a:tbl>
          </a:graphicData>
        </a:graphic>
      </p:graphicFrame>
      <p:sp>
        <p:nvSpPr>
          <p:cNvPr id="5" name="Rectangle 4">
            <a:extLst>
              <a:ext uri="{FF2B5EF4-FFF2-40B4-BE49-F238E27FC236}">
                <a16:creationId xmlns:a16="http://schemas.microsoft.com/office/drawing/2014/main" id="{215BDE22-EA18-4AAD-962A-5158AC42601D}"/>
              </a:ext>
            </a:extLst>
          </p:cNvPr>
          <p:cNvSpPr/>
          <p:nvPr/>
        </p:nvSpPr>
        <p:spPr>
          <a:xfrm>
            <a:off x="336000" y="5354060"/>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Proportions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Hyperopia is otherwise known as long-sightedness.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Myopia is otherwise known as short-sightedness.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Refer to footnote for detailed explanation of ‘Other diseases of the eye and adnexa’.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418111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1DDC0-3C7E-431A-8563-0107DD77411A}"/>
              </a:ext>
            </a:extLst>
          </p:cNvPr>
          <p:cNvSpPr>
            <a:spLocks noGrp="1"/>
          </p:cNvSpPr>
          <p:nvPr>
            <p:ph type="title"/>
          </p:nvPr>
        </p:nvSpPr>
        <p:spPr/>
        <p:txBody>
          <a:bodyPr/>
          <a:lstStyle/>
          <a:p>
            <a:r>
              <a:rPr lang="en-AU" sz="2400" dirty="0"/>
              <a:t>Hospitalisation rates for Aboriginal and Torres Strait Islander people for diseases of the eye, by age and sex, 2015-17</a:t>
            </a:r>
          </a:p>
        </p:txBody>
      </p:sp>
      <p:graphicFrame>
        <p:nvGraphicFramePr>
          <p:cNvPr id="4" name="Content Placeholder 3">
            <a:extLst>
              <a:ext uri="{FF2B5EF4-FFF2-40B4-BE49-F238E27FC236}">
                <a16:creationId xmlns:a16="http://schemas.microsoft.com/office/drawing/2014/main" id="{1F97F525-5EF1-4A89-AB98-F49DD9F36D85}"/>
              </a:ext>
            </a:extLst>
          </p:cNvPr>
          <p:cNvGraphicFramePr>
            <a:graphicFrameLocks noGrp="1"/>
          </p:cNvGraphicFramePr>
          <p:nvPr>
            <p:ph idx="1"/>
            <p:extLst>
              <p:ext uri="{D42A27DB-BD31-4B8C-83A1-F6EECF244321}">
                <p14:modId xmlns:p14="http://schemas.microsoft.com/office/powerpoint/2010/main" val="584967340"/>
              </p:ext>
            </p:extLst>
          </p:nvPr>
        </p:nvGraphicFramePr>
        <p:xfrm>
          <a:off x="336000" y="2276872"/>
          <a:ext cx="11520000" cy="3071440"/>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3844857458"/>
                    </a:ext>
                  </a:extLst>
                </a:gridCol>
                <a:gridCol w="2304000">
                  <a:extLst>
                    <a:ext uri="{9D8B030D-6E8A-4147-A177-3AD203B41FA5}">
                      <a16:colId xmlns:a16="http://schemas.microsoft.com/office/drawing/2014/main" val="3434957844"/>
                    </a:ext>
                  </a:extLst>
                </a:gridCol>
                <a:gridCol w="2304000">
                  <a:extLst>
                    <a:ext uri="{9D8B030D-6E8A-4147-A177-3AD203B41FA5}">
                      <a16:colId xmlns:a16="http://schemas.microsoft.com/office/drawing/2014/main" val="2030621412"/>
                    </a:ext>
                  </a:extLst>
                </a:gridCol>
                <a:gridCol w="2304000">
                  <a:extLst>
                    <a:ext uri="{9D8B030D-6E8A-4147-A177-3AD203B41FA5}">
                      <a16:colId xmlns:a16="http://schemas.microsoft.com/office/drawing/2014/main" val="2953247696"/>
                    </a:ext>
                  </a:extLst>
                </a:gridCol>
                <a:gridCol w="2304000">
                  <a:extLst>
                    <a:ext uri="{9D8B030D-6E8A-4147-A177-3AD203B41FA5}">
                      <a16:colId xmlns:a16="http://schemas.microsoft.com/office/drawing/2014/main" val="2521572997"/>
                    </a:ext>
                  </a:extLst>
                </a:gridCol>
              </a:tblGrid>
              <a:tr h="307144">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 of hospitalisations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per 1,000 persons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194887636"/>
                  </a:ext>
                </a:extLst>
              </a:tr>
              <a:tr h="307144">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2757715152"/>
                  </a:ext>
                </a:extLst>
              </a:tr>
              <a:tr h="307144">
                <a:tc>
                  <a:txBody>
                    <a:bodyPr/>
                    <a:lstStyle/>
                    <a:p>
                      <a:pPr algn="just">
                        <a:spcAft>
                          <a:spcPts val="500"/>
                        </a:spcAft>
                      </a:pPr>
                      <a:r>
                        <a:rPr lang="en-AU" sz="1200">
                          <a:effectLst/>
                        </a:rPr>
                        <a:t>0-24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5549387"/>
                  </a:ext>
                </a:extLst>
              </a:tr>
              <a:tr h="307144">
                <a:tc>
                  <a:txBody>
                    <a:bodyPr/>
                    <a:lstStyle/>
                    <a:p>
                      <a:pPr algn="just">
                        <a:spcAft>
                          <a:spcPts val="500"/>
                        </a:spcAft>
                      </a:pPr>
                      <a:r>
                        <a:rPr lang="en-AU" sz="1200">
                          <a:effectLst/>
                        </a:rPr>
                        <a:t>25-34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7858044"/>
                  </a:ext>
                </a:extLst>
              </a:tr>
              <a:tr h="307144">
                <a:tc>
                  <a:txBody>
                    <a:bodyPr/>
                    <a:lstStyle/>
                    <a:p>
                      <a:pPr algn="just">
                        <a:spcAft>
                          <a:spcPts val="500"/>
                        </a:spcAft>
                      </a:pPr>
                      <a:r>
                        <a:rPr lang="en-AU" sz="1200">
                          <a:effectLst/>
                        </a:rPr>
                        <a:t>35-44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8375"/>
                  </a:ext>
                </a:extLst>
              </a:tr>
              <a:tr h="307144">
                <a:tc>
                  <a:txBody>
                    <a:bodyPr/>
                    <a:lstStyle/>
                    <a:p>
                      <a:pPr algn="just">
                        <a:spcAft>
                          <a:spcPts val="500"/>
                        </a:spcAft>
                      </a:pPr>
                      <a:r>
                        <a:rPr lang="en-AU" sz="1200">
                          <a:effectLst/>
                        </a:rPr>
                        <a:t>45-54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618225"/>
                  </a:ext>
                </a:extLst>
              </a:tr>
              <a:tr h="307144">
                <a:tc>
                  <a:txBody>
                    <a:bodyPr/>
                    <a:lstStyle/>
                    <a:p>
                      <a:pPr algn="just">
                        <a:spcAft>
                          <a:spcPts val="500"/>
                        </a:spcAft>
                      </a:pPr>
                      <a:r>
                        <a:rPr lang="en-AU" sz="1200">
                          <a:effectLst/>
                        </a:rPr>
                        <a:t>55-64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8805021"/>
                  </a:ext>
                </a:extLst>
              </a:tr>
              <a:tr h="307144">
                <a:tc>
                  <a:txBody>
                    <a:bodyPr/>
                    <a:lstStyle/>
                    <a:p>
                      <a:pPr algn="just">
                        <a:spcAft>
                          <a:spcPts val="500"/>
                        </a:spcAft>
                      </a:pPr>
                      <a:r>
                        <a:rPr lang="en-AU" sz="1200">
                          <a:effectLst/>
                        </a:rPr>
                        <a:t>65-74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5994122"/>
                  </a:ext>
                </a:extLst>
              </a:tr>
              <a:tr h="307144">
                <a:tc>
                  <a:txBody>
                    <a:bodyPr/>
                    <a:lstStyle/>
                    <a:p>
                      <a:pPr algn="just">
                        <a:spcAft>
                          <a:spcPts val="500"/>
                        </a:spcAft>
                      </a:pPr>
                      <a:r>
                        <a:rPr lang="en-AU" sz="1200">
                          <a:effectLst/>
                        </a:rPr>
                        <a:t>75-84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4820559"/>
                  </a:ext>
                </a:extLst>
              </a:tr>
              <a:tr h="307144">
                <a:tc>
                  <a:txBody>
                    <a:bodyPr/>
                    <a:lstStyle/>
                    <a:p>
                      <a:pPr algn="just">
                        <a:spcAft>
                          <a:spcPts val="500"/>
                        </a:spcAft>
                      </a:pPr>
                      <a:r>
                        <a:rPr lang="en-AU" sz="1200">
                          <a:effectLst/>
                        </a:rPr>
                        <a:t>85 years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73908"/>
                  </a:ext>
                </a:extLst>
              </a:tr>
            </a:tbl>
          </a:graphicData>
        </a:graphic>
      </p:graphicFrame>
      <p:sp>
        <p:nvSpPr>
          <p:cNvPr id="5" name="Rectangle 4">
            <a:extLst>
              <a:ext uri="{FF2B5EF4-FFF2-40B4-BE49-F238E27FC236}">
                <a16:creationId xmlns:a16="http://schemas.microsoft.com/office/drawing/2014/main" id="{B3C464C3-3631-413F-B62D-B88A314063F8}"/>
              </a:ext>
            </a:extLst>
          </p:cNvPr>
          <p:cNvSpPr/>
          <p:nvPr/>
        </p:nvSpPr>
        <p:spPr>
          <a:xfrm>
            <a:off x="336000" y="5348313"/>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Based on principal diagnosis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public and private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for 2015-16 and 2016-17.</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are crude rates per 1,000 Indigenous population.</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2018.</a:t>
            </a:r>
          </a:p>
        </p:txBody>
      </p:sp>
    </p:spTree>
    <p:extLst>
      <p:ext uri="{BB962C8B-B14F-4D97-AF65-F5344CB8AC3E}">
        <p14:creationId xmlns:p14="http://schemas.microsoft.com/office/powerpoint/2010/main" val="1543064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4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27% of Aboriginal and 24% 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476B7-6133-4306-9D2E-E3CB1B81F171}"/>
              </a:ext>
            </a:extLst>
          </p:cNvPr>
          <p:cNvSpPr>
            <a:spLocks noGrp="1"/>
          </p:cNvSpPr>
          <p:nvPr>
            <p:ph type="title"/>
          </p:nvPr>
        </p:nvSpPr>
        <p:spPr/>
        <p:txBody>
          <a:bodyPr/>
          <a:lstStyle/>
          <a:p>
            <a:r>
              <a:rPr lang="en-AU" sz="2400" dirty="0"/>
              <a:t>Numbers and proportions (%) of disability services users, Aboriginal and Torres Strait Islander people, Australia, 2013-14 to 2017-18</a:t>
            </a:r>
          </a:p>
        </p:txBody>
      </p:sp>
      <p:graphicFrame>
        <p:nvGraphicFramePr>
          <p:cNvPr id="4" name="Content Placeholder 3">
            <a:extLst>
              <a:ext uri="{FF2B5EF4-FFF2-40B4-BE49-F238E27FC236}">
                <a16:creationId xmlns:a16="http://schemas.microsoft.com/office/drawing/2014/main" id="{1AFB85F5-7486-456E-9448-AEE44592A8F5}"/>
              </a:ext>
            </a:extLst>
          </p:cNvPr>
          <p:cNvGraphicFramePr>
            <a:graphicFrameLocks noGrp="1"/>
          </p:cNvGraphicFramePr>
          <p:nvPr>
            <p:ph idx="1"/>
            <p:extLst>
              <p:ext uri="{D42A27DB-BD31-4B8C-83A1-F6EECF244321}">
                <p14:modId xmlns:p14="http://schemas.microsoft.com/office/powerpoint/2010/main" val="1755464813"/>
              </p:ext>
            </p:extLst>
          </p:nvPr>
        </p:nvGraphicFramePr>
        <p:xfrm>
          <a:off x="336000" y="2276873"/>
          <a:ext cx="11533456" cy="2808309"/>
        </p:xfrm>
        <a:graphic>
          <a:graphicData uri="http://schemas.openxmlformats.org/drawingml/2006/table">
            <a:tbl>
              <a:tblPr firstRow="1" firstCol="1" bandRow="1">
                <a:tableStyleId>{91EBBBCC-DAD2-459C-BE2E-F6DE35CF9A28}</a:tableStyleId>
              </a:tblPr>
              <a:tblGrid>
                <a:gridCol w="2883364">
                  <a:extLst>
                    <a:ext uri="{9D8B030D-6E8A-4147-A177-3AD203B41FA5}">
                      <a16:colId xmlns:a16="http://schemas.microsoft.com/office/drawing/2014/main" val="2404564293"/>
                    </a:ext>
                  </a:extLst>
                </a:gridCol>
                <a:gridCol w="2883364">
                  <a:extLst>
                    <a:ext uri="{9D8B030D-6E8A-4147-A177-3AD203B41FA5}">
                      <a16:colId xmlns:a16="http://schemas.microsoft.com/office/drawing/2014/main" val="2581623449"/>
                    </a:ext>
                  </a:extLst>
                </a:gridCol>
                <a:gridCol w="2883364">
                  <a:extLst>
                    <a:ext uri="{9D8B030D-6E8A-4147-A177-3AD203B41FA5}">
                      <a16:colId xmlns:a16="http://schemas.microsoft.com/office/drawing/2014/main" val="551889297"/>
                    </a:ext>
                  </a:extLst>
                </a:gridCol>
                <a:gridCol w="2883364">
                  <a:extLst>
                    <a:ext uri="{9D8B030D-6E8A-4147-A177-3AD203B41FA5}">
                      <a16:colId xmlns:a16="http://schemas.microsoft.com/office/drawing/2014/main" val="2465465769"/>
                    </a:ext>
                  </a:extLst>
                </a:gridCol>
              </a:tblGrid>
              <a:tr h="40118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Not stated3</a:t>
                      </a:r>
                    </a:p>
                  </a:txBody>
                  <a:tcPr marL="68580" marR="68580" marT="0" marB="0" anchor="ctr">
                    <a:solidFill>
                      <a:srgbClr val="EA8024"/>
                    </a:solidFill>
                  </a:tcPr>
                </a:tc>
                <a:extLst>
                  <a:ext uri="{0D108BD9-81ED-4DB2-BD59-A6C34878D82A}">
                    <a16:rowId xmlns:a16="http://schemas.microsoft.com/office/drawing/2014/main" val="1145503053"/>
                  </a:ext>
                </a:extLst>
              </a:tr>
              <a:tr h="401187">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Year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extLst>
                  <a:ext uri="{0D108BD9-81ED-4DB2-BD59-A6C34878D82A}">
                    <a16:rowId xmlns:a16="http://schemas.microsoft.com/office/drawing/2014/main" val="1938438186"/>
                  </a:ext>
                </a:extLst>
              </a:tr>
              <a:tr h="401187">
                <a:tc>
                  <a:txBody>
                    <a:bodyPr/>
                    <a:lstStyle/>
                    <a:p>
                      <a:pPr algn="l">
                        <a:spcAft>
                          <a:spcPts val="700"/>
                        </a:spcAft>
                      </a:pPr>
                      <a:r>
                        <a:rPr lang="en-AU" sz="1000">
                          <a:effectLst/>
                        </a:rPr>
                        <a:t>2017-18</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15,771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5.9</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11,894</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03354"/>
                  </a:ext>
                </a:extLst>
              </a:tr>
              <a:tr h="401187">
                <a:tc>
                  <a:txBody>
                    <a:bodyPr/>
                    <a:lstStyle/>
                    <a:p>
                      <a:pPr algn="l">
                        <a:spcAft>
                          <a:spcPts val="700"/>
                        </a:spcAft>
                      </a:pPr>
                      <a:r>
                        <a:rPr lang="en-AU" sz="1000">
                          <a:effectLst/>
                        </a:rPr>
                        <a:t>2016-17</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19,311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13,305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6597204"/>
                  </a:ext>
                </a:extLst>
              </a:tr>
              <a:tr h="401187">
                <a:tc>
                  <a:txBody>
                    <a:bodyPr/>
                    <a:lstStyle/>
                    <a:p>
                      <a:pPr algn="l">
                        <a:spcAft>
                          <a:spcPts val="700"/>
                        </a:spcAft>
                      </a:pPr>
                      <a:r>
                        <a:rPr lang="en-AU" sz="1000">
                          <a:effectLst/>
                        </a:rPr>
                        <a:t>2015-16</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19,290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12,430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407490"/>
                  </a:ext>
                </a:extLst>
              </a:tr>
              <a:tr h="401187">
                <a:tc>
                  <a:txBody>
                    <a:bodyPr/>
                    <a:lstStyle/>
                    <a:p>
                      <a:pPr algn="l">
                        <a:spcAft>
                          <a:spcPts val="500"/>
                        </a:spcAft>
                      </a:pPr>
                      <a:r>
                        <a:rPr lang="en-AU" sz="1000">
                          <a:effectLst/>
                        </a:rPr>
                        <a:t>2014-15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19,031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5.9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12,028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2163914"/>
                  </a:ext>
                </a:extLst>
              </a:tr>
              <a:tr h="401187">
                <a:tc>
                  <a:txBody>
                    <a:bodyPr/>
                    <a:lstStyle/>
                    <a:p>
                      <a:pPr algn="l">
                        <a:spcAft>
                          <a:spcPts val="500"/>
                        </a:spcAft>
                      </a:pPr>
                      <a:r>
                        <a:rPr lang="en-AU" sz="1000">
                          <a:effectLst/>
                        </a:rPr>
                        <a:t>2013-14</a:t>
                      </a:r>
                    </a:p>
                    <a:p>
                      <a:pPr algn="l">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18,021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5.8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11,879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2530364"/>
                  </a:ext>
                </a:extLst>
              </a:tr>
            </a:tbl>
          </a:graphicData>
        </a:graphic>
      </p:graphicFrame>
      <p:sp>
        <p:nvSpPr>
          <p:cNvPr id="5" name="Rectangle 4">
            <a:extLst>
              <a:ext uri="{FF2B5EF4-FFF2-40B4-BE49-F238E27FC236}">
                <a16:creationId xmlns:a16="http://schemas.microsoft.com/office/drawing/2014/main" id="{CE7EC570-700B-4511-9D44-A1C233C3BB1C}"/>
              </a:ext>
            </a:extLst>
          </p:cNvPr>
          <p:cNvSpPr/>
          <p:nvPr/>
        </p:nvSpPr>
        <p:spPr>
          <a:xfrm>
            <a:off x="322544" y="5157192"/>
            <a:ext cx="11533455" cy="194291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are estimates to account for individuals who received services from more than one service type outlet during the 12-month period.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were not collected for all NDA service types.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Percentages are of the total excluding service users for whom Indigenous status was ‘not stated/not collected’.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ACT was not required to collect data for 2017-18.</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service users who only accessed recreational/holiday programs. This service type was not required to complete this data item.</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33340627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2018-19, 70% of Aboriginal and Torres Strait Islander people aged 15 years and older and in 2016, 73% aged 14 years and over reported they had never used illicit substances in the last 12 months.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28% of Aboriginal and Torres Strait Islander people aged 15 years and over and in 2016, 26% aged 14 years and older reported that they had used an illicit substance in the previous 12 months.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D10F2-1607-40DA-A87A-15966C047DB0}"/>
              </a:ext>
            </a:extLst>
          </p:cNvPr>
          <p:cNvSpPr>
            <a:spLocks noGrp="1"/>
          </p:cNvSpPr>
          <p:nvPr>
            <p:ph type="title"/>
          </p:nvPr>
        </p:nvSpPr>
        <p:spPr/>
        <p:txBody>
          <a:bodyPr/>
          <a:lstStyle/>
          <a:p>
            <a:r>
              <a:rPr lang="en-GB" sz="2400" dirty="0"/>
              <a:t>Proportion of Aboriginal and Torres Strait Islander people who reported illicit drug use in the last 12 months, 2018-19</a:t>
            </a:r>
            <a:endParaRPr lang="en-AU" sz="2400" dirty="0"/>
          </a:p>
        </p:txBody>
      </p:sp>
      <p:sp>
        <p:nvSpPr>
          <p:cNvPr id="5" name="Rectangle 4">
            <a:extLst>
              <a:ext uri="{FF2B5EF4-FFF2-40B4-BE49-F238E27FC236}">
                <a16:creationId xmlns:a16="http://schemas.microsoft.com/office/drawing/2014/main" id="{F0D814C5-7B13-40B1-96E9-F186470988E1}"/>
              </a:ext>
            </a:extLst>
          </p:cNvPr>
          <p:cNvSpPr/>
          <p:nvPr/>
        </p:nvSpPr>
        <p:spPr>
          <a:xfrm>
            <a:off x="336000" y="6021288"/>
            <a:ext cx="11520000" cy="432048"/>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includes heroin, methadone, cocaine, petrol and other inhalants, LSD/hallucinogens, and kava.</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 </a:t>
            </a:r>
          </a:p>
        </p:txBody>
      </p:sp>
      <p:graphicFrame>
        <p:nvGraphicFramePr>
          <p:cNvPr id="6" name="Chart 5">
            <a:extLst>
              <a:ext uri="{FF2B5EF4-FFF2-40B4-BE49-F238E27FC236}">
                <a16:creationId xmlns:a16="http://schemas.microsoft.com/office/drawing/2014/main" id="{E56456F1-576B-4F28-87E5-DD5498DE0F2F}"/>
              </a:ext>
            </a:extLst>
          </p:cNvPr>
          <p:cNvGraphicFramePr/>
          <p:nvPr>
            <p:extLst>
              <p:ext uri="{D42A27DB-BD31-4B8C-83A1-F6EECF244321}">
                <p14:modId xmlns:p14="http://schemas.microsoft.com/office/powerpoint/2010/main" val="438946395"/>
              </p:ext>
            </p:extLst>
          </p:nvPr>
        </p:nvGraphicFramePr>
        <p:xfrm>
          <a:off x="2063552" y="2204864"/>
          <a:ext cx="8136904" cy="38164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06607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4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 for both.</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8840-D7F9-4F01-932C-968EE17DC560}"/>
              </a:ext>
            </a:extLst>
          </p:cNvPr>
          <p:cNvSpPr>
            <a:spLocks noGrp="1"/>
          </p:cNvSpPr>
          <p:nvPr>
            <p:ph type="title"/>
          </p:nvPr>
        </p:nvSpPr>
        <p:spPr/>
        <p:txBody>
          <a:bodyPr/>
          <a:lstStyle/>
          <a:p>
            <a:r>
              <a:rPr lang="en-AU" sz="2400" dirty="0"/>
              <a:t>Age-specific fertility rates, Aboriginal and Torres Strait Islander mothers, selected jurisdictions, Australia, 2018 </a:t>
            </a:r>
          </a:p>
        </p:txBody>
      </p:sp>
      <p:graphicFrame>
        <p:nvGraphicFramePr>
          <p:cNvPr id="4" name="Content Placeholder 3">
            <a:extLst>
              <a:ext uri="{FF2B5EF4-FFF2-40B4-BE49-F238E27FC236}">
                <a16:creationId xmlns:a16="http://schemas.microsoft.com/office/drawing/2014/main" id="{C3B32D30-8EB9-467A-B150-4373B90ADB80}"/>
              </a:ext>
            </a:extLst>
          </p:cNvPr>
          <p:cNvGraphicFramePr>
            <a:graphicFrameLocks noGrp="1"/>
          </p:cNvGraphicFramePr>
          <p:nvPr>
            <p:ph idx="1"/>
            <p:extLst>
              <p:ext uri="{D42A27DB-BD31-4B8C-83A1-F6EECF244321}">
                <p14:modId xmlns:p14="http://schemas.microsoft.com/office/powerpoint/2010/main" val="1675128140"/>
              </p:ext>
            </p:extLst>
          </p:nvPr>
        </p:nvGraphicFramePr>
        <p:xfrm>
          <a:off x="336000" y="2204864"/>
          <a:ext cx="11520000" cy="3418389"/>
        </p:xfrm>
        <a:graphic>
          <a:graphicData uri="http://schemas.openxmlformats.org/drawingml/2006/table">
            <a:tbl>
              <a:tblPr firstRow="1" bandRow="1">
                <a:tableStyleId>{91EBBBCC-DAD2-459C-BE2E-F6DE35CF9A28}</a:tableStyleId>
              </a:tblPr>
              <a:tblGrid>
                <a:gridCol w="1440000">
                  <a:extLst>
                    <a:ext uri="{9D8B030D-6E8A-4147-A177-3AD203B41FA5}">
                      <a16:colId xmlns:a16="http://schemas.microsoft.com/office/drawing/2014/main" val="2471649453"/>
                    </a:ext>
                  </a:extLst>
                </a:gridCol>
                <a:gridCol w="1440000">
                  <a:extLst>
                    <a:ext uri="{9D8B030D-6E8A-4147-A177-3AD203B41FA5}">
                      <a16:colId xmlns:a16="http://schemas.microsoft.com/office/drawing/2014/main" val="2066734683"/>
                    </a:ext>
                  </a:extLst>
                </a:gridCol>
                <a:gridCol w="1440000">
                  <a:extLst>
                    <a:ext uri="{9D8B030D-6E8A-4147-A177-3AD203B41FA5}">
                      <a16:colId xmlns:a16="http://schemas.microsoft.com/office/drawing/2014/main" val="4167436583"/>
                    </a:ext>
                  </a:extLst>
                </a:gridCol>
                <a:gridCol w="1440000">
                  <a:extLst>
                    <a:ext uri="{9D8B030D-6E8A-4147-A177-3AD203B41FA5}">
                      <a16:colId xmlns:a16="http://schemas.microsoft.com/office/drawing/2014/main" val="3587170804"/>
                    </a:ext>
                  </a:extLst>
                </a:gridCol>
                <a:gridCol w="1440000">
                  <a:extLst>
                    <a:ext uri="{9D8B030D-6E8A-4147-A177-3AD203B41FA5}">
                      <a16:colId xmlns:a16="http://schemas.microsoft.com/office/drawing/2014/main" val="691323338"/>
                    </a:ext>
                  </a:extLst>
                </a:gridCol>
                <a:gridCol w="1440000">
                  <a:extLst>
                    <a:ext uri="{9D8B030D-6E8A-4147-A177-3AD203B41FA5}">
                      <a16:colId xmlns:a16="http://schemas.microsoft.com/office/drawing/2014/main" val="3775938405"/>
                    </a:ext>
                  </a:extLst>
                </a:gridCol>
                <a:gridCol w="1440000">
                  <a:extLst>
                    <a:ext uri="{9D8B030D-6E8A-4147-A177-3AD203B41FA5}">
                      <a16:colId xmlns:a16="http://schemas.microsoft.com/office/drawing/2014/main" val="2576213100"/>
                    </a:ext>
                  </a:extLst>
                </a:gridCol>
                <a:gridCol w="1440000">
                  <a:extLst>
                    <a:ext uri="{9D8B030D-6E8A-4147-A177-3AD203B41FA5}">
                      <a16:colId xmlns:a16="http://schemas.microsoft.com/office/drawing/2014/main" val="2712466828"/>
                    </a:ext>
                  </a:extLst>
                </a:gridCol>
              </a:tblGrid>
              <a:tr h="379821">
                <a:tc rowSpan="2">
                  <a:txBody>
                    <a:bodyPr/>
                    <a:lstStyle/>
                    <a:p>
                      <a:pPr algn="l">
                        <a:spcAft>
                          <a:spcPts val="500"/>
                        </a:spcAft>
                      </a:pPr>
                      <a:r>
                        <a:rPr lang="en-AU" sz="1200" b="1" dirty="0">
                          <a:solidFill>
                            <a:schemeClr val="bg1"/>
                          </a:solidFill>
                          <a:effectLst/>
                        </a:rPr>
                        <a:t>Age-group of </a:t>
                      </a:r>
                      <a:br>
                        <a:rPr lang="en-AU" sz="1200" b="1" dirty="0">
                          <a:solidFill>
                            <a:schemeClr val="bg1"/>
                          </a:solidFill>
                          <a:effectLst/>
                        </a:rPr>
                      </a:br>
                      <a:r>
                        <a:rPr lang="en-AU" sz="1200" b="1" dirty="0">
                          <a:solidFill>
                            <a:schemeClr val="bg1"/>
                          </a:solidFill>
                          <a:effectLst/>
                        </a:rPr>
                        <a:t>mother (years)</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gridSpan="7">
                  <a:txBody>
                    <a:bodyPr/>
                    <a:lstStyle/>
                    <a:p>
                      <a:pPr algn="l">
                        <a:spcAft>
                          <a:spcPts val="500"/>
                        </a:spcAft>
                      </a:pPr>
                      <a:r>
                        <a:rPr lang="en-AU" sz="1200" b="1" dirty="0">
                          <a:solidFill>
                            <a:schemeClr val="bg1"/>
                          </a:solidFill>
                          <a:effectLst/>
                        </a:rPr>
                        <a:t>Jurisdiction</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909180803"/>
                  </a:ext>
                </a:extLst>
              </a:tr>
              <a:tr h="379821">
                <a:tc vMerge="1">
                  <a:txBody>
                    <a:bodyPr/>
                    <a:lstStyle/>
                    <a:p>
                      <a:endParaRPr lang="en-AU"/>
                    </a:p>
                  </a:txBody>
                  <a:tcPr/>
                </a:tc>
                <a:tc>
                  <a:txBody>
                    <a:bodyPr/>
                    <a:lstStyle/>
                    <a:p>
                      <a:pPr algn="l">
                        <a:spcAft>
                          <a:spcPts val="500"/>
                        </a:spcAft>
                      </a:pPr>
                      <a:r>
                        <a:rPr lang="en-AU" sz="1200" b="1" dirty="0">
                          <a:solidFill>
                            <a:schemeClr val="bg1"/>
                          </a:solidFill>
                          <a:effectLst/>
                        </a:rPr>
                        <a:t>NSW</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Vic</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Qld</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WA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SA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NT</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Australia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181679774"/>
                  </a:ext>
                </a:extLst>
              </a:tr>
              <a:tr h="379821">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90379559"/>
                  </a:ext>
                </a:extLst>
              </a:tr>
              <a:tr h="379821">
                <a:tc>
                  <a:txBody>
                    <a:bodyPr/>
                    <a:lstStyle/>
                    <a:p>
                      <a:pPr algn="l">
                        <a:spcAft>
                          <a:spcPts val="500"/>
                        </a:spcAft>
                      </a:pPr>
                      <a:r>
                        <a:rPr lang="en-AU" sz="1200" dirty="0">
                          <a:effectLst/>
                        </a:rPr>
                        <a:t>15-19</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4471235"/>
                  </a:ext>
                </a:extLst>
              </a:tr>
              <a:tr h="379821">
                <a:tc>
                  <a:txBody>
                    <a:bodyPr/>
                    <a:lstStyle/>
                    <a:p>
                      <a:pPr algn="l">
                        <a:spcAft>
                          <a:spcPts val="500"/>
                        </a:spcAft>
                      </a:pPr>
                      <a:r>
                        <a:rPr lang="en-AU" sz="1200">
                          <a:effectLst/>
                        </a:rPr>
                        <a:t>20-24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119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18572767"/>
                  </a:ext>
                </a:extLst>
              </a:tr>
              <a:tr h="379821">
                <a:tc>
                  <a:txBody>
                    <a:bodyPr/>
                    <a:lstStyle/>
                    <a:p>
                      <a:pPr algn="l">
                        <a:spcAft>
                          <a:spcPts val="500"/>
                        </a:spcAft>
                      </a:pPr>
                      <a:r>
                        <a:rPr lang="en-AU" sz="1200">
                          <a:effectLst/>
                        </a:rPr>
                        <a:t>25-29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629009"/>
                  </a:ext>
                </a:extLst>
              </a:tr>
              <a:tr h="379821">
                <a:tc>
                  <a:txBody>
                    <a:bodyPr/>
                    <a:lstStyle/>
                    <a:p>
                      <a:pPr algn="l">
                        <a:spcAft>
                          <a:spcPts val="500"/>
                        </a:spcAft>
                      </a:pPr>
                      <a:r>
                        <a:rPr lang="en-AU" sz="1200">
                          <a:effectLst/>
                        </a:rPr>
                        <a:t>30-34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17386395"/>
                  </a:ext>
                </a:extLst>
              </a:tr>
              <a:tr h="379821">
                <a:tc>
                  <a:txBody>
                    <a:bodyPr/>
                    <a:lstStyle/>
                    <a:p>
                      <a:pPr algn="l">
                        <a:spcAft>
                          <a:spcPts val="500"/>
                        </a:spcAft>
                      </a:pPr>
                      <a:r>
                        <a:rPr lang="en-AU" sz="1200">
                          <a:effectLst/>
                        </a:rPr>
                        <a:t>35-39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792645693"/>
                  </a:ext>
                </a:extLst>
              </a:tr>
              <a:tr h="379821">
                <a:tc>
                  <a:txBody>
                    <a:bodyPr/>
                    <a:lstStyle/>
                    <a:p>
                      <a:pPr algn="l">
                        <a:spcAft>
                          <a:spcPts val="500"/>
                        </a:spcAft>
                      </a:pPr>
                      <a:r>
                        <a:rPr lang="en-AU" sz="1200">
                          <a:effectLst/>
                        </a:rPr>
                        <a:t>40-44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48807863"/>
                  </a:ext>
                </a:extLst>
              </a:tr>
            </a:tbl>
          </a:graphicData>
        </a:graphic>
      </p:graphicFrame>
      <p:sp>
        <p:nvSpPr>
          <p:cNvPr id="5" name="Rectangle 4">
            <a:extLst>
              <a:ext uri="{FF2B5EF4-FFF2-40B4-BE49-F238E27FC236}">
                <a16:creationId xmlns:a16="http://schemas.microsoft.com/office/drawing/2014/main" id="{F4A449CE-48AE-4B62-93EA-C344565389BC}"/>
              </a:ext>
            </a:extLst>
          </p:cNvPr>
          <p:cNvSpPr/>
          <p:nvPr/>
        </p:nvSpPr>
        <p:spPr>
          <a:xfrm>
            <a:off x="336640" y="5807005"/>
            <a:ext cx="11520000"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women in each age-group; the 15-19 years age-group includes births by girls aged 14 years or younger. Figures are not provided for the 45-49 years age-group because of the small numbers involved.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but numbers for these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901317612"/>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4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173FE-1C50-4072-9B9E-6011268A62D7}"/>
              </a:ext>
            </a:extLst>
          </p:cNvPr>
          <p:cNvSpPr>
            <a:spLocks noGrp="1"/>
          </p:cNvSpPr>
          <p:nvPr>
            <p:ph type="title"/>
          </p:nvPr>
        </p:nvSpPr>
        <p:spPr/>
        <p:txBody>
          <a:bodyPr/>
          <a:lstStyle/>
          <a:p>
            <a:r>
              <a:rPr lang="en-AU" sz="2400" dirty="0"/>
              <a:t>Total fertility rates for Aboriginal and Torres Strait Islander mothers, selected jurisdictions, Australia, 2018</a:t>
            </a:r>
          </a:p>
        </p:txBody>
      </p:sp>
      <p:graphicFrame>
        <p:nvGraphicFramePr>
          <p:cNvPr id="4" name="Content Placeholder 3">
            <a:extLst>
              <a:ext uri="{FF2B5EF4-FFF2-40B4-BE49-F238E27FC236}">
                <a16:creationId xmlns:a16="http://schemas.microsoft.com/office/drawing/2014/main" id="{805178A5-C8F9-4AFF-860E-41A1E7A29CB2}"/>
              </a:ext>
            </a:extLst>
          </p:cNvPr>
          <p:cNvGraphicFramePr>
            <a:graphicFrameLocks noGrp="1"/>
          </p:cNvGraphicFramePr>
          <p:nvPr>
            <p:ph idx="1"/>
            <p:extLst>
              <p:ext uri="{D42A27DB-BD31-4B8C-83A1-F6EECF244321}">
                <p14:modId xmlns:p14="http://schemas.microsoft.com/office/powerpoint/2010/main" val="3863372874"/>
              </p:ext>
            </p:extLst>
          </p:nvPr>
        </p:nvGraphicFramePr>
        <p:xfrm>
          <a:off x="353217" y="2204864"/>
          <a:ext cx="11485565" cy="2664296"/>
        </p:xfrm>
        <a:graphic>
          <a:graphicData uri="http://schemas.openxmlformats.org/drawingml/2006/table">
            <a:tbl>
              <a:tblPr firstRow="1" bandRow="1">
                <a:tableStyleId>{91EBBBCC-DAD2-459C-BE2E-F6DE35CF9A28}</a:tableStyleId>
              </a:tblPr>
              <a:tblGrid>
                <a:gridCol w="2708832">
                  <a:extLst>
                    <a:ext uri="{9D8B030D-6E8A-4147-A177-3AD203B41FA5}">
                      <a16:colId xmlns:a16="http://schemas.microsoft.com/office/drawing/2014/main" val="3047018780"/>
                    </a:ext>
                  </a:extLst>
                </a:gridCol>
                <a:gridCol w="1253819">
                  <a:extLst>
                    <a:ext uri="{9D8B030D-6E8A-4147-A177-3AD203B41FA5}">
                      <a16:colId xmlns:a16="http://schemas.microsoft.com/office/drawing/2014/main" val="2043091171"/>
                    </a:ext>
                  </a:extLst>
                </a:gridCol>
                <a:gridCol w="1253819">
                  <a:extLst>
                    <a:ext uri="{9D8B030D-6E8A-4147-A177-3AD203B41FA5}">
                      <a16:colId xmlns:a16="http://schemas.microsoft.com/office/drawing/2014/main" val="1749159174"/>
                    </a:ext>
                  </a:extLst>
                </a:gridCol>
                <a:gridCol w="1253819">
                  <a:extLst>
                    <a:ext uri="{9D8B030D-6E8A-4147-A177-3AD203B41FA5}">
                      <a16:colId xmlns:a16="http://schemas.microsoft.com/office/drawing/2014/main" val="1239926366"/>
                    </a:ext>
                  </a:extLst>
                </a:gridCol>
                <a:gridCol w="1253819">
                  <a:extLst>
                    <a:ext uri="{9D8B030D-6E8A-4147-A177-3AD203B41FA5}">
                      <a16:colId xmlns:a16="http://schemas.microsoft.com/office/drawing/2014/main" val="3510957274"/>
                    </a:ext>
                  </a:extLst>
                </a:gridCol>
                <a:gridCol w="1253819">
                  <a:extLst>
                    <a:ext uri="{9D8B030D-6E8A-4147-A177-3AD203B41FA5}">
                      <a16:colId xmlns:a16="http://schemas.microsoft.com/office/drawing/2014/main" val="729648665"/>
                    </a:ext>
                  </a:extLst>
                </a:gridCol>
                <a:gridCol w="1253819">
                  <a:extLst>
                    <a:ext uri="{9D8B030D-6E8A-4147-A177-3AD203B41FA5}">
                      <a16:colId xmlns:a16="http://schemas.microsoft.com/office/drawing/2014/main" val="3006407687"/>
                    </a:ext>
                  </a:extLst>
                </a:gridCol>
                <a:gridCol w="1253819">
                  <a:extLst>
                    <a:ext uri="{9D8B030D-6E8A-4147-A177-3AD203B41FA5}">
                      <a16:colId xmlns:a16="http://schemas.microsoft.com/office/drawing/2014/main" val="1088021576"/>
                    </a:ext>
                  </a:extLst>
                </a:gridCol>
              </a:tblGrid>
              <a:tr h="57092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7">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111354125"/>
                  </a:ext>
                </a:extLst>
              </a:tr>
              <a:tr h="815601">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Vic</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Australia</a:t>
                      </a:r>
                    </a:p>
                  </a:txBody>
                  <a:tcPr marL="68580" marR="68580" marT="0" marB="0" anchor="ctr">
                    <a:solidFill>
                      <a:srgbClr val="EA8024"/>
                    </a:solidFill>
                  </a:tcPr>
                </a:tc>
                <a:extLst>
                  <a:ext uri="{0D108BD9-81ED-4DB2-BD59-A6C34878D82A}">
                    <a16:rowId xmlns:a16="http://schemas.microsoft.com/office/drawing/2014/main" val="2244325367"/>
                  </a:ext>
                </a:extLst>
              </a:tr>
              <a:tr h="1277775">
                <a:tc>
                  <a:txBody>
                    <a:bodyPr/>
                    <a:lstStyle/>
                    <a:p>
                      <a:pPr algn="l">
                        <a:spcAft>
                          <a:spcPts val="500"/>
                        </a:spcAft>
                      </a:pPr>
                      <a:r>
                        <a:rPr lang="en-AU" sz="1200">
                          <a:effectLst/>
                        </a:rPr>
                        <a:t>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85440"/>
                  </a:ext>
                </a:extLst>
              </a:tr>
            </a:tbl>
          </a:graphicData>
        </a:graphic>
      </p:graphicFrame>
      <p:sp>
        <p:nvSpPr>
          <p:cNvPr id="5" name="Rectangle 4">
            <a:extLst>
              <a:ext uri="{FF2B5EF4-FFF2-40B4-BE49-F238E27FC236}">
                <a16:creationId xmlns:a16="http://schemas.microsoft.com/office/drawing/2014/main" id="{756AC460-043B-4DE9-B7CC-1609D743E706}"/>
              </a:ext>
            </a:extLst>
          </p:cNvPr>
          <p:cNvSpPr/>
          <p:nvPr/>
        </p:nvSpPr>
        <p:spPr>
          <a:xfrm>
            <a:off x="336641" y="5807005"/>
            <a:ext cx="11519999"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Total fertility rate is the number of children born to 1,000 women at the current level and age pattern of fertility.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Numbers for those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967180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8963</TotalTime>
  <Words>8537</Words>
  <Application>Microsoft Office PowerPoint</Application>
  <PresentationFormat>Widescreen</PresentationFormat>
  <Paragraphs>1806</Paragraphs>
  <Slides>83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Arial</vt:lpstr>
      <vt:lpstr>Calibri</vt:lpstr>
      <vt:lpstr>Calibri Light</vt:lpstr>
      <vt:lpstr>Corbel</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population, by jurisdiction, Australia, 2019</vt:lpstr>
      <vt:lpstr>Population pyramid of Aboriginal and Torres Strait Islander and non-Indigenous populations, 30 June 2019</vt:lpstr>
      <vt:lpstr>Births and pregnancy outcomes</vt:lpstr>
      <vt:lpstr>Births and pregnancy outcomes</vt:lpstr>
      <vt:lpstr>Age-specific fertility rates, Aboriginal and Torres Strait Islander mothers, selected jurisdictions, Australia, 2018 </vt:lpstr>
      <vt:lpstr>Total fertility rates for Aboriginal and Torres Strait Islander mothers, selected jurisdictions, Australia, 2018</vt:lpstr>
      <vt:lpstr>Mortality</vt:lpstr>
      <vt:lpstr>Mortality</vt:lpstr>
      <vt:lpstr>Mortality</vt:lpstr>
      <vt:lpstr>Numbers and proportions (%) of Aboriginal and Torres Strait Islander deaths, Australia, 2018</vt:lpstr>
      <vt:lpstr>Age-standardised death rates, Aboriginal and Torres Strait Islanders, NSW, Qld, WA, SA and the NT, 2018</vt:lpstr>
      <vt:lpstr>Expectation of life at birth in years, by Indigenous status and sex, selected jurisdictions, Australia, 2015-2017 </vt:lpstr>
      <vt:lpstr>Expectation of life at birth in years, by Indigenous status and remoteness, Australia, 2015-2017</vt:lpstr>
      <vt:lpstr>Median age at death, Aboriginal and Torres Strait Islanders, by sex, NSW, Qld, WA, SA and the NT, 2018</vt:lpstr>
      <vt:lpstr>Infant mortality rates, by Indigenous status and sex, and Indigenous: non-Indigenous rate ratios, NSW, Qld, WA, SA and the NT, 2018 </vt:lpstr>
      <vt:lpstr>Top five leading causes of death, Aboriginal and Torres Strait Islander people, NSW, Qld, WA, SA and NT, 2009-2013 – 2014-2018 </vt:lpstr>
      <vt:lpstr>Hospitalisation</vt:lpstr>
      <vt:lpstr>Numbers of hospital separations and age-standardised separation rates Aboriginal and Torres Strait Islanders and jurisdictions, 2017-18</vt:lpstr>
      <vt:lpstr>Age-specific hospital separation rates (excluding dialysis), by sex, Aboriginal and Torres Strait Islanders, 2013-15</vt:lpstr>
      <vt:lpstr>Numbers, proportions (%), and age-standardised hospitalisation rates for leading causes of hospital separations among Aboriginal and Torres Strait Islander people, Australia, 2017-18</vt:lpstr>
      <vt:lpstr>Cardiovascular health</vt:lpstr>
      <vt:lpstr>Cardiovascular health</vt:lpstr>
      <vt:lpstr>Proportion (%) of Aboriginal and Torres Strait Islander people with self-reported CVD, by age-group (years), Australia, 2018-19</vt:lpstr>
      <vt:lpstr>Proportion (%) of Aboriginal and Torres Strait Islander people with measured high blood pressure, by age-group and sex, persons aged 18 years and over, 2018–19 </vt:lpstr>
      <vt:lpstr>Acute rheumatic fever diagnoses, number and crude rates per 100,000, among Aboriginal and Torres Strait Islanders by sex and age-group, 2013-2017 </vt:lpstr>
      <vt:lpstr>Cancer</vt:lpstr>
      <vt:lpstr>Cancer</vt:lpstr>
      <vt:lpstr>Incidence of all cancers combined and selected cancers for Aboriginal and Torres Strait Islander people, by sex, NSW, Vic, Qld, WA and the NT, 2010-2014</vt:lpstr>
      <vt:lpstr>Five year relative survival for all cancers combined for Aboriginal and Torres Strait Islander people, by age, NSW, Vic, Qld, WA and the NT, 2007-2014</vt:lpstr>
      <vt:lpstr>Number of deaths for Aboriginal and Torres Strait Islander people by sex, for selected cancers, NSW, Qld, WA, SA and the NT, 2012-2016 </vt:lpstr>
      <vt:lpstr>Diabetes</vt:lpstr>
      <vt:lpstr>Social and emotional wellbeing</vt:lpstr>
      <vt:lpstr>Social and emotional wellbeing</vt:lpstr>
      <vt:lpstr>Social and emotional wellbeing</vt:lpstr>
      <vt:lpstr>Numbers and rates of deaths from mental health related conditions (excluding intentional self-harm) for Aboriginal and Torres Strait Islanders, by sex and cause of death, NSW, Qld, WA, SA, and the NT, 2011-2015</vt:lpstr>
      <vt:lpstr>Age-standardised death rates for intentional self-harm (suicide) among Aboriginal and Torres Strait Islander people, by sex and jurisdiction, NSW, Qld, WA, SA and the NT, 2014-2018</vt:lpstr>
      <vt:lpstr>Age-standardised death rates for intentional self-harm (suicide) for Aboriginal and Torres Strait Islander people, NSW, Qld, WA, SA and the NT, 2009-2013 and 2014-2018 </vt:lpstr>
      <vt:lpstr>Age-standardised death rates for intentional self-harm among Aboriginal and Torres Strait Islander people, by sex and age-group, and Aboriginal and Torres Strait Islander: non-Indigenous rate ratios, NSW, Qld, WA, SA and the NT, 2014-2018</vt:lpstr>
      <vt:lpstr>Kidney health</vt:lpstr>
      <vt:lpstr>Kidney health</vt:lpstr>
      <vt:lpstr>Numbers of notifications and age-standardised notification rates for ESRD, by Indigenous status, and Aboriginal and Torres Strait Islander:non-Indigenous rate ratios, selected jurisdictions, Australia, 2014-2018</vt:lpstr>
      <vt:lpstr>Numbers of notifications and notification rates of ESRD, by Indigenous status and age-group, and Aboriginal and Torres Strait Islander:non-Indigenous rate ratios, Australia, 2014-2018</vt:lpstr>
      <vt:lpstr>Prevalence of Aboriginal and Torres Strait Islanders on dialysis, by modality, Australia, 2018</vt:lpstr>
      <vt:lpstr>Injury, including family violence</vt:lpstr>
      <vt:lpstr>Injury, including family violence</vt:lpstr>
      <vt:lpstr>Respiratory health</vt:lpstr>
      <vt:lpstr>Long-term respiratory diseases among Aboriginal and Torres Strait Islander people, by age-group, all jurisdictions, 2018-19, proportion (%)</vt:lpstr>
      <vt:lpstr>Long-term respiratory diseases among Aboriginal and Torres Strait Islander people, by sex , 2017-18 and 2018-19</vt:lpstr>
      <vt:lpstr>Age-standardised death rates for Aboriginal and Torres Strait Islander people with respiratory diseases as the major cause of death, by state and territory, 2010-2017 </vt:lpstr>
      <vt:lpstr>Eye health</vt:lpstr>
      <vt:lpstr>Eye health</vt:lpstr>
      <vt:lpstr>Prevalence (%) of eye or sight problems, Aboriginal and Torres Strait Islander people, by remoteness, 2001 to 2018-19</vt:lpstr>
      <vt:lpstr>Prevalence of diseases of the eye and adnexa among Aboriginal and Torres Strait Islander people, by sex, 2018-19</vt:lpstr>
      <vt:lpstr>Hospitalisation rates for Aboriginal and Torres Strait Islander people for diseases of the eye, by age and sex, 2015-17</vt:lpstr>
      <vt:lpstr>Ear health and hearing</vt:lpstr>
      <vt:lpstr>Oral health</vt:lpstr>
      <vt:lpstr>Disability</vt:lpstr>
      <vt:lpstr>Disability</vt:lpstr>
      <vt:lpstr>Numbers and proportions (%) of disability services users, Aboriginal and Torres Strait Islander people, Australia, 2013-14 to 2017-18</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Proportion of Aboriginal and Torres Strait Islander people who reported illicit drug use in the last 12 months, 2018-19</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rob</cp:lastModifiedBy>
  <cp:revision>875</cp:revision>
  <dcterms:created xsi:type="dcterms:W3CDTF">2013-03-22T08:43:17Z</dcterms:created>
  <dcterms:modified xsi:type="dcterms:W3CDTF">2020-03-31T08:22:31Z</dcterms:modified>
</cp:coreProperties>
</file>