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charts/chart1.xml" ContentType="application/vnd.openxmlformats-officedocument.drawingml.chart+xml"/>
  <Override PartName="/ppt/theme/themeOverride2.xml" ContentType="application/vnd.openxmlformats-officedocument.themeOverride+xml"/>
  <Override PartName="/ppt/theme/themeOverride3.xml" ContentType="application/vnd.openxmlformats-officedocument.themeOverr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85"/>
  </p:notesMasterIdLst>
  <p:sldIdLst>
    <p:sldId id="256" r:id="rId2"/>
    <p:sldId id="257" r:id="rId3"/>
    <p:sldId id="301" r:id="rId4"/>
    <p:sldId id="304" r:id="rId5"/>
    <p:sldId id="305" r:id="rId6"/>
    <p:sldId id="258" r:id="rId7"/>
    <p:sldId id="302" r:id="rId8"/>
    <p:sldId id="306" r:id="rId9"/>
    <p:sldId id="307" r:id="rId10"/>
    <p:sldId id="259" r:id="rId11"/>
    <p:sldId id="283" r:id="rId12"/>
    <p:sldId id="303" r:id="rId13"/>
    <p:sldId id="308" r:id="rId14"/>
    <p:sldId id="309" r:id="rId15"/>
    <p:sldId id="312" r:id="rId16"/>
    <p:sldId id="313" r:id="rId17"/>
    <p:sldId id="314" r:id="rId18"/>
    <p:sldId id="315" r:id="rId19"/>
    <p:sldId id="316" r:id="rId20"/>
    <p:sldId id="260" r:id="rId21"/>
    <p:sldId id="317" r:id="rId22"/>
    <p:sldId id="318" r:id="rId23"/>
    <p:sldId id="319" r:id="rId24"/>
    <p:sldId id="261" r:id="rId25"/>
    <p:sldId id="295" r:id="rId26"/>
    <p:sldId id="320" r:id="rId27"/>
    <p:sldId id="321" r:id="rId28"/>
    <p:sldId id="322" r:id="rId29"/>
    <p:sldId id="262" r:id="rId30"/>
    <p:sldId id="286" r:id="rId31"/>
    <p:sldId id="323" r:id="rId32"/>
    <p:sldId id="324" r:id="rId33"/>
    <p:sldId id="325" r:id="rId34"/>
    <p:sldId id="263" r:id="rId35"/>
    <p:sldId id="264" r:id="rId36"/>
    <p:sldId id="287" r:id="rId37"/>
    <p:sldId id="284" r:id="rId38"/>
    <p:sldId id="326" r:id="rId39"/>
    <p:sldId id="327" r:id="rId40"/>
    <p:sldId id="328" r:id="rId41"/>
    <p:sldId id="329" r:id="rId42"/>
    <p:sldId id="265" r:id="rId43"/>
    <p:sldId id="285" r:id="rId44"/>
    <p:sldId id="330" r:id="rId45"/>
    <p:sldId id="331" r:id="rId46"/>
    <p:sldId id="332" r:id="rId47"/>
    <p:sldId id="266" r:id="rId48"/>
    <p:sldId id="288" r:id="rId49"/>
    <p:sldId id="267" r:id="rId50"/>
    <p:sldId id="333" r:id="rId51"/>
    <p:sldId id="334" r:id="rId52"/>
    <p:sldId id="335" r:id="rId53"/>
    <p:sldId id="268" r:id="rId54"/>
    <p:sldId id="296" r:id="rId55"/>
    <p:sldId id="336" r:id="rId56"/>
    <p:sldId id="337" r:id="rId57"/>
    <p:sldId id="338" r:id="rId58"/>
    <p:sldId id="269" r:id="rId59"/>
    <p:sldId id="270" r:id="rId60"/>
    <p:sldId id="271" r:id="rId61"/>
    <p:sldId id="289" r:id="rId62"/>
    <p:sldId id="311" r:id="rId63"/>
    <p:sldId id="272" r:id="rId64"/>
    <p:sldId id="290" r:id="rId65"/>
    <p:sldId id="291" r:id="rId66"/>
    <p:sldId id="282" r:id="rId67"/>
    <p:sldId id="294" r:id="rId68"/>
    <p:sldId id="274" r:id="rId69"/>
    <p:sldId id="299" r:id="rId70"/>
    <p:sldId id="292" r:id="rId71"/>
    <p:sldId id="275" r:id="rId72"/>
    <p:sldId id="276" r:id="rId73"/>
    <p:sldId id="278" r:id="rId74"/>
    <p:sldId id="279" r:id="rId75"/>
    <p:sldId id="297" r:id="rId76"/>
    <p:sldId id="280" r:id="rId77"/>
    <p:sldId id="298" r:id="rId78"/>
    <p:sldId id="310" r:id="rId79"/>
    <p:sldId id="281" r:id="rId80"/>
    <p:sldId id="277" r:id="rId81"/>
    <p:sldId id="273" r:id="rId82"/>
    <p:sldId id="293" r:id="rId83"/>
    <p:sldId id="300" r:id="rId8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thomson" initials="n"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8024"/>
    <a:srgbClr val="26AAA7"/>
    <a:srgbClr val="087876"/>
    <a:srgbClr val="9E0B0F"/>
    <a:srgbClr val="A73A64"/>
    <a:srgbClr val="FDD26E"/>
    <a:srgbClr val="98A4AE"/>
    <a:srgbClr val="9EB3CE"/>
    <a:srgbClr val="683431"/>
    <a:srgbClr val="F4DA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92" autoAdjust="0"/>
    <p:restoredTop sz="94636" autoAdjust="0"/>
  </p:normalViewPr>
  <p:slideViewPr>
    <p:cSldViewPr>
      <p:cViewPr varScale="1">
        <p:scale>
          <a:sx n="108" d="100"/>
          <a:sy n="108" d="100"/>
        </p:scale>
        <p:origin x="906" y="96"/>
      </p:cViewPr>
      <p:guideLst>
        <p:guide orient="horz" pos="2160"/>
        <p:guide pos="3840"/>
      </p:guideLst>
    </p:cSldViewPr>
  </p:slideViewPr>
  <p:outlineViewPr>
    <p:cViewPr>
      <p:scale>
        <a:sx n="33" d="100"/>
        <a:sy n="33" d="100"/>
      </p:scale>
      <p:origin x="0" y="20814"/>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ableStyles" Target="tableStyle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2.xml"/></Relationships>
</file>

<file path=ppt/charts/_rels/chart2.xml.rels><?xml version="1.0" encoding="UTF-8" standalone="yes"?>
<Relationships xmlns="http://schemas.openxmlformats.org/package/2006/relationships"><Relationship Id="rId3" Type="http://schemas.openxmlformats.org/officeDocument/2006/relationships/oleObject" Target="file:///\\staffshare.ads.ecu.edu.au\SEShared\HealthInfoNet\NEIL\HealthInfoNet\Content%20in%20progress\01_Health_facts\Overview\Overview%202019-2020\2019_2020_%20drafts\10%20Cardiovascular%20health\Figure%201%20CVD.xlsx" TargetMode="External"/><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2" Type="http://schemas.openxmlformats.org/officeDocument/2006/relationships/oleObject" Target="file:///\\staffhome.ads.ecu.edu.au\homej\jahoarea\Desktop\Illicit%20drug%20use%20charts.xlsx" TargetMode="External"/><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630457726919233"/>
          <c:y val="0.16785885833651165"/>
          <c:w val="0.53791843641304815"/>
          <c:h val="0.7160965423914899"/>
        </c:manualLayout>
      </c:layout>
      <c:barChart>
        <c:barDir val="bar"/>
        <c:grouping val="stacked"/>
        <c:varyColors val="0"/>
        <c:ser>
          <c:idx val="0"/>
          <c:order val="0"/>
          <c:tx>
            <c:strRef>
              <c:f>'Figure information'!$B$4</c:f>
              <c:strCache>
                <c:ptCount val="1"/>
                <c:pt idx="0">
                  <c:v>Aboriginal and Torres Strait Islander population</c:v>
                </c:pt>
              </c:strCache>
            </c:strRef>
          </c:tx>
          <c:spPr>
            <a:solidFill>
              <a:srgbClr val="EA8024"/>
            </a:solidFill>
          </c:spPr>
          <c:invertIfNegative val="0"/>
          <c:cat>
            <c:strRef>
              <c:f>'Figure information'!$A$5:$A$23</c:f>
              <c:strCache>
                <c:ptCount val="19"/>
                <c:pt idx="1">
                  <c:v>0- 4</c:v>
                </c:pt>
                <c:pt idx="2">
                  <c:v>5- 9</c:v>
                </c:pt>
                <c:pt idx="3">
                  <c:v>10-14</c:v>
                </c:pt>
                <c:pt idx="4">
                  <c:v>15-19</c:v>
                </c:pt>
                <c:pt idx="5">
                  <c:v>20-24</c:v>
                </c:pt>
                <c:pt idx="6">
                  <c:v>25-29</c:v>
                </c:pt>
                <c:pt idx="7">
                  <c:v>30-34</c:v>
                </c:pt>
                <c:pt idx="8">
                  <c:v>35-39</c:v>
                </c:pt>
                <c:pt idx="9">
                  <c:v>40-44</c:v>
                </c:pt>
                <c:pt idx="10">
                  <c:v>45-49</c:v>
                </c:pt>
                <c:pt idx="11">
                  <c:v>50-54</c:v>
                </c:pt>
                <c:pt idx="12">
                  <c:v>55-59</c:v>
                </c:pt>
                <c:pt idx="13">
                  <c:v>60-64</c:v>
                </c:pt>
                <c:pt idx="14">
                  <c:v>65-69</c:v>
                </c:pt>
                <c:pt idx="15">
                  <c:v>70-74</c:v>
                </c:pt>
                <c:pt idx="16">
                  <c:v>75-79</c:v>
                </c:pt>
                <c:pt idx="17">
                  <c:v>80-84</c:v>
                </c:pt>
                <c:pt idx="18">
                  <c:v>85+</c:v>
                </c:pt>
              </c:strCache>
            </c:strRef>
          </c:cat>
          <c:val>
            <c:numRef>
              <c:f>'Figure information'!$B$5:$B$23</c:f>
              <c:numCache>
                <c:formatCode>0.0</c:formatCode>
                <c:ptCount val="19"/>
                <c:pt idx="1">
                  <c:v>-11.268546606999999</c:v>
                </c:pt>
                <c:pt idx="2">
                  <c:v>-11.047344751000001</c:v>
                </c:pt>
                <c:pt idx="3">
                  <c:v>-10.832634946000001</c:v>
                </c:pt>
                <c:pt idx="4">
                  <c:v>-10.047805096799999</c:v>
                </c:pt>
                <c:pt idx="5">
                  <c:v>-9.1450560086900001</c:v>
                </c:pt>
                <c:pt idx="6">
                  <c:v>-8.3343759959400003</c:v>
                </c:pt>
                <c:pt idx="7">
                  <c:v>-6.7065239202500004</c:v>
                </c:pt>
                <c:pt idx="8">
                  <c:v>-5.5459814209299996</c:v>
                </c:pt>
                <c:pt idx="9">
                  <c:v>-4.9552048536899997</c:v>
                </c:pt>
                <c:pt idx="10">
                  <c:v>-5.3626695310399999</c:v>
                </c:pt>
                <c:pt idx="11">
                  <c:v>-4.6972934052599999</c:v>
                </c:pt>
                <c:pt idx="12">
                  <c:v>-4.0302647576100004</c:v>
                </c:pt>
                <c:pt idx="13">
                  <c:v>-3.10508858698</c:v>
                </c:pt>
                <c:pt idx="14">
                  <c:v>-2.1899455848199998</c:v>
                </c:pt>
                <c:pt idx="15">
                  <c:v>-1.37596052833</c:v>
                </c:pt>
                <c:pt idx="16">
                  <c:v>-0.74693988360999997</c:v>
                </c:pt>
                <c:pt idx="17">
                  <c:v>-0.37783732102000001</c:v>
                </c:pt>
                <c:pt idx="18">
                  <c:v>-0.23052680036000001</c:v>
                </c:pt>
              </c:numCache>
            </c:numRef>
          </c:val>
          <c:extLst>
            <c:ext xmlns:c16="http://schemas.microsoft.com/office/drawing/2014/chart" uri="{C3380CC4-5D6E-409C-BE32-E72D297353CC}">
              <c16:uniqueId val="{00000000-8C78-49E6-9D65-E579F631423C}"/>
            </c:ext>
          </c:extLst>
        </c:ser>
        <c:ser>
          <c:idx val="1"/>
          <c:order val="1"/>
          <c:tx>
            <c:strRef>
              <c:f>'Figure information'!$C$4</c:f>
              <c:strCache>
                <c:ptCount val="1"/>
                <c:pt idx="0">
                  <c:v>Non-Indigneous population</c:v>
                </c:pt>
              </c:strCache>
            </c:strRef>
          </c:tx>
          <c:spPr>
            <a:solidFill>
              <a:srgbClr val="EA8024">
                <a:alpha val="50000"/>
              </a:srgbClr>
            </a:solidFill>
          </c:spPr>
          <c:invertIfNegative val="0"/>
          <c:cat>
            <c:strRef>
              <c:f>'Figure information'!$A$5:$A$23</c:f>
              <c:strCache>
                <c:ptCount val="19"/>
                <c:pt idx="1">
                  <c:v>0- 4</c:v>
                </c:pt>
                <c:pt idx="2">
                  <c:v>5- 9</c:v>
                </c:pt>
                <c:pt idx="3">
                  <c:v>10-14</c:v>
                </c:pt>
                <c:pt idx="4">
                  <c:v>15-19</c:v>
                </c:pt>
                <c:pt idx="5">
                  <c:v>20-24</c:v>
                </c:pt>
                <c:pt idx="6">
                  <c:v>25-29</c:v>
                </c:pt>
                <c:pt idx="7">
                  <c:v>30-34</c:v>
                </c:pt>
                <c:pt idx="8">
                  <c:v>35-39</c:v>
                </c:pt>
                <c:pt idx="9">
                  <c:v>40-44</c:v>
                </c:pt>
                <c:pt idx="10">
                  <c:v>45-49</c:v>
                </c:pt>
                <c:pt idx="11">
                  <c:v>50-54</c:v>
                </c:pt>
                <c:pt idx="12">
                  <c:v>55-59</c:v>
                </c:pt>
                <c:pt idx="13">
                  <c:v>60-64</c:v>
                </c:pt>
                <c:pt idx="14">
                  <c:v>65-69</c:v>
                </c:pt>
                <c:pt idx="15">
                  <c:v>70-74</c:v>
                </c:pt>
                <c:pt idx="16">
                  <c:v>75-79</c:v>
                </c:pt>
                <c:pt idx="17">
                  <c:v>80-84</c:v>
                </c:pt>
                <c:pt idx="18">
                  <c:v>85+</c:v>
                </c:pt>
              </c:strCache>
            </c:strRef>
          </c:cat>
          <c:val>
            <c:numRef>
              <c:f>'Figure information'!$C$5:$C$23</c:f>
              <c:numCache>
                <c:formatCode>_(* #,##0.0_);_(* \(#,##0.0\);_(* "-"??_);_(@_)</c:formatCode>
                <c:ptCount val="19"/>
                <c:pt idx="1">
                  <c:v>6.0027816484300001</c:v>
                </c:pt>
                <c:pt idx="2">
                  <c:v>6.2208945692900004</c:v>
                </c:pt>
                <c:pt idx="3">
                  <c:v>5.9709508259100001</c:v>
                </c:pt>
                <c:pt idx="4">
                  <c:v>5.7806388899599996</c:v>
                </c:pt>
                <c:pt idx="5">
                  <c:v>6.8590242482399999</c:v>
                </c:pt>
                <c:pt idx="6">
                  <c:v>7.4966114490500004</c:v>
                </c:pt>
                <c:pt idx="7">
                  <c:v>7.4838489370500003</c:v>
                </c:pt>
                <c:pt idx="8">
                  <c:v>7.0723568354299999</c:v>
                </c:pt>
                <c:pt idx="9">
                  <c:v>6.3372500119000001</c:v>
                </c:pt>
                <c:pt idx="10">
                  <c:v>6.6592740084399997</c:v>
                </c:pt>
                <c:pt idx="11">
                  <c:v>6.0976500621999996</c:v>
                </c:pt>
                <c:pt idx="12">
                  <c:v>6.1624170574399999</c:v>
                </c:pt>
                <c:pt idx="13">
                  <c:v>5.5548211480200003</c:v>
                </c:pt>
                <c:pt idx="14">
                  <c:v>4.9202196163599998</c:v>
                </c:pt>
                <c:pt idx="15">
                  <c:v>4.26765920316</c:v>
                </c:pt>
                <c:pt idx="16">
                  <c:v>2.9691460052199998</c:v>
                </c:pt>
                <c:pt idx="17">
                  <c:v>2.0489440092</c:v>
                </c:pt>
                <c:pt idx="18">
                  <c:v>2.0955114746999999</c:v>
                </c:pt>
              </c:numCache>
            </c:numRef>
          </c:val>
          <c:extLst>
            <c:ext xmlns:c16="http://schemas.microsoft.com/office/drawing/2014/chart" uri="{C3380CC4-5D6E-409C-BE32-E72D297353CC}">
              <c16:uniqueId val="{00000001-8C78-49E6-9D65-E579F631423C}"/>
            </c:ext>
          </c:extLst>
        </c:ser>
        <c:dLbls>
          <c:showLegendKey val="0"/>
          <c:showVal val="0"/>
          <c:showCatName val="0"/>
          <c:showSerName val="0"/>
          <c:showPercent val="0"/>
          <c:showBubbleSize val="0"/>
        </c:dLbls>
        <c:gapWidth val="39"/>
        <c:overlap val="100"/>
        <c:axId val="70517120"/>
        <c:axId val="70519424"/>
      </c:barChart>
      <c:catAx>
        <c:axId val="70517120"/>
        <c:scaling>
          <c:orientation val="minMax"/>
        </c:scaling>
        <c:delete val="0"/>
        <c:axPos val="l"/>
        <c:majorGridlines>
          <c:spPr>
            <a:ln>
              <a:solidFill>
                <a:sysClr val="windowText" lastClr="000000">
                  <a:tint val="75000"/>
                  <a:shade val="95000"/>
                  <a:satMod val="105000"/>
                  <a:alpha val="27000"/>
                </a:sysClr>
              </a:solidFill>
            </a:ln>
          </c:spPr>
        </c:majorGridlines>
        <c:title>
          <c:tx>
            <c:rich>
              <a:bodyPr rot="0" vert="horz"/>
              <a:lstStyle/>
              <a:p>
                <a:pPr>
                  <a:defRPr>
                    <a:latin typeface="+mn-lt"/>
                  </a:defRPr>
                </a:pPr>
                <a:r>
                  <a:rPr lang="en-US">
                    <a:latin typeface="+mn-lt"/>
                  </a:rPr>
                  <a:t>Age-groups </a:t>
                </a:r>
              </a:p>
              <a:p>
                <a:pPr>
                  <a:defRPr>
                    <a:latin typeface="+mn-lt"/>
                  </a:defRPr>
                </a:pPr>
                <a:r>
                  <a:rPr lang="en-US">
                    <a:latin typeface="+mn-lt"/>
                  </a:rPr>
                  <a:t>(years)</a:t>
                </a:r>
              </a:p>
            </c:rich>
          </c:tx>
          <c:overlay val="0"/>
        </c:title>
        <c:numFmt formatCode="General" sourceLinked="0"/>
        <c:majorTickMark val="none"/>
        <c:minorTickMark val="none"/>
        <c:tickLblPos val="low"/>
        <c:spPr>
          <a:ln/>
        </c:spPr>
        <c:crossAx val="70519424"/>
        <c:crosses val="autoZero"/>
        <c:auto val="1"/>
        <c:lblAlgn val="ctr"/>
        <c:lblOffset val="100"/>
        <c:tickLblSkip val="1"/>
        <c:noMultiLvlLbl val="0"/>
      </c:catAx>
      <c:valAx>
        <c:axId val="70519424"/>
        <c:scaling>
          <c:orientation val="minMax"/>
        </c:scaling>
        <c:delete val="0"/>
        <c:axPos val="b"/>
        <c:majorGridlines>
          <c:spPr>
            <a:ln>
              <a:solidFill>
                <a:sysClr val="windowText" lastClr="000000">
                  <a:tint val="75000"/>
                  <a:shade val="95000"/>
                  <a:satMod val="105000"/>
                  <a:alpha val="21000"/>
                </a:sysClr>
              </a:solidFill>
            </a:ln>
          </c:spPr>
        </c:majorGridlines>
        <c:title>
          <c:tx>
            <c:rich>
              <a:bodyPr/>
              <a:lstStyle/>
              <a:p>
                <a:pPr>
                  <a:defRPr/>
                </a:pPr>
                <a:r>
                  <a:rPr lang="en-US"/>
                  <a:t>Percentage of population</a:t>
                </a:r>
              </a:p>
            </c:rich>
          </c:tx>
          <c:overlay val="0"/>
        </c:title>
        <c:numFmt formatCode="0;0" sourceLinked="0"/>
        <c:majorTickMark val="none"/>
        <c:minorTickMark val="none"/>
        <c:tickLblPos val="nextTo"/>
        <c:crossAx val="70517120"/>
        <c:crosses val="autoZero"/>
        <c:crossBetween val="between"/>
      </c:valAx>
      <c:spPr>
        <a:noFill/>
        <a:ln>
          <a:noFill/>
        </a:ln>
      </c:spPr>
    </c:plotArea>
    <c:legend>
      <c:legendPos val="r"/>
      <c:layout>
        <c:manualLayout>
          <c:xMode val="edge"/>
          <c:yMode val="edge"/>
          <c:x val="0.66381490019627454"/>
          <c:y val="0.39876617138516579"/>
          <c:w val="0.33618512084515861"/>
          <c:h val="0.12228512856011342"/>
        </c:manualLayout>
      </c:layout>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EA802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Sheet1!$C$8:$C$13</c:f>
              <c:strCache>
                <c:ptCount val="6"/>
                <c:pt idx="0">
                  <c:v>0-14 yrs</c:v>
                </c:pt>
                <c:pt idx="1">
                  <c:v>15-24 yrs</c:v>
                </c:pt>
                <c:pt idx="2">
                  <c:v>25-34 yrs</c:v>
                </c:pt>
                <c:pt idx="3">
                  <c:v>35-44 yrs</c:v>
                </c:pt>
                <c:pt idx="4">
                  <c:v>45-54 yrs</c:v>
                </c:pt>
                <c:pt idx="5">
                  <c:v>55+ yrs</c:v>
                </c:pt>
              </c:strCache>
            </c:strRef>
          </c:cat>
          <c:val>
            <c:numRef>
              <c:f>Sheet1!$D$8:$D$13</c:f>
              <c:numCache>
                <c:formatCode>#,##0.0</c:formatCode>
                <c:ptCount val="6"/>
                <c:pt idx="0">
                  <c:v>1.9</c:v>
                </c:pt>
                <c:pt idx="1">
                  <c:v>5.0999999999999996</c:v>
                </c:pt>
                <c:pt idx="2">
                  <c:v>9.1</c:v>
                </c:pt>
                <c:pt idx="3">
                  <c:v>18.399999999999999</c:v>
                </c:pt>
                <c:pt idx="4">
                  <c:v>36.1</c:v>
                </c:pt>
                <c:pt idx="5">
                  <c:v>56.1</c:v>
                </c:pt>
              </c:numCache>
            </c:numRef>
          </c:val>
          <c:extLst>
            <c:ext xmlns:c16="http://schemas.microsoft.com/office/drawing/2014/chart" uri="{C3380CC4-5D6E-409C-BE32-E72D297353CC}">
              <c16:uniqueId val="{00000000-9840-4A1B-B32A-DC3C99BB503F}"/>
            </c:ext>
          </c:extLst>
        </c:ser>
        <c:dLbls>
          <c:dLblPos val="outEnd"/>
          <c:showLegendKey val="0"/>
          <c:showVal val="1"/>
          <c:showCatName val="0"/>
          <c:showSerName val="0"/>
          <c:showPercent val="0"/>
          <c:showBubbleSize val="0"/>
        </c:dLbls>
        <c:gapWidth val="219"/>
        <c:overlap val="-27"/>
        <c:axId val="314695456"/>
        <c:axId val="314695064"/>
      </c:barChart>
      <c:catAx>
        <c:axId val="31469545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Age-</a:t>
                </a:r>
                <a:r>
                  <a:rPr lang="en-US" baseline="0"/>
                  <a:t>group</a:t>
                </a:r>
                <a:endParaRPr lang="en-US"/>
              </a:p>
            </c:rich>
          </c:tx>
          <c:layout>
            <c:manualLayout>
              <c:xMode val="edge"/>
              <c:yMode val="edge"/>
              <c:x val="0.48205082192155962"/>
              <c:y val="0.8981596408047585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4695064"/>
        <c:crosses val="autoZero"/>
        <c:auto val="1"/>
        <c:lblAlgn val="ctr"/>
        <c:lblOffset val="100"/>
        <c:noMultiLvlLbl val="0"/>
      </c:catAx>
      <c:valAx>
        <c:axId val="31469506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AU"/>
                  <a:t>Proportion</a:t>
                </a:r>
                <a:r>
                  <a:rPr lang="en-AU" baseline="0"/>
                  <a:t>  %</a:t>
                </a:r>
                <a:endParaRPr lang="en-AU"/>
              </a:p>
            </c:rich>
          </c:tx>
          <c:layout>
            <c:manualLayout>
              <c:xMode val="edge"/>
              <c:yMode val="edge"/>
              <c:x val="1.979299951218828E-2"/>
              <c:y val="0.30923386440040174"/>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46954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Sheet1!$C$7</c:f>
              <c:strCache>
                <c:ptCount val="1"/>
                <c:pt idx="0">
                  <c:v>Proportion %</c:v>
                </c:pt>
              </c:strCache>
            </c:strRef>
          </c:tx>
          <c:spPr>
            <a:solidFill>
              <a:srgbClr val="EA8024"/>
            </a:solidFill>
            <a:ln>
              <a:noFill/>
            </a:ln>
            <a:effectLst/>
          </c:spPr>
          <c:invertIfNegative val="0"/>
          <c:cat>
            <c:strRef>
              <c:f>Sheet1!$B$8:$B$11</c:f>
              <c:strCache>
                <c:ptCount val="4"/>
                <c:pt idx="0">
                  <c:v>Marijuana, hashish or cannabis resin</c:v>
                </c:pt>
                <c:pt idx="1">
                  <c:v>Analgesics and sedatives for non-medical use</c:v>
                </c:pt>
                <c:pt idx="2">
                  <c:v>Other</c:v>
                </c:pt>
                <c:pt idx="3">
                  <c:v>Amphetamines or speed</c:v>
                </c:pt>
              </c:strCache>
            </c:strRef>
          </c:cat>
          <c:val>
            <c:numRef>
              <c:f>Sheet1!$C$8:$C$11</c:f>
              <c:numCache>
                <c:formatCode>General</c:formatCode>
                <c:ptCount val="4"/>
                <c:pt idx="0">
                  <c:v>19.100000000000001</c:v>
                </c:pt>
                <c:pt idx="1">
                  <c:v>12.9</c:v>
                </c:pt>
                <c:pt idx="2">
                  <c:v>6.4</c:v>
                </c:pt>
                <c:pt idx="3">
                  <c:v>4.8</c:v>
                </c:pt>
              </c:numCache>
            </c:numRef>
          </c:val>
          <c:extLst>
            <c:ext xmlns:c16="http://schemas.microsoft.com/office/drawing/2014/chart" uri="{C3380CC4-5D6E-409C-BE32-E72D297353CC}">
              <c16:uniqueId val="{00000000-39ED-49A6-9A03-8417B8717321}"/>
            </c:ext>
          </c:extLst>
        </c:ser>
        <c:dLbls>
          <c:showLegendKey val="0"/>
          <c:showVal val="0"/>
          <c:showCatName val="0"/>
          <c:showSerName val="0"/>
          <c:showPercent val="0"/>
          <c:showBubbleSize val="0"/>
        </c:dLbls>
        <c:gapWidth val="219"/>
        <c:overlap val="-27"/>
        <c:axId val="239534448"/>
        <c:axId val="239534872"/>
      </c:barChart>
      <c:catAx>
        <c:axId val="23953444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AU"/>
                  <a:t>Type of illicit drug</a:t>
                </a:r>
              </a:p>
            </c:rich>
          </c:tx>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9534872"/>
        <c:crosses val="autoZero"/>
        <c:auto val="1"/>
        <c:lblAlgn val="ctr"/>
        <c:lblOffset val="100"/>
        <c:noMultiLvlLbl val="0"/>
      </c:catAx>
      <c:valAx>
        <c:axId val="23953487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AU"/>
                  <a:t>Proportion %</a:t>
                </a:r>
              </a:p>
            </c:rich>
          </c:tx>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9534448"/>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54AAC1-2A34-4FB7-91EF-12AEC63EBB2C}" type="datetimeFigureOut">
              <a:rPr lang="en-AU" smtClean="0"/>
              <a:pPr/>
              <a:t>25/02/2020</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3AFD2-EDB2-4AD0-9607-8CDE3AF78F5D}" type="slidenum">
              <a:rPr lang="en-AU" smtClean="0"/>
              <a:pPr/>
              <a:t>‹#›</a:t>
            </a:fld>
            <a:endParaRPr lang="en-AU"/>
          </a:p>
        </p:txBody>
      </p:sp>
    </p:spTree>
    <p:extLst>
      <p:ext uri="{BB962C8B-B14F-4D97-AF65-F5344CB8AC3E}">
        <p14:creationId xmlns:p14="http://schemas.microsoft.com/office/powerpoint/2010/main" val="782162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a:t>
            </a:fld>
            <a:endParaRPr lang="en-AU" dirty="0"/>
          </a:p>
        </p:txBody>
      </p:sp>
    </p:spTree>
    <p:extLst>
      <p:ext uri="{BB962C8B-B14F-4D97-AF65-F5344CB8AC3E}">
        <p14:creationId xmlns:p14="http://schemas.microsoft.com/office/powerpoint/2010/main" val="42503228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30EFB85B-97E5-4A44-BF2B-580C48FE7873}" type="datetime1">
              <a:rPr lang="en-AU" smtClean="0"/>
              <a:t>25/02/2020</a:t>
            </a:fld>
            <a:endParaRPr lang="en-AU"/>
          </a:p>
        </p:txBody>
      </p:sp>
      <p:sp>
        <p:nvSpPr>
          <p:cNvPr id="5" name="Footer Placeholder 4"/>
          <p:cNvSpPr>
            <a:spLocks noGrp="1"/>
          </p:cNvSpPr>
          <p:nvPr>
            <p:ph type="ftr" sz="quarter" idx="11"/>
          </p:nvPr>
        </p:nvSpPr>
        <p:spPr/>
        <p:txBody>
          <a:bodyPr/>
          <a:lstStyle/>
          <a:p>
            <a:pPr>
              <a:defRPr/>
            </a:pPr>
            <a:endParaRPr lang="en-AU" i="1" dirty="0"/>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pic>
        <p:nvPicPr>
          <p:cNvPr id="7" name="Picture 6"/>
          <p:cNvPicPr>
            <a:picLocks noChangeAspect="1"/>
          </p:cNvPicPr>
          <p:nvPr userDrawn="1"/>
        </p:nvPicPr>
        <p:blipFill rotWithShape="1">
          <a:blip r:embed="rId2">
            <a:alphaModFix amt="50000"/>
            <a:extLst>
              <a:ext uri="{28A0092B-C50C-407E-A947-70E740481C1C}">
                <a14:useLocalDpi xmlns:a14="http://schemas.microsoft.com/office/drawing/2010/main" val="0"/>
              </a:ext>
            </a:extLst>
          </a:blip>
          <a:srcRect l="67516" t="57749"/>
          <a:stretch/>
        </p:blipFill>
        <p:spPr>
          <a:xfrm>
            <a:off x="8256240" y="2852936"/>
            <a:ext cx="3960440" cy="2897560"/>
          </a:xfrm>
          <a:prstGeom prst="rect">
            <a:avLst/>
          </a:prstGeom>
        </p:spPr>
      </p:pic>
      <p:sp>
        <p:nvSpPr>
          <p:cNvPr id="8" name="Rectangle 7"/>
          <p:cNvSpPr/>
          <p:nvPr userDrawn="1"/>
        </p:nvSpPr>
        <p:spPr bwMode="ltGray">
          <a:xfrm>
            <a:off x="0" y="5674642"/>
            <a:ext cx="12192000" cy="1183358"/>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r>
              <a:rPr lang="en-AU" sz="1800" b="1" u="none" strike="noStrike" kern="1200" dirty="0">
                <a:solidFill>
                  <a:schemeClr val="tx1"/>
                </a:solidFill>
                <a:effectLst/>
                <a:latin typeface="Arial" charset="0"/>
                <a:ea typeface="ＭＳ Ｐゴシック" charset="-128"/>
                <a:cs typeface="+mn-cs"/>
              </a:rPr>
              <a:t> </a:t>
            </a:r>
            <a:endParaRPr lang="en-US" dirty="0">
              <a:solidFill>
                <a:srgbClr val="FFFFFF"/>
              </a:solidFill>
              <a:ea typeface="ＭＳ Ｐゴシック" charset="-128"/>
            </a:endParaRPr>
          </a:p>
        </p:txBody>
      </p:sp>
      <p:sp>
        <p:nvSpPr>
          <p:cNvPr id="9" name="Footer Placeholder 4"/>
          <p:cNvSpPr txBox="1">
            <a:spLocks/>
          </p:cNvSpPr>
          <p:nvPr userDrawn="1"/>
        </p:nvSpPr>
        <p:spPr>
          <a:xfrm>
            <a:off x="1339957" y="6309320"/>
            <a:ext cx="9512087" cy="274638"/>
          </a:xfrm>
          <a:prstGeom prst="rect">
            <a:avLst/>
          </a:prstGeom>
        </p:spPr>
        <p:txBody>
          <a:bodyPr lIns="45720" rIns="45720" bIns="0" anchor="b"/>
          <a:lstStyle/>
          <a:p>
            <a:pPr algn="ctr">
              <a:defRPr/>
            </a:pPr>
            <a:r>
              <a:rPr lang="en-AU" sz="1200" dirty="0">
                <a:solidFill>
                  <a:srgbClr val="FFFFFF"/>
                </a:solidFill>
                <a:latin typeface="Corbel" charset="0"/>
              </a:rPr>
              <a:t>©2020 Australian Indigenous Health</a:t>
            </a:r>
            <a:r>
              <a:rPr lang="en-AU" sz="1200" i="1" dirty="0">
                <a:solidFill>
                  <a:srgbClr val="FFFFFF"/>
                </a:solidFill>
                <a:latin typeface="Corbel" charset="0"/>
              </a:rPr>
              <a:t>InfoNet</a:t>
            </a:r>
          </a:p>
        </p:txBody>
      </p:sp>
      <p:sp>
        <p:nvSpPr>
          <p:cNvPr id="10" name="Slide Number Placeholder 5"/>
          <p:cNvSpPr txBox="1">
            <a:spLocks/>
          </p:cNvSpPr>
          <p:nvPr userDrawn="1"/>
        </p:nvSpPr>
        <p:spPr>
          <a:xfrm>
            <a:off x="11049001" y="6466730"/>
            <a:ext cx="977900" cy="274638"/>
          </a:xfrm>
          <a:prstGeom prst="rect">
            <a:avLst/>
          </a:prstGeom>
        </p:spPr>
        <p:txBody>
          <a:bodyPr bIns="0" anchor="b"/>
          <a:lstStyle/>
          <a:p>
            <a:pPr algn="r">
              <a:defRPr/>
            </a:pPr>
            <a:endParaRPr lang="en-AU" sz="1200" dirty="0">
              <a:solidFill>
                <a:srgbClr val="FFFFFF"/>
              </a:solidFill>
              <a:latin typeface="Corbel" charset="0"/>
            </a:endParaRPr>
          </a:p>
        </p:txBody>
      </p:sp>
      <p:sp>
        <p:nvSpPr>
          <p:cNvPr id="11" name="Rectangle 10"/>
          <p:cNvSpPr/>
          <p:nvPr userDrawn="1"/>
        </p:nvSpPr>
        <p:spPr bwMode="invGray">
          <a:xfrm>
            <a:off x="0" y="5687218"/>
            <a:ext cx="12192000" cy="46038"/>
          </a:xfrm>
          <a:prstGeom prst="rect">
            <a:avLst/>
          </a:prstGeom>
          <a:solidFill>
            <a:srgbClr val="F1B139"/>
          </a:solidFill>
          <a:ln>
            <a:noFill/>
          </a:ln>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solidFill>
                <a:srgbClr val="000000"/>
              </a:solidFill>
              <a:ea typeface="ＭＳ Ｐゴシック" charset="-128"/>
            </a:endParaRPr>
          </a:p>
        </p:txBody>
      </p:sp>
      <p:pic>
        <p:nvPicPr>
          <p:cNvPr id="12" name="Picture 3"/>
          <p:cNvPicPr>
            <a:picLocks noChangeArrowheads="1"/>
          </p:cNvPicPr>
          <p:nvPr userDrawn="1"/>
        </p:nvPicPr>
        <p:blipFill>
          <a:blip r:embed="rId3" cstate="print"/>
          <a:srcRect/>
          <a:stretch>
            <a:fillRect/>
          </a:stretch>
        </p:blipFill>
        <p:spPr bwMode="auto">
          <a:xfrm>
            <a:off x="10976772" y="5908325"/>
            <a:ext cx="1029127" cy="761035"/>
          </a:xfrm>
          <a:prstGeom prst="rect">
            <a:avLst/>
          </a:prstGeom>
          <a:noFill/>
          <a:ln w="9525">
            <a:noFill/>
            <a:miter lim="800000"/>
            <a:headEnd/>
            <a:tailEnd/>
          </a:ln>
          <a:effectLst/>
        </p:spPr>
      </p:pic>
      <p:pic>
        <p:nvPicPr>
          <p:cNvPr id="13" name="Picture 1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63352" y="5998855"/>
            <a:ext cx="1036234" cy="670505"/>
          </a:xfrm>
          <a:prstGeom prst="rect">
            <a:avLst/>
          </a:prstGeom>
        </p:spPr>
      </p:pic>
      <p:pic>
        <p:nvPicPr>
          <p:cNvPr id="14" name="Picture 11"/>
          <p:cNvPicPr>
            <a:picLocks/>
          </p:cNvPicPr>
          <p:nvPr userDrawn="1"/>
        </p:nvPicPr>
        <p:blipFill>
          <a:blip r:embed="rId5">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spTree>
    <p:extLst>
      <p:ext uri="{BB962C8B-B14F-4D97-AF65-F5344CB8AC3E}">
        <p14:creationId xmlns:p14="http://schemas.microsoft.com/office/powerpoint/2010/main" val="1443148252"/>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6000" y="1509687"/>
            <a:ext cx="11520000" cy="767186"/>
          </a:xfrm>
          <a:prstGeom prst="rect">
            <a:avLst/>
          </a:prstGeom>
        </p:spPr>
        <p:txBody>
          <a:bodyPr/>
          <a:lstStyle>
            <a:lvl1pPr>
              <a:defRPr b="1">
                <a:solidFill>
                  <a:srgbClr val="EA8024"/>
                </a:solidFill>
              </a:defRPr>
            </a:lvl1pPr>
          </a:lstStyle>
          <a:p>
            <a:r>
              <a:rPr lang="en-US" dirty="0"/>
              <a:t>Click to edit Master title style</a:t>
            </a:r>
            <a:endParaRPr lang="en-AU" dirty="0"/>
          </a:p>
        </p:txBody>
      </p:sp>
      <p:sp>
        <p:nvSpPr>
          <p:cNvPr id="3" name="Content Placeholder 2"/>
          <p:cNvSpPr>
            <a:spLocks noGrp="1"/>
          </p:cNvSpPr>
          <p:nvPr>
            <p:ph idx="1"/>
          </p:nvPr>
        </p:nvSpPr>
        <p:spPr>
          <a:xfrm>
            <a:off x="336000" y="2420889"/>
            <a:ext cx="11520000" cy="375607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1686661D-218F-4AC7-A8AE-C092B4333BE6}" type="datetime1">
              <a:rPr lang="en-AU" smtClean="0"/>
              <a:t>25/02/2020</a:t>
            </a:fld>
            <a:endParaRPr lang="en-AU" dirty="0"/>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3673006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6A969AE-7E8C-4791-98A1-FF3DA9A69F72}" type="datetime1">
              <a:rPr lang="en-AU" smtClean="0"/>
              <a:t>25/02/2020</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067BD1A4-35AE-42E8-96C4-388CB32B39ED}" type="slidenum">
              <a:rPr lang="en-AU" smtClean="0"/>
              <a:t>‹#›</a:t>
            </a:fld>
            <a:endParaRPr lang="en-AU"/>
          </a:p>
        </p:txBody>
      </p:sp>
      <p:sp>
        <p:nvSpPr>
          <p:cNvPr id="6" name="Title 1">
            <a:extLst>
              <a:ext uri="{FF2B5EF4-FFF2-40B4-BE49-F238E27FC236}">
                <a16:creationId xmlns:a16="http://schemas.microsoft.com/office/drawing/2014/main" id="{143479F6-46F8-415F-A844-EF70E6A57715}"/>
              </a:ext>
            </a:extLst>
          </p:cNvPr>
          <p:cNvSpPr txBox="1">
            <a:spLocks/>
          </p:cNvSpPr>
          <p:nvPr userDrawn="1"/>
        </p:nvSpPr>
        <p:spPr>
          <a:xfrm>
            <a:off x="336000" y="1509687"/>
            <a:ext cx="11520000" cy="76718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EA8024"/>
                </a:solidFill>
                <a:latin typeface="+mj-lt"/>
                <a:ea typeface="+mj-ea"/>
                <a:cs typeface="+mj-cs"/>
              </a:defRPr>
            </a:lvl1pPr>
          </a:lstStyle>
          <a:p>
            <a:r>
              <a:rPr lang="en-US" dirty="0"/>
              <a:t>Click to edit Master title style</a:t>
            </a:r>
            <a:endParaRPr lang="en-AU" dirty="0"/>
          </a:p>
        </p:txBody>
      </p:sp>
    </p:spTree>
    <p:extLst>
      <p:ext uri="{BB962C8B-B14F-4D97-AF65-F5344CB8AC3E}">
        <p14:creationId xmlns:p14="http://schemas.microsoft.com/office/powerpoint/2010/main" val="3723514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slide">
    <p:bg>
      <p:bgPr>
        <a:solidFill>
          <a:schemeClr val="bg1"/>
        </a:solid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335360" y="5589240"/>
            <a:ext cx="11521281" cy="783124"/>
          </a:xfrm>
        </p:spPr>
        <p:txBody>
          <a:bodyPr numCol="1" anchor="b"/>
          <a:lstStyle>
            <a:lvl1pPr marL="119062" indent="0">
              <a:buNone/>
              <a:defRPr sz="800">
                <a:latin typeface="Trebuchet MS" panose="020B0603020202020204" pitchFamily="34" charset="0"/>
              </a:defRPr>
            </a:lvl1pPr>
          </a:lstStyle>
          <a:p>
            <a:pPr lvl="0"/>
            <a:r>
              <a:rPr lang="en-US" dirty="0"/>
              <a:t>Click to edit Notes text styles</a:t>
            </a:r>
          </a:p>
        </p:txBody>
      </p:sp>
      <p:sp>
        <p:nvSpPr>
          <p:cNvPr id="4" name="Title 1">
            <a:extLst>
              <a:ext uri="{FF2B5EF4-FFF2-40B4-BE49-F238E27FC236}">
                <a16:creationId xmlns:a16="http://schemas.microsoft.com/office/drawing/2014/main" id="{EA8030C5-D83C-4CA9-8C1C-28B0D9098B30}"/>
              </a:ext>
            </a:extLst>
          </p:cNvPr>
          <p:cNvSpPr>
            <a:spLocks noGrp="1"/>
          </p:cNvSpPr>
          <p:nvPr>
            <p:ph type="title"/>
          </p:nvPr>
        </p:nvSpPr>
        <p:spPr>
          <a:xfrm>
            <a:off x="335359" y="1509687"/>
            <a:ext cx="11521281" cy="767186"/>
          </a:xfrm>
          <a:prstGeom prst="rect">
            <a:avLst/>
          </a:prstGeom>
        </p:spPr>
        <p:txBody>
          <a:bodyPr/>
          <a:lstStyle>
            <a:lvl1pPr>
              <a:defRPr b="1">
                <a:solidFill>
                  <a:srgbClr val="EA8024"/>
                </a:solidFill>
              </a:defRPr>
            </a:lvl1pPr>
          </a:lstStyle>
          <a:p>
            <a:r>
              <a:rPr lang="en-US" dirty="0"/>
              <a:t>Click to edit Master title style</a:t>
            </a:r>
            <a:endParaRPr lang="en-AU" dirty="0"/>
          </a:p>
        </p:txBody>
      </p:sp>
    </p:spTree>
    <p:extLst>
      <p:ext uri="{BB962C8B-B14F-4D97-AF65-F5344CB8AC3E}">
        <p14:creationId xmlns:p14="http://schemas.microsoft.com/office/powerpoint/2010/main" val="2328855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616A02-5D7F-413B-B637-A204DD94E201}" type="datetime1">
              <a:rPr lang="en-AU" smtClean="0"/>
              <a:t>25/02/2020</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1129317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6.svg"/><Relationship Id="rId3" Type="http://schemas.openxmlformats.org/officeDocument/2006/relationships/slideLayout" Target="../slideLayouts/slideLayout3.xml"/><Relationship Id="rId7" Type="http://schemas.openxmlformats.org/officeDocument/2006/relationships/image" Target="../media/image1.png"/><Relationship Id="rId12"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4.svg"/><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69769" y="1548531"/>
            <a:ext cx="11486231" cy="4628432"/>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F0BADB-4F26-41F7-BD26-027EE8B7C6B5}" type="datetime1">
              <a:rPr lang="en-AU" smtClean="0"/>
              <a:t>25/02/2020</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7BD1A4-35AE-42E8-96C4-388CB32B39ED}" type="slidenum">
              <a:rPr lang="en-AU" smtClean="0"/>
              <a:t>‹#›</a:t>
            </a:fld>
            <a:endParaRPr lang="en-AU"/>
          </a:p>
        </p:txBody>
      </p:sp>
      <p:sp>
        <p:nvSpPr>
          <p:cNvPr id="7" name="Rectangle 6"/>
          <p:cNvSpPr/>
          <p:nvPr userDrawn="1"/>
        </p:nvSpPr>
        <p:spPr>
          <a:xfrm>
            <a:off x="-24680" y="0"/>
            <a:ext cx="12216680" cy="1452562"/>
          </a:xfrm>
          <a:prstGeom prst="rect">
            <a:avLst/>
          </a:prstGeom>
          <a:solidFill>
            <a:srgbClr val="EA80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ectangle 7"/>
          <p:cNvSpPr/>
          <p:nvPr userDrawn="1"/>
        </p:nvSpPr>
        <p:spPr>
          <a:xfrm>
            <a:off x="0" y="6429376"/>
            <a:ext cx="12192000" cy="428625"/>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AU" dirty="0">
              <a:solidFill>
                <a:srgbClr val="FFFFFF"/>
              </a:solidFill>
              <a:ea typeface="ＭＳ Ｐゴシック" charset="-128"/>
            </a:endParaRPr>
          </a:p>
        </p:txBody>
      </p:sp>
      <p:sp>
        <p:nvSpPr>
          <p:cNvPr id="9" name="Slide Number Placeholder 5"/>
          <p:cNvSpPr txBox="1">
            <a:spLocks/>
          </p:cNvSpPr>
          <p:nvPr userDrawn="1"/>
        </p:nvSpPr>
        <p:spPr>
          <a:xfrm>
            <a:off x="10928351" y="6500814"/>
            <a:ext cx="977900" cy="274637"/>
          </a:xfrm>
          <a:prstGeom prst="rect">
            <a:avLst/>
          </a:prstGeom>
        </p:spPr>
        <p:txBody>
          <a:bodyPr/>
          <a:lstStyle/>
          <a:p>
            <a:pPr algn="r">
              <a:defRPr/>
            </a:pPr>
            <a:fld id="{A04BE05B-79DB-4543-9266-244ED4688928}" type="slidenum">
              <a:rPr lang="en-AU" sz="1200">
                <a:solidFill>
                  <a:schemeClr val="bg1"/>
                </a:solidFill>
                <a:latin typeface="Corbel" charset="0"/>
              </a:rPr>
              <a:pPr algn="r">
                <a:defRPr/>
              </a:pPr>
              <a:t>‹#›</a:t>
            </a:fld>
            <a:endParaRPr lang="en-AU" sz="1200" dirty="0">
              <a:solidFill>
                <a:schemeClr val="bg1"/>
              </a:solidFill>
              <a:latin typeface="Corbel" charset="0"/>
            </a:endParaRPr>
          </a:p>
        </p:txBody>
      </p:sp>
      <p:sp>
        <p:nvSpPr>
          <p:cNvPr id="10" name="Footer Placeholder 4"/>
          <p:cNvSpPr txBox="1">
            <a:spLocks/>
          </p:cNvSpPr>
          <p:nvPr userDrawn="1"/>
        </p:nvSpPr>
        <p:spPr>
          <a:xfrm>
            <a:off x="571500" y="6429375"/>
            <a:ext cx="11049000" cy="357188"/>
          </a:xfrm>
          <a:prstGeom prst="rect">
            <a:avLst/>
          </a:prstGeom>
        </p:spPr>
        <p:txBody>
          <a:bodyPr/>
          <a:lstStyle/>
          <a:p>
            <a:pPr algn="ctr">
              <a:defRPr/>
            </a:pPr>
            <a:r>
              <a:rPr lang="en-AU" dirty="0">
                <a:solidFill>
                  <a:schemeClr val="bg1"/>
                </a:solidFill>
                <a:latin typeface="Corbel" charset="0"/>
              </a:rPr>
              <a:t>www.healthinfonet.ecu.edu.au</a:t>
            </a:r>
            <a:endParaRPr lang="en-AU" i="1" dirty="0">
              <a:solidFill>
                <a:schemeClr val="bg1"/>
              </a:solidFill>
              <a:latin typeface="Corbel" charset="0"/>
            </a:endParaRPr>
          </a:p>
        </p:txBody>
      </p:sp>
      <p:sp>
        <p:nvSpPr>
          <p:cNvPr id="11" name="Rectangle 10"/>
          <p:cNvSpPr/>
          <p:nvPr userDrawn="1"/>
        </p:nvSpPr>
        <p:spPr>
          <a:xfrm>
            <a:off x="843534" y="6525344"/>
            <a:ext cx="2092239" cy="215444"/>
          </a:xfrm>
          <a:prstGeom prst="rect">
            <a:avLst/>
          </a:prstGeom>
        </p:spPr>
        <p:txBody>
          <a:bodyPr wrap="none">
            <a:spAutoFit/>
          </a:bodyPr>
          <a:lstStyle/>
          <a:p>
            <a:pPr algn="ctr">
              <a:defRPr/>
            </a:pPr>
            <a:r>
              <a:rPr lang="en-AU" sz="800" dirty="0">
                <a:solidFill>
                  <a:srgbClr val="FFFFFF"/>
                </a:solidFill>
                <a:latin typeface="Corbel" charset="0"/>
              </a:rPr>
              <a:t>©2020 Australian Indigenous Health</a:t>
            </a:r>
            <a:r>
              <a:rPr lang="en-AU" sz="800" i="1" dirty="0">
                <a:solidFill>
                  <a:srgbClr val="FFFFFF"/>
                </a:solidFill>
                <a:latin typeface="Corbel" charset="0"/>
              </a:rPr>
              <a:t>InfoNet</a:t>
            </a:r>
          </a:p>
        </p:txBody>
      </p:sp>
      <p:pic>
        <p:nvPicPr>
          <p:cNvPr id="12" name="Picture 11"/>
          <p:cNvPicPr>
            <a:picLocks/>
          </p:cNvPicPr>
          <p:nvPr userDrawn="1"/>
        </p:nvPicPr>
        <p:blipFill>
          <a:blip r:embed="rId7">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pic>
        <p:nvPicPr>
          <p:cNvPr id="13" name="Picture 12"/>
          <p:cNvPicPr>
            <a:picLocks noChangeAspect="1"/>
          </p:cNvPicPr>
          <p:nvPr userDrawn="1"/>
        </p:nvPicPr>
        <p:blipFill rotWithShape="1">
          <a:blip r:embed="rId8">
            <a:alphaModFix amt="50000"/>
            <a:extLst>
              <a:ext uri="{BEBA8EAE-BF5A-486C-A8C5-ECC9F3942E4B}">
                <a14:imgProps xmlns:a14="http://schemas.microsoft.com/office/drawing/2010/main">
                  <a14:imgLayer r:embed="rId9">
                    <a14:imgEffect>
                      <a14:saturation sat="0"/>
                    </a14:imgEffect>
                    <a14:imgEffect>
                      <a14:brightnessContrast bright="40000" contrast="40000"/>
                    </a14:imgEffect>
                  </a14:imgLayer>
                </a14:imgProps>
              </a:ext>
              <a:ext uri="{28A0092B-C50C-407E-A947-70E740481C1C}">
                <a14:useLocalDpi xmlns:a14="http://schemas.microsoft.com/office/drawing/2010/main" val="0"/>
              </a:ext>
            </a:extLst>
          </a:blip>
          <a:srcRect r="72255" b="57182"/>
          <a:stretch/>
        </p:blipFill>
        <p:spPr>
          <a:xfrm flipH="1">
            <a:off x="10200456" y="-27383"/>
            <a:ext cx="1990782" cy="1728192"/>
          </a:xfrm>
          <a:prstGeom prst="rect">
            <a:avLst/>
          </a:prstGeom>
        </p:spPr>
      </p:pic>
    </p:spTree>
    <p:extLst>
      <p:ext uri="{BB962C8B-B14F-4D97-AF65-F5344CB8AC3E}">
        <p14:creationId xmlns:p14="http://schemas.microsoft.com/office/powerpoint/2010/main" val="140741797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80" r:id="rId3"/>
    <p:sldLayoutId id="2147483673" r:id="rId4"/>
    <p:sldLayoutId id="2147483681" r:id="rId5"/>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Tx/>
        <a:buBlip>
          <a:blip r:embed="rId10">
            <a:extLst>
              <a:ext uri="{96DAC541-7B7A-43D3-8B79-37D633B846F1}">
                <asvg:svgBlip xmlns:asvg="http://schemas.microsoft.com/office/drawing/2016/SVG/main" r:embed="rId11"/>
              </a:ext>
            </a:extLst>
          </a:blip>
        </a:buBlip>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Tx/>
        <a:buBlip>
          <a:blip r:embed="rId12">
            <a:extLst>
              <a:ext uri="{96DAC541-7B7A-43D3-8B79-37D633B846F1}">
                <asvg:svgBlip xmlns:asvg="http://schemas.microsoft.com/office/drawing/2016/SVG/main" r:embed="rId13"/>
              </a:ext>
            </a:extLst>
          </a:blip>
        </a:buBlip>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SzPct val="80000"/>
        <a:buFontTx/>
        <a:buBlip>
          <a:blip r:embed="rId10">
            <a:extLst>
              <a:ext uri="{96DAC541-7B7A-43D3-8B79-37D633B846F1}">
                <asvg:svgBlip xmlns:asvg="http://schemas.microsoft.com/office/drawing/2016/SVG/main" r:embed="rId11"/>
              </a:ext>
            </a:extLst>
          </a:blip>
        </a:buBlip>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SzPct val="80000"/>
        <a:buFontTx/>
        <a:buBlip>
          <a:blip r:embed="rId12">
            <a:extLst>
              <a:ext uri="{96DAC541-7B7A-43D3-8B79-37D633B846F1}">
                <asvg:svgBlip xmlns:asvg="http://schemas.microsoft.com/office/drawing/2016/SVG/main" r:embed="rId13"/>
              </a:ext>
            </a:extLst>
          </a:blip>
        </a:buBlip>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SzPct val="65000"/>
        <a:buFontTx/>
        <a:buBlip>
          <a:blip r:embed="rId10">
            <a:extLst>
              <a:ext uri="{96DAC541-7B7A-43D3-8B79-37D633B846F1}">
                <asvg:svgBlip xmlns:asvg="http://schemas.microsoft.com/office/drawing/2016/SVG/main" r:embed="rId11"/>
              </a:ext>
            </a:extLst>
          </a:blip>
        </a:buBlip>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_ENREF_1"/><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351584" y="4565104"/>
            <a:ext cx="7488832" cy="808112"/>
          </a:xfrm>
        </p:spPr>
        <p:txBody>
          <a:bodyPr>
            <a:normAutofit/>
          </a:bodyPr>
          <a:lstStyle/>
          <a:p>
            <a:pPr algn="ctr"/>
            <a:r>
              <a:rPr lang="en-AU" sz="3200" dirty="0">
                <a:latin typeface="Trebuchet MS" panose="020B0603020202020204" pitchFamily="34" charset="0"/>
                <a:cs typeface="Arial" pitchFamily="34" charset="0"/>
              </a:rPr>
              <a:t>Key facts, figures and tables</a:t>
            </a:r>
            <a:endParaRPr lang="en-AU" sz="3200" dirty="0">
              <a:latin typeface="Trebuchet MS" panose="020B0603020202020204" pitchFamily="34" charset="0"/>
            </a:endParaRPr>
          </a:p>
        </p:txBody>
      </p:sp>
      <p:sp>
        <p:nvSpPr>
          <p:cNvPr id="6" name="Subtitle 5"/>
          <p:cNvSpPr>
            <a:spLocks noGrp="1"/>
          </p:cNvSpPr>
          <p:nvPr>
            <p:ph type="subTitle" idx="1"/>
          </p:nvPr>
        </p:nvSpPr>
        <p:spPr>
          <a:xfrm>
            <a:off x="711200" y="2679192"/>
            <a:ext cx="10769600" cy="1499616"/>
          </a:xfrm>
        </p:spPr>
        <p:txBody>
          <a:bodyPr>
            <a:normAutofit fontScale="77500" lnSpcReduction="20000"/>
          </a:bodyPr>
          <a:lstStyle/>
          <a:p>
            <a:pPr algn="ctr"/>
            <a:r>
              <a:rPr lang="en-AU" sz="4400" b="1" dirty="0">
                <a:solidFill>
                  <a:schemeClr val="tx1"/>
                </a:solidFill>
                <a:latin typeface="Trebuchet MS" panose="020B0603020202020204" pitchFamily="34" charset="0"/>
                <a:cs typeface="Arial" panose="020B0604020202020204" pitchFamily="34" charset="0"/>
              </a:rPr>
              <a:t>Overview of Aboriginal</a:t>
            </a:r>
          </a:p>
          <a:p>
            <a:pPr algn="ctr"/>
            <a:r>
              <a:rPr lang="en-AU" sz="4400" b="1" dirty="0">
                <a:solidFill>
                  <a:schemeClr val="tx1"/>
                </a:solidFill>
                <a:latin typeface="Trebuchet MS" panose="020B0603020202020204" pitchFamily="34" charset="0"/>
                <a:cs typeface="Arial" panose="020B0604020202020204" pitchFamily="34" charset="0"/>
              </a:rPr>
              <a:t>and Torres Strait Islander </a:t>
            </a:r>
          </a:p>
          <a:p>
            <a:pPr algn="ctr"/>
            <a:r>
              <a:rPr lang="en-AU" sz="4400" b="1" dirty="0">
                <a:solidFill>
                  <a:schemeClr val="tx1"/>
                </a:solidFill>
                <a:latin typeface="Trebuchet MS" panose="020B0603020202020204" pitchFamily="34" charset="0"/>
                <a:cs typeface="Arial" panose="020B0604020202020204" pitchFamily="34" charset="0"/>
              </a:rPr>
              <a:t>health status 2019</a:t>
            </a:r>
            <a:endParaRPr lang="en-AU" sz="4400" dirty="0">
              <a:solidFill>
                <a:schemeClr val="tx1"/>
              </a:solidFill>
              <a:latin typeface="Trebuchet MS" panose="020B0603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4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116115"/>
          </a:xfrm>
        </p:spPr>
        <p:txBody>
          <a:bodyPr>
            <a:noAutofit/>
          </a:bodyPr>
          <a:lstStyle/>
          <a:p>
            <a:pPr lvl="0"/>
            <a:r>
              <a:rPr lang="en-AU" sz="2000" dirty="0">
                <a:latin typeface="Trebuchet MS" panose="020B0603020202020204" pitchFamily="34" charset="0"/>
              </a:rPr>
              <a:t>For 2018, the age-standardised death rate for Aboriginal and Torres Strait Islander people living in NSW, Qld, WA, SA and the NT was 9.1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1998 and 2015, there was a 15% reduction in the death rates for Aboriginal and Torres Strait Islander people in NSW, Qld, WA, SA and the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Aboriginal and Torres Strait Islander people born 2015-2017, life expectancy was estimated to be 71.6 years for males and 75.6 years for females, around 8-9 years less than the estimates for non-Indigenous males and females.</a:t>
            </a:r>
          </a:p>
        </p:txBody>
      </p:sp>
    </p:spTree>
    <p:extLst>
      <p:ext uri="{BB962C8B-B14F-4D97-AF65-F5344CB8AC3E}">
        <p14:creationId xmlns:p14="http://schemas.microsoft.com/office/powerpoint/2010/main" val="2500361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4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5729" y="2420888"/>
            <a:ext cx="11520000" cy="4116115"/>
          </a:xfrm>
        </p:spPr>
        <p:txBody>
          <a:bodyPr>
            <a:noAutofit/>
          </a:bodyPr>
          <a:lstStyle/>
          <a:p>
            <a:r>
              <a:rPr lang="en-AU" sz="2000" dirty="0">
                <a:latin typeface="Trebuchet MS" panose="020B0603020202020204" pitchFamily="34" charset="0"/>
              </a:rPr>
              <a:t>In 2018, the median age at death for Aboriginal and Torres Strait Islander people in NSW, Qld, WA, SA and the NT was 60.2 years; this was an increase from 55.8 years in 2008. </a:t>
            </a:r>
          </a:p>
          <a:p>
            <a:pPr mar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Between 1998 and 2015, the Aboriginal and Torres Strait Islander infant mortality rate has more than halved (from 13.5 to 6.3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 leading causes of death among Aboriginal and Torres Strait Islander people living in NSW, Qld, WA, SA and the NT were ischaemic heart disease (IHD), diabetes, chronic lower respiratory diseases and lung and related cancers.</a:t>
            </a:r>
          </a:p>
        </p:txBody>
      </p:sp>
    </p:spTree>
    <p:extLst>
      <p:ext uri="{BB962C8B-B14F-4D97-AF65-F5344CB8AC3E}">
        <p14:creationId xmlns:p14="http://schemas.microsoft.com/office/powerpoint/2010/main" val="1622286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4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116115"/>
          </a:xfrm>
        </p:spPr>
        <p:txBody>
          <a:bodyPr>
            <a:noAutofit/>
          </a:bodyPr>
          <a:lstStyle/>
          <a:p>
            <a:pPr lvl="0"/>
            <a:r>
              <a:rPr lang="en-AU" sz="2000" dirty="0">
                <a:latin typeface="Trebuchet MS" panose="020B0603020202020204" pitchFamily="34" charset="0"/>
              </a:rPr>
              <a:t>For 2012-2017 the maternal mortality ratio for Aboriginal and Torres Strait Islander women was 27 deaths per 100,000 women who gave birth.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1998-2015, in NSW, Qld, WA, SA and the NT there was a 32% decline in the death rate from avoidable causes for Aboriginal and Torres Strait Islander people aged 0-74 years.</a:t>
            </a:r>
          </a:p>
        </p:txBody>
      </p:sp>
    </p:spTree>
    <p:extLst>
      <p:ext uri="{BB962C8B-B14F-4D97-AF65-F5344CB8AC3E}">
        <p14:creationId xmlns:p14="http://schemas.microsoft.com/office/powerpoint/2010/main" val="3884342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FC926-7D1F-485B-9D39-316DD8375834}"/>
              </a:ext>
            </a:extLst>
          </p:cNvPr>
          <p:cNvSpPr>
            <a:spLocks noGrp="1"/>
          </p:cNvSpPr>
          <p:nvPr>
            <p:ph type="title"/>
          </p:nvPr>
        </p:nvSpPr>
        <p:spPr/>
        <p:txBody>
          <a:bodyPr/>
          <a:lstStyle/>
          <a:p>
            <a:r>
              <a:rPr lang="en-AU" sz="2400" dirty="0"/>
              <a:t>Numbers and proportions (%) of Aboriginal and Torres Strait Islander deaths, Australia, 2018</a:t>
            </a:r>
          </a:p>
        </p:txBody>
      </p:sp>
      <p:graphicFrame>
        <p:nvGraphicFramePr>
          <p:cNvPr id="4" name="Content Placeholder 3">
            <a:extLst>
              <a:ext uri="{FF2B5EF4-FFF2-40B4-BE49-F238E27FC236}">
                <a16:creationId xmlns:a16="http://schemas.microsoft.com/office/drawing/2014/main" id="{527AD098-8824-4689-A967-9AD59BF474C5}"/>
              </a:ext>
            </a:extLst>
          </p:cNvPr>
          <p:cNvGraphicFramePr>
            <a:graphicFrameLocks noGrp="1"/>
          </p:cNvGraphicFramePr>
          <p:nvPr>
            <p:ph idx="1"/>
            <p:extLst>
              <p:ext uri="{D42A27DB-BD31-4B8C-83A1-F6EECF244321}">
                <p14:modId xmlns:p14="http://schemas.microsoft.com/office/powerpoint/2010/main" val="3143553255"/>
              </p:ext>
            </p:extLst>
          </p:nvPr>
        </p:nvGraphicFramePr>
        <p:xfrm>
          <a:off x="333314" y="2204864"/>
          <a:ext cx="11520000" cy="3384380"/>
        </p:xfrm>
        <a:graphic>
          <a:graphicData uri="http://schemas.openxmlformats.org/drawingml/2006/table">
            <a:tbl>
              <a:tblPr firstRow="1" firstCol="1" bandRow="1">
                <a:tableStyleId>{91EBBBCC-DAD2-459C-BE2E-F6DE35CF9A28}</a:tableStyleId>
              </a:tblPr>
              <a:tblGrid>
                <a:gridCol w="3840000">
                  <a:extLst>
                    <a:ext uri="{9D8B030D-6E8A-4147-A177-3AD203B41FA5}">
                      <a16:colId xmlns:a16="http://schemas.microsoft.com/office/drawing/2014/main" val="3530259877"/>
                    </a:ext>
                  </a:extLst>
                </a:gridCol>
                <a:gridCol w="3840000">
                  <a:extLst>
                    <a:ext uri="{9D8B030D-6E8A-4147-A177-3AD203B41FA5}">
                      <a16:colId xmlns:a16="http://schemas.microsoft.com/office/drawing/2014/main" val="247806079"/>
                    </a:ext>
                  </a:extLst>
                </a:gridCol>
                <a:gridCol w="3840000">
                  <a:extLst>
                    <a:ext uri="{9D8B030D-6E8A-4147-A177-3AD203B41FA5}">
                      <a16:colId xmlns:a16="http://schemas.microsoft.com/office/drawing/2014/main" val="3796361527"/>
                    </a:ext>
                  </a:extLst>
                </a:gridCol>
              </a:tblGrid>
              <a:tr h="338438">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Number of deaths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Proportion of deaths in jurisdiction %</a:t>
                      </a:r>
                    </a:p>
                  </a:txBody>
                  <a:tcPr marL="68580" marR="68580" marT="0" marB="0" anchor="ctr">
                    <a:solidFill>
                      <a:srgbClr val="EA8024"/>
                    </a:solidFill>
                  </a:tcPr>
                </a:tc>
                <a:extLst>
                  <a:ext uri="{0D108BD9-81ED-4DB2-BD59-A6C34878D82A}">
                    <a16:rowId xmlns:a16="http://schemas.microsoft.com/office/drawing/2014/main" val="2744709134"/>
                  </a:ext>
                </a:extLst>
              </a:tr>
              <a:tr h="338438">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960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81565549"/>
                  </a:ext>
                </a:extLst>
              </a:tr>
              <a:tr h="338438">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07529433"/>
                  </a:ext>
                </a:extLst>
              </a:tr>
              <a:tr h="338438">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97238032"/>
                  </a:ext>
                </a:extLst>
              </a:tr>
              <a:tr h="338438">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9547954"/>
                  </a:ext>
                </a:extLst>
              </a:tr>
              <a:tr h="338438">
                <a:tc>
                  <a:txBody>
                    <a:bodyPr/>
                    <a:lstStyle/>
                    <a:p>
                      <a:pPr algn="l">
                        <a:spcAft>
                          <a:spcPts val="500"/>
                        </a:spcAft>
                      </a:pPr>
                      <a:r>
                        <a:rPr lang="en-AU" sz="1200" dirty="0">
                          <a:effectLst/>
                        </a:rPr>
                        <a:t>SA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55417243"/>
                  </a:ext>
                </a:extLst>
              </a:tr>
              <a:tr h="338438">
                <a:tc>
                  <a:txBody>
                    <a:bodyPr/>
                    <a:lstStyle/>
                    <a:p>
                      <a:pPr algn="l">
                        <a:spcAft>
                          <a:spcPts val="500"/>
                        </a:spcAft>
                      </a:pPr>
                      <a:r>
                        <a:rPr lang="en-AU" sz="1200">
                          <a:effectLst/>
                        </a:rPr>
                        <a:t>Tas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86266660"/>
                  </a:ext>
                </a:extLst>
              </a:tr>
              <a:tr h="338438">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5686284"/>
                  </a:ext>
                </a:extLst>
              </a:tr>
              <a:tr h="338438">
                <a:tc>
                  <a:txBody>
                    <a:bodyPr/>
                    <a:lstStyle/>
                    <a:p>
                      <a:pPr algn="l">
                        <a:spcAft>
                          <a:spcPts val="500"/>
                        </a:spcAft>
                      </a:pPr>
                      <a:r>
                        <a:rPr lang="en-AU" sz="1200">
                          <a:effectLst/>
                        </a:rPr>
                        <a:t>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50810460"/>
                  </a:ext>
                </a:extLst>
              </a:tr>
              <a:tr h="338438">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3,518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4662034"/>
                  </a:ext>
                </a:extLst>
              </a:tr>
            </a:tbl>
          </a:graphicData>
        </a:graphic>
      </p:graphicFrame>
      <p:sp>
        <p:nvSpPr>
          <p:cNvPr id="5" name="Rectangle 4">
            <a:extLst>
              <a:ext uri="{FF2B5EF4-FFF2-40B4-BE49-F238E27FC236}">
                <a16:creationId xmlns:a16="http://schemas.microsoft.com/office/drawing/2014/main" id="{7B38A849-66EA-4BFC-925A-A7FB5D72BEB4}"/>
              </a:ext>
            </a:extLst>
          </p:cNvPr>
          <p:cNvSpPr/>
          <p:nvPr/>
        </p:nvSpPr>
        <p:spPr>
          <a:xfrm>
            <a:off x="333314" y="6222504"/>
            <a:ext cx="1003801" cy="230832"/>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Source: ABS,2019</a:t>
            </a:r>
          </a:p>
        </p:txBody>
      </p:sp>
    </p:spTree>
    <p:extLst>
      <p:ext uri="{BB962C8B-B14F-4D97-AF65-F5344CB8AC3E}">
        <p14:creationId xmlns:p14="http://schemas.microsoft.com/office/powerpoint/2010/main" val="1159335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11F8-FC3F-4506-BA2F-89C71A0B2074}"/>
              </a:ext>
            </a:extLst>
          </p:cNvPr>
          <p:cNvSpPr>
            <a:spLocks noGrp="1"/>
          </p:cNvSpPr>
          <p:nvPr>
            <p:ph type="title"/>
          </p:nvPr>
        </p:nvSpPr>
        <p:spPr/>
        <p:txBody>
          <a:bodyPr/>
          <a:lstStyle/>
          <a:p>
            <a:r>
              <a:rPr lang="en-AU" sz="2400" dirty="0"/>
              <a:t>Age-standardised death rates, Aboriginal and Torres Strait Islanders, NSW, Qld, WA, SA and the NT, 2018</a:t>
            </a:r>
          </a:p>
        </p:txBody>
      </p:sp>
      <p:graphicFrame>
        <p:nvGraphicFramePr>
          <p:cNvPr id="4" name="Content Placeholder 3">
            <a:extLst>
              <a:ext uri="{FF2B5EF4-FFF2-40B4-BE49-F238E27FC236}">
                <a16:creationId xmlns:a16="http://schemas.microsoft.com/office/drawing/2014/main" id="{AC7467CD-0B3F-4455-A6EA-F13A52AB6338}"/>
              </a:ext>
            </a:extLst>
          </p:cNvPr>
          <p:cNvGraphicFramePr>
            <a:graphicFrameLocks noGrp="1"/>
          </p:cNvGraphicFramePr>
          <p:nvPr>
            <p:ph idx="1"/>
            <p:extLst>
              <p:ext uri="{D42A27DB-BD31-4B8C-83A1-F6EECF244321}">
                <p14:modId xmlns:p14="http://schemas.microsoft.com/office/powerpoint/2010/main" val="70388764"/>
              </p:ext>
            </p:extLst>
          </p:nvPr>
        </p:nvGraphicFramePr>
        <p:xfrm>
          <a:off x="335999" y="2204864"/>
          <a:ext cx="11520000" cy="3384374"/>
        </p:xfrm>
        <a:graphic>
          <a:graphicData uri="http://schemas.openxmlformats.org/drawingml/2006/table">
            <a:tbl>
              <a:tblPr firstRow="1" bandRow="1">
                <a:tableStyleId>{91EBBBCC-DAD2-459C-BE2E-F6DE35CF9A28}</a:tableStyleId>
              </a:tblPr>
              <a:tblGrid>
                <a:gridCol w="5760000">
                  <a:extLst>
                    <a:ext uri="{9D8B030D-6E8A-4147-A177-3AD203B41FA5}">
                      <a16:colId xmlns:a16="http://schemas.microsoft.com/office/drawing/2014/main" val="2974114452"/>
                    </a:ext>
                  </a:extLst>
                </a:gridCol>
                <a:gridCol w="5760000">
                  <a:extLst>
                    <a:ext uri="{9D8B030D-6E8A-4147-A177-3AD203B41FA5}">
                      <a16:colId xmlns:a16="http://schemas.microsoft.com/office/drawing/2014/main" val="3309727743"/>
                    </a:ext>
                  </a:extLst>
                </a:gridCol>
              </a:tblGrid>
              <a:tr h="483482">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Islanders</a:t>
                      </a:r>
                    </a:p>
                  </a:txBody>
                  <a:tcPr marL="68580" marR="68580" marT="0" marB="0" anchor="ctr">
                    <a:solidFill>
                      <a:srgbClr val="EA8024"/>
                    </a:solidFill>
                  </a:tcPr>
                </a:tc>
                <a:extLst>
                  <a:ext uri="{0D108BD9-81ED-4DB2-BD59-A6C34878D82A}">
                    <a16:rowId xmlns:a16="http://schemas.microsoft.com/office/drawing/2014/main" val="1701158824"/>
                  </a:ext>
                </a:extLst>
              </a:tr>
              <a:tr h="483482">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9620523"/>
                  </a:ext>
                </a:extLst>
              </a:tr>
              <a:tr h="483482">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46605230"/>
                  </a:ext>
                </a:extLst>
              </a:tr>
              <a:tr h="483482">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58022089"/>
                  </a:ext>
                </a:extLst>
              </a:tr>
              <a:tr h="483482">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90899674"/>
                  </a:ext>
                </a:extLst>
              </a:tr>
              <a:tr h="483482">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00067798"/>
                  </a:ext>
                </a:extLst>
              </a:tr>
              <a:tr h="483482">
                <a:tc>
                  <a:txBody>
                    <a:bodyPr/>
                    <a:lstStyle/>
                    <a:p>
                      <a:pPr algn="l">
                        <a:spcAft>
                          <a:spcPts val="500"/>
                        </a:spcAft>
                      </a:pPr>
                      <a:r>
                        <a:rPr lang="en-AU" sz="1200">
                          <a:effectLst/>
                        </a:rPr>
                        <a:t>Total for the selected jurisdictions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25555755"/>
                  </a:ext>
                </a:extLst>
              </a:tr>
            </a:tbl>
          </a:graphicData>
        </a:graphic>
      </p:graphicFrame>
      <p:sp>
        <p:nvSpPr>
          <p:cNvPr id="5" name="Rectangle 4">
            <a:extLst>
              <a:ext uri="{FF2B5EF4-FFF2-40B4-BE49-F238E27FC236}">
                <a16:creationId xmlns:a16="http://schemas.microsoft.com/office/drawing/2014/main" id="{BF64DC73-5E08-4716-BB31-B80D56B0650A}"/>
              </a:ext>
            </a:extLst>
          </p:cNvPr>
          <p:cNvSpPr/>
          <p:nvPr/>
        </p:nvSpPr>
        <p:spPr>
          <a:xfrm>
            <a:off x="335360" y="5807005"/>
            <a:ext cx="11542321" cy="646331"/>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per 1,000 population.</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based on three year averages; for Aboriginal and Torres Strait Islander data, rates are calculated for each calendar year and then averaged to reduce variability in annual rates.	</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7827035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2A39F-CEA7-4716-8D59-959A8DEFE992}"/>
              </a:ext>
            </a:extLst>
          </p:cNvPr>
          <p:cNvSpPr>
            <a:spLocks noGrp="1"/>
          </p:cNvSpPr>
          <p:nvPr>
            <p:ph type="title"/>
          </p:nvPr>
        </p:nvSpPr>
        <p:spPr>
          <a:xfrm>
            <a:off x="336000" y="1509687"/>
            <a:ext cx="11520000" cy="335137"/>
          </a:xfrm>
        </p:spPr>
        <p:txBody>
          <a:bodyPr/>
          <a:lstStyle/>
          <a:p>
            <a:r>
              <a:rPr lang="en-AU" sz="2000" dirty="0"/>
              <a:t>Expectation of life at birth in years, by Indigenous status and sex, selected jurisdictions, Australia, 2015-2017</a:t>
            </a:r>
            <a:br>
              <a:rPr lang="en-AU" sz="2000" dirty="0"/>
            </a:br>
            <a:endParaRPr lang="en-AU" sz="2000" dirty="0"/>
          </a:p>
        </p:txBody>
      </p:sp>
      <p:graphicFrame>
        <p:nvGraphicFramePr>
          <p:cNvPr id="4" name="Content Placeholder 3">
            <a:extLst>
              <a:ext uri="{FF2B5EF4-FFF2-40B4-BE49-F238E27FC236}">
                <a16:creationId xmlns:a16="http://schemas.microsoft.com/office/drawing/2014/main" id="{363E1AB7-89D2-4D2C-B82A-9E95D758CD20}"/>
              </a:ext>
            </a:extLst>
          </p:cNvPr>
          <p:cNvGraphicFramePr>
            <a:graphicFrameLocks noGrp="1"/>
          </p:cNvGraphicFramePr>
          <p:nvPr>
            <p:ph idx="1"/>
            <p:extLst>
              <p:ext uri="{D42A27DB-BD31-4B8C-83A1-F6EECF244321}">
                <p14:modId xmlns:p14="http://schemas.microsoft.com/office/powerpoint/2010/main" val="1666128817"/>
              </p:ext>
            </p:extLst>
          </p:nvPr>
        </p:nvGraphicFramePr>
        <p:xfrm>
          <a:off x="336000" y="1988840"/>
          <a:ext cx="11520000" cy="3528405"/>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2831808706"/>
                    </a:ext>
                  </a:extLst>
                </a:gridCol>
                <a:gridCol w="2880000">
                  <a:extLst>
                    <a:ext uri="{9D8B030D-6E8A-4147-A177-3AD203B41FA5}">
                      <a16:colId xmlns:a16="http://schemas.microsoft.com/office/drawing/2014/main" val="1919060246"/>
                    </a:ext>
                  </a:extLst>
                </a:gridCol>
                <a:gridCol w="2880000">
                  <a:extLst>
                    <a:ext uri="{9D8B030D-6E8A-4147-A177-3AD203B41FA5}">
                      <a16:colId xmlns:a16="http://schemas.microsoft.com/office/drawing/2014/main" val="1117394806"/>
                    </a:ext>
                  </a:extLst>
                </a:gridCol>
                <a:gridCol w="2880000">
                  <a:extLst>
                    <a:ext uri="{9D8B030D-6E8A-4147-A177-3AD203B41FA5}">
                      <a16:colId xmlns:a16="http://schemas.microsoft.com/office/drawing/2014/main" val="9093080"/>
                    </a:ext>
                  </a:extLst>
                </a:gridCol>
              </a:tblGrid>
              <a:tr h="235227">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Non-Indigenous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Difference</a:t>
                      </a:r>
                    </a:p>
                  </a:txBody>
                  <a:tcPr marL="68580" marR="68580" marT="0" marB="0" anchor="ctr">
                    <a:solidFill>
                      <a:srgbClr val="EA8024"/>
                    </a:solidFill>
                  </a:tcPr>
                </a:tc>
                <a:extLst>
                  <a:ext uri="{0D108BD9-81ED-4DB2-BD59-A6C34878D82A}">
                    <a16:rowId xmlns:a16="http://schemas.microsoft.com/office/drawing/2014/main" val="1828140856"/>
                  </a:ext>
                </a:extLst>
              </a:tr>
              <a:tr h="235227">
                <a:tc gridSpan="4">
                  <a:txBody>
                    <a:bodyPr/>
                    <a:lstStyle/>
                    <a:p>
                      <a:pPr algn="ctr">
                        <a:spcAft>
                          <a:spcPts val="500"/>
                        </a:spcAft>
                      </a:pPr>
                      <a:r>
                        <a:rPr lang="en-AU" sz="1050" dirty="0">
                          <a:effectLst/>
                        </a:rPr>
                        <a:t>Males</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1"/>
                    </a:solidFill>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549937704"/>
                  </a:ext>
                </a:extLst>
              </a:tr>
              <a:tr h="235227">
                <a:tc>
                  <a:txBody>
                    <a:bodyPr/>
                    <a:lstStyle/>
                    <a:p>
                      <a:pPr algn="l">
                        <a:spcAft>
                          <a:spcPts val="500"/>
                        </a:spcAft>
                      </a:pPr>
                      <a:r>
                        <a:rPr lang="en-AU" sz="1050">
                          <a:effectLst/>
                        </a:rPr>
                        <a:t>NSW</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70.9</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80.2</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9.4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85801037"/>
                  </a:ext>
                </a:extLst>
              </a:tr>
              <a:tr h="235227">
                <a:tc>
                  <a:txBody>
                    <a:bodyPr/>
                    <a:lstStyle/>
                    <a:p>
                      <a:pPr algn="l">
                        <a:spcAft>
                          <a:spcPts val="500"/>
                        </a:spcAft>
                      </a:pPr>
                      <a:r>
                        <a:rPr lang="en-AU" sz="1050">
                          <a:effectLst/>
                        </a:rPr>
                        <a:t>Qld</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72.0</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79.8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60192695"/>
                  </a:ext>
                </a:extLst>
              </a:tr>
              <a:tr h="235227">
                <a:tc>
                  <a:txBody>
                    <a:bodyPr/>
                    <a:lstStyle/>
                    <a:p>
                      <a:pPr algn="l">
                        <a:spcAft>
                          <a:spcPts val="500"/>
                        </a:spcAft>
                      </a:pPr>
                      <a:r>
                        <a:rPr lang="en-AU" sz="1050">
                          <a:effectLst/>
                        </a:rPr>
                        <a:t>WA</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dirty="0">
                          <a:effectLst/>
                        </a:rPr>
                        <a:t>66.9</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80.3</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13.4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8599843"/>
                  </a:ext>
                </a:extLst>
              </a:tr>
              <a:tr h="235227">
                <a:tc>
                  <a:txBody>
                    <a:bodyPr/>
                    <a:lstStyle/>
                    <a:p>
                      <a:pPr algn="l">
                        <a:spcAft>
                          <a:spcPts val="500"/>
                        </a:spcAft>
                      </a:pPr>
                      <a:r>
                        <a:rPr lang="en-AU" sz="1050">
                          <a:effectLst/>
                        </a:rPr>
                        <a:t>NT</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66.6</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78.1</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dirty="0">
                          <a:effectLst/>
                        </a:rPr>
                        <a:t>11.5</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8174379"/>
                  </a:ext>
                </a:extLst>
              </a:tr>
              <a:tr h="235227">
                <a:tc>
                  <a:txBody>
                    <a:bodyPr/>
                    <a:lstStyle/>
                    <a:p>
                      <a:pPr algn="l">
                        <a:spcAft>
                          <a:spcPts val="500"/>
                        </a:spcAft>
                      </a:pPr>
                      <a:r>
                        <a:rPr lang="en-AU" sz="1050">
                          <a:effectLst/>
                        </a:rPr>
                        <a:t>Australia (headline) </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71.6</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80.2</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8.6</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20521082"/>
                  </a:ext>
                </a:extLst>
              </a:tr>
              <a:tr h="235227">
                <a:tc>
                  <a:txBody>
                    <a:bodyPr/>
                    <a:lstStyle/>
                    <a:p>
                      <a:pPr algn="l">
                        <a:spcAft>
                          <a:spcPts val="500"/>
                        </a:spcAft>
                      </a:pPr>
                      <a:r>
                        <a:rPr lang="en-AU" sz="1050">
                          <a:effectLst/>
                        </a:rPr>
                        <a:t>Australia (unadjusted)</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70.0</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80.2</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10.3</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34200412"/>
                  </a:ext>
                </a:extLst>
              </a:tr>
              <a:tr h="235227">
                <a:tc gridSpan="4">
                  <a:txBody>
                    <a:bodyPr/>
                    <a:lstStyle/>
                    <a:p>
                      <a:pPr algn="ctr">
                        <a:spcAft>
                          <a:spcPts val="500"/>
                        </a:spcAft>
                      </a:pPr>
                      <a:r>
                        <a:rPr lang="en-AU" sz="1050" dirty="0">
                          <a:effectLst/>
                        </a:rPr>
                        <a:t>Females</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1"/>
                    </a:solidFill>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540486105"/>
                  </a:ext>
                </a:extLst>
              </a:tr>
              <a:tr h="235227">
                <a:tc>
                  <a:txBody>
                    <a:bodyPr/>
                    <a:lstStyle/>
                    <a:p>
                      <a:pPr algn="l">
                        <a:spcAft>
                          <a:spcPts val="500"/>
                        </a:spcAft>
                      </a:pPr>
                      <a:r>
                        <a:rPr lang="en-AU" sz="1050">
                          <a:effectLst/>
                        </a:rPr>
                        <a:t>NSW</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75.9</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83.5</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7.6</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20046981"/>
                  </a:ext>
                </a:extLst>
              </a:tr>
              <a:tr h="235227">
                <a:tc>
                  <a:txBody>
                    <a:bodyPr/>
                    <a:lstStyle/>
                    <a:p>
                      <a:pPr algn="l">
                        <a:spcAft>
                          <a:spcPts val="500"/>
                        </a:spcAft>
                      </a:pPr>
                      <a:r>
                        <a:rPr lang="en-AU" sz="1050">
                          <a:effectLst/>
                        </a:rPr>
                        <a:t>Qld</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76.4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83.2</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6.7</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55055822"/>
                  </a:ext>
                </a:extLst>
              </a:tr>
              <a:tr h="235227">
                <a:tc>
                  <a:txBody>
                    <a:bodyPr/>
                    <a:lstStyle/>
                    <a:p>
                      <a:pPr algn="l">
                        <a:spcAft>
                          <a:spcPts val="500"/>
                        </a:spcAft>
                      </a:pPr>
                      <a:r>
                        <a:rPr lang="en-AU" sz="1050">
                          <a:effectLst/>
                        </a:rPr>
                        <a:t>WA</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71.8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12.0</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58634395"/>
                  </a:ext>
                </a:extLst>
              </a:tr>
              <a:tr h="235227">
                <a:tc>
                  <a:txBody>
                    <a:bodyPr/>
                    <a:lstStyle/>
                    <a:p>
                      <a:pPr algn="l">
                        <a:spcAft>
                          <a:spcPts val="500"/>
                        </a:spcAft>
                      </a:pPr>
                      <a:r>
                        <a:rPr lang="en-AU" sz="1050" dirty="0">
                          <a:effectLst/>
                        </a:rPr>
                        <a:t>NT</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69.9</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82.7</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12.8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4794577"/>
                  </a:ext>
                </a:extLst>
              </a:tr>
              <a:tr h="235227">
                <a:tc>
                  <a:txBody>
                    <a:bodyPr/>
                    <a:lstStyle/>
                    <a:p>
                      <a:pPr algn="l">
                        <a:spcAft>
                          <a:spcPts val="500"/>
                        </a:spcAft>
                      </a:pPr>
                      <a:r>
                        <a:rPr lang="en-AU" sz="1050" dirty="0">
                          <a:effectLst/>
                        </a:rPr>
                        <a:t>Australia (headline) </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dirty="0">
                          <a:effectLst/>
                        </a:rPr>
                        <a:t>75.6</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42945052"/>
                  </a:ext>
                </a:extLst>
              </a:tr>
              <a:tr h="235227">
                <a:tc>
                  <a:txBody>
                    <a:bodyPr/>
                    <a:lstStyle/>
                    <a:p>
                      <a:pPr algn="l">
                        <a:spcAft>
                          <a:spcPts val="500"/>
                        </a:spcAft>
                      </a:pPr>
                      <a:r>
                        <a:rPr lang="en-AU" sz="1050" dirty="0">
                          <a:effectLst/>
                        </a:rPr>
                        <a:t>Australia (unadjusted)</a:t>
                      </a:r>
                    </a:p>
                  </a:txBody>
                  <a:tcPr marL="68580" marR="68580" marT="0" marB="0" anchor="ctr"/>
                </a:tc>
                <a:tc>
                  <a:txBody>
                    <a:bodyPr/>
                    <a:lstStyle/>
                    <a:p>
                      <a:pPr algn="l">
                        <a:spcAft>
                          <a:spcPts val="500"/>
                        </a:spcAft>
                      </a:pPr>
                      <a:r>
                        <a:rPr lang="en-AU" sz="1050">
                          <a:effectLst/>
                        </a:rPr>
                        <a:t>74.4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83.5</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dirty="0">
                          <a:effectLst/>
                        </a:rPr>
                        <a:t>9.0</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46216109"/>
                  </a:ext>
                </a:extLst>
              </a:tr>
            </a:tbl>
          </a:graphicData>
        </a:graphic>
      </p:graphicFrame>
      <p:sp>
        <p:nvSpPr>
          <p:cNvPr id="5" name="Rectangle 4">
            <a:extLst>
              <a:ext uri="{FF2B5EF4-FFF2-40B4-BE49-F238E27FC236}">
                <a16:creationId xmlns:a16="http://schemas.microsoft.com/office/drawing/2014/main" id="{B4CB78FC-214D-4828-84CB-32B868FCDC2A}"/>
              </a:ext>
            </a:extLst>
          </p:cNvPr>
          <p:cNvSpPr/>
          <p:nvPr/>
        </p:nvSpPr>
        <p:spPr>
          <a:xfrm>
            <a:off x="336000" y="5589240"/>
            <a:ext cx="11520000" cy="783089"/>
          </a:xfrm>
          <a:prstGeom prst="rect">
            <a:avLst/>
          </a:prstGeom>
        </p:spPr>
        <p:txBody>
          <a:bodyPr wrap="square" numCol="2">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These estimates are based on the average number of Aboriginal and Torres Strait Islander deaths registered in 2015-2017 adjusted for under-identification and over-identification of Indigenous status in registrations. Final Aboriginal and Torres Strait Islander population estimates are based on the 2016 Census.</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Australian estimates are based on deaths in all states and territories.</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Differences are based on unrounded estimates.</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Headline estimates for Australia are calculated taking age-specific identification rates into account.</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Unadjusted estimates are not the headline estimates for Australia, because they are calculated without an age-adjustment, but are provided to enable effective comparisons with the state and territory estimates.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2018.</a:t>
            </a:r>
          </a:p>
        </p:txBody>
      </p:sp>
    </p:spTree>
    <p:extLst>
      <p:ext uri="{BB962C8B-B14F-4D97-AF65-F5344CB8AC3E}">
        <p14:creationId xmlns:p14="http://schemas.microsoft.com/office/powerpoint/2010/main" val="1264832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40879-5AF4-4897-9497-BD4B6B3F48C1}"/>
              </a:ext>
            </a:extLst>
          </p:cNvPr>
          <p:cNvSpPr>
            <a:spLocks noGrp="1"/>
          </p:cNvSpPr>
          <p:nvPr>
            <p:ph type="title"/>
          </p:nvPr>
        </p:nvSpPr>
        <p:spPr/>
        <p:txBody>
          <a:bodyPr/>
          <a:lstStyle/>
          <a:p>
            <a:r>
              <a:rPr lang="en-AU" sz="2400" dirty="0"/>
              <a:t>Expectation of life at birth in years, by Indigenous status and remoteness, Australia, 2015-2017</a:t>
            </a:r>
          </a:p>
        </p:txBody>
      </p:sp>
      <p:graphicFrame>
        <p:nvGraphicFramePr>
          <p:cNvPr id="4" name="Content Placeholder 3">
            <a:extLst>
              <a:ext uri="{FF2B5EF4-FFF2-40B4-BE49-F238E27FC236}">
                <a16:creationId xmlns:a16="http://schemas.microsoft.com/office/drawing/2014/main" id="{E1A9899C-33DB-4A44-BF2F-80D29DD09107}"/>
              </a:ext>
            </a:extLst>
          </p:cNvPr>
          <p:cNvGraphicFramePr>
            <a:graphicFrameLocks noGrp="1"/>
          </p:cNvGraphicFramePr>
          <p:nvPr>
            <p:ph idx="1"/>
            <p:extLst>
              <p:ext uri="{D42A27DB-BD31-4B8C-83A1-F6EECF244321}">
                <p14:modId xmlns:p14="http://schemas.microsoft.com/office/powerpoint/2010/main" val="2334423258"/>
              </p:ext>
            </p:extLst>
          </p:nvPr>
        </p:nvGraphicFramePr>
        <p:xfrm>
          <a:off x="353219" y="2204864"/>
          <a:ext cx="11485561" cy="3340465"/>
        </p:xfrm>
        <a:graphic>
          <a:graphicData uri="http://schemas.openxmlformats.org/drawingml/2006/table">
            <a:tbl>
              <a:tblPr firstRow="1" firstCol="1" bandRow="1">
                <a:tableStyleId>{91EBBBCC-DAD2-459C-BE2E-F6DE35CF9A28}</a:tableStyleId>
              </a:tblPr>
              <a:tblGrid>
                <a:gridCol w="2163880">
                  <a:extLst>
                    <a:ext uri="{9D8B030D-6E8A-4147-A177-3AD203B41FA5}">
                      <a16:colId xmlns:a16="http://schemas.microsoft.com/office/drawing/2014/main" val="1031377328"/>
                    </a:ext>
                  </a:extLst>
                </a:gridCol>
                <a:gridCol w="1787153">
                  <a:extLst>
                    <a:ext uri="{9D8B030D-6E8A-4147-A177-3AD203B41FA5}">
                      <a16:colId xmlns:a16="http://schemas.microsoft.com/office/drawing/2014/main" val="1208853065"/>
                    </a:ext>
                  </a:extLst>
                </a:gridCol>
                <a:gridCol w="1791748">
                  <a:extLst>
                    <a:ext uri="{9D8B030D-6E8A-4147-A177-3AD203B41FA5}">
                      <a16:colId xmlns:a16="http://schemas.microsoft.com/office/drawing/2014/main" val="2568850778"/>
                    </a:ext>
                  </a:extLst>
                </a:gridCol>
                <a:gridCol w="1435695">
                  <a:extLst>
                    <a:ext uri="{9D8B030D-6E8A-4147-A177-3AD203B41FA5}">
                      <a16:colId xmlns:a16="http://schemas.microsoft.com/office/drawing/2014/main" val="149385124"/>
                    </a:ext>
                  </a:extLst>
                </a:gridCol>
                <a:gridCol w="1435695">
                  <a:extLst>
                    <a:ext uri="{9D8B030D-6E8A-4147-A177-3AD203B41FA5}">
                      <a16:colId xmlns:a16="http://schemas.microsoft.com/office/drawing/2014/main" val="2067048986"/>
                    </a:ext>
                  </a:extLst>
                </a:gridCol>
                <a:gridCol w="1435695">
                  <a:extLst>
                    <a:ext uri="{9D8B030D-6E8A-4147-A177-3AD203B41FA5}">
                      <a16:colId xmlns:a16="http://schemas.microsoft.com/office/drawing/2014/main" val="528841022"/>
                    </a:ext>
                  </a:extLst>
                </a:gridCol>
                <a:gridCol w="1435695">
                  <a:extLst>
                    <a:ext uri="{9D8B030D-6E8A-4147-A177-3AD203B41FA5}">
                      <a16:colId xmlns:a16="http://schemas.microsoft.com/office/drawing/2014/main" val="2543362016"/>
                    </a:ext>
                  </a:extLst>
                </a:gridCol>
              </a:tblGrid>
              <a:tr h="668093">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Remoteness</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Non-Indigenous</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Difference</a:t>
                      </a:r>
                    </a:p>
                  </a:txBody>
                  <a:tcPr marL="68580" marR="68580" marT="0" marB="0" anchor="ctr">
                    <a:solidFill>
                      <a:srgbClr val="EA8024"/>
                    </a:solidFill>
                  </a:tcPr>
                </a:tc>
                <a:tc hMerge="1">
                  <a:txBody>
                    <a:bodyPr/>
                    <a:lstStyle/>
                    <a:p>
                      <a:endParaRPr lang="en-AU"/>
                    </a:p>
                  </a:txBody>
                  <a:tcPr/>
                </a:tc>
                <a:extLst>
                  <a:ext uri="{0D108BD9-81ED-4DB2-BD59-A6C34878D82A}">
                    <a16:rowId xmlns:a16="http://schemas.microsoft.com/office/drawing/2014/main" val="4091323751"/>
                  </a:ext>
                </a:extLst>
              </a:tr>
              <a:tr h="668093">
                <a:tc vMerge="1">
                  <a:txBody>
                    <a:bodyPr/>
                    <a:lstStyle/>
                    <a:p>
                      <a:pPr marL="0" algn="l" defTabSz="914400" rtl="0" eaLnBrk="1" latinLnBrk="0" hangingPunct="1">
                        <a:spcAft>
                          <a:spcPts val="500"/>
                        </a:spcAft>
                      </a:pPr>
                      <a:endParaRPr lang="en-AU" sz="1200" b="1" kern="1200" dirty="0">
                        <a:solidFill>
                          <a:schemeClr val="bg1"/>
                        </a:solidFill>
                        <a:effectLst/>
                        <a:latin typeface="+mn-lt"/>
                        <a:ea typeface="+mn-ea"/>
                        <a:cs typeface="+mn-cs"/>
                      </a:endParaRP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extLst>
                  <a:ext uri="{0D108BD9-81ED-4DB2-BD59-A6C34878D82A}">
                    <a16:rowId xmlns:a16="http://schemas.microsoft.com/office/drawing/2014/main" val="3390757461"/>
                  </a:ext>
                </a:extLst>
              </a:tr>
              <a:tr h="668093">
                <a:tc>
                  <a:txBody>
                    <a:bodyPr/>
                    <a:lstStyle/>
                    <a:p>
                      <a:pPr algn="l">
                        <a:spcAft>
                          <a:spcPts val="500"/>
                        </a:spcAft>
                      </a:pPr>
                      <a:r>
                        <a:rPr lang="en-AU" sz="1200">
                          <a:effectLst/>
                        </a:rPr>
                        <a:t>Major cities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74103039"/>
                  </a:ext>
                </a:extLst>
              </a:tr>
              <a:tr h="668093">
                <a:tc>
                  <a:txBody>
                    <a:bodyPr/>
                    <a:lstStyle/>
                    <a:p>
                      <a:pPr algn="l">
                        <a:spcAft>
                          <a:spcPts val="500"/>
                        </a:spcAft>
                      </a:pPr>
                      <a:r>
                        <a:rPr lang="en-AU" sz="1200">
                          <a:effectLst/>
                        </a:rPr>
                        <a:t>Inner and outer regional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05883323"/>
                  </a:ext>
                </a:extLst>
              </a:tr>
              <a:tr h="668093">
                <a:tc>
                  <a:txBody>
                    <a:bodyPr/>
                    <a:lstStyle/>
                    <a:p>
                      <a:pPr algn="l">
                        <a:spcAft>
                          <a:spcPts val="500"/>
                        </a:spcAft>
                      </a:pPr>
                      <a:r>
                        <a:rPr lang="en-AU" sz="1200">
                          <a:effectLst/>
                        </a:rPr>
                        <a:t>Remote and very remote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14.0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28460780"/>
                  </a:ext>
                </a:extLst>
              </a:tr>
            </a:tbl>
          </a:graphicData>
        </a:graphic>
      </p:graphicFrame>
      <p:sp>
        <p:nvSpPr>
          <p:cNvPr id="5" name="Rectangle 4">
            <a:extLst>
              <a:ext uri="{FF2B5EF4-FFF2-40B4-BE49-F238E27FC236}">
                <a16:creationId xmlns:a16="http://schemas.microsoft.com/office/drawing/2014/main" id="{B8666DE5-73A5-4FE4-9797-0DAB737533DB}"/>
              </a:ext>
            </a:extLst>
          </p:cNvPr>
          <p:cNvSpPr/>
          <p:nvPr/>
        </p:nvSpPr>
        <p:spPr>
          <a:xfrm>
            <a:off x="353218" y="5686150"/>
            <a:ext cx="11485561" cy="767186"/>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These estimates are based on the average number of Aboriginal and Torres Strait Islander deaths registered in 2015-2017 adjusted for under-identification and over-identification of Indigenous status in registrations.  Aboriginal and Torres Strait Islander population estimates are based on the 2016 Census.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Differences are based on unrounded estimates.</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2018.</a:t>
            </a:r>
          </a:p>
        </p:txBody>
      </p:sp>
    </p:spTree>
    <p:extLst>
      <p:ext uri="{BB962C8B-B14F-4D97-AF65-F5344CB8AC3E}">
        <p14:creationId xmlns:p14="http://schemas.microsoft.com/office/powerpoint/2010/main" val="5648131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A8505-AD22-4EA9-AF79-55920D4F4878}"/>
              </a:ext>
            </a:extLst>
          </p:cNvPr>
          <p:cNvSpPr>
            <a:spLocks noGrp="1"/>
          </p:cNvSpPr>
          <p:nvPr>
            <p:ph type="title"/>
          </p:nvPr>
        </p:nvSpPr>
        <p:spPr/>
        <p:txBody>
          <a:bodyPr/>
          <a:lstStyle/>
          <a:p>
            <a:r>
              <a:rPr lang="en-AU" sz="2400" dirty="0"/>
              <a:t>Median age at death, Aboriginal and Torres Strait Islanders, by sex, NSW, Qld, WA, SA and the NT, 2018</a:t>
            </a:r>
          </a:p>
        </p:txBody>
      </p:sp>
      <p:graphicFrame>
        <p:nvGraphicFramePr>
          <p:cNvPr id="4" name="Content Placeholder 3">
            <a:extLst>
              <a:ext uri="{FF2B5EF4-FFF2-40B4-BE49-F238E27FC236}">
                <a16:creationId xmlns:a16="http://schemas.microsoft.com/office/drawing/2014/main" id="{11A49097-C3AB-459A-A3CC-F0F68375D6EC}"/>
              </a:ext>
            </a:extLst>
          </p:cNvPr>
          <p:cNvGraphicFramePr>
            <a:graphicFrameLocks noGrp="1"/>
          </p:cNvGraphicFramePr>
          <p:nvPr>
            <p:ph idx="1"/>
            <p:extLst>
              <p:ext uri="{D42A27DB-BD31-4B8C-83A1-F6EECF244321}">
                <p14:modId xmlns:p14="http://schemas.microsoft.com/office/powerpoint/2010/main" val="885468874"/>
              </p:ext>
            </p:extLst>
          </p:nvPr>
        </p:nvGraphicFramePr>
        <p:xfrm>
          <a:off x="336000" y="2204864"/>
          <a:ext cx="11520000" cy="3384376"/>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8913048"/>
                    </a:ext>
                  </a:extLst>
                </a:gridCol>
                <a:gridCol w="2880000">
                  <a:extLst>
                    <a:ext uri="{9D8B030D-6E8A-4147-A177-3AD203B41FA5}">
                      <a16:colId xmlns:a16="http://schemas.microsoft.com/office/drawing/2014/main" val="4054769667"/>
                    </a:ext>
                  </a:extLst>
                </a:gridCol>
                <a:gridCol w="2880000">
                  <a:extLst>
                    <a:ext uri="{9D8B030D-6E8A-4147-A177-3AD203B41FA5}">
                      <a16:colId xmlns:a16="http://schemas.microsoft.com/office/drawing/2014/main" val="3346796584"/>
                    </a:ext>
                  </a:extLst>
                </a:gridCol>
                <a:gridCol w="2880000">
                  <a:extLst>
                    <a:ext uri="{9D8B030D-6E8A-4147-A177-3AD203B41FA5}">
                      <a16:colId xmlns:a16="http://schemas.microsoft.com/office/drawing/2014/main" val="1401417420"/>
                    </a:ext>
                  </a:extLst>
                </a:gridCol>
              </a:tblGrid>
              <a:tr h="423047">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gridSpan="3">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Islanders</a:t>
                      </a:r>
                    </a:p>
                  </a:txBody>
                  <a:tcPr marL="68580" marR="68580" marT="0" marB="0" anchor="ctr">
                    <a:solidFill>
                      <a:srgbClr val="EA8024"/>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106572724"/>
                  </a:ext>
                </a:extLst>
              </a:tr>
              <a:tr h="423047">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68580" marR="68580" marT="0" marB="0" anchor="ctr">
                    <a:solidFill>
                      <a:srgbClr val="EA8024"/>
                    </a:solidFill>
                  </a:tcPr>
                </a:tc>
                <a:extLst>
                  <a:ext uri="{0D108BD9-81ED-4DB2-BD59-A6C34878D82A}">
                    <a16:rowId xmlns:a16="http://schemas.microsoft.com/office/drawing/2014/main" val="793309015"/>
                  </a:ext>
                </a:extLst>
              </a:tr>
              <a:tr h="423047">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60.5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0464193"/>
                  </a:ext>
                </a:extLst>
              </a:tr>
              <a:tr h="423047">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6264791"/>
                  </a:ext>
                </a:extLst>
              </a:tr>
              <a:tr h="423047">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55.1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58.3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56.8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56271484"/>
                  </a:ext>
                </a:extLst>
              </a:tr>
              <a:tr h="423047">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62.5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97719188"/>
                  </a:ext>
                </a:extLst>
              </a:tr>
              <a:tr h="423047">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60.4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57.9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04165248"/>
                  </a:ext>
                </a:extLst>
              </a:tr>
              <a:tr h="423047">
                <a:tc>
                  <a:txBody>
                    <a:bodyPr/>
                    <a:lstStyle/>
                    <a:p>
                      <a:pPr algn="l">
                        <a:spcAft>
                          <a:spcPts val="500"/>
                        </a:spcAft>
                      </a:pPr>
                      <a:r>
                        <a:rPr lang="en-AU" sz="1200">
                          <a:effectLst/>
                        </a:rPr>
                        <a:t>Total for the selected jurisdictions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60.2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84259966"/>
                  </a:ext>
                </a:extLst>
              </a:tr>
            </a:tbl>
          </a:graphicData>
        </a:graphic>
      </p:graphicFrame>
      <p:sp>
        <p:nvSpPr>
          <p:cNvPr id="5" name="Rectangle 4">
            <a:extLst>
              <a:ext uri="{FF2B5EF4-FFF2-40B4-BE49-F238E27FC236}">
                <a16:creationId xmlns:a16="http://schemas.microsoft.com/office/drawing/2014/main" id="{F2BD3C92-5596-4716-8F95-CA3C88E5047F}"/>
              </a:ext>
            </a:extLst>
          </p:cNvPr>
          <p:cNvSpPr/>
          <p:nvPr/>
        </p:nvSpPr>
        <p:spPr>
          <a:xfrm>
            <a:off x="336000" y="5796553"/>
            <a:ext cx="11520000" cy="656783"/>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Information is not available for the other jurisdictions because of the relatively small numbers of deaths recorded.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Median age of death is the age below which 50% of deaths occur.</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2589708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560B0-5622-4176-9D81-8EA94443EE6A}"/>
              </a:ext>
            </a:extLst>
          </p:cNvPr>
          <p:cNvSpPr>
            <a:spLocks noGrp="1"/>
          </p:cNvSpPr>
          <p:nvPr>
            <p:ph type="title"/>
          </p:nvPr>
        </p:nvSpPr>
        <p:spPr/>
        <p:txBody>
          <a:bodyPr/>
          <a:lstStyle/>
          <a:p>
            <a:r>
              <a:rPr lang="en-AU" sz="2400" dirty="0"/>
              <a:t>Infant mortality rates, by Indigenous status and sex, and Indigenous: non-Indigenous rate ratios, NSW, Qld, WA, SA and the NT, 2018</a:t>
            </a:r>
            <a:br>
              <a:rPr lang="en-AU" sz="2400" dirty="0"/>
            </a:br>
            <a:endParaRPr lang="en-AU" sz="2400" dirty="0"/>
          </a:p>
        </p:txBody>
      </p:sp>
      <p:graphicFrame>
        <p:nvGraphicFramePr>
          <p:cNvPr id="4" name="Content Placeholder 3">
            <a:extLst>
              <a:ext uri="{FF2B5EF4-FFF2-40B4-BE49-F238E27FC236}">
                <a16:creationId xmlns:a16="http://schemas.microsoft.com/office/drawing/2014/main" id="{D156CBB9-3BF5-4C93-A8A1-5B1996118C75}"/>
              </a:ext>
            </a:extLst>
          </p:cNvPr>
          <p:cNvGraphicFramePr>
            <a:graphicFrameLocks noGrp="1"/>
          </p:cNvGraphicFramePr>
          <p:nvPr>
            <p:ph idx="1"/>
            <p:extLst>
              <p:ext uri="{D42A27DB-BD31-4B8C-83A1-F6EECF244321}">
                <p14:modId xmlns:p14="http://schemas.microsoft.com/office/powerpoint/2010/main" val="2451325985"/>
              </p:ext>
            </p:extLst>
          </p:nvPr>
        </p:nvGraphicFramePr>
        <p:xfrm>
          <a:off x="333633" y="2204865"/>
          <a:ext cx="11518901" cy="3312368"/>
        </p:xfrm>
        <a:graphic>
          <a:graphicData uri="http://schemas.openxmlformats.org/drawingml/2006/table">
            <a:tbl>
              <a:tblPr firstRow="1" firstCol="1" bandRow="1">
                <a:tableStyleId>{91EBBBCC-DAD2-459C-BE2E-F6DE35CF9A28}</a:tableStyleId>
              </a:tblPr>
              <a:tblGrid>
                <a:gridCol w="2294565">
                  <a:extLst>
                    <a:ext uri="{9D8B030D-6E8A-4147-A177-3AD203B41FA5}">
                      <a16:colId xmlns:a16="http://schemas.microsoft.com/office/drawing/2014/main" val="189403378"/>
                    </a:ext>
                  </a:extLst>
                </a:gridCol>
                <a:gridCol w="1849936">
                  <a:extLst>
                    <a:ext uri="{9D8B030D-6E8A-4147-A177-3AD203B41FA5}">
                      <a16:colId xmlns:a16="http://schemas.microsoft.com/office/drawing/2014/main" val="3817640488"/>
                    </a:ext>
                  </a:extLst>
                </a:gridCol>
                <a:gridCol w="986018">
                  <a:extLst>
                    <a:ext uri="{9D8B030D-6E8A-4147-A177-3AD203B41FA5}">
                      <a16:colId xmlns:a16="http://schemas.microsoft.com/office/drawing/2014/main" val="2154423812"/>
                    </a:ext>
                  </a:extLst>
                </a:gridCol>
                <a:gridCol w="951461">
                  <a:extLst>
                    <a:ext uri="{9D8B030D-6E8A-4147-A177-3AD203B41FA5}">
                      <a16:colId xmlns:a16="http://schemas.microsoft.com/office/drawing/2014/main" val="3128214843"/>
                    </a:ext>
                  </a:extLst>
                </a:gridCol>
                <a:gridCol w="986018">
                  <a:extLst>
                    <a:ext uri="{9D8B030D-6E8A-4147-A177-3AD203B41FA5}">
                      <a16:colId xmlns:a16="http://schemas.microsoft.com/office/drawing/2014/main" val="1060777486"/>
                    </a:ext>
                  </a:extLst>
                </a:gridCol>
                <a:gridCol w="986018">
                  <a:extLst>
                    <a:ext uri="{9D8B030D-6E8A-4147-A177-3AD203B41FA5}">
                      <a16:colId xmlns:a16="http://schemas.microsoft.com/office/drawing/2014/main" val="2763670648"/>
                    </a:ext>
                  </a:extLst>
                </a:gridCol>
                <a:gridCol w="951461">
                  <a:extLst>
                    <a:ext uri="{9D8B030D-6E8A-4147-A177-3AD203B41FA5}">
                      <a16:colId xmlns:a16="http://schemas.microsoft.com/office/drawing/2014/main" val="3565840629"/>
                    </a:ext>
                  </a:extLst>
                </a:gridCol>
                <a:gridCol w="986018">
                  <a:extLst>
                    <a:ext uri="{9D8B030D-6E8A-4147-A177-3AD203B41FA5}">
                      <a16:colId xmlns:a16="http://schemas.microsoft.com/office/drawing/2014/main" val="2440048082"/>
                    </a:ext>
                  </a:extLst>
                </a:gridCol>
                <a:gridCol w="986018">
                  <a:extLst>
                    <a:ext uri="{9D8B030D-6E8A-4147-A177-3AD203B41FA5}">
                      <a16:colId xmlns:a16="http://schemas.microsoft.com/office/drawing/2014/main" val="2113048318"/>
                    </a:ext>
                  </a:extLst>
                </a:gridCol>
                <a:gridCol w="541388">
                  <a:extLst>
                    <a:ext uri="{9D8B030D-6E8A-4147-A177-3AD203B41FA5}">
                      <a16:colId xmlns:a16="http://schemas.microsoft.com/office/drawing/2014/main" val="821017983"/>
                    </a:ext>
                  </a:extLst>
                </a:gridCol>
              </a:tblGrid>
              <a:tr h="414046">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57316" marR="57316" marT="0" marB="0" anchor="ctr">
                    <a:solidFill>
                      <a:srgbClr val="EA8024"/>
                    </a:solidFill>
                  </a:tcPr>
                </a:tc>
                <a:tc gridSpan="3">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Indigenous</a:t>
                      </a:r>
                    </a:p>
                  </a:txBody>
                  <a:tcPr marL="57316" marR="57316" marT="0" marB="0" anchor="ctr">
                    <a:solidFill>
                      <a:srgbClr val="EA8024"/>
                    </a:solidFill>
                  </a:tcPr>
                </a:tc>
                <a:tc hMerge="1">
                  <a:txBody>
                    <a:bodyPr/>
                    <a:lstStyle/>
                    <a:p>
                      <a:endParaRPr lang="en-AU"/>
                    </a:p>
                  </a:txBody>
                  <a:tcPr/>
                </a:tc>
                <a:tc hMerge="1">
                  <a:txBody>
                    <a:bodyPr/>
                    <a:lstStyle/>
                    <a:p>
                      <a:endParaRPr lang="en-AU"/>
                    </a:p>
                  </a:txBody>
                  <a:tcPr/>
                </a:tc>
                <a:tc gridSpan="3">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Non-Indigenous</a:t>
                      </a:r>
                    </a:p>
                  </a:txBody>
                  <a:tcPr marL="57316" marR="57316" marT="0" marB="0" anchor="ctr">
                    <a:solidFill>
                      <a:srgbClr val="EA8024"/>
                    </a:solidFill>
                  </a:tcPr>
                </a:tc>
                <a:tc hMerge="1">
                  <a:txBody>
                    <a:bodyPr/>
                    <a:lstStyle/>
                    <a:p>
                      <a:endParaRPr lang="en-AU"/>
                    </a:p>
                  </a:txBody>
                  <a:tcPr/>
                </a:tc>
                <a:tc hMerge="1">
                  <a:txBody>
                    <a:bodyPr/>
                    <a:lstStyle/>
                    <a:p>
                      <a:endParaRPr lang="en-AU"/>
                    </a:p>
                  </a:txBody>
                  <a:tcPr/>
                </a:tc>
                <a:tc gridSpan="3">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Rate ratio</a:t>
                      </a:r>
                    </a:p>
                  </a:txBody>
                  <a:tcPr marL="57316" marR="57316" marT="0" marB="0" anchor="ctr">
                    <a:solidFill>
                      <a:srgbClr val="EA8024"/>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437547475"/>
                  </a:ext>
                </a:extLst>
              </a:tr>
              <a:tr h="414046">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7316" marR="57316" marT="0" marB="0" anchor="ctr">
                    <a:solidFill>
                      <a:srgbClr val="EA8024"/>
                    </a:solidFill>
                  </a:tcPr>
                </a:tc>
                <a:extLst>
                  <a:ext uri="{0D108BD9-81ED-4DB2-BD59-A6C34878D82A}">
                    <a16:rowId xmlns:a16="http://schemas.microsoft.com/office/drawing/2014/main" val="3503977881"/>
                  </a:ext>
                </a:extLst>
              </a:tr>
              <a:tr h="414046">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4.4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4.2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1531354638"/>
                  </a:ext>
                </a:extLst>
              </a:tr>
              <a:tr h="414046">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5.9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5.3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2626697843"/>
                  </a:ext>
                </a:extLst>
              </a:tr>
              <a:tr h="414046">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6.9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124187057"/>
                  </a:ext>
                </a:extLst>
              </a:tr>
              <a:tr h="414046">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3.3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0.8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1042279921"/>
                  </a:ext>
                </a:extLst>
              </a:tr>
              <a:tr h="414046">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5.5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5.1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2.5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135470176"/>
                  </a:ext>
                </a:extLst>
              </a:tr>
              <a:tr h="414046">
                <a:tc>
                  <a:txBody>
                    <a:bodyPr/>
                    <a:lstStyle/>
                    <a:p>
                      <a:pPr algn="l">
                        <a:spcAft>
                          <a:spcPts val="500"/>
                        </a:spcAft>
                      </a:pPr>
                      <a:r>
                        <a:rPr lang="en-AU" sz="1200">
                          <a:effectLst/>
                        </a:rPr>
                        <a:t>Total for the selected jurisdictions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6.2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5.4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5.8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3694589630"/>
                  </a:ext>
                </a:extLst>
              </a:tr>
            </a:tbl>
          </a:graphicData>
        </a:graphic>
      </p:graphicFrame>
      <p:sp>
        <p:nvSpPr>
          <p:cNvPr id="7" name="Rectangle 6">
            <a:extLst>
              <a:ext uri="{FF2B5EF4-FFF2-40B4-BE49-F238E27FC236}">
                <a16:creationId xmlns:a16="http://schemas.microsoft.com/office/drawing/2014/main" id="{779D113B-4D63-471C-BC24-B71E9389AA41}"/>
              </a:ext>
            </a:extLst>
          </p:cNvPr>
          <p:cNvSpPr/>
          <p:nvPr/>
        </p:nvSpPr>
        <p:spPr>
          <a:xfrm>
            <a:off x="353172" y="5517232"/>
            <a:ext cx="11499362" cy="827658"/>
          </a:xfrm>
          <a:prstGeom prst="rect">
            <a:avLst/>
          </a:prstGeom>
        </p:spPr>
        <p:txBody>
          <a:bodyPr wrap="square" numCol="2">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Infant mortality rate is the number of infant deaths per 1,000 live births.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based on three year averages; for Aboriginal and Torres Strait Islander data, rates are calculated for each calendar year and then averaged to reduce variability in annual rates.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 ratio is the Indigenous rate divided by the non-Indigenous rate.</a:t>
            </a:r>
            <a:br>
              <a:rPr lang="en-AU" sz="900" dirty="0">
                <a:latin typeface="Calibri" panose="020F0502020204030204" pitchFamily="34" charset="0"/>
                <a:cs typeface="Times New Roman" panose="02020603050405020304" pitchFamily="18" charset="0"/>
              </a:rPr>
            </a:br>
            <a:endParaRPr lang="en-AU" sz="900" dirty="0">
              <a:latin typeface="Calibri" panose="020F0502020204030204" pitchFamily="34" charset="0"/>
              <a:cs typeface="Times New Roman" panose="02020603050405020304" pitchFamily="18" charset="0"/>
            </a:endParaRP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 Indigenous rates are likely to be underestimated, due to the incomplete identification of Indigenous status on births and deaths records.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Due to the small number of deaths registered in Vic, Tas and the ACT, these jurisdictions have been excluded.</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692181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F1319-EA98-4503-80B9-94F402E00F4D}"/>
              </a:ext>
            </a:extLst>
          </p:cNvPr>
          <p:cNvSpPr>
            <a:spLocks noGrp="1"/>
          </p:cNvSpPr>
          <p:nvPr>
            <p:ph type="title"/>
          </p:nvPr>
        </p:nvSpPr>
        <p:spPr/>
        <p:txBody>
          <a:bodyPr/>
          <a:lstStyle/>
          <a:p>
            <a:r>
              <a:rPr lang="en-AU" sz="2400" dirty="0"/>
              <a:t>Top five leading causes of death, Aboriginal and Torres Strait Islander people, NSW, Qld, WA, SA and NT, 2009-2013 – 2014-2018 </a:t>
            </a:r>
          </a:p>
        </p:txBody>
      </p:sp>
      <p:graphicFrame>
        <p:nvGraphicFramePr>
          <p:cNvPr id="4" name="Content Placeholder 3">
            <a:extLst>
              <a:ext uri="{FF2B5EF4-FFF2-40B4-BE49-F238E27FC236}">
                <a16:creationId xmlns:a16="http://schemas.microsoft.com/office/drawing/2014/main" id="{5632BFF5-30C7-4523-8A98-095099E6497F}"/>
              </a:ext>
            </a:extLst>
          </p:cNvPr>
          <p:cNvGraphicFramePr>
            <a:graphicFrameLocks noGrp="1"/>
          </p:cNvGraphicFramePr>
          <p:nvPr>
            <p:ph idx="1"/>
            <p:extLst>
              <p:ext uri="{D42A27DB-BD31-4B8C-83A1-F6EECF244321}">
                <p14:modId xmlns:p14="http://schemas.microsoft.com/office/powerpoint/2010/main" val="1871850276"/>
              </p:ext>
            </p:extLst>
          </p:nvPr>
        </p:nvGraphicFramePr>
        <p:xfrm>
          <a:off x="336000" y="2204864"/>
          <a:ext cx="11549076" cy="3384374"/>
        </p:xfrm>
        <a:graphic>
          <a:graphicData uri="http://schemas.openxmlformats.org/drawingml/2006/table">
            <a:tbl>
              <a:tblPr firstRow="1" firstCol="1" bandRow="1">
                <a:tableStyleId>{91EBBBCC-DAD2-459C-BE2E-F6DE35CF9A28}</a:tableStyleId>
              </a:tblPr>
              <a:tblGrid>
                <a:gridCol w="2887269">
                  <a:extLst>
                    <a:ext uri="{9D8B030D-6E8A-4147-A177-3AD203B41FA5}">
                      <a16:colId xmlns:a16="http://schemas.microsoft.com/office/drawing/2014/main" val="679499348"/>
                    </a:ext>
                  </a:extLst>
                </a:gridCol>
                <a:gridCol w="2887269">
                  <a:extLst>
                    <a:ext uri="{9D8B030D-6E8A-4147-A177-3AD203B41FA5}">
                      <a16:colId xmlns:a16="http://schemas.microsoft.com/office/drawing/2014/main" val="3605713884"/>
                    </a:ext>
                  </a:extLst>
                </a:gridCol>
                <a:gridCol w="2887269">
                  <a:extLst>
                    <a:ext uri="{9D8B030D-6E8A-4147-A177-3AD203B41FA5}">
                      <a16:colId xmlns:a16="http://schemas.microsoft.com/office/drawing/2014/main" val="544764483"/>
                    </a:ext>
                  </a:extLst>
                </a:gridCol>
                <a:gridCol w="2887269">
                  <a:extLst>
                    <a:ext uri="{9D8B030D-6E8A-4147-A177-3AD203B41FA5}">
                      <a16:colId xmlns:a16="http://schemas.microsoft.com/office/drawing/2014/main" val="3718443630"/>
                    </a:ext>
                  </a:extLst>
                </a:gridCol>
              </a:tblGrid>
              <a:tr h="483482">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Cause of death</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Percentage (%) change</a:t>
                      </a:r>
                    </a:p>
                  </a:txBody>
                  <a:tcPr marL="68580" marR="68580" marT="0" marB="0" anchor="ctr">
                    <a:solidFill>
                      <a:srgbClr val="EA8024"/>
                    </a:solidFill>
                  </a:tcPr>
                </a:tc>
                <a:extLst>
                  <a:ext uri="{0D108BD9-81ED-4DB2-BD59-A6C34878D82A}">
                    <a16:rowId xmlns:a16="http://schemas.microsoft.com/office/drawing/2014/main" val="683192020"/>
                  </a:ext>
                </a:extLst>
              </a:tr>
              <a:tr h="483482">
                <a:tc>
                  <a:txBody>
                    <a:bodyPr/>
                    <a:lstStyle/>
                    <a:p>
                      <a:pPr algn="l">
                        <a:spcAft>
                          <a:spcPts val="500"/>
                        </a:spcAft>
                      </a:pPr>
                      <a:r>
                        <a:rPr lang="en-AU" sz="12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2009-2013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2014-2018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81603457"/>
                  </a:ext>
                </a:extLst>
              </a:tr>
              <a:tr h="483482">
                <a:tc>
                  <a:txBody>
                    <a:bodyPr/>
                    <a:lstStyle/>
                    <a:p>
                      <a:pPr algn="l">
                        <a:spcAft>
                          <a:spcPts val="500"/>
                        </a:spcAft>
                      </a:pPr>
                      <a:r>
                        <a:rPr lang="en-AU" sz="1200">
                          <a:effectLst/>
                        </a:rPr>
                        <a:t>Ischaemic heart disease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22116123"/>
                  </a:ext>
                </a:extLst>
              </a:tr>
              <a:tr h="483482">
                <a:tc>
                  <a:txBody>
                    <a:bodyPr/>
                    <a:lstStyle/>
                    <a:p>
                      <a:pPr algn="l">
                        <a:spcAft>
                          <a:spcPts val="500"/>
                        </a:spcAft>
                      </a:pPr>
                      <a:r>
                        <a:rPr lang="en-AU" sz="1200">
                          <a:effectLst/>
                        </a:rPr>
                        <a:t>Diabetes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7.0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35913689"/>
                  </a:ext>
                </a:extLst>
              </a:tr>
              <a:tr h="483482">
                <a:tc>
                  <a:txBody>
                    <a:bodyPr/>
                    <a:lstStyle/>
                    <a:p>
                      <a:pPr algn="l">
                        <a:spcAft>
                          <a:spcPts val="500"/>
                        </a:spcAft>
                      </a:pPr>
                      <a:r>
                        <a:rPr lang="en-AU" sz="1200">
                          <a:effectLst/>
                        </a:rPr>
                        <a:t>Chronic lower respiratory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24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5350928"/>
                  </a:ext>
                </a:extLst>
              </a:tr>
              <a:tr h="483482">
                <a:tc>
                  <a:txBody>
                    <a:bodyPr/>
                    <a:lstStyle/>
                    <a:p>
                      <a:pPr algn="l">
                        <a:spcAft>
                          <a:spcPts val="500"/>
                        </a:spcAft>
                      </a:pPr>
                      <a:r>
                        <a:rPr lang="en-AU" sz="1200">
                          <a:effectLst/>
                        </a:rPr>
                        <a:t>Cancer traches, bronchus and lungs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4.4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20266411"/>
                  </a:ext>
                </a:extLst>
              </a:tr>
              <a:tr h="483482">
                <a:tc>
                  <a:txBody>
                    <a:bodyPr/>
                    <a:lstStyle/>
                    <a:p>
                      <a:pPr algn="l">
                        <a:spcAft>
                          <a:spcPts val="500"/>
                        </a:spcAft>
                      </a:pPr>
                      <a:r>
                        <a:rPr lang="en-AU" sz="1200">
                          <a:effectLst/>
                        </a:rPr>
                        <a:t>Intentional self-harm</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15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840363"/>
                  </a:ext>
                </a:extLst>
              </a:tr>
            </a:tbl>
          </a:graphicData>
        </a:graphic>
      </p:graphicFrame>
      <p:sp>
        <p:nvSpPr>
          <p:cNvPr id="5" name="Rectangle 4">
            <a:extLst>
              <a:ext uri="{FF2B5EF4-FFF2-40B4-BE49-F238E27FC236}">
                <a16:creationId xmlns:a16="http://schemas.microsoft.com/office/drawing/2014/main" id="{1D708463-6379-4DFB-B637-FFF03E378793}"/>
              </a:ext>
            </a:extLst>
          </p:cNvPr>
          <p:cNvSpPr/>
          <p:nvPr/>
        </p:nvSpPr>
        <p:spPr>
          <a:xfrm>
            <a:off x="306926" y="5949280"/>
            <a:ext cx="11549074"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Notes: Rates are deaths per 100,000.</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171385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623169"/>
          </a:xfrm>
        </p:spPr>
        <p:txBody>
          <a:bodyPr/>
          <a:lstStyle/>
          <a:p>
            <a:r>
              <a:rPr lang="en-AU" sz="2400" dirty="0"/>
              <a:t>Aboriginal and Torres Strait Islander population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960440"/>
          </a:xfrm>
        </p:spPr>
        <p:txBody>
          <a:bodyPr>
            <a:normAutofit/>
          </a:bodyPr>
          <a:lstStyle/>
          <a:p>
            <a:pPr lvl="0"/>
            <a:r>
              <a:rPr lang="en-AU" sz="2000" dirty="0">
                <a:latin typeface="Trebuchet MS" panose="020B0603020202020204" pitchFamily="34" charset="0"/>
              </a:rPr>
              <a:t>In 2019, the estimated Australian Aboriginal and Torres Strait Islander population was 847,190.</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2019, NSW had the highest number of Aboriginal and Torres Strait Islander people (the estimated population was 281,107 people, 33% of the total Aboriginal and Torres Strait Islander population).</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2019, NT had the highest proportion of Aboriginal and Torres Strait Islander people in its population, with 32% of the NT population identifying as Aboriginal and/or Torres Strait Islander.</a:t>
            </a:r>
          </a:p>
          <a:p>
            <a:pPr marL="0" lvl="0" indent="0">
              <a:buNone/>
            </a:pPr>
            <a:endParaRPr lang="en-AU" sz="2200" dirty="0">
              <a:latin typeface="Trebuchet MS" panose="020B0603020202020204" pitchFamily="34" charset="0"/>
            </a:endParaRPr>
          </a:p>
          <a:p>
            <a:endParaRPr lang="en-AU" dirty="0"/>
          </a:p>
        </p:txBody>
      </p:sp>
    </p:spTree>
    <p:extLst>
      <p:ext uri="{BB962C8B-B14F-4D97-AF65-F5344CB8AC3E}">
        <p14:creationId xmlns:p14="http://schemas.microsoft.com/office/powerpoint/2010/main" val="1143295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Hospitalisation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lnSpcReduction="10000"/>
          </a:bodyPr>
          <a:lstStyle/>
          <a:p>
            <a:pPr lvl="0"/>
            <a:r>
              <a:rPr lang="en-AU" sz="2000" dirty="0">
                <a:latin typeface="Trebuchet MS" panose="020B0603020202020204" pitchFamily="34" charset="0"/>
              </a:rPr>
              <a:t>In 2017-18, 4.9% of all hospital separations were for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age-adjusted separation rate for Aboriginal and Torres Strait Islander people was 2.6 times higher than for non-Indigenous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main cause of hospitalisation for Aboriginal and Torres Strait Islander people was for ‘factors influencing health status and contact with health services’ (mostly for care involving dialysis), responsible for 49% of all Aboriginal and Torres Strait Islander separations.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age-standardised rate of overall potentially preventable hospitalisations for Aboriginal and Torres Strait Islander people was 80 per 1,000 (38 per 1,000 for chronic conditions and 13 per 1,000 for vaccine-preventable conditions).</a:t>
            </a:r>
          </a:p>
          <a:p>
            <a:pPr lvl="0"/>
            <a:endParaRPr lang="en-AU" dirty="0"/>
          </a:p>
        </p:txBody>
      </p:sp>
    </p:spTree>
    <p:extLst>
      <p:ext uri="{BB962C8B-B14F-4D97-AF65-F5344CB8AC3E}">
        <p14:creationId xmlns:p14="http://schemas.microsoft.com/office/powerpoint/2010/main" val="15190704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64BA2-E477-4682-911D-BA1244353C68}"/>
              </a:ext>
            </a:extLst>
          </p:cNvPr>
          <p:cNvSpPr>
            <a:spLocks noGrp="1"/>
          </p:cNvSpPr>
          <p:nvPr>
            <p:ph type="title"/>
          </p:nvPr>
        </p:nvSpPr>
        <p:spPr/>
        <p:txBody>
          <a:bodyPr/>
          <a:lstStyle/>
          <a:p>
            <a:r>
              <a:rPr lang="en-AU" sz="2400" dirty="0"/>
              <a:t>Numbers of hospital separations and age-standardised separation rates Aboriginal and Torres Strait Islanders and jurisdictions, 2017-18</a:t>
            </a:r>
          </a:p>
        </p:txBody>
      </p:sp>
      <p:graphicFrame>
        <p:nvGraphicFramePr>
          <p:cNvPr id="4" name="Content Placeholder 3">
            <a:extLst>
              <a:ext uri="{FF2B5EF4-FFF2-40B4-BE49-F238E27FC236}">
                <a16:creationId xmlns:a16="http://schemas.microsoft.com/office/drawing/2014/main" id="{8445F6AD-DB15-49AE-998A-2D6C45D1ACC3}"/>
              </a:ext>
            </a:extLst>
          </p:cNvPr>
          <p:cNvGraphicFramePr>
            <a:graphicFrameLocks noGrp="1"/>
          </p:cNvGraphicFramePr>
          <p:nvPr>
            <p:ph idx="1"/>
            <p:extLst>
              <p:ext uri="{D42A27DB-BD31-4B8C-83A1-F6EECF244321}">
                <p14:modId xmlns:p14="http://schemas.microsoft.com/office/powerpoint/2010/main" val="4130595800"/>
              </p:ext>
            </p:extLst>
          </p:nvPr>
        </p:nvGraphicFramePr>
        <p:xfrm>
          <a:off x="336000" y="2204864"/>
          <a:ext cx="11518899" cy="3384376"/>
        </p:xfrm>
        <a:graphic>
          <a:graphicData uri="http://schemas.openxmlformats.org/drawingml/2006/table">
            <a:tbl>
              <a:tblPr firstRow="1" bandRow="1">
                <a:tableStyleId>{91EBBBCC-DAD2-459C-BE2E-F6DE35CF9A28}</a:tableStyleId>
              </a:tblPr>
              <a:tblGrid>
                <a:gridCol w="3839633">
                  <a:extLst>
                    <a:ext uri="{9D8B030D-6E8A-4147-A177-3AD203B41FA5}">
                      <a16:colId xmlns:a16="http://schemas.microsoft.com/office/drawing/2014/main" val="789121535"/>
                    </a:ext>
                  </a:extLst>
                </a:gridCol>
                <a:gridCol w="3839633">
                  <a:extLst>
                    <a:ext uri="{9D8B030D-6E8A-4147-A177-3AD203B41FA5}">
                      <a16:colId xmlns:a16="http://schemas.microsoft.com/office/drawing/2014/main" val="2591816331"/>
                    </a:ext>
                  </a:extLst>
                </a:gridCol>
                <a:gridCol w="3839633">
                  <a:extLst>
                    <a:ext uri="{9D8B030D-6E8A-4147-A177-3AD203B41FA5}">
                      <a16:colId xmlns:a16="http://schemas.microsoft.com/office/drawing/2014/main" val="772654780"/>
                    </a:ext>
                  </a:extLst>
                </a:gridCol>
              </a:tblGrid>
              <a:tr h="423047">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6351" marR="66351"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6351" marR="66351"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6351" marR="66351" marT="0" marB="0" anchor="ctr">
                    <a:solidFill>
                      <a:srgbClr val="EA8024"/>
                    </a:solidFill>
                  </a:tcPr>
                </a:tc>
                <a:extLst>
                  <a:ext uri="{0D108BD9-81ED-4DB2-BD59-A6C34878D82A}">
                    <a16:rowId xmlns:a16="http://schemas.microsoft.com/office/drawing/2014/main" val="3453994187"/>
                  </a:ext>
                </a:extLst>
              </a:tr>
              <a:tr h="423047">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106,483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639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4213671487"/>
                  </a:ext>
                </a:extLst>
              </a:tr>
              <a:tr h="423047">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29,673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dirty="0">
                          <a:effectLst/>
                        </a:rPr>
                        <a:t>778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565464923"/>
                  </a:ext>
                </a:extLst>
              </a:tr>
              <a:tr h="423047">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141,633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974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3175890072"/>
                  </a:ext>
                </a:extLst>
              </a:tr>
              <a:tr h="423047">
                <a:tc>
                  <a:txBody>
                    <a:bodyPr/>
                    <a:lstStyle/>
                    <a:p>
                      <a:pPr algn="l">
                        <a:spcAft>
                          <a:spcPts val="500"/>
                        </a:spcAft>
                      </a:pPr>
                      <a:r>
                        <a:rPr lang="en-AU" sz="1200" dirty="0">
                          <a:effectLst/>
                        </a:rPr>
                        <a:t>WA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116,509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1,820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3063681039"/>
                  </a:ext>
                </a:extLst>
              </a:tr>
              <a:tr h="423047">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28,624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1,001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1699227815"/>
                  </a:ext>
                </a:extLst>
              </a:tr>
              <a:tr h="423047">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116,834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2,241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2029560103"/>
                  </a:ext>
                </a:extLst>
              </a:tr>
              <a:tr h="423047">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551,200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dirty="0">
                          <a:effectLst/>
                        </a:rPr>
                        <a:t>1,071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1716245087"/>
                  </a:ext>
                </a:extLst>
              </a:tr>
            </a:tbl>
          </a:graphicData>
        </a:graphic>
      </p:graphicFrame>
      <p:sp>
        <p:nvSpPr>
          <p:cNvPr id="5" name="Rectangle 4">
            <a:extLst>
              <a:ext uri="{FF2B5EF4-FFF2-40B4-BE49-F238E27FC236}">
                <a16:creationId xmlns:a16="http://schemas.microsoft.com/office/drawing/2014/main" id="{D80A9845-1150-4E8B-AF8D-F1D500C028D8}"/>
              </a:ext>
            </a:extLst>
          </p:cNvPr>
          <p:cNvSpPr/>
          <p:nvPr/>
        </p:nvSpPr>
        <p:spPr>
          <a:xfrm>
            <a:off x="336000" y="5661248"/>
            <a:ext cx="11518900" cy="651267"/>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per 1,000 population.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Numbers and rates for the NT are for public hospitals only; separate numbers and rates are not included separately for public hospitals in Tas or the ACT but included in totals where applicable.	</a:t>
            </a:r>
          </a:p>
          <a:p>
            <a:pPr>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4280507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4926F-E290-4933-9C2E-41C29A4703C6}"/>
              </a:ext>
            </a:extLst>
          </p:cNvPr>
          <p:cNvSpPr>
            <a:spLocks noGrp="1"/>
          </p:cNvSpPr>
          <p:nvPr>
            <p:ph type="title"/>
          </p:nvPr>
        </p:nvSpPr>
        <p:spPr/>
        <p:txBody>
          <a:bodyPr/>
          <a:lstStyle/>
          <a:p>
            <a:r>
              <a:rPr lang="en-AU" sz="2400" dirty="0"/>
              <a:t>Age-specific hospital separation rates (excluding dialysis), by sex, Aboriginal and Torres Strait Islanders, 2013-15</a:t>
            </a:r>
          </a:p>
        </p:txBody>
      </p:sp>
      <p:graphicFrame>
        <p:nvGraphicFramePr>
          <p:cNvPr id="7" name="Content Placeholder 6">
            <a:extLst>
              <a:ext uri="{FF2B5EF4-FFF2-40B4-BE49-F238E27FC236}">
                <a16:creationId xmlns:a16="http://schemas.microsoft.com/office/drawing/2014/main" id="{A0E54813-B0D1-4836-83C9-68A0ECF018E4}"/>
              </a:ext>
            </a:extLst>
          </p:cNvPr>
          <p:cNvGraphicFramePr>
            <a:graphicFrameLocks noGrp="1"/>
          </p:cNvGraphicFramePr>
          <p:nvPr>
            <p:ph idx="1"/>
            <p:extLst>
              <p:ext uri="{D42A27DB-BD31-4B8C-83A1-F6EECF244321}">
                <p14:modId xmlns:p14="http://schemas.microsoft.com/office/powerpoint/2010/main" val="2964921038"/>
              </p:ext>
            </p:extLst>
          </p:nvPr>
        </p:nvGraphicFramePr>
        <p:xfrm>
          <a:off x="336000" y="2204865"/>
          <a:ext cx="11520000" cy="3384372"/>
        </p:xfrm>
        <a:graphic>
          <a:graphicData uri="http://schemas.openxmlformats.org/drawingml/2006/table">
            <a:tbl>
              <a:tblPr firstRow="1" bandRow="1">
                <a:tableStyleId>{91EBBBCC-DAD2-459C-BE2E-F6DE35CF9A28}</a:tableStyleId>
              </a:tblPr>
              <a:tblGrid>
                <a:gridCol w="2880000">
                  <a:extLst>
                    <a:ext uri="{9D8B030D-6E8A-4147-A177-3AD203B41FA5}">
                      <a16:colId xmlns:a16="http://schemas.microsoft.com/office/drawing/2014/main" val="79895987"/>
                    </a:ext>
                  </a:extLst>
                </a:gridCol>
                <a:gridCol w="2880000">
                  <a:extLst>
                    <a:ext uri="{9D8B030D-6E8A-4147-A177-3AD203B41FA5}">
                      <a16:colId xmlns:a16="http://schemas.microsoft.com/office/drawing/2014/main" val="2507817346"/>
                    </a:ext>
                  </a:extLst>
                </a:gridCol>
                <a:gridCol w="2880000">
                  <a:extLst>
                    <a:ext uri="{9D8B030D-6E8A-4147-A177-3AD203B41FA5}">
                      <a16:colId xmlns:a16="http://schemas.microsoft.com/office/drawing/2014/main" val="2997721039"/>
                    </a:ext>
                  </a:extLst>
                </a:gridCol>
                <a:gridCol w="2880000">
                  <a:extLst>
                    <a:ext uri="{9D8B030D-6E8A-4147-A177-3AD203B41FA5}">
                      <a16:colId xmlns:a16="http://schemas.microsoft.com/office/drawing/2014/main" val="3941856300"/>
                    </a:ext>
                  </a:extLst>
                </a:gridCol>
              </a:tblGrid>
              <a:tr h="415659">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Persons</a:t>
                      </a:r>
                    </a:p>
                  </a:txBody>
                  <a:tcPr marL="68580" marR="68580" marT="0" marB="0" anchor="ctr">
                    <a:solidFill>
                      <a:srgbClr val="EA8024"/>
                    </a:solidFill>
                  </a:tcPr>
                </a:tc>
                <a:extLst>
                  <a:ext uri="{0D108BD9-81ED-4DB2-BD59-A6C34878D82A}">
                    <a16:rowId xmlns:a16="http://schemas.microsoft.com/office/drawing/2014/main" val="2429766316"/>
                  </a:ext>
                </a:extLst>
              </a:tr>
              <a:tr h="329857">
                <a:tc>
                  <a:txBody>
                    <a:bodyPr/>
                    <a:lstStyle/>
                    <a:p>
                      <a:pPr algn="l">
                        <a:spcAft>
                          <a:spcPts val="500"/>
                        </a:spcAft>
                      </a:pPr>
                      <a:r>
                        <a:rPr lang="en-AU" sz="1200" dirty="0">
                          <a:effectLst/>
                        </a:rPr>
                        <a:t>0-4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343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269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307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83099272"/>
                  </a:ext>
                </a:extLst>
              </a:tr>
              <a:tr h="329857">
                <a:tc>
                  <a:txBody>
                    <a:bodyPr/>
                    <a:lstStyle/>
                    <a:p>
                      <a:pPr algn="l">
                        <a:spcAft>
                          <a:spcPts val="500"/>
                        </a:spcAft>
                      </a:pPr>
                      <a:r>
                        <a:rPr lang="en-AU" sz="1200">
                          <a:effectLst/>
                        </a:rPr>
                        <a:t>5-14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82113638"/>
                  </a:ext>
                </a:extLst>
              </a:tr>
              <a:tr h="329857">
                <a:tc>
                  <a:txBody>
                    <a:bodyPr/>
                    <a:lstStyle/>
                    <a:p>
                      <a:pPr algn="l">
                        <a:spcAft>
                          <a:spcPts val="500"/>
                        </a:spcAft>
                      </a:pPr>
                      <a:r>
                        <a:rPr lang="en-AU" sz="1200" dirty="0">
                          <a:effectLst/>
                        </a:rPr>
                        <a:t>15-24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140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356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245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33842539"/>
                  </a:ext>
                </a:extLst>
              </a:tr>
              <a:tr h="329857">
                <a:tc>
                  <a:txBody>
                    <a:bodyPr/>
                    <a:lstStyle/>
                    <a:p>
                      <a:pPr algn="l">
                        <a:spcAft>
                          <a:spcPts val="500"/>
                        </a:spcAft>
                      </a:pPr>
                      <a:r>
                        <a:rPr lang="en-AU" sz="1200">
                          <a:effectLst/>
                        </a:rPr>
                        <a:t>25-34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222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486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354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02341067"/>
                  </a:ext>
                </a:extLst>
              </a:tr>
              <a:tr h="329857">
                <a:tc>
                  <a:txBody>
                    <a:bodyPr/>
                    <a:lstStyle/>
                    <a:p>
                      <a:pPr algn="l">
                        <a:spcAft>
                          <a:spcPts val="500"/>
                        </a:spcAft>
                      </a:pPr>
                      <a:r>
                        <a:rPr lang="en-AU" sz="1200">
                          <a:effectLst/>
                        </a:rPr>
                        <a:t>35-44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357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460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410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34506187"/>
                  </a:ext>
                </a:extLst>
              </a:tr>
              <a:tr h="329857">
                <a:tc>
                  <a:txBody>
                    <a:bodyPr/>
                    <a:lstStyle/>
                    <a:p>
                      <a:pPr algn="l">
                        <a:spcAft>
                          <a:spcPts val="500"/>
                        </a:spcAft>
                      </a:pPr>
                      <a:r>
                        <a:rPr lang="en-AU" sz="1200">
                          <a:effectLst/>
                        </a:rPr>
                        <a:t>45-54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478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492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485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9373609"/>
                  </a:ext>
                </a:extLst>
              </a:tr>
              <a:tr h="329857">
                <a:tc>
                  <a:txBody>
                    <a:bodyPr/>
                    <a:lstStyle/>
                    <a:p>
                      <a:pPr algn="l">
                        <a:spcAft>
                          <a:spcPts val="500"/>
                        </a:spcAft>
                      </a:pPr>
                      <a:r>
                        <a:rPr lang="en-AU" sz="1200">
                          <a:effectLst/>
                        </a:rPr>
                        <a:t>55-64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578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599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589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35754838"/>
                  </a:ext>
                </a:extLst>
              </a:tr>
              <a:tr h="329857">
                <a:tc>
                  <a:txBody>
                    <a:bodyPr/>
                    <a:lstStyle/>
                    <a:p>
                      <a:pPr algn="l">
                        <a:spcAft>
                          <a:spcPts val="500"/>
                        </a:spcAft>
                      </a:pPr>
                      <a:r>
                        <a:rPr lang="en-AU" sz="1200">
                          <a:effectLst/>
                        </a:rPr>
                        <a:t>65+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852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841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97233447"/>
                  </a:ext>
                </a:extLst>
              </a:tr>
              <a:tr h="329857">
                <a:tc>
                  <a:txBody>
                    <a:bodyPr/>
                    <a:lstStyle/>
                    <a:p>
                      <a:pPr algn="l">
                        <a:spcAft>
                          <a:spcPts val="500"/>
                        </a:spcAft>
                      </a:pPr>
                      <a:r>
                        <a:rPr lang="en-AU" sz="1200">
                          <a:effectLst/>
                        </a:rPr>
                        <a:t>All ages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379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457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417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63290801"/>
                  </a:ext>
                </a:extLst>
              </a:tr>
            </a:tbl>
          </a:graphicData>
        </a:graphic>
      </p:graphicFrame>
      <p:sp>
        <p:nvSpPr>
          <p:cNvPr id="8" name="Rectangle 7">
            <a:extLst>
              <a:ext uri="{FF2B5EF4-FFF2-40B4-BE49-F238E27FC236}">
                <a16:creationId xmlns:a16="http://schemas.microsoft.com/office/drawing/2014/main" id="{646C724A-397F-4525-B56A-B75A90DA87BC}"/>
              </a:ext>
            </a:extLst>
          </p:cNvPr>
          <p:cNvSpPr/>
          <p:nvPr/>
        </p:nvSpPr>
        <p:spPr>
          <a:xfrm>
            <a:off x="346411" y="5949280"/>
            <a:ext cx="6096000" cy="407804"/>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 Rates per 1,000 population.	</a:t>
            </a:r>
          </a:p>
          <a:p>
            <a:pPr>
              <a:tabLst>
                <a:tab pos="457200" algn="l"/>
                <a:tab pos="594360" algn="l"/>
              </a:tabLst>
            </a:pPr>
            <a:r>
              <a:rPr lang="en-AU" sz="900" dirty="0">
                <a:latin typeface="Calibri" panose="020F0502020204030204" pitchFamily="34" charset="0"/>
                <a:cs typeface="Times New Roman" panose="02020603050405020304" pitchFamily="18" charset="0"/>
              </a:rPr>
              <a:t>Source: Australian Health Ministers' Advisory Council, 2017.</a:t>
            </a:r>
          </a:p>
        </p:txBody>
      </p:sp>
    </p:spTree>
    <p:extLst>
      <p:ext uri="{BB962C8B-B14F-4D97-AF65-F5344CB8AC3E}">
        <p14:creationId xmlns:p14="http://schemas.microsoft.com/office/powerpoint/2010/main" val="21070071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E92CE-C579-44D3-9876-12F96D1FB7BE}"/>
              </a:ext>
            </a:extLst>
          </p:cNvPr>
          <p:cNvSpPr>
            <a:spLocks noGrp="1"/>
          </p:cNvSpPr>
          <p:nvPr>
            <p:ph type="title"/>
          </p:nvPr>
        </p:nvSpPr>
        <p:spPr/>
        <p:txBody>
          <a:bodyPr/>
          <a:lstStyle/>
          <a:p>
            <a:r>
              <a:rPr lang="en-AU" sz="2400" dirty="0"/>
              <a:t>Numbers, proportions (%), and age-standardised hospitalisation rates for leading causes of hospital separations among Aboriginal and Torres Strait Islander people, Australia, 2017-18</a:t>
            </a:r>
          </a:p>
        </p:txBody>
      </p:sp>
      <p:graphicFrame>
        <p:nvGraphicFramePr>
          <p:cNvPr id="4" name="Content Placeholder 3">
            <a:extLst>
              <a:ext uri="{FF2B5EF4-FFF2-40B4-BE49-F238E27FC236}">
                <a16:creationId xmlns:a16="http://schemas.microsoft.com/office/drawing/2014/main" id="{59AEB4FF-60B3-4566-9981-8F3A0A8F85E1}"/>
              </a:ext>
            </a:extLst>
          </p:cNvPr>
          <p:cNvGraphicFramePr>
            <a:graphicFrameLocks noGrp="1"/>
          </p:cNvGraphicFramePr>
          <p:nvPr>
            <p:ph idx="1"/>
            <p:extLst>
              <p:ext uri="{D42A27DB-BD31-4B8C-83A1-F6EECF244321}">
                <p14:modId xmlns:p14="http://schemas.microsoft.com/office/powerpoint/2010/main" val="2740775997"/>
              </p:ext>
            </p:extLst>
          </p:nvPr>
        </p:nvGraphicFramePr>
        <p:xfrm>
          <a:off x="336001" y="2204864"/>
          <a:ext cx="11544850" cy="3744424"/>
        </p:xfrm>
        <a:graphic>
          <a:graphicData uri="http://schemas.openxmlformats.org/drawingml/2006/table">
            <a:tbl>
              <a:tblPr firstRow="1" bandRow="1">
                <a:tableStyleId>{91EBBBCC-DAD2-459C-BE2E-F6DE35CF9A28}</a:tableStyleId>
              </a:tblPr>
              <a:tblGrid>
                <a:gridCol w="5556865">
                  <a:extLst>
                    <a:ext uri="{9D8B030D-6E8A-4147-A177-3AD203B41FA5}">
                      <a16:colId xmlns:a16="http://schemas.microsoft.com/office/drawing/2014/main" val="3149525999"/>
                    </a:ext>
                  </a:extLst>
                </a:gridCol>
                <a:gridCol w="1787310">
                  <a:extLst>
                    <a:ext uri="{9D8B030D-6E8A-4147-A177-3AD203B41FA5}">
                      <a16:colId xmlns:a16="http://schemas.microsoft.com/office/drawing/2014/main" val="614591779"/>
                    </a:ext>
                  </a:extLst>
                </a:gridCol>
                <a:gridCol w="2088232">
                  <a:extLst>
                    <a:ext uri="{9D8B030D-6E8A-4147-A177-3AD203B41FA5}">
                      <a16:colId xmlns:a16="http://schemas.microsoft.com/office/drawing/2014/main" val="1130668833"/>
                    </a:ext>
                  </a:extLst>
                </a:gridCol>
                <a:gridCol w="2112443">
                  <a:extLst>
                    <a:ext uri="{9D8B030D-6E8A-4147-A177-3AD203B41FA5}">
                      <a16:colId xmlns:a16="http://schemas.microsoft.com/office/drawing/2014/main" val="3497069390"/>
                    </a:ext>
                  </a:extLst>
                </a:gridCol>
              </a:tblGrid>
              <a:tr h="349976">
                <a:tc>
                  <a:txBody>
                    <a:bodyPr/>
                    <a:lstStyle/>
                    <a:p>
                      <a:pPr marL="0" algn="l" defTabSz="914400" rtl="0" eaLnBrk="1" latinLnBrk="0" hangingPunct="1">
                        <a:spcAft>
                          <a:spcPts val="500"/>
                        </a:spcAft>
                      </a:pPr>
                      <a:r>
                        <a:rPr lang="en-AU" sz="1100" b="1" kern="1200" dirty="0">
                          <a:solidFill>
                            <a:schemeClr val="bg1"/>
                          </a:solidFill>
                          <a:effectLst/>
                          <a:latin typeface="+mn-lt"/>
                          <a:ea typeface="+mn-ea"/>
                          <a:cs typeface="+mn-cs"/>
                        </a:rPr>
                        <a:t>Principal diagnosis (ICD)</a:t>
                      </a:r>
                    </a:p>
                  </a:txBody>
                  <a:tcPr marL="68580" marR="68580" marT="0" marB="0" anchor="ctr">
                    <a:solidFill>
                      <a:srgbClr val="EA8024"/>
                    </a:solidFill>
                  </a:tcPr>
                </a:tc>
                <a:tc>
                  <a:txBody>
                    <a:bodyPr/>
                    <a:lstStyle/>
                    <a:p>
                      <a:pPr marL="0" algn="l" defTabSz="914400" rtl="0" eaLnBrk="1" latinLnBrk="0" hangingPunct="1">
                        <a:spcAft>
                          <a:spcPts val="500"/>
                        </a:spcAft>
                      </a:pPr>
                      <a:r>
                        <a:rPr lang="en-AU" sz="1100" b="1" kern="1200" dirty="0">
                          <a:solidFill>
                            <a:schemeClr val="bg1"/>
                          </a:solidFill>
                          <a:effectLst/>
                          <a:latin typeface="+mn-lt"/>
                          <a:ea typeface="+mn-ea"/>
                          <a:cs typeface="+mn-cs"/>
                        </a:rPr>
                        <a:t>Number of separations</a:t>
                      </a:r>
                    </a:p>
                  </a:txBody>
                  <a:tcPr marL="68580" marR="68580" marT="0" marB="0" anchor="ctr">
                    <a:solidFill>
                      <a:srgbClr val="EA8024"/>
                    </a:solidFill>
                  </a:tcPr>
                </a:tc>
                <a:tc>
                  <a:txBody>
                    <a:bodyPr/>
                    <a:lstStyle/>
                    <a:p>
                      <a:pPr marL="0" algn="l" defTabSz="914400" rtl="0" eaLnBrk="1" latinLnBrk="0" hangingPunct="1">
                        <a:spcAft>
                          <a:spcPts val="500"/>
                        </a:spcAft>
                      </a:pPr>
                      <a:r>
                        <a:rPr lang="en-AU" sz="1100" b="1" kern="1200" dirty="0">
                          <a:solidFill>
                            <a:schemeClr val="bg1"/>
                          </a:solidFill>
                          <a:effectLst/>
                          <a:latin typeface="+mn-lt"/>
                          <a:ea typeface="+mn-ea"/>
                          <a:cs typeface="+mn-cs"/>
                        </a:rPr>
                        <a:t>Proportion of separations (%)</a:t>
                      </a:r>
                    </a:p>
                  </a:txBody>
                  <a:tcPr marL="68580" marR="68580" marT="0" marB="0" anchor="ctr">
                    <a:solidFill>
                      <a:srgbClr val="EA8024"/>
                    </a:solidFill>
                  </a:tcPr>
                </a:tc>
                <a:tc>
                  <a:txBody>
                    <a:bodyPr/>
                    <a:lstStyle/>
                    <a:p>
                      <a:pPr marL="0" algn="l" defTabSz="914400" rtl="0" eaLnBrk="1" latinLnBrk="0" hangingPunct="1">
                        <a:spcAft>
                          <a:spcPts val="500"/>
                        </a:spcAft>
                      </a:pPr>
                      <a:r>
                        <a:rPr lang="en-AU" sz="1100" b="1" kern="1200" dirty="0">
                          <a:solidFill>
                            <a:schemeClr val="bg1"/>
                          </a:solidFill>
                          <a:effectLst/>
                          <a:latin typeface="+mn-lt"/>
                          <a:ea typeface="+mn-ea"/>
                          <a:cs typeface="+mn-cs"/>
                        </a:rPr>
                        <a:t>Age-standardised separation rate</a:t>
                      </a:r>
                    </a:p>
                  </a:txBody>
                  <a:tcPr marL="68580" marR="68580" marT="0" marB="0" anchor="ctr">
                    <a:solidFill>
                      <a:srgbClr val="EA8024"/>
                    </a:solidFill>
                  </a:tcPr>
                </a:tc>
                <a:extLst>
                  <a:ext uri="{0D108BD9-81ED-4DB2-BD59-A6C34878D82A}">
                    <a16:rowId xmlns:a16="http://schemas.microsoft.com/office/drawing/2014/main" val="3194435961"/>
                  </a:ext>
                </a:extLst>
              </a:tr>
              <a:tr h="212153">
                <a:tc>
                  <a:txBody>
                    <a:bodyPr/>
                    <a:lstStyle/>
                    <a:p>
                      <a:pPr algn="l">
                        <a:spcAft>
                          <a:spcPts val="500"/>
                        </a:spcAft>
                      </a:pPr>
                      <a:r>
                        <a:rPr lang="en-AU" sz="1200" dirty="0">
                          <a:effectLst/>
                        </a:rPr>
                        <a:t>Injury, poisoning and certain other consequences of external causes</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36,185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82031016"/>
                  </a:ext>
                </a:extLst>
              </a:tr>
              <a:tr h="212153">
                <a:tc>
                  <a:txBody>
                    <a:bodyPr/>
                    <a:lstStyle/>
                    <a:p>
                      <a:pPr algn="l">
                        <a:spcAft>
                          <a:spcPts val="500"/>
                        </a:spcAft>
                      </a:pPr>
                      <a:r>
                        <a:rPr lang="en-AU" sz="1200" dirty="0">
                          <a:effectLst/>
                        </a:rPr>
                        <a:t>Symptoms, signs and abnormal clinical and laboratory findings, not elsewhere classified </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29,508</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89586319"/>
                  </a:ext>
                </a:extLst>
              </a:tr>
              <a:tr h="212153">
                <a:tc>
                  <a:txBody>
                    <a:bodyPr/>
                    <a:lstStyle/>
                    <a:p>
                      <a:pPr algn="l">
                        <a:spcAft>
                          <a:spcPts val="500"/>
                        </a:spcAft>
                      </a:pPr>
                      <a:r>
                        <a:rPr lang="en-AU" sz="1200" dirty="0">
                          <a:effectLst/>
                        </a:rPr>
                        <a:t>Diseases of the respiratory system </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29,042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90982088"/>
                  </a:ext>
                </a:extLst>
              </a:tr>
              <a:tr h="212153">
                <a:tc>
                  <a:txBody>
                    <a:bodyPr/>
                    <a:lstStyle/>
                    <a:p>
                      <a:pPr algn="l">
                        <a:spcAft>
                          <a:spcPts val="500"/>
                        </a:spcAft>
                      </a:pPr>
                      <a:r>
                        <a:rPr lang="en-AU" sz="1200" dirty="0">
                          <a:effectLst/>
                        </a:rPr>
                        <a:t>Pregnancy, childbirth and the puerperium</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27,941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5.1</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33</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58535652"/>
                  </a:ext>
                </a:extLst>
              </a:tr>
              <a:tr h="212153">
                <a:tc>
                  <a:txBody>
                    <a:bodyPr/>
                    <a:lstStyle/>
                    <a:p>
                      <a:pPr algn="l">
                        <a:spcAft>
                          <a:spcPts val="500"/>
                        </a:spcAft>
                      </a:pPr>
                      <a:r>
                        <a:rPr lang="en-AU" sz="1200">
                          <a:effectLst/>
                        </a:rPr>
                        <a:t>Diseases of the digestive system</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26,071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00634837"/>
                  </a:ext>
                </a:extLst>
              </a:tr>
              <a:tr h="212153">
                <a:tc>
                  <a:txBody>
                    <a:bodyPr/>
                    <a:lstStyle/>
                    <a:p>
                      <a:pPr algn="l">
                        <a:spcAft>
                          <a:spcPts val="500"/>
                        </a:spcAft>
                      </a:pPr>
                      <a:r>
                        <a:rPr lang="en-AU" sz="1200" dirty="0">
                          <a:effectLst/>
                        </a:rPr>
                        <a:t>Mental and behavioural disorders</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21,940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07196479"/>
                  </a:ext>
                </a:extLst>
              </a:tr>
              <a:tr h="212153">
                <a:tc>
                  <a:txBody>
                    <a:bodyPr/>
                    <a:lstStyle/>
                    <a:p>
                      <a:pPr algn="l">
                        <a:spcAft>
                          <a:spcPts val="500"/>
                        </a:spcAft>
                      </a:pPr>
                      <a:r>
                        <a:rPr lang="en-AU" sz="1200">
                          <a:effectLst/>
                        </a:rPr>
                        <a:t>Diseases of the circulatory system</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14,945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24570972"/>
                  </a:ext>
                </a:extLst>
              </a:tr>
              <a:tr h="212153">
                <a:tc>
                  <a:txBody>
                    <a:bodyPr/>
                    <a:lstStyle/>
                    <a:p>
                      <a:pPr algn="l">
                        <a:spcAft>
                          <a:spcPts val="500"/>
                        </a:spcAft>
                      </a:pPr>
                      <a:r>
                        <a:rPr lang="en-AU" sz="1200">
                          <a:effectLst/>
                        </a:rPr>
                        <a:t>Diseases of the genitourinary system</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14,210</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84153251"/>
                  </a:ext>
                </a:extLst>
              </a:tr>
              <a:tr h="212153">
                <a:tc>
                  <a:txBody>
                    <a:bodyPr/>
                    <a:lstStyle/>
                    <a:p>
                      <a:pPr algn="l">
                        <a:spcAft>
                          <a:spcPts val="500"/>
                        </a:spcAft>
                      </a:pPr>
                      <a:r>
                        <a:rPr lang="en-AU" sz="1200">
                          <a:effectLst/>
                        </a:rPr>
                        <a:t>Diseases of the musculoskeletal system and connective tissue</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12,428</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46679163"/>
                  </a:ext>
                </a:extLst>
              </a:tr>
              <a:tr h="212153">
                <a:tc>
                  <a:txBody>
                    <a:bodyPr/>
                    <a:lstStyle/>
                    <a:p>
                      <a:pPr algn="l">
                        <a:spcAft>
                          <a:spcPts val="500"/>
                        </a:spcAft>
                      </a:pPr>
                      <a:r>
                        <a:rPr lang="en-AU" sz="1200">
                          <a:effectLst/>
                        </a:rPr>
                        <a:t>Diseases of the skin and subcutaneous tissue</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11,283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97071665"/>
                  </a:ext>
                </a:extLst>
              </a:tr>
              <a:tr h="212153">
                <a:tc>
                  <a:txBody>
                    <a:bodyPr/>
                    <a:lstStyle/>
                    <a:p>
                      <a:pPr algn="l">
                        <a:spcAft>
                          <a:spcPts val="500"/>
                        </a:spcAft>
                      </a:pPr>
                      <a:r>
                        <a:rPr lang="en-AU" sz="1200">
                          <a:effectLst/>
                        </a:rPr>
                        <a:t>Certain infectious and parasitic diseases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9,825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43610260"/>
                  </a:ext>
                </a:extLst>
              </a:tr>
              <a:tr h="212153">
                <a:tc>
                  <a:txBody>
                    <a:bodyPr/>
                    <a:lstStyle/>
                    <a:p>
                      <a:pPr algn="l">
                        <a:spcAft>
                          <a:spcPts val="500"/>
                        </a:spcAft>
                      </a:pPr>
                      <a:r>
                        <a:rPr lang="en-AU" sz="1200">
                          <a:effectLst/>
                        </a:rPr>
                        <a:t>Endocrine, nutritional and metabolic diseases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9,632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18</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54734545"/>
                  </a:ext>
                </a:extLst>
              </a:tr>
              <a:tr h="212153">
                <a:tc>
                  <a:txBody>
                    <a:bodyPr/>
                    <a:lstStyle/>
                    <a:p>
                      <a:pPr algn="l">
                        <a:spcAft>
                          <a:spcPts val="500"/>
                        </a:spcAft>
                      </a:pPr>
                      <a:r>
                        <a:rPr lang="en-AU" sz="1200">
                          <a:effectLst/>
                        </a:rPr>
                        <a:t>Neoplasms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8,447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18361161"/>
                  </a:ext>
                </a:extLst>
              </a:tr>
              <a:tr h="212153">
                <a:tc>
                  <a:txBody>
                    <a:bodyPr/>
                    <a:lstStyle/>
                    <a:p>
                      <a:pPr algn="l">
                        <a:spcAft>
                          <a:spcPts val="500"/>
                        </a:spcAft>
                      </a:pPr>
                      <a:r>
                        <a:rPr lang="en-AU" sz="1200">
                          <a:effectLst/>
                        </a:rPr>
                        <a:t>Diseases of the nervous system</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7,864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32215137"/>
                  </a:ext>
                </a:extLst>
              </a:tr>
              <a:tr h="212153">
                <a:tc>
                  <a:txBody>
                    <a:bodyPr/>
                    <a:lstStyle/>
                    <a:p>
                      <a:pPr algn="l">
                        <a:spcAft>
                          <a:spcPts val="500"/>
                        </a:spcAft>
                      </a:pPr>
                      <a:r>
                        <a:rPr lang="en-AU" sz="1200">
                          <a:effectLst/>
                        </a:rPr>
                        <a:t>Factors influencing health status and contact with health services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272,492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609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65521167"/>
                  </a:ext>
                </a:extLst>
              </a:tr>
              <a:tr h="212153">
                <a:tc>
                  <a:txBody>
                    <a:bodyPr/>
                    <a:lstStyle/>
                    <a:p>
                      <a:pPr algn="l">
                        <a:spcAft>
                          <a:spcPts val="500"/>
                        </a:spcAft>
                      </a:pPr>
                      <a:r>
                        <a:rPr lang="en-AU" sz="1200">
                          <a:effectLst/>
                        </a:rPr>
                        <a:t>All causes </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551,200</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1,071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3337231"/>
                  </a:ext>
                </a:extLst>
              </a:tr>
            </a:tbl>
          </a:graphicData>
        </a:graphic>
      </p:graphicFrame>
      <p:sp>
        <p:nvSpPr>
          <p:cNvPr id="5" name="Rectangle 4">
            <a:extLst>
              <a:ext uri="{FF2B5EF4-FFF2-40B4-BE49-F238E27FC236}">
                <a16:creationId xmlns:a16="http://schemas.microsoft.com/office/drawing/2014/main" id="{7FF3B870-2F32-4651-9C97-853F0FD58432}"/>
              </a:ext>
            </a:extLst>
          </p:cNvPr>
          <p:cNvSpPr/>
          <p:nvPr/>
        </p:nvSpPr>
        <p:spPr>
          <a:xfrm>
            <a:off x="311150" y="5949280"/>
            <a:ext cx="11569700" cy="398683"/>
          </a:xfrm>
          <a:prstGeom prst="rect">
            <a:avLst/>
          </a:prstGeom>
        </p:spPr>
        <p:txBody>
          <a:bodyPr wrap="square" numCol="2">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Hospitalisation data for the Tas, ACT and the NT include only public hospitals.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Some principal diagnoses have been excluded.	</a:t>
            </a:r>
          </a:p>
          <a:p>
            <a:pPr>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8424535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Cardiovascular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972099"/>
          </a:xfrm>
        </p:spPr>
        <p:txBody>
          <a:bodyPr>
            <a:normAutofit/>
          </a:bodyPr>
          <a:lstStyle/>
          <a:p>
            <a:pPr lvl="0"/>
            <a:r>
              <a:rPr lang="en-AU" sz="2000" dirty="0">
                <a:latin typeface="Trebuchet MS" panose="020B0603020202020204" pitchFamily="34" charset="0"/>
              </a:rPr>
              <a:t>In 2018-19, around 15% of Aboriginal and Torres Strait Islander people reported having cardiovascular disease (CVD).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nearly one quarter (23%) of Aboriginal and Torres Strait Islander adults were found to have high blood pressure.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in Qld, WA, SA and the NT combined, there were 1,043 new rheumatic heart disease diagnoses among Aboriginal and Torres Strait Islander people, a crude rate of 50 per 100,000.</a:t>
            </a:r>
          </a:p>
        </p:txBody>
      </p:sp>
    </p:spTree>
    <p:extLst>
      <p:ext uri="{BB962C8B-B14F-4D97-AF65-F5344CB8AC3E}">
        <p14:creationId xmlns:p14="http://schemas.microsoft.com/office/powerpoint/2010/main" val="40246008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Cardiovascular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972099"/>
          </a:xfrm>
        </p:spPr>
        <p:txBody>
          <a:bodyPr>
            <a:normAutofit/>
          </a:bodyPr>
          <a:lstStyle/>
          <a:p>
            <a:pPr lvl="0"/>
            <a:r>
              <a:rPr lang="en-AU" sz="2000" dirty="0">
                <a:latin typeface="Trebuchet MS" panose="020B0603020202020204" pitchFamily="34" charset="0"/>
              </a:rPr>
              <a:t>In 2017-18, there 14,945 hospital separations for CVD among Aboriginal and Torres Strait Islander people, representing 5.4% of all Aboriginal and Torres Strait Islander hospital separations (excluding dialysis).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ischaemic heart disease (IHD) was the leading specific cause of death of Aboriginal and Torres Strait Islander people living in NSW, Qld, WA, SA and the NT.</a:t>
            </a:r>
          </a:p>
          <a:p>
            <a:pPr lvl="0"/>
            <a:endParaRPr lang="en-AU" dirty="0"/>
          </a:p>
        </p:txBody>
      </p:sp>
    </p:spTree>
    <p:extLst>
      <p:ext uri="{BB962C8B-B14F-4D97-AF65-F5344CB8AC3E}">
        <p14:creationId xmlns:p14="http://schemas.microsoft.com/office/powerpoint/2010/main" val="2162473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149A7-EBFF-4291-A3D6-D61712F47E99}"/>
              </a:ext>
            </a:extLst>
          </p:cNvPr>
          <p:cNvSpPr>
            <a:spLocks noGrp="1"/>
          </p:cNvSpPr>
          <p:nvPr>
            <p:ph type="title"/>
          </p:nvPr>
        </p:nvSpPr>
        <p:spPr/>
        <p:txBody>
          <a:bodyPr/>
          <a:lstStyle/>
          <a:p>
            <a:r>
              <a:rPr lang="en-AU" sz="2400" dirty="0"/>
              <a:t>Proportion (%) of Aboriginal and Torres Strait Islander people with self-reported CVD, by age-group (years), Australia, 2018-19</a:t>
            </a:r>
          </a:p>
        </p:txBody>
      </p:sp>
      <p:graphicFrame>
        <p:nvGraphicFramePr>
          <p:cNvPr id="4" name="Content Placeholder 3">
            <a:extLst>
              <a:ext uri="{FF2B5EF4-FFF2-40B4-BE49-F238E27FC236}">
                <a16:creationId xmlns:a16="http://schemas.microsoft.com/office/drawing/2014/main" id="{00000000-0008-0000-0000-000002000000}"/>
              </a:ext>
            </a:extLst>
          </p:cNvPr>
          <p:cNvGraphicFramePr>
            <a:graphicFrameLocks noGrp="1"/>
          </p:cNvGraphicFramePr>
          <p:nvPr>
            <p:ph idx="1"/>
            <p:extLst>
              <p:ext uri="{D42A27DB-BD31-4B8C-83A1-F6EECF244321}">
                <p14:modId xmlns:p14="http://schemas.microsoft.com/office/powerpoint/2010/main" val="3133387948"/>
              </p:ext>
            </p:extLst>
          </p:nvPr>
        </p:nvGraphicFramePr>
        <p:xfrm>
          <a:off x="2855640" y="2420938"/>
          <a:ext cx="6480720" cy="3936146"/>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id="{A893B941-D80D-44A8-BFD2-17542C056749}"/>
              </a:ext>
            </a:extLst>
          </p:cNvPr>
          <p:cNvSpPr/>
          <p:nvPr/>
        </p:nvSpPr>
        <p:spPr>
          <a:xfrm>
            <a:off x="337149" y="5949280"/>
            <a:ext cx="6096000"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Proportions expressed as percentages.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461141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5AB1A-AAA4-4071-BFE6-B8B7D62CB75C}"/>
              </a:ext>
            </a:extLst>
          </p:cNvPr>
          <p:cNvSpPr>
            <a:spLocks noGrp="1"/>
          </p:cNvSpPr>
          <p:nvPr>
            <p:ph type="title"/>
          </p:nvPr>
        </p:nvSpPr>
        <p:spPr/>
        <p:txBody>
          <a:bodyPr/>
          <a:lstStyle/>
          <a:p>
            <a:r>
              <a:rPr lang="en-AU" sz="2400" dirty="0"/>
              <a:t>Proportion (%) of Aboriginal and Torres Strait Islander people with measured high blood pressure, by age-group and sex, persons aged 18 years and over, 2018–19 </a:t>
            </a:r>
          </a:p>
        </p:txBody>
      </p:sp>
      <p:graphicFrame>
        <p:nvGraphicFramePr>
          <p:cNvPr id="4" name="Content Placeholder 3">
            <a:extLst>
              <a:ext uri="{FF2B5EF4-FFF2-40B4-BE49-F238E27FC236}">
                <a16:creationId xmlns:a16="http://schemas.microsoft.com/office/drawing/2014/main" id="{75701C4C-C15B-4470-BBAB-ABBE12394FA4}"/>
              </a:ext>
            </a:extLst>
          </p:cNvPr>
          <p:cNvGraphicFramePr>
            <a:graphicFrameLocks noGrp="1"/>
          </p:cNvGraphicFramePr>
          <p:nvPr>
            <p:ph idx="1"/>
            <p:extLst>
              <p:ext uri="{D42A27DB-BD31-4B8C-83A1-F6EECF244321}">
                <p14:modId xmlns:p14="http://schemas.microsoft.com/office/powerpoint/2010/main" val="1834634941"/>
              </p:ext>
            </p:extLst>
          </p:nvPr>
        </p:nvGraphicFramePr>
        <p:xfrm>
          <a:off x="336000" y="2276872"/>
          <a:ext cx="11520000" cy="3312365"/>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3694676694"/>
                    </a:ext>
                  </a:extLst>
                </a:gridCol>
                <a:gridCol w="2880000">
                  <a:extLst>
                    <a:ext uri="{9D8B030D-6E8A-4147-A177-3AD203B41FA5}">
                      <a16:colId xmlns:a16="http://schemas.microsoft.com/office/drawing/2014/main" val="48868225"/>
                    </a:ext>
                  </a:extLst>
                </a:gridCol>
                <a:gridCol w="2880000">
                  <a:extLst>
                    <a:ext uri="{9D8B030D-6E8A-4147-A177-3AD203B41FA5}">
                      <a16:colId xmlns:a16="http://schemas.microsoft.com/office/drawing/2014/main" val="2760813922"/>
                    </a:ext>
                  </a:extLst>
                </a:gridCol>
                <a:gridCol w="2880000">
                  <a:extLst>
                    <a:ext uri="{9D8B030D-6E8A-4147-A177-3AD203B41FA5}">
                      <a16:colId xmlns:a16="http://schemas.microsoft.com/office/drawing/2014/main" val="2706459241"/>
                    </a:ext>
                  </a:extLst>
                </a:gridCol>
              </a:tblGrid>
              <a:tr h="473195">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68580" marR="68580" marT="0" marB="0" anchor="ctr">
                    <a:solidFill>
                      <a:srgbClr val="EA8024"/>
                    </a:solidFill>
                  </a:tcPr>
                </a:tc>
                <a:extLst>
                  <a:ext uri="{0D108BD9-81ED-4DB2-BD59-A6C34878D82A}">
                    <a16:rowId xmlns:a16="http://schemas.microsoft.com/office/drawing/2014/main" val="3990671719"/>
                  </a:ext>
                </a:extLst>
              </a:tr>
              <a:tr h="473195">
                <a:tc>
                  <a:txBody>
                    <a:bodyPr/>
                    <a:lstStyle/>
                    <a:p>
                      <a:pPr algn="l">
                        <a:spcAft>
                          <a:spcPts val="500"/>
                        </a:spcAft>
                      </a:pPr>
                      <a:r>
                        <a:rPr lang="en-AU" sz="1200" dirty="0">
                          <a:effectLst/>
                        </a:rPr>
                        <a:t>18–24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dirty="0">
                          <a:effectLst/>
                        </a:rPr>
                        <a:t>9.5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dirty="0">
                          <a:effectLst/>
                        </a:rPr>
                        <a:t>7.3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dirty="0">
                          <a:effectLst/>
                        </a:rPr>
                        <a:t>8.8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02823425"/>
                  </a:ext>
                </a:extLst>
              </a:tr>
              <a:tr h="473195">
                <a:tc>
                  <a:txBody>
                    <a:bodyPr/>
                    <a:lstStyle/>
                    <a:p>
                      <a:pPr algn="l">
                        <a:spcAft>
                          <a:spcPts val="500"/>
                        </a:spcAft>
                      </a:pPr>
                      <a:r>
                        <a:rPr lang="en-AU" sz="1200">
                          <a:effectLst/>
                        </a:rPr>
                        <a:t>25–34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64951808"/>
                  </a:ext>
                </a:extLst>
              </a:tr>
              <a:tr h="473195">
                <a:tc>
                  <a:txBody>
                    <a:bodyPr/>
                    <a:lstStyle/>
                    <a:p>
                      <a:pPr algn="l">
                        <a:spcAft>
                          <a:spcPts val="500"/>
                        </a:spcAft>
                      </a:pPr>
                      <a:r>
                        <a:rPr lang="en-AU" sz="1200">
                          <a:effectLst/>
                        </a:rPr>
                        <a:t>35–44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09393272"/>
                  </a:ext>
                </a:extLst>
              </a:tr>
              <a:tr h="473195">
                <a:tc>
                  <a:txBody>
                    <a:bodyPr/>
                    <a:lstStyle/>
                    <a:p>
                      <a:pPr algn="l">
                        <a:spcAft>
                          <a:spcPts val="500"/>
                        </a:spcAft>
                      </a:pPr>
                      <a:r>
                        <a:rPr lang="en-AU" sz="1200">
                          <a:effectLst/>
                        </a:rPr>
                        <a:t>45–54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95211087"/>
                  </a:ext>
                </a:extLst>
              </a:tr>
              <a:tr h="473195">
                <a:tc>
                  <a:txBody>
                    <a:bodyPr/>
                    <a:lstStyle/>
                    <a:p>
                      <a:pPr algn="l">
                        <a:spcAft>
                          <a:spcPts val="500"/>
                        </a:spcAft>
                      </a:pPr>
                      <a:r>
                        <a:rPr lang="en-AU" sz="1200">
                          <a:effectLst/>
                        </a:rPr>
                        <a:t>55 years and over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217922185"/>
                  </a:ext>
                </a:extLst>
              </a:tr>
              <a:tr h="473195">
                <a:tc>
                  <a:txBody>
                    <a:bodyPr/>
                    <a:lstStyle/>
                    <a:p>
                      <a:pPr algn="l">
                        <a:spcAft>
                          <a:spcPts val="500"/>
                        </a:spcAft>
                      </a:pPr>
                      <a:r>
                        <a:rPr lang="en-AU" sz="1200">
                          <a:effectLst/>
                        </a:rPr>
                        <a:t>Total 18 years and over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dirty="0">
                          <a:effectLst/>
                        </a:rPr>
                        <a:t>23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4679387"/>
                  </a:ext>
                </a:extLst>
              </a:tr>
            </a:tbl>
          </a:graphicData>
        </a:graphic>
      </p:graphicFrame>
      <p:sp>
        <p:nvSpPr>
          <p:cNvPr id="5" name="Rectangle 4">
            <a:extLst>
              <a:ext uri="{FF2B5EF4-FFF2-40B4-BE49-F238E27FC236}">
                <a16:creationId xmlns:a16="http://schemas.microsoft.com/office/drawing/2014/main" id="{B3BE4CA1-1B37-4A6B-BA44-3DFFB94C8EBA}"/>
              </a:ext>
            </a:extLst>
          </p:cNvPr>
          <p:cNvSpPr/>
          <p:nvPr/>
        </p:nvSpPr>
        <p:spPr>
          <a:xfrm>
            <a:off x="336000" y="5949280"/>
            <a:ext cx="6096000"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Proportion expressed as percentages.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17161723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49D82-E478-4825-A50B-1C54A819EB28}"/>
              </a:ext>
            </a:extLst>
          </p:cNvPr>
          <p:cNvSpPr>
            <a:spLocks noGrp="1"/>
          </p:cNvSpPr>
          <p:nvPr>
            <p:ph type="title"/>
          </p:nvPr>
        </p:nvSpPr>
        <p:spPr/>
        <p:txBody>
          <a:bodyPr/>
          <a:lstStyle/>
          <a:p>
            <a:r>
              <a:rPr lang="en-AU" sz="2400" dirty="0"/>
              <a:t>Acute rheumatic fever diagnoses, number and crude rates per 100,000, among Aboriginal and Torres Strait Islanders by sex and age-group, 2013-2017</a:t>
            </a:r>
            <a:br>
              <a:rPr lang="en-AU" sz="2400" dirty="0"/>
            </a:br>
            <a:endParaRPr lang="en-AU" sz="2400" dirty="0"/>
          </a:p>
        </p:txBody>
      </p:sp>
      <p:graphicFrame>
        <p:nvGraphicFramePr>
          <p:cNvPr id="4" name="Content Placeholder 3">
            <a:extLst>
              <a:ext uri="{FF2B5EF4-FFF2-40B4-BE49-F238E27FC236}">
                <a16:creationId xmlns:a16="http://schemas.microsoft.com/office/drawing/2014/main" id="{A460F06A-E479-49C0-8F87-AB4F9BD5DA03}"/>
              </a:ext>
            </a:extLst>
          </p:cNvPr>
          <p:cNvGraphicFramePr>
            <a:graphicFrameLocks noGrp="1"/>
          </p:cNvGraphicFramePr>
          <p:nvPr>
            <p:ph idx="1"/>
            <p:extLst>
              <p:ext uri="{D42A27DB-BD31-4B8C-83A1-F6EECF244321}">
                <p14:modId xmlns:p14="http://schemas.microsoft.com/office/powerpoint/2010/main" val="4161045190"/>
              </p:ext>
            </p:extLst>
          </p:nvPr>
        </p:nvGraphicFramePr>
        <p:xfrm>
          <a:off x="336000" y="2204864"/>
          <a:ext cx="11519998" cy="3384374"/>
        </p:xfrm>
        <a:graphic>
          <a:graphicData uri="http://schemas.openxmlformats.org/drawingml/2006/table">
            <a:tbl>
              <a:tblPr firstRow="1" firstCol="1" bandRow="1">
                <a:tableStyleId>{91EBBBCC-DAD2-459C-BE2E-F6DE35CF9A28}</a:tableStyleId>
              </a:tblPr>
              <a:tblGrid>
                <a:gridCol w="1645714">
                  <a:extLst>
                    <a:ext uri="{9D8B030D-6E8A-4147-A177-3AD203B41FA5}">
                      <a16:colId xmlns:a16="http://schemas.microsoft.com/office/drawing/2014/main" val="4134906905"/>
                    </a:ext>
                  </a:extLst>
                </a:gridCol>
                <a:gridCol w="1645714">
                  <a:extLst>
                    <a:ext uri="{9D8B030D-6E8A-4147-A177-3AD203B41FA5}">
                      <a16:colId xmlns:a16="http://schemas.microsoft.com/office/drawing/2014/main" val="1617564837"/>
                    </a:ext>
                  </a:extLst>
                </a:gridCol>
                <a:gridCol w="1645714">
                  <a:extLst>
                    <a:ext uri="{9D8B030D-6E8A-4147-A177-3AD203B41FA5}">
                      <a16:colId xmlns:a16="http://schemas.microsoft.com/office/drawing/2014/main" val="222847444"/>
                    </a:ext>
                  </a:extLst>
                </a:gridCol>
                <a:gridCol w="1645714">
                  <a:extLst>
                    <a:ext uri="{9D8B030D-6E8A-4147-A177-3AD203B41FA5}">
                      <a16:colId xmlns:a16="http://schemas.microsoft.com/office/drawing/2014/main" val="752794274"/>
                    </a:ext>
                  </a:extLst>
                </a:gridCol>
                <a:gridCol w="1645714">
                  <a:extLst>
                    <a:ext uri="{9D8B030D-6E8A-4147-A177-3AD203B41FA5}">
                      <a16:colId xmlns:a16="http://schemas.microsoft.com/office/drawing/2014/main" val="934861914"/>
                    </a:ext>
                  </a:extLst>
                </a:gridCol>
                <a:gridCol w="1645714">
                  <a:extLst>
                    <a:ext uri="{9D8B030D-6E8A-4147-A177-3AD203B41FA5}">
                      <a16:colId xmlns:a16="http://schemas.microsoft.com/office/drawing/2014/main" val="2900149625"/>
                    </a:ext>
                  </a:extLst>
                </a:gridCol>
                <a:gridCol w="1645714">
                  <a:extLst>
                    <a:ext uri="{9D8B030D-6E8A-4147-A177-3AD203B41FA5}">
                      <a16:colId xmlns:a16="http://schemas.microsoft.com/office/drawing/2014/main" val="2329006942"/>
                    </a:ext>
                  </a:extLst>
                </a:gridCol>
              </a:tblGrid>
              <a:tr h="483482">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a:t>
                      </a:r>
                    </a:p>
                    <a:p>
                      <a:pPr marL="0" algn="l" defTabSz="914400" rtl="0" eaLnBrk="1" latinLnBrk="0" hangingPunct="1">
                        <a:spcAft>
                          <a:spcPts val="500"/>
                        </a:spcAft>
                      </a:pPr>
                      <a:r>
                        <a:rPr lang="en-AU" sz="1200" b="1" kern="1200" dirty="0">
                          <a:solidFill>
                            <a:schemeClr val="bg1"/>
                          </a:solidFill>
                          <a:effectLst/>
                          <a:latin typeface="+mn-lt"/>
                          <a:ea typeface="+mn-ea"/>
                          <a:cs typeface="+mn-cs"/>
                        </a:rPr>
                        <a:t>(years)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 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 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 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 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 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 rate</a:t>
                      </a:r>
                    </a:p>
                  </a:txBody>
                  <a:tcPr marL="68580" marR="68580" marT="0" marB="0" anchor="ctr">
                    <a:solidFill>
                      <a:srgbClr val="EA8024"/>
                    </a:solidFill>
                  </a:tcPr>
                </a:tc>
                <a:extLst>
                  <a:ext uri="{0D108BD9-81ED-4DB2-BD59-A6C34878D82A}">
                    <a16:rowId xmlns:a16="http://schemas.microsoft.com/office/drawing/2014/main" val="360579242"/>
                  </a:ext>
                </a:extLst>
              </a:tr>
              <a:tr h="483482">
                <a:tc>
                  <a:txBody>
                    <a:bodyPr/>
                    <a:lstStyle/>
                    <a:p>
                      <a:pPr algn="l">
                        <a:spcAft>
                          <a:spcPts val="500"/>
                        </a:spcAft>
                      </a:pPr>
                      <a:r>
                        <a:rPr lang="en-AU" sz="1200">
                          <a:effectLst/>
                        </a:rPr>
                        <a:t>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79804511"/>
                  </a:ext>
                </a:extLst>
              </a:tr>
              <a:tr h="483482">
                <a:tc>
                  <a:txBody>
                    <a:bodyPr/>
                    <a:lstStyle/>
                    <a:p>
                      <a:pPr algn="l">
                        <a:spcAft>
                          <a:spcPts val="500"/>
                        </a:spcAft>
                      </a:pPr>
                      <a:r>
                        <a:rPr lang="en-AU" sz="1200">
                          <a:effectLst/>
                        </a:rPr>
                        <a:t>5-14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478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16334418"/>
                  </a:ext>
                </a:extLst>
              </a:tr>
              <a:tr h="483482">
                <a:tc>
                  <a:txBody>
                    <a:bodyPr/>
                    <a:lstStyle/>
                    <a:p>
                      <a:pPr algn="l">
                        <a:spcAft>
                          <a:spcPts val="500"/>
                        </a:spcAft>
                      </a:pPr>
                      <a:r>
                        <a:rPr lang="en-AU" sz="1200">
                          <a:effectLst/>
                        </a:rPr>
                        <a:t>15-24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2479648"/>
                  </a:ext>
                </a:extLst>
              </a:tr>
              <a:tr h="483482">
                <a:tc>
                  <a:txBody>
                    <a:bodyPr/>
                    <a:lstStyle/>
                    <a:p>
                      <a:pPr algn="l">
                        <a:spcAft>
                          <a:spcPts val="500"/>
                        </a:spcAft>
                      </a:pPr>
                      <a:r>
                        <a:rPr lang="en-AU" sz="1200">
                          <a:effectLst/>
                        </a:rPr>
                        <a:t>25-44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4649353"/>
                  </a:ext>
                </a:extLst>
              </a:tr>
              <a:tr h="483482">
                <a:tc>
                  <a:txBody>
                    <a:bodyPr/>
                    <a:lstStyle/>
                    <a:p>
                      <a:pPr algn="l">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18743185"/>
                  </a:ext>
                </a:extLst>
              </a:tr>
              <a:tr h="483482">
                <a:tc>
                  <a:txBody>
                    <a:bodyPr/>
                    <a:lstStyle/>
                    <a:p>
                      <a:pPr algn="l">
                        <a:spcAft>
                          <a:spcPts val="500"/>
                        </a:spcAft>
                      </a:pPr>
                      <a:r>
                        <a:rPr lang="en-AU" sz="1200">
                          <a:effectLst/>
                        </a:rPr>
                        <a:t>Total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1,776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85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5220830"/>
                  </a:ext>
                </a:extLst>
              </a:tr>
            </a:tbl>
          </a:graphicData>
        </a:graphic>
      </p:graphicFrame>
      <p:sp>
        <p:nvSpPr>
          <p:cNvPr id="5" name="Rectangle 4">
            <a:extLst>
              <a:ext uri="{FF2B5EF4-FFF2-40B4-BE49-F238E27FC236}">
                <a16:creationId xmlns:a16="http://schemas.microsoft.com/office/drawing/2014/main" id="{2944E4E9-B868-44CC-BD19-603E1581831D}"/>
              </a:ext>
            </a:extLst>
          </p:cNvPr>
          <p:cNvSpPr/>
          <p:nvPr/>
        </p:nvSpPr>
        <p:spPr>
          <a:xfrm>
            <a:off x="336000" y="5877272"/>
            <a:ext cx="6096000"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ARF diagnoses include all episode types and confirmation statuses.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25991063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400" dirty="0"/>
              <a:t>Cancer</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684067"/>
          </a:xfrm>
        </p:spPr>
        <p:txBody>
          <a:bodyPr>
            <a:normAutofit/>
          </a:bodyPr>
          <a:lstStyle/>
          <a:p>
            <a:pPr lvl="0"/>
            <a:r>
              <a:rPr lang="en-AU" sz="2000" dirty="0">
                <a:latin typeface="Trebuchet MS" panose="020B0603020202020204" pitchFamily="34" charset="0"/>
              </a:rPr>
              <a:t>In 2018-19, 1.1% of Aboriginal and Torres Strait Islander people reported having cancer (males 1.2%, females 1.1%).</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the most common cancers diagnosed among Aboriginal and Torres Strait Islander people living in NSW, Vic, Qld, WA and the NT were lung cancer and breast (females) cancer.</a:t>
            </a:r>
          </a:p>
          <a:p>
            <a:pPr lvl="0"/>
            <a:endParaRPr lang="en-AU" sz="2000" dirty="0">
              <a:latin typeface="Trebuchet MS" panose="020B0603020202020204" pitchFamily="34" charset="0"/>
            </a:endParaRPr>
          </a:p>
          <a:p>
            <a:pPr lvl="0"/>
            <a:r>
              <a:rPr lang="en-AU" sz="2000" dirty="0">
                <a:latin typeface="Trebuchet MS" panose="020B0603020202020204" pitchFamily="34" charset="0"/>
              </a:rPr>
              <a:t>Survival rates indicate that of the Aboriginal and Torres Strait Islander people living in NSW, Vic, Qld, WA, and the NT who were diagnosed with cancer between 2007 and 2014, 50% had a chance of surviving five years after diagnosis. </a:t>
            </a:r>
          </a:p>
          <a:p>
            <a:pPr lvl="0"/>
            <a:endParaRPr lang="en-AU" dirty="0"/>
          </a:p>
        </p:txBody>
      </p:sp>
    </p:spTree>
    <p:extLst>
      <p:ext uri="{BB962C8B-B14F-4D97-AF65-F5344CB8AC3E}">
        <p14:creationId xmlns:p14="http://schemas.microsoft.com/office/powerpoint/2010/main" val="2454586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623169"/>
          </a:xfrm>
        </p:spPr>
        <p:txBody>
          <a:bodyPr/>
          <a:lstStyle/>
          <a:p>
            <a:r>
              <a:rPr lang="en-AU" sz="2400" dirty="0"/>
              <a:t>Aboriginal and Torres Strait Islander population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960440"/>
          </a:xfrm>
        </p:spPr>
        <p:txBody>
          <a:bodyPr>
            <a:normAutofit/>
          </a:bodyPr>
          <a:lstStyle/>
          <a:p>
            <a:pPr lvl="0"/>
            <a:r>
              <a:rPr lang="en-AU" sz="2000" dirty="0">
                <a:latin typeface="Trebuchet MS" panose="020B0603020202020204" pitchFamily="34" charset="0"/>
              </a:rPr>
              <a:t>In 2016, around 37% of Aboriginal and Torres Strait Islander people lived in major cities.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Aboriginal and Torres Strait Islander population is much younger than the non-Indigenous population.</a:t>
            </a:r>
          </a:p>
          <a:p>
            <a:endParaRPr lang="en-AU" dirty="0"/>
          </a:p>
        </p:txBody>
      </p:sp>
    </p:spTree>
    <p:extLst>
      <p:ext uri="{BB962C8B-B14F-4D97-AF65-F5344CB8AC3E}">
        <p14:creationId xmlns:p14="http://schemas.microsoft.com/office/powerpoint/2010/main" val="36693720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400" dirty="0"/>
              <a:t>Cancer</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780977"/>
          </a:xfrm>
        </p:spPr>
        <p:txBody>
          <a:bodyPr>
            <a:normAutofit/>
          </a:bodyPr>
          <a:lstStyle/>
          <a:p>
            <a:pPr lvl="0"/>
            <a:r>
              <a:rPr lang="en-AU" sz="2000" dirty="0">
                <a:latin typeface="Trebuchet MS" panose="020B0603020202020204" pitchFamily="34" charset="0"/>
              </a:rPr>
              <a:t>In 2016-17, there 8,447 hospital separations for neoplasms</a:t>
            </a:r>
            <a:r>
              <a:rPr lang="en-AU" sz="2000" baseline="30000" dirty="0">
                <a:latin typeface="Trebuchet MS" panose="020B0603020202020204" pitchFamily="34" charset="0"/>
              </a:rPr>
              <a:t>1</a:t>
            </a:r>
            <a:r>
              <a:rPr lang="en-AU" sz="2000" dirty="0">
                <a:latin typeface="Trebuchet MS" panose="020B0603020202020204" pitchFamily="34" charset="0"/>
              </a:rPr>
              <a:t> among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the age-standardised mortality rate due to cancer of any type was 238 per 100,000, an increase of 5% when compared with a rate of 227 per 100,000 in 2010-2014.</a:t>
            </a: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indent="0">
              <a:buNone/>
            </a:pPr>
            <a:r>
              <a:rPr lang="en-AU" sz="1200" baseline="30000" dirty="0">
                <a:latin typeface="Trebuchet MS" panose="020B0603020202020204" pitchFamily="34" charset="0"/>
              </a:rPr>
              <a:t>1</a:t>
            </a:r>
            <a:r>
              <a:rPr lang="en-AU" sz="1200" dirty="0">
                <a:latin typeface="Trebuchet MS" panose="020B0603020202020204" pitchFamily="34" charset="0"/>
              </a:rPr>
              <a:t>Some data sources use term ‘neoplasm’ to describe conditions associated with abnormal growth of new tissue, commonly referred to as a tumour. Neoplasms can be benign (not cancerous) or malignant (cancerous) [</a:t>
            </a:r>
            <a:r>
              <a:rPr lang="en-AU" sz="1200" dirty="0">
                <a:latin typeface="Trebuchet MS" panose="020B0603020202020204" pitchFamily="34" charset="0"/>
                <a:hlinkClick r:id="rId2" action="ppaction://hlinkfile" tooltip="Australian Institute of Health and Welfare, 2019 #36771"/>
              </a:rPr>
              <a:t>1</a:t>
            </a:r>
            <a:r>
              <a:rPr lang="en-AU" sz="1200" dirty="0">
                <a:latin typeface="Trebuchet MS" panose="020B0603020202020204" pitchFamily="34" charset="0"/>
              </a:rPr>
              <a:t>].</a:t>
            </a:r>
          </a:p>
          <a:p>
            <a:pPr lvl="0"/>
            <a:endParaRPr lang="en-AU" dirty="0"/>
          </a:p>
        </p:txBody>
      </p:sp>
    </p:spTree>
    <p:extLst>
      <p:ext uri="{BB962C8B-B14F-4D97-AF65-F5344CB8AC3E}">
        <p14:creationId xmlns:p14="http://schemas.microsoft.com/office/powerpoint/2010/main" val="2911977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1CE7C-6FAB-49A4-8169-F183E791DAD5}"/>
              </a:ext>
            </a:extLst>
          </p:cNvPr>
          <p:cNvSpPr>
            <a:spLocks noGrp="1"/>
          </p:cNvSpPr>
          <p:nvPr>
            <p:ph type="title"/>
          </p:nvPr>
        </p:nvSpPr>
        <p:spPr>
          <a:xfrm>
            <a:off x="336000" y="1509687"/>
            <a:ext cx="11520000" cy="664283"/>
          </a:xfrm>
        </p:spPr>
        <p:txBody>
          <a:bodyPr/>
          <a:lstStyle/>
          <a:p>
            <a:r>
              <a:rPr lang="en-AU" sz="2000" dirty="0"/>
              <a:t>Incidence of all cancers combined and selected cancers for Aboriginal and Torres Strait Islander people, by sex, NSW, Vic, Qld, WA and the NT, 2010-2014</a:t>
            </a:r>
          </a:p>
        </p:txBody>
      </p:sp>
      <p:graphicFrame>
        <p:nvGraphicFramePr>
          <p:cNvPr id="4" name="Content Placeholder 3">
            <a:extLst>
              <a:ext uri="{FF2B5EF4-FFF2-40B4-BE49-F238E27FC236}">
                <a16:creationId xmlns:a16="http://schemas.microsoft.com/office/drawing/2014/main" id="{4D983949-A715-4CA8-9E55-7E273B726353}"/>
              </a:ext>
            </a:extLst>
          </p:cNvPr>
          <p:cNvGraphicFramePr>
            <a:graphicFrameLocks noGrp="1"/>
          </p:cNvGraphicFramePr>
          <p:nvPr>
            <p:ph idx="1"/>
            <p:extLst>
              <p:ext uri="{D42A27DB-BD31-4B8C-83A1-F6EECF244321}">
                <p14:modId xmlns:p14="http://schemas.microsoft.com/office/powerpoint/2010/main" val="523971066"/>
              </p:ext>
            </p:extLst>
          </p:nvPr>
        </p:nvGraphicFramePr>
        <p:xfrm>
          <a:off x="336000" y="2132856"/>
          <a:ext cx="11519996" cy="3549120"/>
        </p:xfrm>
        <a:graphic>
          <a:graphicData uri="http://schemas.openxmlformats.org/drawingml/2006/table">
            <a:tbl>
              <a:tblPr firstRow="1" firstCol="1" bandRow="1">
                <a:tableStyleId>{91EBBBCC-DAD2-459C-BE2E-F6DE35CF9A28}</a:tableStyleId>
              </a:tblPr>
              <a:tblGrid>
                <a:gridCol w="1295504">
                  <a:extLst>
                    <a:ext uri="{9D8B030D-6E8A-4147-A177-3AD203B41FA5}">
                      <a16:colId xmlns:a16="http://schemas.microsoft.com/office/drawing/2014/main" val="3938420510"/>
                    </a:ext>
                  </a:extLst>
                </a:gridCol>
                <a:gridCol w="1704082">
                  <a:extLst>
                    <a:ext uri="{9D8B030D-6E8A-4147-A177-3AD203B41FA5}">
                      <a16:colId xmlns:a16="http://schemas.microsoft.com/office/drawing/2014/main" val="3557127407"/>
                    </a:ext>
                  </a:extLst>
                </a:gridCol>
                <a:gridCol w="1704082">
                  <a:extLst>
                    <a:ext uri="{9D8B030D-6E8A-4147-A177-3AD203B41FA5}">
                      <a16:colId xmlns:a16="http://schemas.microsoft.com/office/drawing/2014/main" val="432149333"/>
                    </a:ext>
                  </a:extLst>
                </a:gridCol>
                <a:gridCol w="1704082">
                  <a:extLst>
                    <a:ext uri="{9D8B030D-6E8A-4147-A177-3AD203B41FA5}">
                      <a16:colId xmlns:a16="http://schemas.microsoft.com/office/drawing/2014/main" val="3717631775"/>
                    </a:ext>
                  </a:extLst>
                </a:gridCol>
                <a:gridCol w="1704082">
                  <a:extLst>
                    <a:ext uri="{9D8B030D-6E8A-4147-A177-3AD203B41FA5}">
                      <a16:colId xmlns:a16="http://schemas.microsoft.com/office/drawing/2014/main" val="4040497250"/>
                    </a:ext>
                  </a:extLst>
                </a:gridCol>
                <a:gridCol w="1704082">
                  <a:extLst>
                    <a:ext uri="{9D8B030D-6E8A-4147-A177-3AD203B41FA5}">
                      <a16:colId xmlns:a16="http://schemas.microsoft.com/office/drawing/2014/main" val="4121972275"/>
                    </a:ext>
                  </a:extLst>
                </a:gridCol>
                <a:gridCol w="1704082">
                  <a:extLst>
                    <a:ext uri="{9D8B030D-6E8A-4147-A177-3AD203B41FA5}">
                      <a16:colId xmlns:a16="http://schemas.microsoft.com/office/drawing/2014/main" val="532466308"/>
                    </a:ext>
                  </a:extLst>
                </a:gridCol>
              </a:tblGrid>
              <a:tr h="198000">
                <a:tc rowSpan="2">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  Primary site</a:t>
                      </a:r>
                    </a:p>
                  </a:txBody>
                  <a:tcPr marL="51847" marR="51847" marT="0" marB="0" anchor="ctr">
                    <a:solidFill>
                      <a:srgbClr val="EA8024"/>
                    </a:solidFill>
                  </a:tcPr>
                </a:tc>
                <a:tc gridSpan="2">
                  <a:txBody>
                    <a:bodyPr/>
                    <a:lstStyle/>
                    <a:p>
                      <a:pPr algn="l">
                        <a:spcAft>
                          <a:spcPts val="500"/>
                        </a:spcAft>
                      </a:pPr>
                      <a:r>
                        <a:rPr lang="en-AU" sz="900" b="1" dirty="0">
                          <a:effectLst/>
                          <a:latin typeface="+mn-lt"/>
                        </a:rPr>
                        <a:t>Males</a:t>
                      </a:r>
                      <a:endParaRPr lang="en-AU" sz="900" b="1" dirty="0">
                        <a:effectLst/>
                        <a:latin typeface="+mn-lt"/>
                        <a:ea typeface="Times New Roman" panose="02020603050405020304" pitchFamily="18" charset="0"/>
                        <a:cs typeface="Times New Roman" panose="02020603050405020304" pitchFamily="18" charset="0"/>
                      </a:endParaRPr>
                    </a:p>
                  </a:txBody>
                  <a:tcPr marL="51847" marR="51847" marT="0" marB="0" anchor="ctr">
                    <a:solidFill>
                      <a:srgbClr val="EA8024"/>
                    </a:solidFill>
                  </a:tcPr>
                </a:tc>
                <a:tc hMerge="1">
                  <a:txBody>
                    <a:bodyPr/>
                    <a:lstStyle/>
                    <a:p>
                      <a:endParaRPr lang="en-AU"/>
                    </a:p>
                  </a:txBody>
                  <a:tcPr/>
                </a:tc>
                <a:tc gridSpan="2">
                  <a:txBody>
                    <a:bodyPr/>
                    <a:lstStyle/>
                    <a:p>
                      <a:pPr algn="l">
                        <a:spcAft>
                          <a:spcPts val="500"/>
                        </a:spcAft>
                      </a:pPr>
                      <a:r>
                        <a:rPr lang="en-AU" sz="900" b="1" dirty="0">
                          <a:effectLst/>
                          <a:latin typeface="+mn-lt"/>
                        </a:rPr>
                        <a:t>Female</a:t>
                      </a:r>
                      <a:endParaRPr lang="en-AU" sz="900" b="1" dirty="0">
                        <a:effectLst/>
                        <a:latin typeface="+mn-lt"/>
                        <a:ea typeface="Times New Roman" panose="02020603050405020304" pitchFamily="18" charset="0"/>
                        <a:cs typeface="Times New Roman" panose="02020603050405020304" pitchFamily="18" charset="0"/>
                      </a:endParaRPr>
                    </a:p>
                  </a:txBody>
                  <a:tcPr marL="51847" marR="51847" marT="0" marB="0" anchor="ctr">
                    <a:solidFill>
                      <a:srgbClr val="EA8024"/>
                    </a:solidFill>
                  </a:tcPr>
                </a:tc>
                <a:tc hMerge="1">
                  <a:txBody>
                    <a:bodyPr/>
                    <a:lstStyle/>
                    <a:p>
                      <a:endParaRPr lang="en-AU"/>
                    </a:p>
                  </a:txBody>
                  <a:tcPr/>
                </a:tc>
                <a:tc gridSpan="2">
                  <a:txBody>
                    <a:bodyPr/>
                    <a:lstStyle/>
                    <a:p>
                      <a:r>
                        <a:rPr lang="en-AU" sz="900" b="1" dirty="0">
                          <a:latin typeface="+mn-lt"/>
                        </a:rPr>
                        <a:t>Persons</a:t>
                      </a:r>
                    </a:p>
                  </a:txBody>
                  <a:tcPr marL="51847" marR="51847" marT="0" marB="0" anchor="ctr">
                    <a:solidFill>
                      <a:srgbClr val="EA8024"/>
                    </a:solidFill>
                  </a:tcPr>
                </a:tc>
                <a:tc hMerge="1">
                  <a:txBody>
                    <a:bodyPr/>
                    <a:lstStyle/>
                    <a:p>
                      <a:pPr algn="l">
                        <a:spcAft>
                          <a:spcPts val="500"/>
                        </a:spcAft>
                      </a:pPr>
                      <a:endParaRPr lang="en-A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extLst>
                  <a:ext uri="{0D108BD9-81ED-4DB2-BD59-A6C34878D82A}">
                    <a16:rowId xmlns:a16="http://schemas.microsoft.com/office/drawing/2014/main" val="2892452839"/>
                  </a:ext>
                </a:extLst>
              </a:tr>
              <a:tr h="198000">
                <a:tc vMerge="1">
                  <a:txBody>
                    <a:bodyPr/>
                    <a:lstStyle/>
                    <a:p>
                      <a:endParaRPr lang="en-AU"/>
                    </a:p>
                  </a:txBody>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Number of new cases</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Average number of new cases (per year)</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Number of new cases</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Average number of new cases (per year)</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Number of new cases</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Average number of new cases (per year)</a:t>
                      </a:r>
                    </a:p>
                  </a:txBody>
                  <a:tcPr marL="51847" marR="51847" marT="0" marB="0" anchor="ctr">
                    <a:solidFill>
                      <a:srgbClr val="EA8024"/>
                    </a:solidFill>
                  </a:tcPr>
                </a:tc>
                <a:extLst>
                  <a:ext uri="{0D108BD9-81ED-4DB2-BD59-A6C34878D82A}">
                    <a16:rowId xmlns:a16="http://schemas.microsoft.com/office/drawing/2014/main" val="461315016"/>
                  </a:ext>
                </a:extLst>
              </a:tr>
              <a:tr h="198000">
                <a:tc>
                  <a:txBody>
                    <a:bodyPr/>
                    <a:lstStyle/>
                    <a:p>
                      <a:pPr algn="l">
                        <a:spcAft>
                          <a:spcPts val="500"/>
                        </a:spcAft>
                      </a:pPr>
                      <a:r>
                        <a:rPr lang="en-AU" sz="1000" b="0" dirty="0">
                          <a:effectLst/>
                        </a:rPr>
                        <a:t>Lung</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640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128</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571</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114</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1,211</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242</a:t>
                      </a:r>
                      <a:endParaRPr lang="en-AU" sz="2000" b="0" dirty="0"/>
                    </a:p>
                  </a:txBody>
                  <a:tcPr marL="51847" marR="51847" marT="0" marB="0" anchor="ctr"/>
                </a:tc>
                <a:extLst>
                  <a:ext uri="{0D108BD9-81ED-4DB2-BD59-A6C34878D82A}">
                    <a16:rowId xmlns:a16="http://schemas.microsoft.com/office/drawing/2014/main" val="919263072"/>
                  </a:ext>
                </a:extLst>
              </a:tr>
              <a:tr h="198000">
                <a:tc>
                  <a:txBody>
                    <a:bodyPr/>
                    <a:lstStyle/>
                    <a:p>
                      <a:pPr algn="l">
                        <a:spcAft>
                          <a:spcPts val="500"/>
                        </a:spcAft>
                      </a:pPr>
                      <a:r>
                        <a:rPr lang="en-AU" sz="1000" b="0" dirty="0">
                          <a:effectLst/>
                        </a:rPr>
                        <a:t>Breast</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n/a</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984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197</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n/a</a:t>
                      </a:r>
                      <a:endParaRPr lang="en-AU" sz="2000" b="0"/>
                    </a:p>
                  </a:txBody>
                  <a:tcPr marL="51847" marR="51847" marT="0" marB="0" anchor="ctr"/>
                </a:tc>
                <a:extLst>
                  <a:ext uri="{0D108BD9-81ED-4DB2-BD59-A6C34878D82A}">
                    <a16:rowId xmlns:a16="http://schemas.microsoft.com/office/drawing/2014/main" val="2747495483"/>
                  </a:ext>
                </a:extLst>
              </a:tr>
              <a:tr h="198000">
                <a:tc>
                  <a:txBody>
                    <a:bodyPr/>
                    <a:lstStyle/>
                    <a:p>
                      <a:pPr algn="l">
                        <a:spcAft>
                          <a:spcPts val="500"/>
                        </a:spcAft>
                      </a:pPr>
                      <a:r>
                        <a:rPr lang="en-AU" sz="1000" b="0">
                          <a:effectLst/>
                        </a:rPr>
                        <a:t>Colorectal (bowel)</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451</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90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389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 78</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840</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 168</a:t>
                      </a:r>
                      <a:endParaRPr lang="en-AU" sz="2000" b="0" dirty="0"/>
                    </a:p>
                  </a:txBody>
                  <a:tcPr marL="51847" marR="51847" marT="0" marB="0" anchor="ctr"/>
                </a:tc>
                <a:extLst>
                  <a:ext uri="{0D108BD9-81ED-4DB2-BD59-A6C34878D82A}">
                    <a16:rowId xmlns:a16="http://schemas.microsoft.com/office/drawing/2014/main" val="2169705121"/>
                  </a:ext>
                </a:extLst>
              </a:tr>
              <a:tr h="198000">
                <a:tc>
                  <a:txBody>
                    <a:bodyPr/>
                    <a:lstStyle/>
                    <a:p>
                      <a:pPr algn="l">
                        <a:spcAft>
                          <a:spcPts val="500"/>
                        </a:spcAft>
                      </a:pPr>
                      <a:r>
                        <a:rPr lang="en-AU" sz="1000" b="0" dirty="0">
                          <a:effectLst/>
                        </a:rPr>
                        <a:t>Prostate</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771</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154</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n/a</a:t>
                      </a:r>
                      <a:endParaRPr lang="en-AU" sz="2000" b="0"/>
                    </a:p>
                  </a:txBody>
                  <a:tcPr marL="51847" marR="51847" marT="0" marB="0" anchor="ctr"/>
                </a:tc>
                <a:extLst>
                  <a:ext uri="{0D108BD9-81ED-4DB2-BD59-A6C34878D82A}">
                    <a16:rowId xmlns:a16="http://schemas.microsoft.com/office/drawing/2014/main" val="677740204"/>
                  </a:ext>
                </a:extLst>
              </a:tr>
              <a:tr h="198000">
                <a:tc>
                  <a:txBody>
                    <a:bodyPr/>
                    <a:lstStyle/>
                    <a:p>
                      <a:pPr algn="l">
                        <a:spcAft>
                          <a:spcPts val="500"/>
                        </a:spcAft>
                      </a:pPr>
                      <a:r>
                        <a:rPr lang="en-AU" sz="1000" b="0">
                          <a:effectLst/>
                        </a:rPr>
                        <a:t>Head and neck</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402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80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134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27</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536</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107</a:t>
                      </a:r>
                      <a:endParaRPr lang="en-AU" sz="2000" b="0"/>
                    </a:p>
                  </a:txBody>
                  <a:tcPr marL="51847" marR="51847" marT="0" marB="0" anchor="ctr"/>
                </a:tc>
                <a:extLst>
                  <a:ext uri="{0D108BD9-81ED-4DB2-BD59-A6C34878D82A}">
                    <a16:rowId xmlns:a16="http://schemas.microsoft.com/office/drawing/2014/main" val="1661451159"/>
                  </a:ext>
                </a:extLst>
              </a:tr>
              <a:tr h="198000">
                <a:tc>
                  <a:txBody>
                    <a:bodyPr/>
                    <a:lstStyle/>
                    <a:p>
                      <a:pPr algn="l">
                        <a:spcAft>
                          <a:spcPts val="500"/>
                        </a:spcAft>
                      </a:pPr>
                      <a:r>
                        <a:rPr lang="en-AU" sz="1000" b="0">
                          <a:effectLst/>
                        </a:rPr>
                        <a:t>Melanoma (skin)</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190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38</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139</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28</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329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66</a:t>
                      </a:r>
                      <a:endParaRPr lang="en-AU" sz="2000" b="0"/>
                    </a:p>
                  </a:txBody>
                  <a:tcPr marL="51847" marR="51847" marT="0" marB="0" anchor="ctr"/>
                </a:tc>
                <a:extLst>
                  <a:ext uri="{0D108BD9-81ED-4DB2-BD59-A6C34878D82A}">
                    <a16:rowId xmlns:a16="http://schemas.microsoft.com/office/drawing/2014/main" val="2010695688"/>
                  </a:ext>
                </a:extLst>
              </a:tr>
              <a:tr h="198000">
                <a:tc>
                  <a:txBody>
                    <a:bodyPr/>
                    <a:lstStyle/>
                    <a:p>
                      <a:pPr algn="l">
                        <a:spcAft>
                          <a:spcPts val="500"/>
                        </a:spcAft>
                      </a:pPr>
                      <a:r>
                        <a:rPr lang="en-AU" sz="1000" b="0">
                          <a:effectLst/>
                        </a:rPr>
                        <a:t>Liver</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190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38</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73</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263</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53</a:t>
                      </a:r>
                      <a:endParaRPr lang="en-AU" sz="2000" b="0"/>
                    </a:p>
                  </a:txBody>
                  <a:tcPr marL="51847" marR="51847" marT="0" marB="0" anchor="ctr"/>
                </a:tc>
                <a:extLst>
                  <a:ext uri="{0D108BD9-81ED-4DB2-BD59-A6C34878D82A}">
                    <a16:rowId xmlns:a16="http://schemas.microsoft.com/office/drawing/2014/main" val="556347480"/>
                  </a:ext>
                </a:extLst>
              </a:tr>
              <a:tr h="198000">
                <a:tc>
                  <a:txBody>
                    <a:bodyPr/>
                    <a:lstStyle/>
                    <a:p>
                      <a:pPr algn="l">
                        <a:spcAft>
                          <a:spcPts val="500"/>
                        </a:spcAft>
                      </a:pPr>
                      <a:r>
                        <a:rPr lang="en-AU" sz="1000" b="0">
                          <a:effectLst/>
                        </a:rPr>
                        <a:t>Non-Hodgkin lymphoma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148</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30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111</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259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52</a:t>
                      </a:r>
                      <a:endParaRPr lang="en-AU" sz="2000" b="0"/>
                    </a:p>
                  </a:txBody>
                  <a:tcPr marL="51847" marR="51847" marT="0" marB="0" anchor="ctr"/>
                </a:tc>
                <a:extLst>
                  <a:ext uri="{0D108BD9-81ED-4DB2-BD59-A6C34878D82A}">
                    <a16:rowId xmlns:a16="http://schemas.microsoft.com/office/drawing/2014/main" val="602183937"/>
                  </a:ext>
                </a:extLst>
              </a:tr>
              <a:tr h="198000">
                <a:tc>
                  <a:txBody>
                    <a:bodyPr/>
                    <a:lstStyle/>
                    <a:p>
                      <a:pPr algn="l">
                        <a:spcAft>
                          <a:spcPts val="500"/>
                        </a:spcAft>
                      </a:pPr>
                      <a:r>
                        <a:rPr lang="en-AU" sz="1000" b="0">
                          <a:effectLst/>
                        </a:rPr>
                        <a:t>Uterine</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259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52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n/a</a:t>
                      </a:r>
                      <a:endParaRPr lang="en-AU" sz="2000" b="0"/>
                    </a:p>
                  </a:txBody>
                  <a:tcPr marL="51847" marR="51847" marT="0" marB="0" anchor="ctr"/>
                </a:tc>
                <a:extLst>
                  <a:ext uri="{0D108BD9-81ED-4DB2-BD59-A6C34878D82A}">
                    <a16:rowId xmlns:a16="http://schemas.microsoft.com/office/drawing/2014/main" val="1120395749"/>
                  </a:ext>
                </a:extLst>
              </a:tr>
              <a:tr h="198000">
                <a:tc>
                  <a:txBody>
                    <a:bodyPr/>
                    <a:lstStyle/>
                    <a:p>
                      <a:pPr algn="l">
                        <a:spcAft>
                          <a:spcPts val="500"/>
                        </a:spcAft>
                      </a:pPr>
                      <a:r>
                        <a:rPr lang="en-AU" sz="1000" b="0">
                          <a:effectLst/>
                        </a:rPr>
                        <a:t>Unknown primary site</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130</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26</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122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24</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252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50</a:t>
                      </a:r>
                      <a:endParaRPr lang="en-AU" sz="2000" b="0"/>
                    </a:p>
                  </a:txBody>
                  <a:tcPr marL="51847" marR="51847" marT="0" marB="0" anchor="ctr"/>
                </a:tc>
                <a:extLst>
                  <a:ext uri="{0D108BD9-81ED-4DB2-BD59-A6C34878D82A}">
                    <a16:rowId xmlns:a16="http://schemas.microsoft.com/office/drawing/2014/main" val="3188506760"/>
                  </a:ext>
                </a:extLst>
              </a:tr>
              <a:tr h="198000">
                <a:tc>
                  <a:txBody>
                    <a:bodyPr/>
                    <a:lstStyle/>
                    <a:p>
                      <a:pPr algn="l">
                        <a:spcAft>
                          <a:spcPts val="500"/>
                        </a:spcAft>
                      </a:pPr>
                      <a:r>
                        <a:rPr lang="en-AU" sz="1000" b="0">
                          <a:effectLst/>
                        </a:rPr>
                        <a:t>Pancreatic cancer</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119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124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243</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49</a:t>
                      </a:r>
                      <a:endParaRPr lang="en-AU" sz="2000" b="0"/>
                    </a:p>
                  </a:txBody>
                  <a:tcPr marL="51847" marR="51847" marT="0" marB="0" anchor="ctr"/>
                </a:tc>
                <a:extLst>
                  <a:ext uri="{0D108BD9-81ED-4DB2-BD59-A6C34878D82A}">
                    <a16:rowId xmlns:a16="http://schemas.microsoft.com/office/drawing/2014/main" val="1371875555"/>
                  </a:ext>
                </a:extLst>
              </a:tr>
              <a:tr h="198000">
                <a:tc>
                  <a:txBody>
                    <a:bodyPr/>
                    <a:lstStyle/>
                    <a:p>
                      <a:pPr algn="l">
                        <a:spcAft>
                          <a:spcPts val="500"/>
                        </a:spcAft>
                      </a:pPr>
                      <a:r>
                        <a:rPr lang="en-AU" sz="1000" b="0">
                          <a:effectLst/>
                        </a:rPr>
                        <a:t>Cervical</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n/a</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177</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35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n/a</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n/a</a:t>
                      </a:r>
                      <a:endParaRPr lang="en-AU" sz="2000" b="0" dirty="0"/>
                    </a:p>
                  </a:txBody>
                  <a:tcPr marL="51847" marR="51847" marT="0" marB="0" anchor="ctr"/>
                </a:tc>
                <a:extLst>
                  <a:ext uri="{0D108BD9-81ED-4DB2-BD59-A6C34878D82A}">
                    <a16:rowId xmlns:a16="http://schemas.microsoft.com/office/drawing/2014/main" val="2936406659"/>
                  </a:ext>
                </a:extLst>
              </a:tr>
              <a:tr h="198000">
                <a:tc>
                  <a:txBody>
                    <a:bodyPr/>
                    <a:lstStyle/>
                    <a:p>
                      <a:pPr algn="l">
                        <a:spcAft>
                          <a:spcPts val="500"/>
                        </a:spcAft>
                      </a:pPr>
                      <a:r>
                        <a:rPr lang="en-AU" sz="1000" b="0">
                          <a:effectLst/>
                        </a:rPr>
                        <a:t>Kidney</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100</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20</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75</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175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35</a:t>
                      </a:r>
                      <a:endParaRPr lang="en-AU" sz="2000" b="0" dirty="0"/>
                    </a:p>
                  </a:txBody>
                  <a:tcPr marL="51847" marR="51847" marT="0" marB="0" anchor="ctr"/>
                </a:tc>
                <a:extLst>
                  <a:ext uri="{0D108BD9-81ED-4DB2-BD59-A6C34878D82A}">
                    <a16:rowId xmlns:a16="http://schemas.microsoft.com/office/drawing/2014/main" val="2887499672"/>
                  </a:ext>
                </a:extLst>
              </a:tr>
              <a:tr h="198000">
                <a:tc>
                  <a:txBody>
                    <a:bodyPr/>
                    <a:lstStyle/>
                    <a:p>
                      <a:pPr algn="l">
                        <a:spcAft>
                          <a:spcPts val="500"/>
                        </a:spcAft>
                      </a:pPr>
                      <a:r>
                        <a:rPr lang="en-AU" sz="1000" b="0">
                          <a:effectLst/>
                        </a:rPr>
                        <a:t>Bladder</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95</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44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9</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139</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28</a:t>
                      </a:r>
                      <a:endParaRPr lang="en-AU" sz="2000" b="0" dirty="0"/>
                    </a:p>
                  </a:txBody>
                  <a:tcPr marL="51847" marR="51847" marT="0" marB="0" anchor="ctr"/>
                </a:tc>
                <a:extLst>
                  <a:ext uri="{0D108BD9-81ED-4DB2-BD59-A6C34878D82A}">
                    <a16:rowId xmlns:a16="http://schemas.microsoft.com/office/drawing/2014/main" val="931151332"/>
                  </a:ext>
                </a:extLst>
              </a:tr>
              <a:tr h="198000">
                <a:tc>
                  <a:txBody>
                    <a:bodyPr/>
                    <a:lstStyle/>
                    <a:p>
                      <a:pPr algn="l">
                        <a:spcAft>
                          <a:spcPts val="500"/>
                        </a:spcAft>
                      </a:pPr>
                      <a:r>
                        <a:rPr lang="en-AU" sz="1000" b="0">
                          <a:effectLst/>
                        </a:rPr>
                        <a:t>All cancers</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4,262</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852</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4,219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844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8,481</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1,696</a:t>
                      </a:r>
                      <a:endParaRPr lang="en-AU" sz="2000" b="0" dirty="0"/>
                    </a:p>
                  </a:txBody>
                  <a:tcPr marL="51847" marR="51847" marT="0" marB="0" anchor="ctr"/>
                </a:tc>
                <a:extLst>
                  <a:ext uri="{0D108BD9-81ED-4DB2-BD59-A6C34878D82A}">
                    <a16:rowId xmlns:a16="http://schemas.microsoft.com/office/drawing/2014/main" val="2021279623"/>
                  </a:ext>
                </a:extLst>
              </a:tr>
            </a:tbl>
          </a:graphicData>
        </a:graphic>
      </p:graphicFrame>
      <p:sp>
        <p:nvSpPr>
          <p:cNvPr id="5" name="Rectangle 4">
            <a:extLst>
              <a:ext uri="{FF2B5EF4-FFF2-40B4-BE49-F238E27FC236}">
                <a16:creationId xmlns:a16="http://schemas.microsoft.com/office/drawing/2014/main" id="{EF9961C2-1033-46EA-B943-FCE389250207}"/>
              </a:ext>
            </a:extLst>
          </p:cNvPr>
          <p:cNvSpPr/>
          <p:nvPr/>
        </p:nvSpPr>
        <p:spPr>
          <a:xfrm>
            <a:off x="322900" y="5717050"/>
            <a:ext cx="11520000" cy="664283"/>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Number of cases for cancers of the breast, uterus and cervix are for females only, and prostate cancer is for males only.</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This table lists the 14 most common cancer types for Aboriginal and Torres Strait Islander population group. Totals indicated for ‘All cancers’ include cases of cancer which are not included among the types listed above.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n/a – non-applicable.</a:t>
            </a:r>
          </a:p>
        </p:txBody>
      </p:sp>
      <p:sp>
        <p:nvSpPr>
          <p:cNvPr id="3" name="Rectangle 2">
            <a:extLst>
              <a:ext uri="{FF2B5EF4-FFF2-40B4-BE49-F238E27FC236}">
                <a16:creationId xmlns:a16="http://schemas.microsoft.com/office/drawing/2014/main" id="{85D3F143-7DEF-4E2E-81B8-05B8797044F5}"/>
              </a:ext>
            </a:extLst>
          </p:cNvPr>
          <p:cNvSpPr/>
          <p:nvPr/>
        </p:nvSpPr>
        <p:spPr>
          <a:xfrm>
            <a:off x="10637673" y="5717050"/>
            <a:ext cx="1231427" cy="230832"/>
          </a:xfrm>
          <a:prstGeom prst="rect">
            <a:avLst/>
          </a:prstGeom>
        </p:spPr>
        <p:txBody>
          <a:bodyPr wrap="none">
            <a:sp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26280166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319FA-CBA1-41CE-8231-51D1AA25B72B}"/>
              </a:ext>
            </a:extLst>
          </p:cNvPr>
          <p:cNvSpPr>
            <a:spLocks noGrp="1"/>
          </p:cNvSpPr>
          <p:nvPr>
            <p:ph type="title"/>
          </p:nvPr>
        </p:nvSpPr>
        <p:spPr/>
        <p:txBody>
          <a:bodyPr/>
          <a:lstStyle/>
          <a:p>
            <a:r>
              <a:rPr lang="en-AU" sz="2400" dirty="0"/>
              <a:t>Five year relative survival for all cancers combined for Aboriginal and Torres Strait Islander people, by age, NSW, Vic, Qld, WA and the NT, 2007-2014</a:t>
            </a:r>
          </a:p>
        </p:txBody>
      </p:sp>
      <p:graphicFrame>
        <p:nvGraphicFramePr>
          <p:cNvPr id="4" name="Content Placeholder 3">
            <a:extLst>
              <a:ext uri="{FF2B5EF4-FFF2-40B4-BE49-F238E27FC236}">
                <a16:creationId xmlns:a16="http://schemas.microsoft.com/office/drawing/2014/main" id="{8EFBB568-0B20-4208-885A-F78A4ED1F262}"/>
              </a:ext>
            </a:extLst>
          </p:cNvPr>
          <p:cNvGraphicFramePr>
            <a:graphicFrameLocks noGrp="1"/>
          </p:cNvGraphicFramePr>
          <p:nvPr>
            <p:ph idx="1"/>
            <p:extLst>
              <p:ext uri="{D42A27DB-BD31-4B8C-83A1-F6EECF244321}">
                <p14:modId xmlns:p14="http://schemas.microsoft.com/office/powerpoint/2010/main" val="2103716484"/>
              </p:ext>
            </p:extLst>
          </p:nvPr>
        </p:nvGraphicFramePr>
        <p:xfrm>
          <a:off x="336000" y="2204864"/>
          <a:ext cx="11520000" cy="3384378"/>
        </p:xfrm>
        <a:graphic>
          <a:graphicData uri="http://schemas.openxmlformats.org/drawingml/2006/table">
            <a:tbl>
              <a:tblPr firstRow="1" firstCol="1" bandRow="1">
                <a:tableStyleId>{91EBBBCC-DAD2-459C-BE2E-F6DE35CF9A28}</a:tableStyleId>
              </a:tblPr>
              <a:tblGrid>
                <a:gridCol w="5760000">
                  <a:extLst>
                    <a:ext uri="{9D8B030D-6E8A-4147-A177-3AD203B41FA5}">
                      <a16:colId xmlns:a16="http://schemas.microsoft.com/office/drawing/2014/main" val="3393774416"/>
                    </a:ext>
                  </a:extLst>
                </a:gridCol>
                <a:gridCol w="5760000">
                  <a:extLst>
                    <a:ext uri="{9D8B030D-6E8A-4147-A177-3AD203B41FA5}">
                      <a16:colId xmlns:a16="http://schemas.microsoft.com/office/drawing/2014/main" val="802021835"/>
                    </a:ext>
                  </a:extLst>
                </a:gridCol>
              </a:tblGrid>
              <a:tr h="564063">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br>
                        <a:rPr lang="en-AU" sz="1200" b="1" kern="1200" dirty="0">
                          <a:solidFill>
                            <a:schemeClr val="bg1"/>
                          </a:solidFill>
                          <a:effectLst/>
                          <a:latin typeface="+mn-lt"/>
                          <a:ea typeface="+mn-ea"/>
                          <a:cs typeface="+mn-cs"/>
                        </a:rPr>
                      </a:br>
                      <a:r>
                        <a:rPr lang="en-AU" sz="1200" b="1" kern="1200" dirty="0">
                          <a:solidFill>
                            <a:schemeClr val="bg1"/>
                          </a:solidFill>
                          <a:effectLst/>
                          <a:latin typeface="+mn-lt"/>
                          <a:ea typeface="+mn-ea"/>
                          <a:cs typeface="+mn-cs"/>
                        </a:rPr>
                        <a:t> relative survival (%)</a:t>
                      </a:r>
                    </a:p>
                  </a:txBody>
                  <a:tcPr marL="76200" marR="76200" marT="28575" marB="28575" anchor="ctr">
                    <a:solidFill>
                      <a:srgbClr val="EA8024"/>
                    </a:solidFill>
                  </a:tcPr>
                </a:tc>
                <a:extLst>
                  <a:ext uri="{0D108BD9-81ED-4DB2-BD59-A6C34878D82A}">
                    <a16:rowId xmlns:a16="http://schemas.microsoft.com/office/drawing/2014/main" val="2182418484"/>
                  </a:ext>
                </a:extLst>
              </a:tr>
              <a:tr h="564063">
                <a:tc>
                  <a:txBody>
                    <a:bodyPr/>
                    <a:lstStyle/>
                    <a:p>
                      <a:pPr algn="l">
                        <a:spcAft>
                          <a:spcPts val="500"/>
                        </a:spcAft>
                      </a:pPr>
                      <a:r>
                        <a:rPr lang="en-AU" sz="1200" dirty="0">
                          <a:effectLst/>
                        </a:rPr>
                        <a:t>0-14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82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980903637"/>
                  </a:ext>
                </a:extLst>
              </a:tr>
              <a:tr h="564063">
                <a:tc>
                  <a:txBody>
                    <a:bodyPr/>
                    <a:lstStyle/>
                    <a:p>
                      <a:pPr algn="l">
                        <a:spcAft>
                          <a:spcPts val="500"/>
                        </a:spcAft>
                      </a:pPr>
                      <a:r>
                        <a:rPr lang="en-AU" sz="1200" dirty="0">
                          <a:effectLst/>
                        </a:rPr>
                        <a:t>15-24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78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2301815515"/>
                  </a:ext>
                </a:extLst>
              </a:tr>
              <a:tr h="564063">
                <a:tc>
                  <a:txBody>
                    <a:bodyPr/>
                    <a:lstStyle/>
                    <a:p>
                      <a:pPr algn="l">
                        <a:spcAft>
                          <a:spcPts val="500"/>
                        </a:spcAft>
                      </a:pPr>
                      <a:r>
                        <a:rPr lang="en-AU" sz="1200">
                          <a:effectLst/>
                        </a:rPr>
                        <a:t>25-44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66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027586119"/>
                  </a:ext>
                </a:extLst>
              </a:tr>
              <a:tr h="564063">
                <a:tc>
                  <a:txBody>
                    <a:bodyPr/>
                    <a:lstStyle/>
                    <a:p>
                      <a:pPr algn="l">
                        <a:spcAft>
                          <a:spcPts val="500"/>
                        </a:spcAft>
                      </a:pPr>
                      <a:r>
                        <a:rPr lang="en-AU" sz="1200">
                          <a:effectLst/>
                        </a:rPr>
                        <a:t>45-64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852952052"/>
                  </a:ext>
                </a:extLst>
              </a:tr>
              <a:tr h="564063">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40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2188554809"/>
                  </a:ext>
                </a:extLst>
              </a:tr>
            </a:tbl>
          </a:graphicData>
        </a:graphic>
      </p:graphicFrame>
      <p:sp>
        <p:nvSpPr>
          <p:cNvPr id="5" name="Rectangle 4">
            <a:extLst>
              <a:ext uri="{FF2B5EF4-FFF2-40B4-BE49-F238E27FC236}">
                <a16:creationId xmlns:a16="http://schemas.microsoft.com/office/drawing/2014/main" id="{2880F813-D374-4749-AE25-6CB58B01A523}"/>
              </a:ext>
            </a:extLst>
          </p:cNvPr>
          <p:cNvSpPr/>
          <p:nvPr/>
        </p:nvSpPr>
        <p:spPr>
          <a:xfrm>
            <a:off x="336000" y="6093296"/>
            <a:ext cx="1228221" cy="230832"/>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2018 </a:t>
            </a:r>
          </a:p>
        </p:txBody>
      </p:sp>
    </p:spTree>
    <p:extLst>
      <p:ext uri="{BB962C8B-B14F-4D97-AF65-F5344CB8AC3E}">
        <p14:creationId xmlns:p14="http://schemas.microsoft.com/office/powerpoint/2010/main" val="12093873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430E2-2E21-49A8-80F2-B22BC1B37082}"/>
              </a:ext>
            </a:extLst>
          </p:cNvPr>
          <p:cNvSpPr>
            <a:spLocks noGrp="1"/>
          </p:cNvSpPr>
          <p:nvPr>
            <p:ph type="title"/>
          </p:nvPr>
        </p:nvSpPr>
        <p:spPr/>
        <p:txBody>
          <a:bodyPr/>
          <a:lstStyle/>
          <a:p>
            <a:r>
              <a:rPr lang="en-AU" sz="2400" dirty="0"/>
              <a:t>Number of deaths for Aboriginal and Torres Strait Islander people by sex, for selected cancers, NSW, Qld, WA, SA and the NT, 2012-2016</a:t>
            </a:r>
            <a:br>
              <a:rPr lang="en-AU" sz="2400" dirty="0"/>
            </a:br>
            <a:endParaRPr lang="en-AU" sz="2400" dirty="0"/>
          </a:p>
        </p:txBody>
      </p:sp>
      <p:graphicFrame>
        <p:nvGraphicFramePr>
          <p:cNvPr id="4" name="Content Placeholder 3">
            <a:extLst>
              <a:ext uri="{FF2B5EF4-FFF2-40B4-BE49-F238E27FC236}">
                <a16:creationId xmlns:a16="http://schemas.microsoft.com/office/drawing/2014/main" id="{4DE2A3B6-BB78-44E4-9CBA-CEA1CC343E6A}"/>
              </a:ext>
            </a:extLst>
          </p:cNvPr>
          <p:cNvGraphicFramePr>
            <a:graphicFrameLocks noGrp="1"/>
          </p:cNvGraphicFramePr>
          <p:nvPr>
            <p:ph idx="1"/>
            <p:extLst>
              <p:ext uri="{D42A27DB-BD31-4B8C-83A1-F6EECF244321}">
                <p14:modId xmlns:p14="http://schemas.microsoft.com/office/powerpoint/2010/main" val="2549039368"/>
              </p:ext>
            </p:extLst>
          </p:nvPr>
        </p:nvGraphicFramePr>
        <p:xfrm>
          <a:off x="336000" y="2204864"/>
          <a:ext cx="11520000" cy="3401952"/>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612305899"/>
                    </a:ext>
                  </a:extLst>
                </a:gridCol>
                <a:gridCol w="2880000">
                  <a:extLst>
                    <a:ext uri="{9D8B030D-6E8A-4147-A177-3AD203B41FA5}">
                      <a16:colId xmlns:a16="http://schemas.microsoft.com/office/drawing/2014/main" val="3299405601"/>
                    </a:ext>
                  </a:extLst>
                </a:gridCol>
                <a:gridCol w="2880000">
                  <a:extLst>
                    <a:ext uri="{9D8B030D-6E8A-4147-A177-3AD203B41FA5}">
                      <a16:colId xmlns:a16="http://schemas.microsoft.com/office/drawing/2014/main" val="1487774110"/>
                    </a:ext>
                  </a:extLst>
                </a:gridCol>
                <a:gridCol w="2880000">
                  <a:extLst>
                    <a:ext uri="{9D8B030D-6E8A-4147-A177-3AD203B41FA5}">
                      <a16:colId xmlns:a16="http://schemas.microsoft.com/office/drawing/2014/main" val="4120846898"/>
                    </a:ext>
                  </a:extLst>
                </a:gridCol>
              </a:tblGrid>
              <a:tr h="212622">
                <a:tc>
                  <a:txBody>
                    <a:bodyPr/>
                    <a:lstStyle/>
                    <a:p>
                      <a:pPr marL="0" algn="l" defTabSz="914400" rtl="0" eaLnBrk="1" latinLnBrk="0" hangingPunct="1">
                        <a:lnSpc>
                          <a:spcPts val="1465"/>
                        </a:lnSpc>
                        <a:spcAft>
                          <a:spcPts val="500"/>
                        </a:spcAft>
                      </a:pPr>
                      <a:r>
                        <a:rPr lang="en-AU" sz="1200" b="1" kern="1200" dirty="0">
                          <a:solidFill>
                            <a:schemeClr val="bg1"/>
                          </a:solidFill>
                          <a:effectLst/>
                          <a:latin typeface="+mn-lt"/>
                          <a:ea typeface="+mn-ea"/>
                          <a:cs typeface="+mn-cs"/>
                        </a:rPr>
                        <a:t>Cancer site/type</a:t>
                      </a:r>
                    </a:p>
                  </a:txBody>
                  <a:tcPr marL="68580" marR="68580" marT="0" marB="0" anchor="ctr">
                    <a:solidFill>
                      <a:srgbClr val="EA8024"/>
                    </a:solidFill>
                  </a:tcPr>
                </a:tc>
                <a:tc>
                  <a:txBody>
                    <a:bodyPr/>
                    <a:lstStyle/>
                    <a:p>
                      <a:pPr marL="0" algn="l" defTabSz="914400" rtl="0" eaLnBrk="1" latinLnBrk="0" hangingPunct="1">
                        <a:lnSpc>
                          <a:spcPts val="1465"/>
                        </a:lnSpc>
                        <a:spcAft>
                          <a:spcPts val="500"/>
                        </a:spcAft>
                      </a:pPr>
                      <a:r>
                        <a:rPr lang="en-AU" sz="1200" b="1" kern="1200" dirty="0">
                          <a:solidFill>
                            <a:schemeClr val="bg1"/>
                          </a:solidFill>
                          <a:effectLst/>
                          <a:latin typeface="+mn-lt"/>
                          <a:ea typeface="+mn-ea"/>
                          <a:cs typeface="+mn-cs"/>
                        </a:rPr>
                        <a:t>Number of deaths - Males</a:t>
                      </a:r>
                    </a:p>
                  </a:txBody>
                  <a:tcPr marL="68580" marR="68580" marT="0" marB="0" anchor="ctr">
                    <a:solidFill>
                      <a:srgbClr val="EA8024"/>
                    </a:solidFill>
                  </a:tcPr>
                </a:tc>
                <a:tc>
                  <a:txBody>
                    <a:bodyPr/>
                    <a:lstStyle/>
                    <a:p>
                      <a:pPr marL="0" algn="l" defTabSz="914400" rtl="0" eaLnBrk="1" latinLnBrk="0" hangingPunct="1">
                        <a:lnSpc>
                          <a:spcPts val="1465"/>
                        </a:lnSpc>
                        <a:spcAft>
                          <a:spcPts val="500"/>
                        </a:spcAft>
                      </a:pPr>
                      <a:r>
                        <a:rPr lang="en-AU" sz="1200" b="1" kern="1200" dirty="0">
                          <a:solidFill>
                            <a:schemeClr val="bg1"/>
                          </a:solidFill>
                          <a:effectLst/>
                          <a:latin typeface="+mn-lt"/>
                          <a:ea typeface="+mn-ea"/>
                          <a:cs typeface="+mn-cs"/>
                        </a:rPr>
                        <a:t>Number of deaths - Females</a:t>
                      </a:r>
                    </a:p>
                  </a:txBody>
                  <a:tcPr marL="68580" marR="68580" marT="0" marB="0" anchor="ctr">
                    <a:solidFill>
                      <a:srgbClr val="EA8024"/>
                    </a:solidFill>
                  </a:tcPr>
                </a:tc>
                <a:tc>
                  <a:txBody>
                    <a:bodyPr/>
                    <a:lstStyle/>
                    <a:p>
                      <a:pPr marL="0" algn="l" defTabSz="914400" rtl="0" eaLnBrk="1" latinLnBrk="0" hangingPunct="1">
                        <a:lnSpc>
                          <a:spcPts val="1465"/>
                        </a:lnSpc>
                        <a:spcAft>
                          <a:spcPts val="500"/>
                        </a:spcAft>
                      </a:pPr>
                      <a:r>
                        <a:rPr lang="en-AU" sz="1200" b="1" kern="1200" dirty="0">
                          <a:solidFill>
                            <a:schemeClr val="bg1"/>
                          </a:solidFill>
                          <a:effectLst/>
                          <a:latin typeface="+mn-lt"/>
                          <a:ea typeface="+mn-ea"/>
                          <a:cs typeface="+mn-cs"/>
                        </a:rPr>
                        <a:t>Total number of deaths</a:t>
                      </a:r>
                    </a:p>
                  </a:txBody>
                  <a:tcPr marL="68580" marR="68580" marT="0" marB="0" anchor="ctr">
                    <a:solidFill>
                      <a:srgbClr val="EA8024"/>
                    </a:solidFill>
                  </a:tcPr>
                </a:tc>
                <a:extLst>
                  <a:ext uri="{0D108BD9-81ED-4DB2-BD59-A6C34878D82A}">
                    <a16:rowId xmlns:a16="http://schemas.microsoft.com/office/drawing/2014/main" val="1733632660"/>
                  </a:ext>
                </a:extLst>
              </a:tr>
              <a:tr h="212622">
                <a:tc>
                  <a:txBody>
                    <a:bodyPr/>
                    <a:lstStyle/>
                    <a:p>
                      <a:pPr algn="l">
                        <a:lnSpc>
                          <a:spcPts val="1465"/>
                        </a:lnSpc>
                        <a:spcAft>
                          <a:spcPts val="0"/>
                        </a:spcAft>
                      </a:pPr>
                      <a:r>
                        <a:rPr lang="en-AU" sz="1200">
                          <a:effectLst/>
                        </a:rPr>
                        <a:t>Lung</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417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780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734070"/>
                  </a:ext>
                </a:extLst>
              </a:tr>
              <a:tr h="212622">
                <a:tc>
                  <a:txBody>
                    <a:bodyPr/>
                    <a:lstStyle/>
                    <a:p>
                      <a:pPr algn="l">
                        <a:lnSpc>
                          <a:spcPts val="1465"/>
                        </a:lnSpc>
                        <a:spcAft>
                          <a:spcPts val="0"/>
                        </a:spcAft>
                      </a:pPr>
                      <a:r>
                        <a:rPr lang="en-AU" sz="1200">
                          <a:effectLst/>
                        </a:rPr>
                        <a:t>Breast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176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97828368"/>
                  </a:ext>
                </a:extLst>
              </a:tr>
              <a:tr h="212622">
                <a:tc>
                  <a:txBody>
                    <a:bodyPr/>
                    <a:lstStyle/>
                    <a:p>
                      <a:pPr algn="l">
                        <a:lnSpc>
                          <a:spcPts val="1465"/>
                        </a:lnSpc>
                        <a:spcAft>
                          <a:spcPts val="0"/>
                        </a:spcAft>
                      </a:pPr>
                      <a:r>
                        <a:rPr lang="en-AU" sz="1200">
                          <a:effectLst/>
                        </a:rPr>
                        <a:t>Colorectal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25963080"/>
                  </a:ext>
                </a:extLst>
              </a:tr>
              <a:tr h="212622">
                <a:tc>
                  <a:txBody>
                    <a:bodyPr/>
                    <a:lstStyle/>
                    <a:p>
                      <a:pPr algn="l">
                        <a:lnSpc>
                          <a:spcPts val="1465"/>
                        </a:lnSpc>
                        <a:spcAft>
                          <a:spcPts val="0"/>
                        </a:spcAft>
                      </a:pPr>
                      <a:r>
                        <a:rPr lang="en-AU" sz="1200">
                          <a:effectLst/>
                        </a:rPr>
                        <a:t>Prostate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41879495"/>
                  </a:ext>
                </a:extLst>
              </a:tr>
              <a:tr h="212622">
                <a:tc>
                  <a:txBody>
                    <a:bodyPr/>
                    <a:lstStyle/>
                    <a:p>
                      <a:pPr algn="l">
                        <a:lnSpc>
                          <a:spcPts val="1465"/>
                        </a:lnSpc>
                        <a:spcAft>
                          <a:spcPts val="0"/>
                        </a:spcAft>
                      </a:pPr>
                      <a:r>
                        <a:rPr lang="en-AU" sz="1200">
                          <a:effectLst/>
                        </a:rPr>
                        <a:t>Head and neck</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155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dirty="0">
                          <a:effectLst/>
                        </a:rPr>
                        <a:t>49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31119962"/>
                  </a:ext>
                </a:extLst>
              </a:tr>
              <a:tr h="212622">
                <a:tc>
                  <a:txBody>
                    <a:bodyPr/>
                    <a:lstStyle/>
                    <a:p>
                      <a:pPr algn="l">
                        <a:lnSpc>
                          <a:spcPts val="1465"/>
                        </a:lnSpc>
                        <a:spcAft>
                          <a:spcPts val="0"/>
                        </a:spcAft>
                      </a:pPr>
                      <a:r>
                        <a:rPr lang="en-AU" sz="1200">
                          <a:effectLst/>
                        </a:rPr>
                        <a:t>Melanoma (skin)</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97014734"/>
                  </a:ext>
                </a:extLst>
              </a:tr>
              <a:tr h="212622">
                <a:tc>
                  <a:txBody>
                    <a:bodyPr/>
                    <a:lstStyle/>
                    <a:p>
                      <a:pPr algn="l">
                        <a:lnSpc>
                          <a:spcPts val="1465"/>
                        </a:lnSpc>
                        <a:spcAft>
                          <a:spcPts val="0"/>
                        </a:spcAft>
                      </a:pPr>
                      <a:r>
                        <a:rPr lang="en-AU" sz="1200">
                          <a:effectLst/>
                        </a:rPr>
                        <a:t>Liver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27691708"/>
                  </a:ext>
                </a:extLst>
              </a:tr>
              <a:tr h="212622">
                <a:tc>
                  <a:txBody>
                    <a:bodyPr/>
                    <a:lstStyle/>
                    <a:p>
                      <a:pPr algn="l">
                        <a:lnSpc>
                          <a:spcPts val="1465"/>
                        </a:lnSpc>
                        <a:spcAft>
                          <a:spcPts val="0"/>
                        </a:spcAft>
                      </a:pPr>
                      <a:r>
                        <a:rPr lang="en-AU" sz="1200">
                          <a:effectLst/>
                        </a:rPr>
                        <a:t>Non-Hodgkin lymphoma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52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91710746"/>
                  </a:ext>
                </a:extLst>
              </a:tr>
              <a:tr h="212622">
                <a:tc>
                  <a:txBody>
                    <a:bodyPr/>
                    <a:lstStyle/>
                    <a:p>
                      <a:pPr algn="l">
                        <a:lnSpc>
                          <a:spcPts val="1465"/>
                        </a:lnSpc>
                        <a:spcAft>
                          <a:spcPts val="0"/>
                        </a:spcAft>
                      </a:pPr>
                      <a:r>
                        <a:rPr lang="en-AU" sz="1200">
                          <a:effectLst/>
                        </a:rPr>
                        <a:t>Uterine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96617787"/>
                  </a:ext>
                </a:extLst>
              </a:tr>
              <a:tr h="212622">
                <a:tc>
                  <a:txBody>
                    <a:bodyPr/>
                    <a:lstStyle/>
                    <a:p>
                      <a:pPr algn="l">
                        <a:lnSpc>
                          <a:spcPts val="1465"/>
                        </a:lnSpc>
                        <a:spcAft>
                          <a:spcPts val="0"/>
                        </a:spcAft>
                      </a:pPr>
                      <a:r>
                        <a:rPr lang="en-AU" sz="1200">
                          <a:effectLst/>
                        </a:rPr>
                        <a:t>Unknown primary site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98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87359519"/>
                  </a:ext>
                </a:extLst>
              </a:tr>
              <a:tr h="212622">
                <a:tc>
                  <a:txBody>
                    <a:bodyPr/>
                    <a:lstStyle/>
                    <a:p>
                      <a:pPr algn="l">
                        <a:lnSpc>
                          <a:spcPts val="1465"/>
                        </a:lnSpc>
                        <a:spcAft>
                          <a:spcPts val="0"/>
                        </a:spcAft>
                      </a:pPr>
                      <a:r>
                        <a:rPr lang="en-AU" sz="1200">
                          <a:effectLst/>
                        </a:rPr>
                        <a:t>Cervical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61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72288649"/>
                  </a:ext>
                </a:extLst>
              </a:tr>
              <a:tr h="212622">
                <a:tc>
                  <a:txBody>
                    <a:bodyPr/>
                    <a:lstStyle/>
                    <a:p>
                      <a:pPr algn="l">
                        <a:lnSpc>
                          <a:spcPts val="1465"/>
                        </a:lnSpc>
                        <a:spcAft>
                          <a:spcPts val="0"/>
                        </a:spcAft>
                      </a:pPr>
                      <a:r>
                        <a:rPr lang="en-AU" sz="1200">
                          <a:effectLst/>
                        </a:rPr>
                        <a:t>Kidney</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8023301"/>
                  </a:ext>
                </a:extLst>
              </a:tr>
              <a:tr h="212622">
                <a:tc>
                  <a:txBody>
                    <a:bodyPr/>
                    <a:lstStyle/>
                    <a:p>
                      <a:pPr algn="l">
                        <a:lnSpc>
                          <a:spcPts val="1465"/>
                        </a:lnSpc>
                        <a:spcAft>
                          <a:spcPts val="0"/>
                        </a:spcAft>
                      </a:pPr>
                      <a:r>
                        <a:rPr lang="en-AU" sz="1200">
                          <a:effectLst/>
                        </a:rPr>
                        <a:t>Bladder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38713496"/>
                  </a:ext>
                </a:extLst>
              </a:tr>
              <a:tr h="212622">
                <a:tc>
                  <a:txBody>
                    <a:bodyPr/>
                    <a:lstStyle/>
                    <a:p>
                      <a:pPr algn="l">
                        <a:lnSpc>
                          <a:spcPts val="1465"/>
                        </a:lnSpc>
                        <a:spcAft>
                          <a:spcPts val="0"/>
                        </a:spcAft>
                      </a:pPr>
                      <a:r>
                        <a:rPr lang="en-AU" sz="1200">
                          <a:effectLst/>
                        </a:rPr>
                        <a:t>Pancreatic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158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8097227"/>
                  </a:ext>
                </a:extLst>
              </a:tr>
              <a:tr h="212622">
                <a:tc>
                  <a:txBody>
                    <a:bodyPr/>
                    <a:lstStyle/>
                    <a:p>
                      <a:pPr algn="l">
                        <a:lnSpc>
                          <a:spcPts val="1465"/>
                        </a:lnSpc>
                        <a:spcAft>
                          <a:spcPts val="0"/>
                        </a:spcAft>
                      </a:pPr>
                      <a:r>
                        <a:rPr lang="en-AU" sz="1200">
                          <a:effectLst/>
                        </a:rPr>
                        <a:t>All cancers combined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1,518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1,399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dirty="0">
                          <a:effectLst/>
                        </a:rPr>
                        <a:t>2,917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34124193"/>
                  </a:ext>
                </a:extLst>
              </a:tr>
            </a:tbl>
          </a:graphicData>
        </a:graphic>
      </p:graphicFrame>
      <p:sp>
        <p:nvSpPr>
          <p:cNvPr id="5" name="Rectangle 4">
            <a:extLst>
              <a:ext uri="{FF2B5EF4-FFF2-40B4-BE49-F238E27FC236}">
                <a16:creationId xmlns:a16="http://schemas.microsoft.com/office/drawing/2014/main" id="{70EB32A5-E363-4A8F-8175-C5905D82B605}"/>
              </a:ext>
            </a:extLst>
          </p:cNvPr>
          <p:cNvSpPr/>
          <p:nvPr/>
        </p:nvSpPr>
        <p:spPr>
          <a:xfrm>
            <a:off x="336000" y="5564337"/>
            <a:ext cx="11520000" cy="961007"/>
          </a:xfrm>
          <a:prstGeom prst="rect">
            <a:avLst/>
          </a:prstGeom>
        </p:spPr>
        <p:txBody>
          <a:bodyPr wrap="square" numCol="2">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Numbers of cases for cancers of uterus and cervix are for females only, and prostate cancer is for males only.</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This table includes number of deaths for the 14 most common cancer types for Aboriginal and Torres Strait Islander population group. Total number of deaths indicated for ‘All cancers’ include deaths caused by other less commons cancers in addition to the types listed above.</a:t>
            </a:r>
            <a:br>
              <a:rPr lang="en-AU" sz="900" dirty="0">
                <a:latin typeface="Calibri" panose="020F0502020204030204" pitchFamily="34" charset="0"/>
                <a:cs typeface="Times New Roman" panose="02020603050405020304" pitchFamily="18" charset="0"/>
              </a:rPr>
            </a:br>
            <a:endParaRPr lang="en-AU" sz="900" dirty="0">
              <a:latin typeface="Calibri" panose="020F0502020204030204" pitchFamily="34" charset="0"/>
              <a:cs typeface="Times New Roman" panose="02020603050405020304" pitchFamily="18" charset="0"/>
            </a:endParaRP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n/a – non applicable.</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2019.	</a:t>
            </a:r>
          </a:p>
        </p:txBody>
      </p:sp>
    </p:spTree>
    <p:extLst>
      <p:ext uri="{BB962C8B-B14F-4D97-AF65-F5344CB8AC3E}">
        <p14:creationId xmlns:p14="http://schemas.microsoft.com/office/powerpoint/2010/main" val="36637485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3707" y="1628800"/>
            <a:ext cx="11520000" cy="767186"/>
          </a:xfrm>
        </p:spPr>
        <p:txBody>
          <a:bodyPr/>
          <a:lstStyle/>
          <a:p>
            <a:r>
              <a:rPr lang="en-AU" sz="2400" dirty="0"/>
              <a:t>Diabetes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7.8% of Aboriginal people and 7.9% of Torres Strait Islander people reported having diabetes.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2015-16, there were around 2,300 hospitalisations with a principal diagnosis of type 2 diabetes among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diabetes was the second leading cause of death for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The death rate for diabetes decreased by 7.0% between 2009-2013 and 2014-2018.</a:t>
            </a:r>
          </a:p>
          <a:p>
            <a:pPr lvl="0"/>
            <a:endParaRPr lang="en-AU" dirty="0"/>
          </a:p>
        </p:txBody>
      </p:sp>
    </p:spTree>
    <p:extLst>
      <p:ext uri="{BB962C8B-B14F-4D97-AF65-F5344CB8AC3E}">
        <p14:creationId xmlns:p14="http://schemas.microsoft.com/office/powerpoint/2010/main" val="33699686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828083"/>
          </a:xfrm>
        </p:spPr>
        <p:txBody>
          <a:bodyPr>
            <a:normAutofit/>
          </a:bodyPr>
          <a:lstStyle/>
          <a:p>
            <a:pPr lvl="0"/>
            <a:r>
              <a:rPr lang="en-AU" sz="2000" dirty="0">
                <a:latin typeface="Trebuchet MS" panose="020B0603020202020204" pitchFamily="34" charset="0"/>
              </a:rPr>
              <a:t>In 2018-19, 31% of Aboriginal and 23% of Torres Strait Islander respondents aged 18 years and over reported high or very high levels of psychological distress.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68% of Aboriginal and Torres Strait Islander people aged 15 years and over and 67% of children aged 4-14 years experienced at least one significant stressor in the previous 12 months.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2012-13, 91% of Aboriginal and Torres Strait Islander people reported on feelings of calmness and peacefulness, happiness, fullness of life and energy either some, most, or all of the time.</a:t>
            </a:r>
          </a:p>
          <a:p>
            <a:pPr marL="0" lvl="0" indent="0">
              <a:buNone/>
            </a:pPr>
            <a:endParaRPr lang="en-AU" dirty="0"/>
          </a:p>
          <a:p>
            <a:pPr lvl="0"/>
            <a:endParaRPr lang="en-AU" dirty="0"/>
          </a:p>
        </p:txBody>
      </p:sp>
    </p:spTree>
    <p:extLst>
      <p:ext uri="{BB962C8B-B14F-4D97-AF65-F5344CB8AC3E}">
        <p14:creationId xmlns:p14="http://schemas.microsoft.com/office/powerpoint/2010/main" val="23442353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61233"/>
            <a:ext cx="11520000" cy="3972099"/>
          </a:xfrm>
        </p:spPr>
        <p:txBody>
          <a:bodyPr>
            <a:normAutofit/>
          </a:bodyPr>
          <a:lstStyle/>
          <a:p>
            <a:pPr lvl="0"/>
            <a:r>
              <a:rPr lang="en-AU" sz="2000" dirty="0">
                <a:latin typeface="Trebuchet MS" panose="020B0603020202020204" pitchFamily="34" charset="0"/>
              </a:rPr>
              <a:t>In 2014-15, more than half of Aboriginal and Torres Strait Islander people aged 15 years and over reported an overall life satisfaction rating of at least 8 out of 10.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25% of Aboriginal and 17% of Torres Strait Islander people, aged two years and over, reported having a mental and/or behavioural condition.</a:t>
            </a:r>
          </a:p>
          <a:p>
            <a:pPr lvl="0"/>
            <a:endParaRPr lang="en-AU" sz="2000" dirty="0">
              <a:latin typeface="Trebuchet MS" panose="020B0603020202020204" pitchFamily="34" charset="0"/>
            </a:endParaRPr>
          </a:p>
          <a:p>
            <a:r>
              <a:rPr lang="en-AU" sz="2000" dirty="0">
                <a:latin typeface="Trebuchet MS" panose="020B0603020202020204" pitchFamily="34" charset="0"/>
              </a:rPr>
              <a:t>In 2018-19, anxiety was the most common mental or behavioural condition reported (17%), followed by depression (13%).</a:t>
            </a:r>
          </a:p>
          <a:p>
            <a:pPr marL="0" lvl="0" indent="0">
              <a:buNone/>
            </a:pPr>
            <a:endParaRPr lang="en-AU" dirty="0"/>
          </a:p>
          <a:p>
            <a:pPr lvl="0"/>
            <a:endParaRPr lang="en-AU" dirty="0"/>
          </a:p>
        </p:txBody>
      </p:sp>
    </p:spTree>
    <p:extLst>
      <p:ext uri="{BB962C8B-B14F-4D97-AF65-F5344CB8AC3E}">
        <p14:creationId xmlns:p14="http://schemas.microsoft.com/office/powerpoint/2010/main" val="34067214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74485"/>
            <a:ext cx="11520000" cy="4044107"/>
          </a:xfrm>
        </p:spPr>
        <p:txBody>
          <a:bodyPr>
            <a:normAutofit/>
          </a:bodyPr>
          <a:lstStyle/>
          <a:p>
            <a:r>
              <a:rPr lang="en-AU" sz="2000" dirty="0">
                <a:latin typeface="Trebuchet MS" panose="020B0603020202020204" pitchFamily="34" charset="0"/>
              </a:rPr>
              <a:t>In 2017-18, there were 21,940 hospital separations with a principal diagnosis of International Classification of Diseases (ICD) ‘mental and behavioural disorders’ identified as Aboriginal and/or Torres Strait Islander.</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169 (129 males and 40 females) Aboriginal and Torres Strait Islander people living in NSW, Qld, WA, SA, and the NT died from intentional self-harm (suicide).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2009-2013 and 2014-2018, the NT was the only jurisdiction to record a decrease in intentional self-harm (suicide) death rates.</a:t>
            </a:r>
          </a:p>
          <a:p>
            <a:pPr lvl="0"/>
            <a:endParaRPr lang="en-AU" dirty="0"/>
          </a:p>
        </p:txBody>
      </p:sp>
    </p:spTree>
    <p:extLst>
      <p:ext uri="{BB962C8B-B14F-4D97-AF65-F5344CB8AC3E}">
        <p14:creationId xmlns:p14="http://schemas.microsoft.com/office/powerpoint/2010/main" val="30580449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9688A-2D65-4F54-9F9F-E477BC8F19A9}"/>
              </a:ext>
            </a:extLst>
          </p:cNvPr>
          <p:cNvSpPr>
            <a:spLocks noGrp="1"/>
          </p:cNvSpPr>
          <p:nvPr>
            <p:ph type="title"/>
          </p:nvPr>
        </p:nvSpPr>
        <p:spPr/>
        <p:txBody>
          <a:bodyPr/>
          <a:lstStyle/>
          <a:p>
            <a:r>
              <a:rPr lang="en-AU" sz="2000" dirty="0"/>
              <a:t>Numbers and rates of deaths from mental health related conditions (excluding intentional self-harm) for Aboriginal and Torres Strait Islanders, by sex and cause of death, NSW, Qld, WA, SA, and the NT, 2011-2015</a:t>
            </a:r>
          </a:p>
        </p:txBody>
      </p:sp>
      <p:graphicFrame>
        <p:nvGraphicFramePr>
          <p:cNvPr id="4" name="Content Placeholder 3">
            <a:extLst>
              <a:ext uri="{FF2B5EF4-FFF2-40B4-BE49-F238E27FC236}">
                <a16:creationId xmlns:a16="http://schemas.microsoft.com/office/drawing/2014/main" id="{0D59FAB1-E628-41BD-956C-E69A7F3A3C3F}"/>
              </a:ext>
            </a:extLst>
          </p:cNvPr>
          <p:cNvGraphicFramePr>
            <a:graphicFrameLocks noGrp="1"/>
          </p:cNvGraphicFramePr>
          <p:nvPr>
            <p:ph idx="1"/>
            <p:extLst>
              <p:ext uri="{D42A27DB-BD31-4B8C-83A1-F6EECF244321}">
                <p14:modId xmlns:p14="http://schemas.microsoft.com/office/powerpoint/2010/main" val="1811770469"/>
              </p:ext>
            </p:extLst>
          </p:nvPr>
        </p:nvGraphicFramePr>
        <p:xfrm>
          <a:off x="336000" y="2204864"/>
          <a:ext cx="11520000" cy="3024336"/>
        </p:xfrm>
        <a:graphic>
          <a:graphicData uri="http://schemas.openxmlformats.org/drawingml/2006/table">
            <a:tbl>
              <a:tblPr firstRow="1" firstCol="1" bandRow="1">
                <a:tableStyleId>{91EBBBCC-DAD2-459C-BE2E-F6DE35CF9A28}</a:tableStyleId>
              </a:tblPr>
              <a:tblGrid>
                <a:gridCol w="2304000">
                  <a:extLst>
                    <a:ext uri="{9D8B030D-6E8A-4147-A177-3AD203B41FA5}">
                      <a16:colId xmlns:a16="http://schemas.microsoft.com/office/drawing/2014/main" val="2846722163"/>
                    </a:ext>
                  </a:extLst>
                </a:gridCol>
                <a:gridCol w="2304000">
                  <a:extLst>
                    <a:ext uri="{9D8B030D-6E8A-4147-A177-3AD203B41FA5}">
                      <a16:colId xmlns:a16="http://schemas.microsoft.com/office/drawing/2014/main" val="956302413"/>
                    </a:ext>
                  </a:extLst>
                </a:gridCol>
                <a:gridCol w="2304000">
                  <a:extLst>
                    <a:ext uri="{9D8B030D-6E8A-4147-A177-3AD203B41FA5}">
                      <a16:colId xmlns:a16="http://schemas.microsoft.com/office/drawing/2014/main" val="4238336845"/>
                    </a:ext>
                  </a:extLst>
                </a:gridCol>
                <a:gridCol w="2304000">
                  <a:extLst>
                    <a:ext uri="{9D8B030D-6E8A-4147-A177-3AD203B41FA5}">
                      <a16:colId xmlns:a16="http://schemas.microsoft.com/office/drawing/2014/main" val="2848415166"/>
                    </a:ext>
                  </a:extLst>
                </a:gridCol>
                <a:gridCol w="2304000">
                  <a:extLst>
                    <a:ext uri="{9D8B030D-6E8A-4147-A177-3AD203B41FA5}">
                      <a16:colId xmlns:a16="http://schemas.microsoft.com/office/drawing/2014/main" val="1766343669"/>
                    </a:ext>
                  </a:extLst>
                </a:gridCol>
              </a:tblGrid>
              <a:tr h="504056">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Cause of death</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hMerge="1">
                  <a:txBody>
                    <a:bodyPr/>
                    <a:lstStyle/>
                    <a:p>
                      <a:endParaRPr lang="en-AU"/>
                    </a:p>
                  </a:txBody>
                  <a:tcPr/>
                </a:tc>
                <a:extLst>
                  <a:ext uri="{0D108BD9-81ED-4DB2-BD59-A6C34878D82A}">
                    <a16:rowId xmlns:a16="http://schemas.microsoft.com/office/drawing/2014/main" val="3173743327"/>
                  </a:ext>
                </a:extLst>
              </a:tr>
              <a:tr h="504056">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extLst>
                  <a:ext uri="{0D108BD9-81ED-4DB2-BD59-A6C34878D82A}">
                    <a16:rowId xmlns:a16="http://schemas.microsoft.com/office/drawing/2014/main" val="292238894"/>
                  </a:ext>
                </a:extLst>
              </a:tr>
              <a:tr h="504056">
                <a:tc>
                  <a:txBody>
                    <a:bodyPr/>
                    <a:lstStyle/>
                    <a:p>
                      <a:pPr algn="l">
                        <a:spcAft>
                          <a:spcPts val="500"/>
                        </a:spcAft>
                      </a:pPr>
                      <a:r>
                        <a:rPr lang="en-AU" sz="1200" dirty="0">
                          <a:effectLst/>
                        </a:rPr>
                        <a:t>Mental disorders due to substance use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70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19158436"/>
                  </a:ext>
                </a:extLst>
              </a:tr>
              <a:tr h="504056">
                <a:tc>
                  <a:txBody>
                    <a:bodyPr/>
                    <a:lstStyle/>
                    <a:p>
                      <a:pPr algn="l">
                        <a:spcAft>
                          <a:spcPts val="500"/>
                        </a:spcAft>
                      </a:pPr>
                      <a:r>
                        <a:rPr lang="en-AU" sz="1200">
                          <a:effectLst/>
                        </a:rPr>
                        <a:t>Organic mental disorders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86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85101660"/>
                  </a:ext>
                </a:extLst>
              </a:tr>
              <a:tr h="504056">
                <a:tc>
                  <a:txBody>
                    <a:bodyPr/>
                    <a:lstStyle/>
                    <a:p>
                      <a:pPr algn="l">
                        <a:spcAft>
                          <a:spcPts val="500"/>
                        </a:spcAft>
                      </a:pPr>
                      <a:r>
                        <a:rPr lang="en-AU" sz="1200">
                          <a:effectLst/>
                        </a:rPr>
                        <a:t>Other mental disorders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32212064"/>
                  </a:ext>
                </a:extLst>
              </a:tr>
              <a:tr h="504056">
                <a:tc>
                  <a:txBody>
                    <a:bodyPr/>
                    <a:lstStyle/>
                    <a:p>
                      <a:pPr algn="l">
                        <a:spcAft>
                          <a:spcPts val="500"/>
                        </a:spcAft>
                      </a:pPr>
                      <a:r>
                        <a:rPr lang="en-AU" sz="1200" dirty="0">
                          <a:effectLst/>
                        </a:rPr>
                        <a:t>All mental disorders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708598204"/>
                  </a:ext>
                </a:extLst>
              </a:tr>
            </a:tbl>
          </a:graphicData>
        </a:graphic>
      </p:graphicFrame>
      <p:sp>
        <p:nvSpPr>
          <p:cNvPr id="5" name="Rectangle 4">
            <a:extLst>
              <a:ext uri="{FF2B5EF4-FFF2-40B4-BE49-F238E27FC236}">
                <a16:creationId xmlns:a16="http://schemas.microsoft.com/office/drawing/2014/main" id="{27DD7650-38FF-4CC7-A739-369A6B81D3B5}"/>
              </a:ext>
            </a:extLst>
          </p:cNvPr>
          <p:cNvSpPr/>
          <p:nvPr/>
        </p:nvSpPr>
        <p:spPr>
          <a:xfrm>
            <a:off x="301044" y="5348313"/>
            <a:ext cx="7307124" cy="1135076"/>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deaths per 100,000, rounded to the nearest whole number, standardised using the 2001 Australian standard population.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Details of death from intentional self-harm (suicide) are not included in this table; see Tables 20, 21 and 22.</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‘Mental disorders due to substance use’ comprises ICD codes F10-F19, ‘Organic mental disorders’ ICD codes F00-F09, and ‘Other mental disorders’ ICD codes F20–F99, G30, G47.0, G47.1, G47.2, G47.8, G47.9, O99.3, R44, R45.0, R45.1, R45.4, R48.</a:t>
            </a:r>
          </a:p>
          <a:p>
            <a:pPr marL="228600" indent="-228600">
              <a:buFont typeface="+mj-lt"/>
              <a:buAutoNum type="arabicPeriod"/>
              <a:tabLst>
                <a:tab pos="457200" algn="l"/>
                <a:tab pos="594360" algn="l"/>
              </a:tabLst>
            </a:pPr>
            <a:r>
              <a:rPr lang="en-AU" sz="900" dirty="0" err="1">
                <a:latin typeface="Calibri" panose="020F0502020204030204" pitchFamily="34" charset="0"/>
                <a:cs typeface="Times New Roman" panose="02020603050405020304" pitchFamily="18" charset="0"/>
              </a:rPr>
              <a:t>n.p.</a:t>
            </a:r>
            <a:r>
              <a:rPr lang="en-AU" sz="900" dirty="0">
                <a:latin typeface="Calibri" panose="020F0502020204030204" pitchFamily="34" charset="0"/>
                <a:cs typeface="Times New Roman" panose="02020603050405020304" pitchFamily="18" charset="0"/>
              </a:rPr>
              <a:t>: not published.</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2017.</a:t>
            </a:r>
          </a:p>
          <a:p>
            <a:pPr>
              <a:spcAft>
                <a:spcPts val="300"/>
              </a:spcAft>
              <a:tabLst>
                <a:tab pos="457200" algn="l"/>
                <a:tab pos="594360" algn="l"/>
              </a:tabLst>
            </a:pPr>
            <a:endParaRPr lang="en-AU" sz="9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09318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B3380-419A-429B-8780-932BB7516C5D}"/>
              </a:ext>
            </a:extLst>
          </p:cNvPr>
          <p:cNvSpPr>
            <a:spLocks noGrp="1"/>
          </p:cNvSpPr>
          <p:nvPr>
            <p:ph type="title"/>
          </p:nvPr>
        </p:nvSpPr>
        <p:spPr/>
        <p:txBody>
          <a:bodyPr/>
          <a:lstStyle/>
          <a:p>
            <a:r>
              <a:rPr lang="en-AU" sz="2400" dirty="0"/>
              <a:t>Age-standardised death rates for intentional self-harm (suicide) among Aboriginal and Torres Strait Islander people, by sex and jurisdiction, NSW, Qld, WA, SA and the NT, 2014-2018</a:t>
            </a:r>
          </a:p>
        </p:txBody>
      </p:sp>
      <p:graphicFrame>
        <p:nvGraphicFramePr>
          <p:cNvPr id="4" name="Content Placeholder 3">
            <a:extLst>
              <a:ext uri="{FF2B5EF4-FFF2-40B4-BE49-F238E27FC236}">
                <a16:creationId xmlns:a16="http://schemas.microsoft.com/office/drawing/2014/main" id="{160B55DE-BA75-4968-8711-DBB9540052E1}"/>
              </a:ext>
            </a:extLst>
          </p:cNvPr>
          <p:cNvGraphicFramePr>
            <a:graphicFrameLocks noGrp="1"/>
          </p:cNvGraphicFramePr>
          <p:nvPr>
            <p:ph idx="1"/>
            <p:extLst>
              <p:ext uri="{D42A27DB-BD31-4B8C-83A1-F6EECF244321}">
                <p14:modId xmlns:p14="http://schemas.microsoft.com/office/powerpoint/2010/main" val="4001550322"/>
              </p:ext>
            </p:extLst>
          </p:nvPr>
        </p:nvGraphicFramePr>
        <p:xfrm>
          <a:off x="321937" y="2204864"/>
          <a:ext cx="11518899" cy="3348702"/>
        </p:xfrm>
        <a:graphic>
          <a:graphicData uri="http://schemas.openxmlformats.org/drawingml/2006/table">
            <a:tbl>
              <a:tblPr firstRow="1" firstCol="1" bandRow="1">
                <a:tableStyleId>{91EBBBCC-DAD2-459C-BE2E-F6DE35CF9A28}</a:tableStyleId>
              </a:tblPr>
              <a:tblGrid>
                <a:gridCol w="1645557">
                  <a:extLst>
                    <a:ext uri="{9D8B030D-6E8A-4147-A177-3AD203B41FA5}">
                      <a16:colId xmlns:a16="http://schemas.microsoft.com/office/drawing/2014/main" val="1822870136"/>
                    </a:ext>
                  </a:extLst>
                </a:gridCol>
                <a:gridCol w="1645557">
                  <a:extLst>
                    <a:ext uri="{9D8B030D-6E8A-4147-A177-3AD203B41FA5}">
                      <a16:colId xmlns:a16="http://schemas.microsoft.com/office/drawing/2014/main" val="2797857335"/>
                    </a:ext>
                  </a:extLst>
                </a:gridCol>
                <a:gridCol w="1645557">
                  <a:extLst>
                    <a:ext uri="{9D8B030D-6E8A-4147-A177-3AD203B41FA5}">
                      <a16:colId xmlns:a16="http://schemas.microsoft.com/office/drawing/2014/main" val="683323912"/>
                    </a:ext>
                  </a:extLst>
                </a:gridCol>
                <a:gridCol w="1645557">
                  <a:extLst>
                    <a:ext uri="{9D8B030D-6E8A-4147-A177-3AD203B41FA5}">
                      <a16:colId xmlns:a16="http://schemas.microsoft.com/office/drawing/2014/main" val="2209001019"/>
                    </a:ext>
                  </a:extLst>
                </a:gridCol>
                <a:gridCol w="1645557">
                  <a:extLst>
                    <a:ext uri="{9D8B030D-6E8A-4147-A177-3AD203B41FA5}">
                      <a16:colId xmlns:a16="http://schemas.microsoft.com/office/drawing/2014/main" val="3664221915"/>
                    </a:ext>
                  </a:extLst>
                </a:gridCol>
                <a:gridCol w="1645557">
                  <a:extLst>
                    <a:ext uri="{9D8B030D-6E8A-4147-A177-3AD203B41FA5}">
                      <a16:colId xmlns:a16="http://schemas.microsoft.com/office/drawing/2014/main" val="3936533956"/>
                    </a:ext>
                  </a:extLst>
                </a:gridCol>
                <a:gridCol w="1645557">
                  <a:extLst>
                    <a:ext uri="{9D8B030D-6E8A-4147-A177-3AD203B41FA5}">
                      <a16:colId xmlns:a16="http://schemas.microsoft.com/office/drawing/2014/main" val="1800526325"/>
                    </a:ext>
                  </a:extLst>
                </a:gridCol>
              </a:tblGrid>
              <a:tr h="478386">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7430" marR="6743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7430" marR="6743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7430" marR="6743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67430" marR="67430" marT="0" marB="0" anchor="ctr">
                    <a:solidFill>
                      <a:srgbClr val="EA8024"/>
                    </a:solidFill>
                  </a:tcPr>
                </a:tc>
                <a:tc hMerge="1">
                  <a:txBody>
                    <a:bodyPr/>
                    <a:lstStyle/>
                    <a:p>
                      <a:pPr algn="l">
                        <a:spcAft>
                          <a:spcPts val="500"/>
                        </a:spcAft>
                      </a:pP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tc>
                <a:extLst>
                  <a:ext uri="{0D108BD9-81ED-4DB2-BD59-A6C34878D82A}">
                    <a16:rowId xmlns:a16="http://schemas.microsoft.com/office/drawing/2014/main" val="285242642"/>
                  </a:ext>
                </a:extLst>
              </a:tr>
              <a:tr h="478386">
                <a:tc vMerge="1">
                  <a:txBody>
                    <a:bodyPr/>
                    <a:lstStyle/>
                    <a:p>
                      <a:pPr marL="0" algn="l" defTabSz="914400" rtl="0" eaLnBrk="1" latinLnBrk="0" hangingPunct="1">
                        <a:spcAft>
                          <a:spcPts val="500"/>
                        </a:spcAft>
                      </a:pPr>
                      <a:endParaRPr lang="en-AU" sz="1200" b="1" kern="1200" dirty="0">
                        <a:solidFill>
                          <a:schemeClr val="bg1"/>
                        </a:solidFill>
                        <a:effectLst/>
                        <a:latin typeface="+mn-lt"/>
                        <a:ea typeface="+mn-ea"/>
                        <a:cs typeface="+mn-cs"/>
                      </a:endParaRP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7430" marR="67430" marT="0" marB="0" anchor="ctr">
                    <a:solidFill>
                      <a:srgbClr val="EA8024"/>
                    </a:solidFill>
                  </a:tcPr>
                </a:tc>
                <a:extLst>
                  <a:ext uri="{0D108BD9-81ED-4DB2-BD59-A6C34878D82A}">
                    <a16:rowId xmlns:a16="http://schemas.microsoft.com/office/drawing/2014/main" val="4010326593"/>
                  </a:ext>
                </a:extLst>
              </a:tr>
              <a:tr h="478386">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2880292472"/>
                  </a:ext>
                </a:extLst>
              </a:tr>
              <a:tr h="478386">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4055371978"/>
                  </a:ext>
                </a:extLst>
              </a:tr>
              <a:tr h="478386">
                <a:tc>
                  <a:txBody>
                    <a:bodyPr/>
                    <a:lstStyle/>
                    <a:p>
                      <a:pPr algn="l">
                        <a:spcAft>
                          <a:spcPts val="500"/>
                        </a:spcAft>
                      </a:pPr>
                      <a:r>
                        <a:rPr lang="en-AU" sz="1200" dirty="0">
                          <a:effectLst/>
                        </a:rPr>
                        <a:t>WA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142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55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198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198934588"/>
                  </a:ext>
                </a:extLst>
              </a:tr>
              <a:tr h="478386">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2652568462"/>
                  </a:ext>
                </a:extLst>
              </a:tr>
              <a:tr h="478386">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dirty="0">
                          <a:effectLst/>
                        </a:rPr>
                        <a:t>35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dirty="0">
                          <a:effectLst/>
                        </a:rPr>
                        <a:t>109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2799041346"/>
                  </a:ext>
                </a:extLst>
              </a:tr>
            </a:tbl>
          </a:graphicData>
        </a:graphic>
      </p:graphicFrame>
      <p:sp>
        <p:nvSpPr>
          <p:cNvPr id="5" name="Rectangle 4">
            <a:extLst>
              <a:ext uri="{FF2B5EF4-FFF2-40B4-BE49-F238E27FC236}">
                <a16:creationId xmlns:a16="http://schemas.microsoft.com/office/drawing/2014/main" id="{3CD75329-88BA-424B-ABCE-0E54BF063A17}"/>
              </a:ext>
            </a:extLst>
          </p:cNvPr>
          <p:cNvSpPr/>
          <p:nvPr/>
        </p:nvSpPr>
        <p:spPr>
          <a:xfrm>
            <a:off x="335999" y="5553567"/>
            <a:ext cx="11504837" cy="755753"/>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 per 100,000 population, rounded to the nearest whole number, have been calculated using Aboriginal and Torres Strait Islander population estimates and projections based on the 2016 Census.</a:t>
            </a:r>
          </a:p>
          <a:p>
            <a:pPr marL="228600" indent="-228600">
              <a:buFont typeface="+mj-lt"/>
              <a:buAutoNum type="arabicPeriod"/>
              <a:tabLst>
                <a:tab pos="457200" algn="l"/>
                <a:tab pos="594360" algn="l"/>
              </a:tabLst>
            </a:pPr>
            <a:r>
              <a:rPr lang="en-AU" sz="900" dirty="0" err="1">
                <a:latin typeface="Calibri" panose="020F0502020204030204" pitchFamily="34" charset="0"/>
                <a:cs typeface="Times New Roman" panose="02020603050405020304" pitchFamily="18" charset="0"/>
              </a:rPr>
              <a:t>n.p.</a:t>
            </a:r>
            <a:r>
              <a:rPr lang="en-AU" sz="900" dirty="0">
                <a:latin typeface="Calibri" panose="020F0502020204030204" pitchFamily="34" charset="0"/>
                <a:cs typeface="Times New Roman" panose="02020603050405020304" pitchFamily="18" charset="0"/>
              </a:rPr>
              <a:t>: not published.	</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057949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CE050-CB7C-4711-92CD-8D57A2FEADAD}"/>
              </a:ext>
            </a:extLst>
          </p:cNvPr>
          <p:cNvSpPr>
            <a:spLocks noGrp="1"/>
          </p:cNvSpPr>
          <p:nvPr>
            <p:ph type="title"/>
          </p:nvPr>
        </p:nvSpPr>
        <p:spPr>
          <a:xfrm>
            <a:off x="336000" y="1509687"/>
            <a:ext cx="11520000" cy="500137"/>
          </a:xfrm>
        </p:spPr>
        <p:txBody>
          <a:bodyPr/>
          <a:lstStyle/>
          <a:p>
            <a:r>
              <a:rPr lang="en-AU" sz="2400" dirty="0"/>
              <a:t>Estimated Aboriginal and Torres Strait Islander population, by jurisdiction, Australia, 2019</a:t>
            </a:r>
          </a:p>
        </p:txBody>
      </p:sp>
      <p:graphicFrame>
        <p:nvGraphicFramePr>
          <p:cNvPr id="6" name="Content Placeholder 5">
            <a:extLst>
              <a:ext uri="{FF2B5EF4-FFF2-40B4-BE49-F238E27FC236}">
                <a16:creationId xmlns:a16="http://schemas.microsoft.com/office/drawing/2014/main" id="{27F5AD17-BC6C-496F-AC25-33C0FDF21D4D}"/>
              </a:ext>
            </a:extLst>
          </p:cNvPr>
          <p:cNvGraphicFramePr>
            <a:graphicFrameLocks noGrp="1"/>
          </p:cNvGraphicFramePr>
          <p:nvPr>
            <p:ph idx="1"/>
            <p:extLst>
              <p:ext uri="{D42A27DB-BD31-4B8C-83A1-F6EECF244321}">
                <p14:modId xmlns:p14="http://schemas.microsoft.com/office/powerpoint/2010/main" val="2652842370"/>
              </p:ext>
            </p:extLst>
          </p:nvPr>
        </p:nvGraphicFramePr>
        <p:xfrm>
          <a:off x="353218" y="2009824"/>
          <a:ext cx="11485564" cy="3815555"/>
        </p:xfrm>
        <a:graphic>
          <a:graphicData uri="http://schemas.openxmlformats.org/drawingml/2006/table">
            <a:tbl>
              <a:tblPr firstRow="1" bandRow="1">
                <a:tableStyleId>{91EBBBCC-DAD2-459C-BE2E-F6DE35CF9A28}</a:tableStyleId>
              </a:tblPr>
              <a:tblGrid>
                <a:gridCol w="2871391">
                  <a:extLst>
                    <a:ext uri="{9D8B030D-6E8A-4147-A177-3AD203B41FA5}">
                      <a16:colId xmlns:a16="http://schemas.microsoft.com/office/drawing/2014/main" val="2602953530"/>
                    </a:ext>
                  </a:extLst>
                </a:gridCol>
                <a:gridCol w="2871391">
                  <a:extLst>
                    <a:ext uri="{9D8B030D-6E8A-4147-A177-3AD203B41FA5}">
                      <a16:colId xmlns:a16="http://schemas.microsoft.com/office/drawing/2014/main" val="2305760031"/>
                    </a:ext>
                  </a:extLst>
                </a:gridCol>
                <a:gridCol w="2871391">
                  <a:extLst>
                    <a:ext uri="{9D8B030D-6E8A-4147-A177-3AD203B41FA5}">
                      <a16:colId xmlns:a16="http://schemas.microsoft.com/office/drawing/2014/main" val="476678446"/>
                    </a:ext>
                  </a:extLst>
                </a:gridCol>
                <a:gridCol w="2871391">
                  <a:extLst>
                    <a:ext uri="{9D8B030D-6E8A-4147-A177-3AD203B41FA5}">
                      <a16:colId xmlns:a16="http://schemas.microsoft.com/office/drawing/2014/main" val="2051140928"/>
                    </a:ext>
                  </a:extLst>
                </a:gridCol>
              </a:tblGrid>
              <a:tr h="401432">
                <a:tc>
                  <a:txBody>
                    <a:bodyPr/>
                    <a:lstStyle/>
                    <a:p>
                      <a:pPr algn="l">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dirty="0">
                          <a:effectLst/>
                        </a:rPr>
                        <a:t>Indigenous population (number)</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dirty="0">
                          <a:effectLst/>
                        </a:rPr>
                        <a:t>Proportion of Australian Indigenous population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dirty="0">
                          <a:effectLst/>
                        </a:rPr>
                        <a:t>Proportion of total jurisdiction population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EA8024"/>
                    </a:solidFill>
                  </a:tcPr>
                </a:tc>
                <a:extLst>
                  <a:ext uri="{0D108BD9-81ED-4DB2-BD59-A6C34878D82A}">
                    <a16:rowId xmlns:a16="http://schemas.microsoft.com/office/drawing/2014/main" val="2441505776"/>
                  </a:ext>
                </a:extLst>
              </a:tr>
              <a:tr h="379347">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281,107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0013333"/>
                  </a:ext>
                </a:extLst>
              </a:tr>
              <a:tr h="379347">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62,074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91296268"/>
                  </a:ext>
                </a:extLst>
              </a:tr>
              <a:tr h="379347">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235,962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43057927"/>
                  </a:ext>
                </a:extLst>
              </a:tr>
              <a:tr h="379347">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106,939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32895303"/>
                  </a:ext>
                </a:extLst>
              </a:tr>
              <a:tr h="379347">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44,981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24963338"/>
                  </a:ext>
                </a:extLst>
              </a:tr>
              <a:tr h="379347">
                <a:tc>
                  <a:txBody>
                    <a:bodyPr/>
                    <a:lstStyle/>
                    <a:p>
                      <a:pPr algn="l">
                        <a:spcAft>
                          <a:spcPts val="500"/>
                        </a:spcAft>
                      </a:pPr>
                      <a:r>
                        <a:rPr lang="en-AU" sz="1200">
                          <a:effectLst/>
                        </a:rPr>
                        <a:t>Tas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30,070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54114457"/>
                  </a:ext>
                </a:extLst>
              </a:tr>
              <a:tr h="379347">
                <a:tc>
                  <a:txBody>
                    <a:bodyPr/>
                    <a:lstStyle/>
                    <a:p>
                      <a:pPr algn="l">
                        <a:spcAft>
                          <a:spcPts val="500"/>
                        </a:spcAft>
                      </a:pPr>
                      <a:r>
                        <a:rPr lang="en-AU" sz="1200">
                          <a:effectLst/>
                        </a:rPr>
                        <a:t>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8,178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45403230"/>
                  </a:ext>
                </a:extLst>
              </a:tr>
              <a:tr h="379347">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77,605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32046912"/>
                  </a:ext>
                </a:extLst>
              </a:tr>
              <a:tr h="379347">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847,190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34613796"/>
                  </a:ext>
                </a:extLst>
              </a:tr>
            </a:tbl>
          </a:graphicData>
        </a:graphic>
      </p:graphicFrame>
      <p:sp>
        <p:nvSpPr>
          <p:cNvPr id="7" name="Rectangle 6">
            <a:extLst>
              <a:ext uri="{FF2B5EF4-FFF2-40B4-BE49-F238E27FC236}">
                <a16:creationId xmlns:a16="http://schemas.microsoft.com/office/drawing/2014/main" id="{5DC0BB45-E8EC-468F-896F-4768ED09AEB6}"/>
              </a:ext>
            </a:extLst>
          </p:cNvPr>
          <p:cNvSpPr/>
          <p:nvPr/>
        </p:nvSpPr>
        <p:spPr>
          <a:xfrm>
            <a:off x="353859" y="6084004"/>
            <a:ext cx="11502781" cy="369332"/>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	The Australian population includes Jervis Bay Territory, the Cocos (Keeling) Islands, Christmas Island and Norfolk Island.</a:t>
            </a:r>
          </a:p>
          <a:p>
            <a:pPr>
              <a:tabLst>
                <a:tab pos="457200" algn="l"/>
                <a:tab pos="594360" algn="l"/>
              </a:tabLst>
            </a:pPr>
            <a:r>
              <a:rPr lang="en-AU" sz="900" dirty="0">
                <a:latin typeface="Calibri" panose="020F0502020204030204" pitchFamily="34" charset="0"/>
                <a:cs typeface="Times New Roman" panose="02020603050405020304" pitchFamily="18" charset="0"/>
              </a:rPr>
              <a:t>Source: Derived from ABS, 2019, ABS, 2019.</a:t>
            </a:r>
          </a:p>
        </p:txBody>
      </p:sp>
    </p:spTree>
    <p:extLst>
      <p:ext uri="{BB962C8B-B14F-4D97-AF65-F5344CB8AC3E}">
        <p14:creationId xmlns:p14="http://schemas.microsoft.com/office/powerpoint/2010/main" val="450783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F3905-5262-45BC-A8C6-11D68E51BAE8}"/>
              </a:ext>
            </a:extLst>
          </p:cNvPr>
          <p:cNvSpPr>
            <a:spLocks noGrp="1"/>
          </p:cNvSpPr>
          <p:nvPr>
            <p:ph type="title"/>
          </p:nvPr>
        </p:nvSpPr>
        <p:spPr/>
        <p:txBody>
          <a:bodyPr/>
          <a:lstStyle/>
          <a:p>
            <a:r>
              <a:rPr lang="en-AU" sz="2400" dirty="0"/>
              <a:t>Age-standardised death rates for intentional self-harm (suicide) for Aboriginal and Torres Strait Islander people, NSW, Qld, WA, SA and the NT, 2009-2013 and 2014-2018 </a:t>
            </a:r>
          </a:p>
        </p:txBody>
      </p:sp>
      <p:graphicFrame>
        <p:nvGraphicFramePr>
          <p:cNvPr id="4" name="Content Placeholder 3">
            <a:extLst>
              <a:ext uri="{FF2B5EF4-FFF2-40B4-BE49-F238E27FC236}">
                <a16:creationId xmlns:a16="http://schemas.microsoft.com/office/drawing/2014/main" id="{320AEDEE-A2BB-4E2B-994E-4F440D1DBEDC}"/>
              </a:ext>
            </a:extLst>
          </p:cNvPr>
          <p:cNvGraphicFramePr>
            <a:graphicFrameLocks noGrp="1"/>
          </p:cNvGraphicFramePr>
          <p:nvPr>
            <p:ph idx="1"/>
            <p:extLst>
              <p:ext uri="{D42A27DB-BD31-4B8C-83A1-F6EECF244321}">
                <p14:modId xmlns:p14="http://schemas.microsoft.com/office/powerpoint/2010/main" val="2245047281"/>
              </p:ext>
            </p:extLst>
          </p:nvPr>
        </p:nvGraphicFramePr>
        <p:xfrm>
          <a:off x="336000" y="2204864"/>
          <a:ext cx="11520000" cy="3384381"/>
        </p:xfrm>
        <a:graphic>
          <a:graphicData uri="http://schemas.openxmlformats.org/drawingml/2006/table">
            <a:tbl>
              <a:tblPr firstRow="1" firstCol="1" bandRow="1">
                <a:tableStyleId>{91EBBBCC-DAD2-459C-BE2E-F6DE35CF9A28}</a:tableStyleId>
              </a:tblPr>
              <a:tblGrid>
                <a:gridCol w="3840000">
                  <a:extLst>
                    <a:ext uri="{9D8B030D-6E8A-4147-A177-3AD203B41FA5}">
                      <a16:colId xmlns:a16="http://schemas.microsoft.com/office/drawing/2014/main" val="1661395471"/>
                    </a:ext>
                  </a:extLst>
                </a:gridCol>
                <a:gridCol w="3840000">
                  <a:extLst>
                    <a:ext uri="{9D8B030D-6E8A-4147-A177-3AD203B41FA5}">
                      <a16:colId xmlns:a16="http://schemas.microsoft.com/office/drawing/2014/main" val="1839397760"/>
                    </a:ext>
                  </a:extLst>
                </a:gridCol>
                <a:gridCol w="3840000">
                  <a:extLst>
                    <a:ext uri="{9D8B030D-6E8A-4147-A177-3AD203B41FA5}">
                      <a16:colId xmlns:a16="http://schemas.microsoft.com/office/drawing/2014/main" val="1718834884"/>
                    </a:ext>
                  </a:extLst>
                </a:gridCol>
              </a:tblGrid>
              <a:tr h="483483">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2009-2013</a:t>
                      </a: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2014-2018</a:t>
                      </a:r>
                    </a:p>
                  </a:txBody>
                  <a:tcPr marL="76200" marR="76200" marT="28575" marB="28575" anchor="ctr">
                    <a:solidFill>
                      <a:srgbClr val="EA8024"/>
                    </a:solidFill>
                  </a:tcPr>
                </a:tc>
                <a:extLst>
                  <a:ext uri="{0D108BD9-81ED-4DB2-BD59-A6C34878D82A}">
                    <a16:rowId xmlns:a16="http://schemas.microsoft.com/office/drawing/2014/main" val="3901890766"/>
                  </a:ext>
                </a:extLst>
              </a:tr>
              <a:tr h="483483">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11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63850497"/>
                  </a:ext>
                </a:extLst>
              </a:tr>
              <a:tr h="483483">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826543607"/>
                  </a:ext>
                </a:extLst>
              </a:tr>
              <a:tr h="483483">
                <a:tc>
                  <a:txBody>
                    <a:bodyPr/>
                    <a:lstStyle/>
                    <a:p>
                      <a:pPr algn="l">
                        <a:spcAft>
                          <a:spcPts val="500"/>
                        </a:spcAft>
                      </a:pPr>
                      <a:r>
                        <a:rPr lang="en-AU" sz="1200">
                          <a:effectLst/>
                        </a:rPr>
                        <a:t>WA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1219495954"/>
                  </a:ext>
                </a:extLst>
              </a:tr>
              <a:tr h="483483">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354066652"/>
                  </a:ext>
                </a:extLst>
              </a:tr>
              <a:tr h="483483">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89146039"/>
                  </a:ext>
                </a:extLst>
              </a:tr>
              <a:tr h="483483">
                <a:tc>
                  <a:txBody>
                    <a:bodyPr/>
                    <a:lstStyle/>
                    <a:p>
                      <a:pPr algn="l">
                        <a:spcAft>
                          <a:spcPts val="500"/>
                        </a:spcAft>
                      </a:pPr>
                      <a:r>
                        <a:rPr lang="en-AU" sz="1200">
                          <a:effectLst/>
                        </a:rPr>
                        <a:t>Total for selected jurisdictions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2446218265"/>
                  </a:ext>
                </a:extLst>
              </a:tr>
            </a:tbl>
          </a:graphicData>
        </a:graphic>
      </p:graphicFrame>
      <p:sp>
        <p:nvSpPr>
          <p:cNvPr id="5" name="Rectangle 4">
            <a:extLst>
              <a:ext uri="{FF2B5EF4-FFF2-40B4-BE49-F238E27FC236}">
                <a16:creationId xmlns:a16="http://schemas.microsoft.com/office/drawing/2014/main" id="{DD090401-E199-425E-8A93-46DE1CC0DCB7}"/>
              </a:ext>
            </a:extLst>
          </p:cNvPr>
          <p:cNvSpPr/>
          <p:nvPr/>
        </p:nvSpPr>
        <p:spPr>
          <a:xfrm>
            <a:off x="336000" y="5661249"/>
            <a:ext cx="11520000" cy="685920"/>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Age-standardised death rates are per 100,000 ERP as at 30 June (mid-year).</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calculated using Aboriginal and Torres Strait Islander population estimates and projections based on 2016 Census.</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4632968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84453-53A9-4027-B52C-E864A8099C7B}"/>
              </a:ext>
            </a:extLst>
          </p:cNvPr>
          <p:cNvSpPr>
            <a:spLocks noGrp="1"/>
          </p:cNvSpPr>
          <p:nvPr>
            <p:ph type="title"/>
          </p:nvPr>
        </p:nvSpPr>
        <p:spPr/>
        <p:txBody>
          <a:bodyPr/>
          <a:lstStyle/>
          <a:p>
            <a:r>
              <a:rPr lang="en-AU" sz="2000" dirty="0"/>
              <a:t>Age-standardised death rates for intentional self-harm among Aboriginal and Torres Strait Islander people, by sex and age-group, and Aboriginal and Torres Strait Islander: non-Indigenous rate ratios, NSW, Qld, WA, SA and the NT, 2014-2018</a:t>
            </a:r>
          </a:p>
        </p:txBody>
      </p:sp>
      <p:graphicFrame>
        <p:nvGraphicFramePr>
          <p:cNvPr id="9" name="Content Placeholder 8">
            <a:extLst>
              <a:ext uri="{FF2B5EF4-FFF2-40B4-BE49-F238E27FC236}">
                <a16:creationId xmlns:a16="http://schemas.microsoft.com/office/drawing/2014/main" id="{D952CC2E-D0ED-4B69-8738-F87D907F4E09}"/>
              </a:ext>
            </a:extLst>
          </p:cNvPr>
          <p:cNvGraphicFramePr>
            <a:graphicFrameLocks noGrp="1"/>
          </p:cNvGraphicFramePr>
          <p:nvPr>
            <p:ph idx="1"/>
            <p:extLst>
              <p:ext uri="{D42A27DB-BD31-4B8C-83A1-F6EECF244321}">
                <p14:modId xmlns:p14="http://schemas.microsoft.com/office/powerpoint/2010/main" val="3378790022"/>
              </p:ext>
            </p:extLst>
          </p:nvPr>
        </p:nvGraphicFramePr>
        <p:xfrm>
          <a:off x="336000" y="2420889"/>
          <a:ext cx="11281571" cy="2880320"/>
        </p:xfrm>
        <a:graphic>
          <a:graphicData uri="http://schemas.openxmlformats.org/drawingml/2006/table">
            <a:tbl>
              <a:tblPr firstRow="1" firstCol="1" bandRow="1">
                <a:tableStyleId>{91EBBBCC-DAD2-459C-BE2E-F6DE35CF9A28}</a:tableStyleId>
              </a:tblPr>
              <a:tblGrid>
                <a:gridCol w="1611653">
                  <a:extLst>
                    <a:ext uri="{9D8B030D-6E8A-4147-A177-3AD203B41FA5}">
                      <a16:colId xmlns:a16="http://schemas.microsoft.com/office/drawing/2014/main" val="1945208409"/>
                    </a:ext>
                  </a:extLst>
                </a:gridCol>
                <a:gridCol w="1611653">
                  <a:extLst>
                    <a:ext uri="{9D8B030D-6E8A-4147-A177-3AD203B41FA5}">
                      <a16:colId xmlns:a16="http://schemas.microsoft.com/office/drawing/2014/main" val="3175208321"/>
                    </a:ext>
                  </a:extLst>
                </a:gridCol>
                <a:gridCol w="1611653">
                  <a:extLst>
                    <a:ext uri="{9D8B030D-6E8A-4147-A177-3AD203B41FA5}">
                      <a16:colId xmlns:a16="http://schemas.microsoft.com/office/drawing/2014/main" val="2304273468"/>
                    </a:ext>
                  </a:extLst>
                </a:gridCol>
                <a:gridCol w="1611653">
                  <a:extLst>
                    <a:ext uri="{9D8B030D-6E8A-4147-A177-3AD203B41FA5}">
                      <a16:colId xmlns:a16="http://schemas.microsoft.com/office/drawing/2014/main" val="3833975757"/>
                    </a:ext>
                  </a:extLst>
                </a:gridCol>
                <a:gridCol w="1611653">
                  <a:extLst>
                    <a:ext uri="{9D8B030D-6E8A-4147-A177-3AD203B41FA5}">
                      <a16:colId xmlns:a16="http://schemas.microsoft.com/office/drawing/2014/main" val="2854121295"/>
                    </a:ext>
                  </a:extLst>
                </a:gridCol>
                <a:gridCol w="1611653">
                  <a:extLst>
                    <a:ext uri="{9D8B030D-6E8A-4147-A177-3AD203B41FA5}">
                      <a16:colId xmlns:a16="http://schemas.microsoft.com/office/drawing/2014/main" val="1012419684"/>
                    </a:ext>
                  </a:extLst>
                </a:gridCol>
                <a:gridCol w="1611653">
                  <a:extLst>
                    <a:ext uri="{9D8B030D-6E8A-4147-A177-3AD203B41FA5}">
                      <a16:colId xmlns:a16="http://schemas.microsoft.com/office/drawing/2014/main" val="1973387395"/>
                    </a:ext>
                  </a:extLst>
                </a:gridCol>
              </a:tblGrid>
              <a:tr h="360040">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50304" marR="50304" marT="0" marB="0" anchor="ctr">
                    <a:solidFill>
                      <a:srgbClr val="EA8024"/>
                    </a:solidFill>
                  </a:tcPr>
                </a:tc>
                <a:tc gridSpan="3">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 people</a:t>
                      </a:r>
                    </a:p>
                  </a:txBody>
                  <a:tcPr marL="50304" marR="50304" marT="0" marB="0" anchor="ctr">
                    <a:solidFill>
                      <a:srgbClr val="EA8024"/>
                    </a:solidFill>
                  </a:tcPr>
                </a:tc>
                <a:tc hMerge="1">
                  <a:txBody>
                    <a:bodyPr/>
                    <a:lstStyle/>
                    <a:p>
                      <a:endParaRPr lang="en-AU"/>
                    </a:p>
                  </a:txBody>
                  <a:tcPr/>
                </a:tc>
                <a:tc hMerge="1">
                  <a:txBody>
                    <a:bodyPr/>
                    <a:lstStyle/>
                    <a:p>
                      <a:endParaRPr lang="en-AU"/>
                    </a:p>
                  </a:txBody>
                  <a:tcPr/>
                </a:tc>
                <a:tc gridSpan="3">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 ratios</a:t>
                      </a:r>
                    </a:p>
                  </a:txBody>
                  <a:tcPr marL="50304" marR="50304" marT="0" marB="0" anchor="ctr">
                    <a:solidFill>
                      <a:srgbClr val="EA8024"/>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909500957"/>
                  </a:ext>
                </a:extLst>
              </a:tr>
              <a:tr h="360040">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0304" marR="50304" marT="0" marB="0" anchor="ctr">
                    <a:solidFill>
                      <a:srgbClr val="EA8024"/>
                    </a:solidFill>
                  </a:tcPr>
                </a:tc>
                <a:extLst>
                  <a:ext uri="{0D108BD9-81ED-4DB2-BD59-A6C34878D82A}">
                    <a16:rowId xmlns:a16="http://schemas.microsoft.com/office/drawing/2014/main" val="1664115362"/>
                  </a:ext>
                </a:extLst>
              </a:tr>
              <a:tr h="360040">
                <a:tc>
                  <a:txBody>
                    <a:bodyPr/>
                    <a:lstStyle/>
                    <a:p>
                      <a:pPr algn="l">
                        <a:spcAft>
                          <a:spcPts val="500"/>
                        </a:spcAft>
                      </a:pPr>
                      <a:r>
                        <a:rPr lang="en-AU" sz="1200">
                          <a:effectLst/>
                        </a:rPr>
                        <a:t>1-14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567935473"/>
                  </a:ext>
                </a:extLst>
              </a:tr>
              <a:tr h="360040">
                <a:tc>
                  <a:txBody>
                    <a:bodyPr/>
                    <a:lstStyle/>
                    <a:p>
                      <a:pPr algn="l">
                        <a:spcAft>
                          <a:spcPts val="500"/>
                        </a:spcAft>
                      </a:pPr>
                      <a:r>
                        <a:rPr lang="en-AU" sz="1200">
                          <a:effectLst/>
                        </a:rPr>
                        <a:t>15-24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54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2610274291"/>
                  </a:ext>
                </a:extLst>
              </a:tr>
              <a:tr h="360040">
                <a:tc>
                  <a:txBody>
                    <a:bodyPr/>
                    <a:lstStyle/>
                    <a:p>
                      <a:pPr algn="l">
                        <a:spcAft>
                          <a:spcPts val="500"/>
                        </a:spcAft>
                      </a:pPr>
                      <a:r>
                        <a:rPr lang="en-AU" sz="1200">
                          <a:effectLst/>
                        </a:rPr>
                        <a:t>25-34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73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84391523"/>
                  </a:ext>
                </a:extLst>
              </a:tr>
              <a:tr h="360040">
                <a:tc>
                  <a:txBody>
                    <a:bodyPr/>
                    <a:lstStyle/>
                    <a:p>
                      <a:pPr algn="l">
                        <a:spcAft>
                          <a:spcPts val="500"/>
                        </a:spcAft>
                      </a:pPr>
                      <a:r>
                        <a:rPr lang="en-AU" sz="1200">
                          <a:effectLst/>
                        </a:rPr>
                        <a:t>35-44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40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2.2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2205163480"/>
                  </a:ext>
                </a:extLst>
              </a:tr>
              <a:tr h="360040">
                <a:tc>
                  <a:txBody>
                    <a:bodyPr/>
                    <a:lstStyle/>
                    <a:p>
                      <a:pPr algn="l">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err="1">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err="1">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err="1">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1929045704"/>
                  </a:ext>
                </a:extLst>
              </a:tr>
              <a:tr h="360040">
                <a:tc>
                  <a:txBody>
                    <a:bodyPr/>
                    <a:lstStyle/>
                    <a:p>
                      <a:pPr algn="l">
                        <a:spcAft>
                          <a:spcPts val="500"/>
                        </a:spcAft>
                      </a:pPr>
                      <a:r>
                        <a:rPr lang="en-AU" sz="1200">
                          <a:effectLst/>
                        </a:rPr>
                        <a:t>All ages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err="1">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295199000"/>
                  </a:ext>
                </a:extLst>
              </a:tr>
            </a:tbl>
          </a:graphicData>
        </a:graphic>
      </p:graphicFrame>
      <p:sp>
        <p:nvSpPr>
          <p:cNvPr id="10" name="Rectangle 9">
            <a:extLst>
              <a:ext uri="{FF2B5EF4-FFF2-40B4-BE49-F238E27FC236}">
                <a16:creationId xmlns:a16="http://schemas.microsoft.com/office/drawing/2014/main" id="{F7754E1C-5B51-44B3-B43B-272EC5AAB674}"/>
              </a:ext>
            </a:extLst>
          </p:cNvPr>
          <p:cNvSpPr/>
          <p:nvPr/>
        </p:nvSpPr>
        <p:spPr>
          <a:xfrm>
            <a:off x="336000" y="5348312"/>
            <a:ext cx="11520000" cy="1509687"/>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 per 100,000 population, rounded to the nearest whole number, standardised to the 2016 Census based population estimates and 2016 ERP.</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 rate ratio is the Aboriginal and Torres Strait Islander rate divided by the non-Indigenous rate.</a:t>
            </a:r>
          </a:p>
          <a:p>
            <a:pPr marL="228600" indent="-228600">
              <a:buFont typeface="+mj-lt"/>
              <a:buAutoNum type="arabicPeriod"/>
              <a:tabLst>
                <a:tab pos="457200" algn="l"/>
                <a:tab pos="594360" algn="l"/>
              </a:tabLst>
            </a:pPr>
            <a:r>
              <a:rPr lang="en-AU" sz="900" dirty="0" err="1">
                <a:latin typeface="Calibri" panose="020F0502020204030204" pitchFamily="34" charset="0"/>
                <a:cs typeface="Times New Roman" panose="02020603050405020304" pitchFamily="18" charset="0"/>
              </a:rPr>
              <a:t>n.p.</a:t>
            </a:r>
            <a:r>
              <a:rPr lang="en-AU" sz="900" dirty="0">
                <a:latin typeface="Calibri" panose="020F0502020204030204" pitchFamily="34" charset="0"/>
                <a:cs typeface="Times New Roman" panose="02020603050405020304" pitchFamily="18" charset="0"/>
              </a:rPr>
              <a:t>: not published.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Due to the incomplete identification of Aboriginal and Torres Strait Islander status, these figures probably underestimate the true differences between Aboriginal and Torres Strait Islander and non-Indigenous people.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Rounding may result in inconsistencies in calculated ratios.</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7768909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551161"/>
          </a:xfrm>
        </p:spPr>
        <p:txBody>
          <a:bodyPr/>
          <a:lstStyle/>
          <a:p>
            <a:r>
              <a:rPr lang="en-AU" sz="2400" dirty="0"/>
              <a:t>Kidney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612059"/>
          </a:xfrm>
        </p:spPr>
        <p:txBody>
          <a:bodyPr>
            <a:normAutofit/>
          </a:bodyPr>
          <a:lstStyle/>
          <a:p>
            <a:pPr lvl="0"/>
            <a:r>
              <a:rPr lang="en-AU" sz="2000" dirty="0">
                <a:latin typeface="Trebuchet MS" panose="020B0603020202020204" pitchFamily="34" charset="0"/>
              </a:rPr>
              <a:t>In 2018-19, 1.8% of Aboriginal and Torres Strait Islander people (Aboriginal people 1.9%; Torres Strait Islander people 0.4%) reported kidney disease as a long-term health condition.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2014-2018, after age-adjustment, the notification rate of end-stage renal disease was 6.3 times higher for Aboriginal and Torres Strait Islander people than for non-Indigenous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‘care involving dialysis’ was the most common reason for hospitalisation among Aboriginal and Torres Strait Islander people.</a:t>
            </a:r>
          </a:p>
          <a:p>
            <a:pPr lvl="0"/>
            <a:endParaRPr lang="en-AU" dirty="0"/>
          </a:p>
        </p:txBody>
      </p:sp>
    </p:spTree>
    <p:extLst>
      <p:ext uri="{BB962C8B-B14F-4D97-AF65-F5344CB8AC3E}">
        <p14:creationId xmlns:p14="http://schemas.microsoft.com/office/powerpoint/2010/main" val="24675365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0405"/>
            <a:ext cx="11520000" cy="551161"/>
          </a:xfrm>
        </p:spPr>
        <p:txBody>
          <a:bodyPr/>
          <a:lstStyle/>
          <a:p>
            <a:r>
              <a:rPr lang="en-AU" sz="2400" dirty="0"/>
              <a:t>Kidney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1739" y="2348880"/>
            <a:ext cx="11520000" cy="3900091"/>
          </a:xfrm>
        </p:spPr>
        <p:txBody>
          <a:bodyPr>
            <a:normAutofit/>
          </a:bodyPr>
          <a:lstStyle/>
          <a:p>
            <a:pPr lvl="0"/>
            <a:r>
              <a:rPr lang="en-AU" sz="2000" dirty="0">
                <a:latin typeface="Trebuchet MS" panose="020B0603020202020204" pitchFamily="34" charset="0"/>
              </a:rPr>
              <a:t>In 2018, 310 Aboriginal and Torres Strait Islander people commenced dialysis and 49 were the recipients of new kidneys.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the age-adjusted death rate from kidney disease was 21 per 100,000 (NT: 47 per 100,000; WA: 38 per 100,000) for Aboriginal and Torres Strait Islander people living in NSW, Qld, WA, SA and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 most common causes of death among the 217 Aboriginal and Torres Strait Islander people who were receiving dialysis was CVD (64 deaths) and withdrawal from treatment (51 deaths).</a:t>
            </a:r>
          </a:p>
          <a:p>
            <a:pPr lvl="0"/>
            <a:endParaRPr lang="en-AU" dirty="0"/>
          </a:p>
        </p:txBody>
      </p:sp>
    </p:spTree>
    <p:extLst>
      <p:ext uri="{BB962C8B-B14F-4D97-AF65-F5344CB8AC3E}">
        <p14:creationId xmlns:p14="http://schemas.microsoft.com/office/powerpoint/2010/main" val="199511423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6A9D0-D029-463E-8550-4A602E426003}"/>
              </a:ext>
            </a:extLst>
          </p:cNvPr>
          <p:cNvSpPr>
            <a:spLocks noGrp="1"/>
          </p:cNvSpPr>
          <p:nvPr>
            <p:ph type="title"/>
          </p:nvPr>
        </p:nvSpPr>
        <p:spPr/>
        <p:txBody>
          <a:bodyPr/>
          <a:lstStyle/>
          <a:p>
            <a:r>
              <a:rPr lang="en-AU" sz="2400" dirty="0"/>
              <a:t>Numbers of notifications and age-standardised notification rates for ESRD, by Indigenous status, and Aboriginal and Torres Strait </a:t>
            </a:r>
            <a:r>
              <a:rPr lang="en-AU" sz="2400" dirty="0" err="1"/>
              <a:t>Islander:non-Indigenous</a:t>
            </a:r>
            <a:r>
              <a:rPr lang="en-AU" sz="2400" dirty="0"/>
              <a:t> rate ratios, selected jurisdictions, Australia, 2014-2018</a:t>
            </a:r>
          </a:p>
        </p:txBody>
      </p:sp>
      <p:graphicFrame>
        <p:nvGraphicFramePr>
          <p:cNvPr id="4" name="Content Placeholder 3">
            <a:extLst>
              <a:ext uri="{FF2B5EF4-FFF2-40B4-BE49-F238E27FC236}">
                <a16:creationId xmlns:a16="http://schemas.microsoft.com/office/drawing/2014/main" id="{FB45AFBC-C32A-4562-BCA8-3F1CB2106DBD}"/>
              </a:ext>
            </a:extLst>
          </p:cNvPr>
          <p:cNvGraphicFramePr>
            <a:graphicFrameLocks noGrp="1"/>
          </p:cNvGraphicFramePr>
          <p:nvPr>
            <p:ph idx="1"/>
            <p:extLst>
              <p:ext uri="{D42A27DB-BD31-4B8C-83A1-F6EECF244321}">
                <p14:modId xmlns:p14="http://schemas.microsoft.com/office/powerpoint/2010/main" val="211476399"/>
              </p:ext>
            </p:extLst>
          </p:nvPr>
        </p:nvGraphicFramePr>
        <p:xfrm>
          <a:off x="336000" y="2564904"/>
          <a:ext cx="11485560" cy="2880324"/>
        </p:xfrm>
        <a:graphic>
          <a:graphicData uri="http://schemas.openxmlformats.org/drawingml/2006/table">
            <a:tbl>
              <a:tblPr firstRow="1" firstCol="1" bandRow="1">
                <a:tableStyleId>{91EBBBCC-DAD2-459C-BE2E-F6DE35CF9A28}</a:tableStyleId>
              </a:tblPr>
              <a:tblGrid>
                <a:gridCol w="1914260">
                  <a:extLst>
                    <a:ext uri="{9D8B030D-6E8A-4147-A177-3AD203B41FA5}">
                      <a16:colId xmlns:a16="http://schemas.microsoft.com/office/drawing/2014/main" val="3544093065"/>
                    </a:ext>
                  </a:extLst>
                </a:gridCol>
                <a:gridCol w="1914260">
                  <a:extLst>
                    <a:ext uri="{9D8B030D-6E8A-4147-A177-3AD203B41FA5}">
                      <a16:colId xmlns:a16="http://schemas.microsoft.com/office/drawing/2014/main" val="3483025650"/>
                    </a:ext>
                  </a:extLst>
                </a:gridCol>
                <a:gridCol w="1914260">
                  <a:extLst>
                    <a:ext uri="{9D8B030D-6E8A-4147-A177-3AD203B41FA5}">
                      <a16:colId xmlns:a16="http://schemas.microsoft.com/office/drawing/2014/main" val="3105751959"/>
                    </a:ext>
                  </a:extLst>
                </a:gridCol>
                <a:gridCol w="1914260">
                  <a:extLst>
                    <a:ext uri="{9D8B030D-6E8A-4147-A177-3AD203B41FA5}">
                      <a16:colId xmlns:a16="http://schemas.microsoft.com/office/drawing/2014/main" val="503585754"/>
                    </a:ext>
                  </a:extLst>
                </a:gridCol>
                <a:gridCol w="1914260">
                  <a:extLst>
                    <a:ext uri="{9D8B030D-6E8A-4147-A177-3AD203B41FA5}">
                      <a16:colId xmlns:a16="http://schemas.microsoft.com/office/drawing/2014/main" val="1451165376"/>
                    </a:ext>
                  </a:extLst>
                </a:gridCol>
                <a:gridCol w="1914260">
                  <a:extLst>
                    <a:ext uri="{9D8B030D-6E8A-4147-A177-3AD203B41FA5}">
                      <a16:colId xmlns:a16="http://schemas.microsoft.com/office/drawing/2014/main" val="307022555"/>
                    </a:ext>
                  </a:extLst>
                </a:gridCol>
              </a:tblGrid>
              <a:tr h="320036">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Non-Indigenous</a:t>
                      </a:r>
                    </a:p>
                  </a:txBody>
                  <a:tcPr marL="68580" marR="68580" marT="0" marB="0" anchor="ctr">
                    <a:solidFill>
                      <a:srgbClr val="EA8024"/>
                    </a:solidFill>
                  </a:tcPr>
                </a:tc>
                <a:tc hMerge="1">
                  <a:txBody>
                    <a:bodyPr/>
                    <a:lstStyle/>
                    <a:p>
                      <a:endParaRPr lang="en-AU"/>
                    </a:p>
                  </a:txBody>
                  <a:tcPr/>
                </a:tc>
                <a:tc rowSpan="2">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Rate ratio</a:t>
                      </a:r>
                    </a:p>
                  </a:txBody>
                  <a:tcPr marL="68580" marR="68580" marT="0" marB="0" anchor="ctr">
                    <a:solidFill>
                      <a:srgbClr val="EA8024"/>
                    </a:solidFill>
                  </a:tcPr>
                </a:tc>
                <a:extLst>
                  <a:ext uri="{0D108BD9-81ED-4DB2-BD59-A6C34878D82A}">
                    <a16:rowId xmlns:a16="http://schemas.microsoft.com/office/drawing/2014/main" val="3710800502"/>
                  </a:ext>
                </a:extLst>
              </a:tr>
              <a:tr h="320036">
                <a:tc vMerge="1">
                  <a:txBody>
                    <a:bodyPr/>
                    <a:lstStyle/>
                    <a:p>
                      <a:pPr marL="0" algn="l" defTabSz="914400" rtl="0" eaLnBrk="1" latinLnBrk="0" hangingPunct="1">
                        <a:spcAft>
                          <a:spcPts val="500"/>
                        </a:spcAft>
                      </a:pPr>
                      <a:endParaRPr lang="en-AU" sz="1200" b="1" kern="1200" dirty="0">
                        <a:solidFill>
                          <a:schemeClr val="bg1"/>
                        </a:solidFill>
                        <a:effectLst/>
                        <a:latin typeface="+mn-lt"/>
                        <a:ea typeface="+mn-ea"/>
                        <a:cs typeface="+mn-cs"/>
                      </a:endParaRP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vMerge="1">
                  <a:txBody>
                    <a:bodyPr/>
                    <a:lstStyle/>
                    <a:p>
                      <a:endParaRPr lang="en-AU"/>
                    </a:p>
                  </a:txBody>
                  <a:tcPr/>
                </a:tc>
                <a:extLst>
                  <a:ext uri="{0D108BD9-81ED-4DB2-BD59-A6C34878D82A}">
                    <a16:rowId xmlns:a16="http://schemas.microsoft.com/office/drawing/2014/main" val="4108824360"/>
                  </a:ext>
                </a:extLst>
              </a:tr>
              <a:tr h="320036">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3,996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47658757"/>
                  </a:ext>
                </a:extLst>
              </a:tr>
              <a:tr h="320036">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49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3,451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00953937"/>
                  </a:ext>
                </a:extLst>
              </a:tr>
              <a:tr h="320036">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585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2,432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36163683"/>
                  </a:ext>
                </a:extLst>
              </a:tr>
              <a:tr h="320036">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371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13396975"/>
                  </a:ext>
                </a:extLst>
              </a:tr>
              <a:tr h="320036">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35391392"/>
                  </a:ext>
                </a:extLst>
              </a:tr>
              <a:tr h="320036">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479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69492721"/>
                  </a:ext>
                </a:extLst>
              </a:tr>
              <a:tr h="320036">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603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12,589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81431688"/>
                  </a:ext>
                </a:extLst>
              </a:tr>
            </a:tbl>
          </a:graphicData>
        </a:graphic>
      </p:graphicFrame>
      <p:sp>
        <p:nvSpPr>
          <p:cNvPr id="5" name="Rectangle 4">
            <a:extLst>
              <a:ext uri="{FF2B5EF4-FFF2-40B4-BE49-F238E27FC236}">
                <a16:creationId xmlns:a16="http://schemas.microsoft.com/office/drawing/2014/main" id="{37CB1954-25B9-4104-9D71-E2611600B58D}"/>
              </a:ext>
            </a:extLst>
          </p:cNvPr>
          <p:cNvSpPr/>
          <p:nvPr/>
        </p:nvSpPr>
        <p:spPr>
          <a:xfrm>
            <a:off x="327885" y="5445224"/>
            <a:ext cx="11519999" cy="938719"/>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per 1,000,000 population have been standardised using the ERP from 30 June 2001.</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 ratio is the Aboriginal and Torres Strait Islander rate divided by the non-Indigenous rate.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Notification rates for Tas and the ACT have not been shown separately because of the small numbers of notifications but are included in the figures for Australia.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Rounding may result in inconsistencies in calculated ratios.</a:t>
            </a:r>
          </a:p>
          <a:p>
            <a:pPr>
              <a:tabLst>
                <a:tab pos="457200" algn="l"/>
                <a:tab pos="594360" algn="l"/>
              </a:tabLst>
            </a:pPr>
            <a:r>
              <a:rPr lang="en-AU" sz="900" dirty="0">
                <a:latin typeface="Calibri" panose="020F0502020204030204" pitchFamily="34" charset="0"/>
                <a:cs typeface="Times New Roman" panose="02020603050405020304" pitchFamily="18" charset="0"/>
              </a:rPr>
              <a:t>Source: Derived from ANZDATA, 2019, ABS, 2016, ABS, 2019, ABS, 2019. </a:t>
            </a:r>
          </a:p>
        </p:txBody>
      </p:sp>
    </p:spTree>
    <p:extLst>
      <p:ext uri="{BB962C8B-B14F-4D97-AF65-F5344CB8AC3E}">
        <p14:creationId xmlns:p14="http://schemas.microsoft.com/office/powerpoint/2010/main" val="2240187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5D827-BDE5-4238-9BDB-8245CF067391}"/>
              </a:ext>
            </a:extLst>
          </p:cNvPr>
          <p:cNvSpPr>
            <a:spLocks noGrp="1"/>
          </p:cNvSpPr>
          <p:nvPr>
            <p:ph type="title"/>
          </p:nvPr>
        </p:nvSpPr>
        <p:spPr/>
        <p:txBody>
          <a:bodyPr/>
          <a:lstStyle/>
          <a:p>
            <a:r>
              <a:rPr lang="en-AU" sz="2400" dirty="0"/>
              <a:t>Numbers of notifications and notification rates of ESRD, by Indigenous status and age-group, and Aboriginal and Torres Strait </a:t>
            </a:r>
            <a:r>
              <a:rPr lang="en-AU" sz="2400" dirty="0" err="1"/>
              <a:t>Islander:non-Indigenous</a:t>
            </a:r>
            <a:r>
              <a:rPr lang="en-AU" sz="2400" dirty="0"/>
              <a:t> rate ratios, Australia, 2014-2018</a:t>
            </a:r>
          </a:p>
        </p:txBody>
      </p:sp>
      <p:graphicFrame>
        <p:nvGraphicFramePr>
          <p:cNvPr id="4" name="Content Placeholder 3">
            <a:extLst>
              <a:ext uri="{FF2B5EF4-FFF2-40B4-BE49-F238E27FC236}">
                <a16:creationId xmlns:a16="http://schemas.microsoft.com/office/drawing/2014/main" id="{D4A4FA83-5326-4D70-87A0-1C659B870B07}"/>
              </a:ext>
            </a:extLst>
          </p:cNvPr>
          <p:cNvGraphicFramePr>
            <a:graphicFrameLocks noGrp="1"/>
          </p:cNvGraphicFramePr>
          <p:nvPr>
            <p:ph idx="1"/>
            <p:extLst>
              <p:ext uri="{D42A27DB-BD31-4B8C-83A1-F6EECF244321}">
                <p14:modId xmlns:p14="http://schemas.microsoft.com/office/powerpoint/2010/main" val="4242178254"/>
              </p:ext>
            </p:extLst>
          </p:nvPr>
        </p:nvGraphicFramePr>
        <p:xfrm>
          <a:off x="332620" y="2276873"/>
          <a:ext cx="11485560" cy="3071442"/>
        </p:xfrm>
        <a:graphic>
          <a:graphicData uri="http://schemas.openxmlformats.org/drawingml/2006/table">
            <a:tbl>
              <a:tblPr firstRow="1" firstCol="1" bandRow="1">
                <a:tableStyleId>{91EBBBCC-DAD2-459C-BE2E-F6DE35CF9A28}</a:tableStyleId>
              </a:tblPr>
              <a:tblGrid>
                <a:gridCol w="1914260">
                  <a:extLst>
                    <a:ext uri="{9D8B030D-6E8A-4147-A177-3AD203B41FA5}">
                      <a16:colId xmlns:a16="http://schemas.microsoft.com/office/drawing/2014/main" val="4191429360"/>
                    </a:ext>
                  </a:extLst>
                </a:gridCol>
                <a:gridCol w="1914260">
                  <a:extLst>
                    <a:ext uri="{9D8B030D-6E8A-4147-A177-3AD203B41FA5}">
                      <a16:colId xmlns:a16="http://schemas.microsoft.com/office/drawing/2014/main" val="4250889787"/>
                    </a:ext>
                  </a:extLst>
                </a:gridCol>
                <a:gridCol w="1914260">
                  <a:extLst>
                    <a:ext uri="{9D8B030D-6E8A-4147-A177-3AD203B41FA5}">
                      <a16:colId xmlns:a16="http://schemas.microsoft.com/office/drawing/2014/main" val="2411602458"/>
                    </a:ext>
                  </a:extLst>
                </a:gridCol>
                <a:gridCol w="1914260">
                  <a:extLst>
                    <a:ext uri="{9D8B030D-6E8A-4147-A177-3AD203B41FA5}">
                      <a16:colId xmlns:a16="http://schemas.microsoft.com/office/drawing/2014/main" val="3794661094"/>
                    </a:ext>
                  </a:extLst>
                </a:gridCol>
                <a:gridCol w="1914260">
                  <a:extLst>
                    <a:ext uri="{9D8B030D-6E8A-4147-A177-3AD203B41FA5}">
                      <a16:colId xmlns:a16="http://schemas.microsoft.com/office/drawing/2014/main" val="1411471034"/>
                    </a:ext>
                  </a:extLst>
                </a:gridCol>
                <a:gridCol w="1914260">
                  <a:extLst>
                    <a:ext uri="{9D8B030D-6E8A-4147-A177-3AD203B41FA5}">
                      <a16:colId xmlns:a16="http://schemas.microsoft.com/office/drawing/2014/main" val="1601373763"/>
                    </a:ext>
                  </a:extLst>
                </a:gridCol>
              </a:tblGrid>
              <a:tr h="279222">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Non-Indigenous</a:t>
                      </a:r>
                    </a:p>
                  </a:txBody>
                  <a:tcPr marL="68580" marR="68580" marT="0" marB="0" anchor="ctr">
                    <a:solidFill>
                      <a:srgbClr val="EA8024"/>
                    </a:solidFill>
                  </a:tcPr>
                </a:tc>
                <a:tc h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 ratio</a:t>
                      </a:r>
                    </a:p>
                  </a:txBody>
                  <a:tcPr marL="68580" marR="68580" marT="0" marB="0" anchor="ctr">
                    <a:solidFill>
                      <a:srgbClr val="EA8024"/>
                    </a:solidFill>
                  </a:tcPr>
                </a:tc>
                <a:extLst>
                  <a:ext uri="{0D108BD9-81ED-4DB2-BD59-A6C34878D82A}">
                    <a16:rowId xmlns:a16="http://schemas.microsoft.com/office/drawing/2014/main" val="3226497598"/>
                  </a:ext>
                </a:extLst>
              </a:tr>
              <a:tr h="279222">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extLst>
                  <a:ext uri="{0D108BD9-81ED-4DB2-BD59-A6C34878D82A}">
                    <a16:rowId xmlns:a16="http://schemas.microsoft.com/office/drawing/2014/main" val="1528795330"/>
                  </a:ext>
                </a:extLst>
              </a:tr>
              <a:tr h="279222">
                <a:tc>
                  <a:txBody>
                    <a:bodyPr/>
                    <a:lstStyle/>
                    <a:p>
                      <a:pPr algn="just">
                        <a:spcAft>
                          <a:spcPts val="500"/>
                        </a:spcAft>
                      </a:pPr>
                      <a:r>
                        <a:rPr lang="en-AU" sz="1200">
                          <a:effectLst/>
                        </a:rPr>
                        <a:t>0-14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71073183"/>
                  </a:ext>
                </a:extLst>
              </a:tr>
              <a:tr h="279222">
                <a:tc>
                  <a:txBody>
                    <a:bodyPr/>
                    <a:lstStyle/>
                    <a:p>
                      <a:pPr algn="just">
                        <a:spcAft>
                          <a:spcPts val="500"/>
                        </a:spcAft>
                      </a:pPr>
                      <a:r>
                        <a:rPr lang="en-AU" sz="1200">
                          <a:effectLst/>
                        </a:rPr>
                        <a:t>15-24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93240134"/>
                  </a:ext>
                </a:extLst>
              </a:tr>
              <a:tr h="279222">
                <a:tc>
                  <a:txBody>
                    <a:bodyPr/>
                    <a:lstStyle/>
                    <a:p>
                      <a:pPr algn="just">
                        <a:spcAft>
                          <a:spcPts val="500"/>
                        </a:spcAft>
                      </a:pPr>
                      <a:r>
                        <a:rPr lang="en-AU" sz="1200">
                          <a:effectLst/>
                        </a:rPr>
                        <a:t>25-34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36971806"/>
                  </a:ext>
                </a:extLst>
              </a:tr>
              <a:tr h="279222">
                <a:tc>
                  <a:txBody>
                    <a:bodyPr/>
                    <a:lstStyle/>
                    <a:p>
                      <a:pPr algn="just">
                        <a:spcAft>
                          <a:spcPts val="500"/>
                        </a:spcAft>
                      </a:pPr>
                      <a:r>
                        <a:rPr lang="en-AU" sz="1200">
                          <a:effectLst/>
                        </a:rPr>
                        <a:t>35-44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721465648"/>
                  </a:ext>
                </a:extLst>
              </a:tr>
              <a:tr h="279222">
                <a:tc>
                  <a:txBody>
                    <a:bodyPr/>
                    <a:lstStyle/>
                    <a:p>
                      <a:pPr algn="just">
                        <a:spcAft>
                          <a:spcPts val="500"/>
                        </a:spcAft>
                      </a:pPr>
                      <a:r>
                        <a:rPr lang="en-AU" sz="1200">
                          <a:effectLst/>
                        </a:rPr>
                        <a:t>45-54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482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27516525"/>
                  </a:ext>
                </a:extLst>
              </a:tr>
              <a:tr h="279222">
                <a:tc>
                  <a:txBody>
                    <a:bodyPr/>
                    <a:lstStyle/>
                    <a:p>
                      <a:pPr algn="just">
                        <a:spcAft>
                          <a:spcPts val="500"/>
                        </a:spcAft>
                      </a:pPr>
                      <a:r>
                        <a:rPr lang="en-AU" sz="1200">
                          <a:effectLst/>
                        </a:rPr>
                        <a:t>55-64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2,704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51061091"/>
                  </a:ext>
                </a:extLst>
              </a:tr>
              <a:tr h="279222">
                <a:tc>
                  <a:txBody>
                    <a:bodyPr/>
                    <a:lstStyle/>
                    <a:p>
                      <a:pPr algn="just">
                        <a:spcAft>
                          <a:spcPts val="500"/>
                        </a:spcAft>
                      </a:pPr>
                      <a:r>
                        <a:rPr lang="en-AU" sz="1200">
                          <a:effectLst/>
                        </a:rPr>
                        <a:t>65-74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3,456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9221743"/>
                  </a:ext>
                </a:extLst>
              </a:tr>
              <a:tr h="279222">
                <a:tc>
                  <a:txBody>
                    <a:bodyPr/>
                    <a:lstStyle/>
                    <a:p>
                      <a:pPr algn="just">
                        <a:spcAft>
                          <a:spcPts val="500"/>
                        </a:spcAft>
                      </a:pPr>
                      <a:r>
                        <a:rPr lang="en-AU" sz="1200">
                          <a:effectLst/>
                        </a:rPr>
                        <a:t>75+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721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32074327"/>
                  </a:ext>
                </a:extLst>
              </a:tr>
              <a:tr h="279222">
                <a:tc>
                  <a:txBody>
                    <a:bodyPr/>
                    <a:lstStyle/>
                    <a:p>
                      <a:pPr algn="just">
                        <a:spcAft>
                          <a:spcPts val="500"/>
                        </a:spcAft>
                      </a:pPr>
                      <a:r>
                        <a:rPr lang="en-AU" sz="1200">
                          <a:effectLst/>
                        </a:rPr>
                        <a:t>All ages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603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12,589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1833814"/>
                  </a:ext>
                </a:extLst>
              </a:tr>
            </a:tbl>
          </a:graphicData>
        </a:graphic>
      </p:graphicFrame>
      <p:sp>
        <p:nvSpPr>
          <p:cNvPr id="5" name="Rectangle 4">
            <a:extLst>
              <a:ext uri="{FF2B5EF4-FFF2-40B4-BE49-F238E27FC236}">
                <a16:creationId xmlns:a16="http://schemas.microsoft.com/office/drawing/2014/main" id="{8CC6CEA2-EDEF-41EB-A737-1DFEBEC56106}"/>
              </a:ext>
            </a:extLst>
          </p:cNvPr>
          <p:cNvSpPr/>
          <p:nvPr/>
        </p:nvSpPr>
        <p:spPr>
          <a:xfrm>
            <a:off x="359664" y="5348313"/>
            <a:ext cx="11485561" cy="938719"/>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per 1,000,000 population.</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 rate ratio is the Aboriginal and Torres Strait Islander rate divided by the non-Indigenous rate.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for ‘All ages’ are age-standardised.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Rounding may result in inconsistencies in calculated ratios.</a:t>
            </a:r>
          </a:p>
          <a:p>
            <a:pPr>
              <a:tabLst>
                <a:tab pos="457200" algn="l"/>
                <a:tab pos="594360" algn="l"/>
              </a:tabLst>
            </a:pPr>
            <a:r>
              <a:rPr lang="en-AU" sz="900" dirty="0">
                <a:latin typeface="Calibri" panose="020F0502020204030204" pitchFamily="34" charset="0"/>
                <a:cs typeface="Times New Roman" panose="02020603050405020304" pitchFamily="18" charset="0"/>
              </a:rPr>
              <a:t>Source: Derived from ANZDATA, 2019, ABS, 2016, ABS, 2019, ABS, 2019.</a:t>
            </a:r>
          </a:p>
        </p:txBody>
      </p:sp>
    </p:spTree>
    <p:extLst>
      <p:ext uri="{BB962C8B-B14F-4D97-AF65-F5344CB8AC3E}">
        <p14:creationId xmlns:p14="http://schemas.microsoft.com/office/powerpoint/2010/main" val="30788808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5A2CD-0200-4512-ADA7-68A7CA113371}"/>
              </a:ext>
            </a:extLst>
          </p:cNvPr>
          <p:cNvSpPr>
            <a:spLocks noGrp="1"/>
          </p:cNvSpPr>
          <p:nvPr>
            <p:ph type="title"/>
          </p:nvPr>
        </p:nvSpPr>
        <p:spPr/>
        <p:txBody>
          <a:bodyPr/>
          <a:lstStyle/>
          <a:p>
            <a:r>
              <a:rPr lang="en-AU" sz="2400" dirty="0"/>
              <a:t>Prevalence of Aboriginal and Torres Strait Islanders on dialysis, by modality, Australia, 2018</a:t>
            </a:r>
          </a:p>
        </p:txBody>
      </p:sp>
      <p:graphicFrame>
        <p:nvGraphicFramePr>
          <p:cNvPr id="4" name="Content Placeholder 3">
            <a:extLst>
              <a:ext uri="{FF2B5EF4-FFF2-40B4-BE49-F238E27FC236}">
                <a16:creationId xmlns:a16="http://schemas.microsoft.com/office/drawing/2014/main" id="{15133266-E73B-4DD2-B773-5938C0872285}"/>
              </a:ext>
            </a:extLst>
          </p:cNvPr>
          <p:cNvGraphicFramePr>
            <a:graphicFrameLocks noGrp="1"/>
          </p:cNvGraphicFramePr>
          <p:nvPr>
            <p:ph idx="1"/>
            <p:extLst>
              <p:ext uri="{D42A27DB-BD31-4B8C-83A1-F6EECF244321}">
                <p14:modId xmlns:p14="http://schemas.microsoft.com/office/powerpoint/2010/main" val="1540983737"/>
              </p:ext>
            </p:extLst>
          </p:nvPr>
        </p:nvGraphicFramePr>
        <p:xfrm>
          <a:off x="357230" y="2204864"/>
          <a:ext cx="11485558" cy="3384381"/>
        </p:xfrm>
        <a:graphic>
          <a:graphicData uri="http://schemas.openxmlformats.org/drawingml/2006/table">
            <a:tbl>
              <a:tblPr firstRow="1" firstCol="1" bandRow="1">
                <a:tableStyleId>{91EBBBCC-DAD2-459C-BE2E-F6DE35CF9A28}</a:tableStyleId>
              </a:tblPr>
              <a:tblGrid>
                <a:gridCol w="1640794">
                  <a:extLst>
                    <a:ext uri="{9D8B030D-6E8A-4147-A177-3AD203B41FA5}">
                      <a16:colId xmlns:a16="http://schemas.microsoft.com/office/drawing/2014/main" val="1862736508"/>
                    </a:ext>
                  </a:extLst>
                </a:gridCol>
                <a:gridCol w="1640794">
                  <a:extLst>
                    <a:ext uri="{9D8B030D-6E8A-4147-A177-3AD203B41FA5}">
                      <a16:colId xmlns:a16="http://schemas.microsoft.com/office/drawing/2014/main" val="138364724"/>
                    </a:ext>
                  </a:extLst>
                </a:gridCol>
                <a:gridCol w="1640794">
                  <a:extLst>
                    <a:ext uri="{9D8B030D-6E8A-4147-A177-3AD203B41FA5}">
                      <a16:colId xmlns:a16="http://schemas.microsoft.com/office/drawing/2014/main" val="1391827606"/>
                    </a:ext>
                  </a:extLst>
                </a:gridCol>
                <a:gridCol w="1640794">
                  <a:extLst>
                    <a:ext uri="{9D8B030D-6E8A-4147-A177-3AD203B41FA5}">
                      <a16:colId xmlns:a16="http://schemas.microsoft.com/office/drawing/2014/main" val="2065714778"/>
                    </a:ext>
                  </a:extLst>
                </a:gridCol>
                <a:gridCol w="1640794">
                  <a:extLst>
                    <a:ext uri="{9D8B030D-6E8A-4147-A177-3AD203B41FA5}">
                      <a16:colId xmlns:a16="http://schemas.microsoft.com/office/drawing/2014/main" val="2026488744"/>
                    </a:ext>
                  </a:extLst>
                </a:gridCol>
                <a:gridCol w="1640794">
                  <a:extLst>
                    <a:ext uri="{9D8B030D-6E8A-4147-A177-3AD203B41FA5}">
                      <a16:colId xmlns:a16="http://schemas.microsoft.com/office/drawing/2014/main" val="1834499812"/>
                    </a:ext>
                  </a:extLst>
                </a:gridCol>
                <a:gridCol w="1640794">
                  <a:extLst>
                    <a:ext uri="{9D8B030D-6E8A-4147-A177-3AD203B41FA5}">
                      <a16:colId xmlns:a16="http://schemas.microsoft.com/office/drawing/2014/main" val="715540591"/>
                    </a:ext>
                  </a:extLst>
                </a:gridCol>
              </a:tblGrid>
              <a:tr h="307671">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HD</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PD</a:t>
                      </a:r>
                    </a:p>
                  </a:txBody>
                  <a:tcPr marL="68580" marR="68580" marT="0" marB="0" anchor="ctr">
                    <a:solidFill>
                      <a:srgbClr val="EA8024"/>
                    </a:solidFill>
                  </a:tcPr>
                </a:tc>
                <a:tc hMerge="1">
                  <a:txBody>
                    <a:bodyPr/>
                    <a:lstStyle/>
                    <a:p>
                      <a:endParaRPr lang="en-AU"/>
                    </a:p>
                  </a:txBody>
                  <a:tcPr/>
                </a:tc>
                <a:extLst>
                  <a:ext uri="{0D108BD9-81ED-4DB2-BD59-A6C34878D82A}">
                    <a16:rowId xmlns:a16="http://schemas.microsoft.com/office/drawing/2014/main" val="2321823416"/>
                  </a:ext>
                </a:extLst>
              </a:tr>
              <a:tr h="307671">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Percentage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Percentage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Percentage</a:t>
                      </a:r>
                    </a:p>
                  </a:txBody>
                  <a:tcPr marL="68580" marR="68580" marT="0" marB="0" anchor="ctr">
                    <a:solidFill>
                      <a:srgbClr val="EA8024"/>
                    </a:solidFill>
                  </a:tcPr>
                </a:tc>
                <a:extLst>
                  <a:ext uri="{0D108BD9-81ED-4DB2-BD59-A6C34878D82A}">
                    <a16:rowId xmlns:a16="http://schemas.microsoft.com/office/drawing/2014/main" val="3988587693"/>
                  </a:ext>
                </a:extLst>
              </a:tr>
              <a:tr h="307671">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191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22512353"/>
                  </a:ext>
                </a:extLst>
              </a:tr>
              <a:tr h="307671">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7476161"/>
                  </a:ext>
                </a:extLst>
              </a:tr>
              <a:tr h="307671">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472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20720123"/>
                  </a:ext>
                </a:extLst>
              </a:tr>
              <a:tr h="307671">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439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93648466"/>
                  </a:ext>
                </a:extLst>
              </a:tr>
              <a:tr h="307671">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23110845"/>
                  </a:ext>
                </a:extLst>
              </a:tr>
              <a:tr h="307671">
                <a:tc>
                  <a:txBody>
                    <a:bodyPr/>
                    <a:lstStyle/>
                    <a:p>
                      <a:pPr algn="l">
                        <a:spcAft>
                          <a:spcPts val="500"/>
                        </a:spcAft>
                      </a:pPr>
                      <a:r>
                        <a:rPr lang="en-AU" sz="1200">
                          <a:effectLst/>
                        </a:rPr>
                        <a:t>Tas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0.2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33334155"/>
                  </a:ext>
                </a:extLst>
              </a:tr>
              <a:tr h="307671">
                <a:tc>
                  <a:txBody>
                    <a:bodyPr/>
                    <a:lstStyle/>
                    <a:p>
                      <a:pPr algn="l">
                        <a:spcAft>
                          <a:spcPts val="500"/>
                        </a:spcAft>
                      </a:pPr>
                      <a:r>
                        <a:rPr lang="en-AU" sz="1200">
                          <a:effectLst/>
                        </a:rPr>
                        <a:t>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0.6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74735239"/>
                  </a:ext>
                </a:extLst>
              </a:tr>
              <a:tr h="307671">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658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96580202"/>
                  </a:ext>
                </a:extLst>
              </a:tr>
              <a:tr h="307671">
                <a:tc>
                  <a:txBody>
                    <a:bodyPr/>
                    <a:lstStyle/>
                    <a:p>
                      <a:pPr algn="l">
                        <a:spcAft>
                          <a:spcPts val="500"/>
                        </a:spcAft>
                      </a:pPr>
                      <a:r>
                        <a:rPr lang="en-AU" sz="1200">
                          <a:effectLst/>
                        </a:rPr>
                        <a:t>Total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1,934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1,787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37123371"/>
                  </a:ext>
                </a:extLst>
              </a:tr>
            </a:tbl>
          </a:graphicData>
        </a:graphic>
      </p:graphicFrame>
      <p:sp>
        <p:nvSpPr>
          <p:cNvPr id="5" name="Rectangle 4">
            <a:extLst>
              <a:ext uri="{FF2B5EF4-FFF2-40B4-BE49-F238E27FC236}">
                <a16:creationId xmlns:a16="http://schemas.microsoft.com/office/drawing/2014/main" id="{AD857290-C238-4A79-AC43-5896810B05D8}"/>
              </a:ext>
            </a:extLst>
          </p:cNvPr>
          <p:cNvSpPr/>
          <p:nvPr/>
        </p:nvSpPr>
        <p:spPr>
          <a:xfrm>
            <a:off x="336000" y="5877272"/>
            <a:ext cx="11485562" cy="407804"/>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 Rounding may result in inconsistencies in calculated percentages.</a:t>
            </a:r>
          </a:p>
          <a:p>
            <a:pPr>
              <a:tabLst>
                <a:tab pos="457200" algn="l"/>
                <a:tab pos="594360" algn="l"/>
              </a:tabLst>
            </a:pPr>
            <a:r>
              <a:rPr lang="en-AU" sz="900" dirty="0">
                <a:latin typeface="Calibri" panose="020F0502020204030204" pitchFamily="34" charset="0"/>
                <a:cs typeface="Times New Roman" panose="02020603050405020304" pitchFamily="18" charset="0"/>
              </a:rPr>
              <a:t>Source: Derived from ANZDATA, 2019.</a:t>
            </a:r>
          </a:p>
        </p:txBody>
      </p:sp>
    </p:spTree>
    <p:extLst>
      <p:ext uri="{BB962C8B-B14F-4D97-AF65-F5344CB8AC3E}">
        <p14:creationId xmlns:p14="http://schemas.microsoft.com/office/powerpoint/2010/main" val="39844441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2"/>
            <a:ext cx="11520000" cy="767186"/>
          </a:xfrm>
        </p:spPr>
        <p:txBody>
          <a:bodyPr/>
          <a:lstStyle/>
          <a:p>
            <a:r>
              <a:rPr lang="en-AU" sz="2400" dirty="0"/>
              <a:t>Injury, including family violence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612059"/>
          </a:xfrm>
        </p:spPr>
        <p:txBody>
          <a:bodyPr>
            <a:normAutofit/>
          </a:bodyPr>
          <a:lstStyle/>
          <a:p>
            <a:pPr lvl="0"/>
            <a:r>
              <a:rPr lang="en-AU" sz="2000" dirty="0">
                <a:latin typeface="Trebuchet MS" panose="020B0603020202020204" pitchFamily="34" charset="0"/>
              </a:rPr>
              <a:t>In 2012-13, 2.5% of Aboriginal and Torres Strait Islander people reported having a long-term condition caused by injury.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16% of Aboriginal and Torres Strait Islander people aged 15 years and over had experienced physical harm or threatened physical harm at least once in the last 12 months.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2016-17, the rate of Aboriginal and Torres Strait Islander hospitalised injury was higher for males (44 per 1,000) than females (39 per 1,000).</a:t>
            </a:r>
          </a:p>
          <a:p>
            <a:pPr marL="0" lvl="0" indent="0">
              <a:buNone/>
            </a:pPr>
            <a:endParaRPr lang="en-AU" dirty="0"/>
          </a:p>
        </p:txBody>
      </p:sp>
    </p:spTree>
    <p:extLst>
      <p:ext uri="{BB962C8B-B14F-4D97-AF65-F5344CB8AC3E}">
        <p14:creationId xmlns:p14="http://schemas.microsoft.com/office/powerpoint/2010/main" val="27530461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24032" y="1653703"/>
            <a:ext cx="11520000" cy="767186"/>
          </a:xfrm>
        </p:spPr>
        <p:txBody>
          <a:bodyPr/>
          <a:lstStyle/>
          <a:p>
            <a:r>
              <a:rPr lang="en-AU" sz="2400" dirty="0"/>
              <a:t>Injury, including family violence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7968" y="2348880"/>
            <a:ext cx="11520000" cy="3756074"/>
          </a:xfrm>
        </p:spPr>
        <p:txBody>
          <a:bodyPr>
            <a:normAutofit/>
          </a:bodyPr>
          <a:lstStyle/>
          <a:p>
            <a:pPr lvl="0"/>
            <a:r>
              <a:rPr lang="en-AU" sz="2000" dirty="0">
                <a:latin typeface="Trebuchet MS" panose="020B0603020202020204" pitchFamily="34" charset="0"/>
              </a:rPr>
              <a:t>In 2017-18, 20% of injury-related hospitalisations among Aboriginal and Torres Strait Islander people were for assault.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intentional self-harm was the leading specific cause of injury deaths for NSW, Qld, SA, WA, and NT (5.3% of all Aboriginal and Torres Strait Islander deaths).</a:t>
            </a:r>
          </a:p>
          <a:p>
            <a:pPr lvl="0"/>
            <a:endParaRPr lang="en-AU" dirty="0"/>
          </a:p>
        </p:txBody>
      </p:sp>
    </p:spTree>
    <p:extLst>
      <p:ext uri="{BB962C8B-B14F-4D97-AF65-F5344CB8AC3E}">
        <p14:creationId xmlns:p14="http://schemas.microsoft.com/office/powerpoint/2010/main" val="37885239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18150" y="1628800"/>
            <a:ext cx="11520000" cy="767186"/>
          </a:xfrm>
        </p:spPr>
        <p:txBody>
          <a:bodyPr/>
          <a:lstStyle/>
          <a:p>
            <a:r>
              <a:rPr lang="en-AU" sz="2400" dirty="0"/>
              <a:t>Respiratory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0382"/>
            <a:ext cx="11520000" cy="4116115"/>
          </a:xfrm>
        </p:spPr>
        <p:txBody>
          <a:bodyPr>
            <a:normAutofit/>
          </a:bodyPr>
          <a:lstStyle/>
          <a:p>
            <a:pPr lvl="0"/>
            <a:r>
              <a:rPr lang="en-AU" sz="2000" dirty="0">
                <a:latin typeface="Trebuchet MS" panose="020B0603020202020204" pitchFamily="34" charset="0"/>
              </a:rPr>
              <a:t>In 2018-19, 29% of Aboriginal and Torres Strait Islander people reported having a long-term respiratory condition.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16% of Aboriginal and Torres Strait Islander people reported having asthma.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crude hospitalisation rates were highest for Aboriginal and Torres Strait Islander people presenting with influenza and pneumonia (7.4 per 1,000), followed by COPD (5.3 per 1,000), acute upper respiratory infections (3.8 per 1,000) and asthma (2.9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chronic lower respiratory disease was the third highest cause of death overall for Aboriginal and Torres Strait Islander people living in NSW, Qld, WA, SA and the NT.</a:t>
            </a:r>
          </a:p>
          <a:p>
            <a:pPr lvl="0"/>
            <a:endParaRPr lang="en-AU" dirty="0"/>
          </a:p>
        </p:txBody>
      </p:sp>
    </p:spTree>
    <p:extLst>
      <p:ext uri="{BB962C8B-B14F-4D97-AF65-F5344CB8AC3E}">
        <p14:creationId xmlns:p14="http://schemas.microsoft.com/office/powerpoint/2010/main" val="464215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D8361-8ECF-413F-B2E6-88982B898A6A}"/>
              </a:ext>
            </a:extLst>
          </p:cNvPr>
          <p:cNvSpPr>
            <a:spLocks noGrp="1"/>
          </p:cNvSpPr>
          <p:nvPr>
            <p:ph type="title"/>
          </p:nvPr>
        </p:nvSpPr>
        <p:spPr/>
        <p:txBody>
          <a:bodyPr/>
          <a:lstStyle/>
          <a:p>
            <a:r>
              <a:rPr lang="en-AU" sz="2400" dirty="0"/>
              <a:t>Population pyramid of Aboriginal and Torres Strait Islander and non-Indigenous populations, 30 June 2019</a:t>
            </a:r>
          </a:p>
        </p:txBody>
      </p:sp>
      <p:graphicFrame>
        <p:nvGraphicFramePr>
          <p:cNvPr id="4" name="Content Placeholder 3">
            <a:extLst>
              <a:ext uri="{FF2B5EF4-FFF2-40B4-BE49-F238E27FC236}">
                <a16:creationId xmlns:a16="http://schemas.microsoft.com/office/drawing/2014/main" id="{527D6974-2217-40C5-8038-473781219A72}"/>
              </a:ext>
            </a:extLst>
          </p:cNvPr>
          <p:cNvGraphicFramePr>
            <a:graphicFrameLocks noGrp="1"/>
          </p:cNvGraphicFramePr>
          <p:nvPr>
            <p:ph idx="1"/>
            <p:extLst>
              <p:ext uri="{D42A27DB-BD31-4B8C-83A1-F6EECF244321}">
                <p14:modId xmlns:p14="http://schemas.microsoft.com/office/powerpoint/2010/main" val="2841378640"/>
              </p:ext>
            </p:extLst>
          </p:nvPr>
        </p:nvGraphicFramePr>
        <p:xfrm>
          <a:off x="1775520" y="1440160"/>
          <a:ext cx="9361040" cy="5013176"/>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a:extLst>
              <a:ext uri="{FF2B5EF4-FFF2-40B4-BE49-F238E27FC236}">
                <a16:creationId xmlns:a16="http://schemas.microsoft.com/office/drawing/2014/main" id="{365C4C73-24EE-43C3-836A-C4AEB726D04F}"/>
              </a:ext>
            </a:extLst>
          </p:cNvPr>
          <p:cNvSpPr/>
          <p:nvPr/>
        </p:nvSpPr>
        <p:spPr>
          <a:xfrm>
            <a:off x="336000" y="6222504"/>
            <a:ext cx="2273379" cy="230832"/>
          </a:xfrm>
          <a:prstGeom prst="rect">
            <a:avLst/>
          </a:prstGeom>
        </p:spPr>
        <p:txBody>
          <a:bodyPr wrap="square">
            <a:sp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Sources: Derived from ABS, 2019, ABS, 2019.</a:t>
            </a:r>
          </a:p>
        </p:txBody>
      </p:sp>
    </p:spTree>
    <p:extLst>
      <p:ext uri="{BB962C8B-B14F-4D97-AF65-F5344CB8AC3E}">
        <p14:creationId xmlns:p14="http://schemas.microsoft.com/office/powerpoint/2010/main" val="4206884801"/>
      </p:ext>
    </p:extLst>
  </p:cSld>
  <p:clrMapOvr>
    <a:overrideClrMapping bg1="lt1" tx1="dk1" bg2="lt2" tx2="dk2" accent1="accent1" accent2="accent2" accent3="accent3" accent4="accent4" accent5="accent5" accent6="accent6" hlink="hlink" folHlink="folHlink"/>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C830A-B961-4E94-8FD7-94DA7D872F8A}"/>
              </a:ext>
            </a:extLst>
          </p:cNvPr>
          <p:cNvSpPr>
            <a:spLocks noGrp="1"/>
          </p:cNvSpPr>
          <p:nvPr>
            <p:ph type="title"/>
          </p:nvPr>
        </p:nvSpPr>
        <p:spPr/>
        <p:txBody>
          <a:bodyPr/>
          <a:lstStyle/>
          <a:p>
            <a:r>
              <a:rPr lang="en-AU" sz="2400" dirty="0"/>
              <a:t>Long-term respiratory diseases among Aboriginal and Torres Strait Islander people, by age-group, all jurisdictions, 2018-19, proportion (%)</a:t>
            </a:r>
          </a:p>
        </p:txBody>
      </p:sp>
      <p:graphicFrame>
        <p:nvGraphicFramePr>
          <p:cNvPr id="4" name="Content Placeholder 3">
            <a:extLst>
              <a:ext uri="{FF2B5EF4-FFF2-40B4-BE49-F238E27FC236}">
                <a16:creationId xmlns:a16="http://schemas.microsoft.com/office/drawing/2014/main" id="{3D05A3A9-BFC8-4A88-A1DC-630E4AB5BF98}"/>
              </a:ext>
            </a:extLst>
          </p:cNvPr>
          <p:cNvGraphicFramePr>
            <a:graphicFrameLocks noGrp="1"/>
          </p:cNvGraphicFramePr>
          <p:nvPr>
            <p:ph idx="1"/>
            <p:extLst>
              <p:ext uri="{D42A27DB-BD31-4B8C-83A1-F6EECF244321}">
                <p14:modId xmlns:p14="http://schemas.microsoft.com/office/powerpoint/2010/main" val="3382771216"/>
              </p:ext>
            </p:extLst>
          </p:nvPr>
        </p:nvGraphicFramePr>
        <p:xfrm>
          <a:off x="353848" y="2276872"/>
          <a:ext cx="11520002" cy="3312365"/>
        </p:xfrm>
        <a:graphic>
          <a:graphicData uri="http://schemas.openxmlformats.org/drawingml/2006/table">
            <a:tbl>
              <a:tblPr firstRow="1" firstCol="1" bandRow="1">
                <a:tableStyleId>{91EBBBCC-DAD2-459C-BE2E-F6DE35CF9A28}</a:tableStyleId>
              </a:tblPr>
              <a:tblGrid>
                <a:gridCol w="2610038">
                  <a:extLst>
                    <a:ext uri="{9D8B030D-6E8A-4147-A177-3AD203B41FA5}">
                      <a16:colId xmlns:a16="http://schemas.microsoft.com/office/drawing/2014/main" val="4142367816"/>
                    </a:ext>
                  </a:extLst>
                </a:gridCol>
                <a:gridCol w="1272852">
                  <a:extLst>
                    <a:ext uri="{9D8B030D-6E8A-4147-A177-3AD203B41FA5}">
                      <a16:colId xmlns:a16="http://schemas.microsoft.com/office/drawing/2014/main" val="2203256192"/>
                    </a:ext>
                  </a:extLst>
                </a:gridCol>
                <a:gridCol w="1272852">
                  <a:extLst>
                    <a:ext uri="{9D8B030D-6E8A-4147-A177-3AD203B41FA5}">
                      <a16:colId xmlns:a16="http://schemas.microsoft.com/office/drawing/2014/main" val="169147989"/>
                    </a:ext>
                  </a:extLst>
                </a:gridCol>
                <a:gridCol w="1272852">
                  <a:extLst>
                    <a:ext uri="{9D8B030D-6E8A-4147-A177-3AD203B41FA5}">
                      <a16:colId xmlns:a16="http://schemas.microsoft.com/office/drawing/2014/main" val="3427462664"/>
                    </a:ext>
                  </a:extLst>
                </a:gridCol>
                <a:gridCol w="1272852">
                  <a:extLst>
                    <a:ext uri="{9D8B030D-6E8A-4147-A177-3AD203B41FA5}">
                      <a16:colId xmlns:a16="http://schemas.microsoft.com/office/drawing/2014/main" val="1325381451"/>
                    </a:ext>
                  </a:extLst>
                </a:gridCol>
                <a:gridCol w="1272852">
                  <a:extLst>
                    <a:ext uri="{9D8B030D-6E8A-4147-A177-3AD203B41FA5}">
                      <a16:colId xmlns:a16="http://schemas.microsoft.com/office/drawing/2014/main" val="2951292603"/>
                    </a:ext>
                  </a:extLst>
                </a:gridCol>
                <a:gridCol w="1272852">
                  <a:extLst>
                    <a:ext uri="{9D8B030D-6E8A-4147-A177-3AD203B41FA5}">
                      <a16:colId xmlns:a16="http://schemas.microsoft.com/office/drawing/2014/main" val="2217432278"/>
                    </a:ext>
                  </a:extLst>
                </a:gridCol>
                <a:gridCol w="1272852">
                  <a:extLst>
                    <a:ext uri="{9D8B030D-6E8A-4147-A177-3AD203B41FA5}">
                      <a16:colId xmlns:a16="http://schemas.microsoft.com/office/drawing/2014/main" val="256122399"/>
                    </a:ext>
                  </a:extLst>
                </a:gridCol>
              </a:tblGrid>
              <a:tr h="473195">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gridSpan="6">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68580" marR="68580" marT="0" marB="0" anchor="ctr">
                    <a:solidFill>
                      <a:srgbClr val="EA8024"/>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 </a:t>
                      </a:r>
                    </a:p>
                  </a:txBody>
                  <a:tcPr marL="68580" marR="68580" marT="0" marB="0" anchor="ctr">
                    <a:solidFill>
                      <a:srgbClr val="EA8024"/>
                    </a:solidFill>
                  </a:tcPr>
                </a:tc>
                <a:extLst>
                  <a:ext uri="{0D108BD9-81ED-4DB2-BD59-A6C34878D82A}">
                    <a16:rowId xmlns:a16="http://schemas.microsoft.com/office/drawing/2014/main" val="3579551252"/>
                  </a:ext>
                </a:extLst>
              </a:tr>
              <a:tr h="473195">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0-14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15-24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25-34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35-44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45-54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55+</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a:t>
                      </a:r>
                    </a:p>
                  </a:txBody>
                  <a:tcPr marL="68580" marR="68580" marT="0" marB="0" anchor="ctr">
                    <a:solidFill>
                      <a:srgbClr val="EA8024"/>
                    </a:solidFill>
                  </a:tcPr>
                </a:tc>
                <a:extLst>
                  <a:ext uri="{0D108BD9-81ED-4DB2-BD59-A6C34878D82A}">
                    <a16:rowId xmlns:a16="http://schemas.microsoft.com/office/drawing/2014/main" val="3693015911"/>
                  </a:ext>
                </a:extLst>
              </a:tr>
              <a:tr h="473195">
                <a:tc>
                  <a:txBody>
                    <a:bodyPr/>
                    <a:lstStyle/>
                    <a:p>
                      <a:pPr algn="l">
                        <a:spcAft>
                          <a:spcPts val="500"/>
                        </a:spcAft>
                      </a:pPr>
                      <a:r>
                        <a:rPr lang="en-AU" sz="1200">
                          <a:effectLst/>
                        </a:rPr>
                        <a:t>COPD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0.8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78814457"/>
                  </a:ext>
                </a:extLst>
              </a:tr>
              <a:tr h="473195">
                <a:tc>
                  <a:txBody>
                    <a:bodyPr/>
                    <a:lstStyle/>
                    <a:p>
                      <a:pPr algn="l">
                        <a:spcAft>
                          <a:spcPts val="500"/>
                        </a:spcAft>
                      </a:pPr>
                      <a:r>
                        <a:rPr lang="en-AU" sz="1200">
                          <a:effectLst/>
                        </a:rPr>
                        <a:t>Asthma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95274750"/>
                  </a:ext>
                </a:extLst>
              </a:tr>
              <a:tr h="473195">
                <a:tc>
                  <a:txBody>
                    <a:bodyPr/>
                    <a:lstStyle/>
                    <a:p>
                      <a:pPr algn="l">
                        <a:spcAft>
                          <a:spcPts val="500"/>
                        </a:spcAft>
                      </a:pPr>
                      <a:r>
                        <a:rPr lang="en-AU" sz="1200">
                          <a:effectLst/>
                        </a:rPr>
                        <a:t>Chronic sinusitis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6503715"/>
                  </a:ext>
                </a:extLst>
              </a:tr>
              <a:tr h="473195">
                <a:tc>
                  <a:txBody>
                    <a:bodyPr/>
                    <a:lstStyle/>
                    <a:p>
                      <a:pPr algn="l">
                        <a:spcAft>
                          <a:spcPts val="500"/>
                        </a:spcAft>
                      </a:pPr>
                      <a:r>
                        <a:rPr lang="en-AU" sz="1200">
                          <a:effectLst/>
                        </a:rPr>
                        <a:t>Other diseases of the respiratory system</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01224542"/>
                  </a:ext>
                </a:extLst>
              </a:tr>
              <a:tr h="473195">
                <a:tc>
                  <a:txBody>
                    <a:bodyPr/>
                    <a:lstStyle/>
                    <a:p>
                      <a:pPr algn="l">
                        <a:spcAft>
                          <a:spcPts val="500"/>
                        </a:spcAft>
                      </a:pPr>
                      <a:r>
                        <a:rPr lang="en-AU" sz="1200">
                          <a:effectLst/>
                        </a:rPr>
                        <a:t>Total respiratory system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47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7184260"/>
                  </a:ext>
                </a:extLst>
              </a:tr>
            </a:tbl>
          </a:graphicData>
        </a:graphic>
      </p:graphicFrame>
      <p:sp>
        <p:nvSpPr>
          <p:cNvPr id="5" name="Rectangle 4">
            <a:extLst>
              <a:ext uri="{FF2B5EF4-FFF2-40B4-BE49-F238E27FC236}">
                <a16:creationId xmlns:a16="http://schemas.microsoft.com/office/drawing/2014/main" id="{E7EA7653-CDD9-4FDE-8F7F-9113B791950E}"/>
              </a:ext>
            </a:extLst>
          </p:cNvPr>
          <p:cNvSpPr/>
          <p:nvPr/>
        </p:nvSpPr>
        <p:spPr>
          <a:xfrm>
            <a:off x="353848" y="5877272"/>
            <a:ext cx="11519999"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‘Other diseases of the respiratory system’ includes hay fever and allergic rhinitis, chronic sinusitis, all other diseases of respiratory system, symptoms/signs involving respiratory systems.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05655040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A1EE6-5C0B-4D56-82A8-2DEE77E3C34D}"/>
              </a:ext>
            </a:extLst>
          </p:cNvPr>
          <p:cNvSpPr>
            <a:spLocks noGrp="1"/>
          </p:cNvSpPr>
          <p:nvPr>
            <p:ph type="title"/>
          </p:nvPr>
        </p:nvSpPr>
        <p:spPr/>
        <p:txBody>
          <a:bodyPr/>
          <a:lstStyle/>
          <a:p>
            <a:r>
              <a:rPr lang="en-AU" sz="2400" dirty="0"/>
              <a:t>Long-term respiratory diseases among Aboriginal and Torres Strait Islander people, by sex , 2017-18 and 2018-19</a:t>
            </a:r>
          </a:p>
        </p:txBody>
      </p:sp>
      <p:graphicFrame>
        <p:nvGraphicFramePr>
          <p:cNvPr id="4" name="Content Placeholder 3">
            <a:extLst>
              <a:ext uri="{FF2B5EF4-FFF2-40B4-BE49-F238E27FC236}">
                <a16:creationId xmlns:a16="http://schemas.microsoft.com/office/drawing/2014/main" id="{F8A78EAE-A138-4F26-8F32-60B82AE20BE4}"/>
              </a:ext>
            </a:extLst>
          </p:cNvPr>
          <p:cNvGraphicFramePr>
            <a:graphicFrameLocks noGrp="1"/>
          </p:cNvGraphicFramePr>
          <p:nvPr>
            <p:ph idx="1"/>
            <p:extLst>
              <p:ext uri="{D42A27DB-BD31-4B8C-83A1-F6EECF244321}">
                <p14:modId xmlns:p14="http://schemas.microsoft.com/office/powerpoint/2010/main" val="423467968"/>
              </p:ext>
            </p:extLst>
          </p:nvPr>
        </p:nvGraphicFramePr>
        <p:xfrm>
          <a:off x="336000" y="2276872"/>
          <a:ext cx="11520000" cy="3312366"/>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3286886757"/>
                    </a:ext>
                  </a:extLst>
                </a:gridCol>
                <a:gridCol w="2880000">
                  <a:extLst>
                    <a:ext uri="{9D8B030D-6E8A-4147-A177-3AD203B41FA5}">
                      <a16:colId xmlns:a16="http://schemas.microsoft.com/office/drawing/2014/main" val="1811810655"/>
                    </a:ext>
                  </a:extLst>
                </a:gridCol>
                <a:gridCol w="2880000">
                  <a:extLst>
                    <a:ext uri="{9D8B030D-6E8A-4147-A177-3AD203B41FA5}">
                      <a16:colId xmlns:a16="http://schemas.microsoft.com/office/drawing/2014/main" val="3658271246"/>
                    </a:ext>
                  </a:extLst>
                </a:gridCol>
                <a:gridCol w="2880000">
                  <a:extLst>
                    <a:ext uri="{9D8B030D-6E8A-4147-A177-3AD203B41FA5}">
                      <a16:colId xmlns:a16="http://schemas.microsoft.com/office/drawing/2014/main" val="1124058113"/>
                    </a:ext>
                  </a:extLst>
                </a:gridCol>
              </a:tblGrid>
              <a:tr h="552061">
                <a:tc>
                  <a:txBody>
                    <a:bodyPr/>
                    <a:lstStyle/>
                    <a:p>
                      <a:pPr marL="0" algn="l" defTabSz="914400" rtl="0" eaLnBrk="1" latinLnBrk="0" hangingPunct="1">
                        <a:spcAft>
                          <a:spcPts val="500"/>
                        </a:spcAft>
                      </a:pPr>
                      <a:endParaRPr lang="en-AU" sz="1200" b="1" kern="1200" dirty="0">
                        <a:solidFill>
                          <a:schemeClr val="bg1"/>
                        </a:solidFill>
                        <a:effectLst/>
                        <a:latin typeface="+mn-lt"/>
                        <a:ea typeface="+mn-ea"/>
                        <a:cs typeface="+mn-cs"/>
                      </a:endParaRP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0" marR="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0" marR="0" marT="0" marB="0" anchor="ctr">
                    <a:solidFill>
                      <a:srgbClr val="EA8024"/>
                    </a:solidFill>
                  </a:tcPr>
                </a:tc>
                <a:extLst>
                  <a:ext uri="{0D108BD9-81ED-4DB2-BD59-A6C34878D82A}">
                    <a16:rowId xmlns:a16="http://schemas.microsoft.com/office/drawing/2014/main" val="51643595"/>
                  </a:ext>
                </a:extLst>
              </a:tr>
              <a:tr h="552061">
                <a:tc>
                  <a:txBody>
                    <a:bodyPr/>
                    <a:lstStyle/>
                    <a:p>
                      <a:pPr algn="l">
                        <a:spcAft>
                          <a:spcPts val="500"/>
                        </a:spcAft>
                      </a:pPr>
                      <a:r>
                        <a:rPr lang="en-AU" sz="1200">
                          <a:effectLst/>
                        </a:rPr>
                        <a:t>COPD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291420803"/>
                  </a:ext>
                </a:extLst>
              </a:tr>
              <a:tr h="552061">
                <a:tc>
                  <a:txBody>
                    <a:bodyPr/>
                    <a:lstStyle/>
                    <a:p>
                      <a:pPr algn="l">
                        <a:spcAft>
                          <a:spcPts val="500"/>
                        </a:spcAft>
                      </a:pPr>
                      <a:r>
                        <a:rPr lang="en-AU" sz="1200">
                          <a:effectLst/>
                        </a:rPr>
                        <a:t>Asthma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915047517"/>
                  </a:ext>
                </a:extLst>
              </a:tr>
              <a:tr h="552061">
                <a:tc>
                  <a:txBody>
                    <a:bodyPr/>
                    <a:lstStyle/>
                    <a:p>
                      <a:pPr algn="l">
                        <a:spcAft>
                          <a:spcPts val="500"/>
                        </a:spcAft>
                      </a:pPr>
                      <a:r>
                        <a:rPr lang="en-AU" sz="1200">
                          <a:effectLst/>
                        </a:rPr>
                        <a:t>Chronic sinusitis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5.3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586310365"/>
                  </a:ext>
                </a:extLst>
              </a:tr>
              <a:tr h="552061">
                <a:tc>
                  <a:txBody>
                    <a:bodyPr/>
                    <a:lstStyle/>
                    <a:p>
                      <a:pPr algn="l">
                        <a:spcAft>
                          <a:spcPts val="500"/>
                        </a:spcAft>
                      </a:pPr>
                      <a:r>
                        <a:rPr lang="en-AU" sz="1200">
                          <a:effectLst/>
                        </a:rPr>
                        <a:t>Other diseases of the respiratory system</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45722179"/>
                  </a:ext>
                </a:extLst>
              </a:tr>
              <a:tr h="552061">
                <a:tc>
                  <a:txBody>
                    <a:bodyPr/>
                    <a:lstStyle/>
                    <a:p>
                      <a:pPr algn="l">
                        <a:spcAft>
                          <a:spcPts val="500"/>
                        </a:spcAft>
                      </a:pPr>
                      <a:r>
                        <a:rPr lang="en-AU" sz="1200">
                          <a:effectLst/>
                        </a:rPr>
                        <a:t>Total respiratory system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028347906"/>
                  </a:ext>
                </a:extLst>
              </a:tr>
            </a:tbl>
          </a:graphicData>
        </a:graphic>
      </p:graphicFrame>
      <p:sp>
        <p:nvSpPr>
          <p:cNvPr id="5" name="Rectangle 4">
            <a:extLst>
              <a:ext uri="{FF2B5EF4-FFF2-40B4-BE49-F238E27FC236}">
                <a16:creationId xmlns:a16="http://schemas.microsoft.com/office/drawing/2014/main" id="{205BDBAF-3AD2-4F41-903D-62C8349052FE}"/>
              </a:ext>
            </a:extLst>
          </p:cNvPr>
          <p:cNvSpPr/>
          <p:nvPr/>
        </p:nvSpPr>
        <p:spPr>
          <a:xfrm>
            <a:off x="336000" y="5589240"/>
            <a:ext cx="11520000" cy="723275"/>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non-age standardised.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‘Other diseases of the respiratory system’ includes </a:t>
            </a:r>
            <a:r>
              <a:rPr lang="en-AU" sz="900" dirty="0" err="1">
                <a:latin typeface="Calibri" panose="020F0502020204030204" pitchFamily="34" charset="0"/>
                <a:cs typeface="Times New Roman" panose="02020603050405020304" pitchFamily="18" charset="0"/>
              </a:rPr>
              <a:t>hayfever</a:t>
            </a:r>
            <a:r>
              <a:rPr lang="en-AU" sz="900" dirty="0">
                <a:latin typeface="Calibri" panose="020F0502020204030204" pitchFamily="34" charset="0"/>
                <a:cs typeface="Times New Roman" panose="02020603050405020304" pitchFamily="18" charset="0"/>
              </a:rPr>
              <a:t> and allergic rhinitis, chronic sinusitis, all other diseases of respiratory system, symptoms/signs involving respiratory systems.</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166226159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9D2A8-DE16-40A0-998F-496DA1E349ED}"/>
              </a:ext>
            </a:extLst>
          </p:cNvPr>
          <p:cNvSpPr>
            <a:spLocks noGrp="1"/>
          </p:cNvSpPr>
          <p:nvPr>
            <p:ph type="title"/>
          </p:nvPr>
        </p:nvSpPr>
        <p:spPr/>
        <p:txBody>
          <a:bodyPr/>
          <a:lstStyle/>
          <a:p>
            <a:r>
              <a:rPr lang="en-AU" sz="2400" dirty="0"/>
              <a:t>Age-standardised death rates for Aboriginal and Torres Strait Islander people with respiratory diseases as the major cause of death, by state and territory, 2010-2017 </a:t>
            </a:r>
          </a:p>
        </p:txBody>
      </p:sp>
      <p:graphicFrame>
        <p:nvGraphicFramePr>
          <p:cNvPr id="4" name="Content Placeholder 3">
            <a:extLst>
              <a:ext uri="{FF2B5EF4-FFF2-40B4-BE49-F238E27FC236}">
                <a16:creationId xmlns:a16="http://schemas.microsoft.com/office/drawing/2014/main" id="{8A8E14BA-709F-472F-AF61-98505B5379D9}"/>
              </a:ext>
            </a:extLst>
          </p:cNvPr>
          <p:cNvGraphicFramePr>
            <a:graphicFrameLocks noGrp="1"/>
          </p:cNvGraphicFramePr>
          <p:nvPr>
            <p:ph idx="1"/>
            <p:extLst>
              <p:ext uri="{D42A27DB-BD31-4B8C-83A1-F6EECF244321}">
                <p14:modId xmlns:p14="http://schemas.microsoft.com/office/powerpoint/2010/main" val="1531554594"/>
              </p:ext>
            </p:extLst>
          </p:nvPr>
        </p:nvGraphicFramePr>
        <p:xfrm>
          <a:off x="336000" y="2276873"/>
          <a:ext cx="11519998" cy="3078880"/>
        </p:xfrm>
        <a:graphic>
          <a:graphicData uri="http://schemas.openxmlformats.org/drawingml/2006/table">
            <a:tbl>
              <a:tblPr firstRow="1" firstCol="1" bandRow="1">
                <a:tableStyleId>{91EBBBCC-DAD2-459C-BE2E-F6DE35CF9A28}</a:tableStyleId>
              </a:tblPr>
              <a:tblGrid>
                <a:gridCol w="1645714">
                  <a:extLst>
                    <a:ext uri="{9D8B030D-6E8A-4147-A177-3AD203B41FA5}">
                      <a16:colId xmlns:a16="http://schemas.microsoft.com/office/drawing/2014/main" val="2912944264"/>
                    </a:ext>
                  </a:extLst>
                </a:gridCol>
                <a:gridCol w="1645714">
                  <a:extLst>
                    <a:ext uri="{9D8B030D-6E8A-4147-A177-3AD203B41FA5}">
                      <a16:colId xmlns:a16="http://schemas.microsoft.com/office/drawing/2014/main" val="2989749280"/>
                    </a:ext>
                  </a:extLst>
                </a:gridCol>
                <a:gridCol w="1645714">
                  <a:extLst>
                    <a:ext uri="{9D8B030D-6E8A-4147-A177-3AD203B41FA5}">
                      <a16:colId xmlns:a16="http://schemas.microsoft.com/office/drawing/2014/main" val="3503702192"/>
                    </a:ext>
                  </a:extLst>
                </a:gridCol>
                <a:gridCol w="1645714">
                  <a:extLst>
                    <a:ext uri="{9D8B030D-6E8A-4147-A177-3AD203B41FA5}">
                      <a16:colId xmlns:a16="http://schemas.microsoft.com/office/drawing/2014/main" val="3505060863"/>
                    </a:ext>
                  </a:extLst>
                </a:gridCol>
                <a:gridCol w="1645714">
                  <a:extLst>
                    <a:ext uri="{9D8B030D-6E8A-4147-A177-3AD203B41FA5}">
                      <a16:colId xmlns:a16="http://schemas.microsoft.com/office/drawing/2014/main" val="3187875458"/>
                    </a:ext>
                  </a:extLst>
                </a:gridCol>
                <a:gridCol w="1645714">
                  <a:extLst>
                    <a:ext uri="{9D8B030D-6E8A-4147-A177-3AD203B41FA5}">
                      <a16:colId xmlns:a16="http://schemas.microsoft.com/office/drawing/2014/main" val="1120965265"/>
                    </a:ext>
                  </a:extLst>
                </a:gridCol>
                <a:gridCol w="1645714">
                  <a:extLst>
                    <a:ext uri="{9D8B030D-6E8A-4147-A177-3AD203B41FA5}">
                      <a16:colId xmlns:a16="http://schemas.microsoft.com/office/drawing/2014/main" val="548034110"/>
                    </a:ext>
                  </a:extLst>
                </a:gridCol>
              </a:tblGrid>
              <a:tr h="615776">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NSW</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Qld</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WA</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SA</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NT</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a:t>
                      </a:r>
                    </a:p>
                  </a:txBody>
                  <a:tcPr marL="68580" marR="68580" marT="0" marB="0" anchor="ctr">
                    <a:solidFill>
                      <a:srgbClr val="EA8024"/>
                    </a:solidFill>
                  </a:tcPr>
                </a:tc>
                <a:extLst>
                  <a:ext uri="{0D108BD9-81ED-4DB2-BD59-A6C34878D82A}">
                    <a16:rowId xmlns:a16="http://schemas.microsoft.com/office/drawing/2014/main" val="1633627768"/>
                  </a:ext>
                </a:extLst>
              </a:tr>
              <a:tr h="615776">
                <a:tc>
                  <a:txBody>
                    <a:bodyPr/>
                    <a:lstStyle/>
                    <a:p>
                      <a:pPr algn="just">
                        <a:spcAft>
                          <a:spcPts val="500"/>
                        </a:spcAft>
                      </a:pPr>
                      <a:r>
                        <a:rPr lang="en-AU" sz="1200">
                          <a:effectLst/>
                        </a:rPr>
                        <a:t>2010-2014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45390842"/>
                  </a:ext>
                </a:extLst>
              </a:tr>
              <a:tr h="615776">
                <a:tc>
                  <a:txBody>
                    <a:bodyPr/>
                    <a:lstStyle/>
                    <a:p>
                      <a:pPr algn="just">
                        <a:spcAft>
                          <a:spcPts val="500"/>
                        </a:spcAft>
                      </a:pPr>
                      <a:r>
                        <a:rPr lang="en-AU" sz="1200">
                          <a:effectLst/>
                        </a:rPr>
                        <a:t>2011-2015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87958846"/>
                  </a:ext>
                </a:extLst>
              </a:tr>
              <a:tr h="615776">
                <a:tc>
                  <a:txBody>
                    <a:bodyPr/>
                    <a:lstStyle/>
                    <a:p>
                      <a:pPr algn="just">
                        <a:spcAft>
                          <a:spcPts val="500"/>
                        </a:spcAft>
                      </a:pPr>
                      <a:r>
                        <a:rPr lang="en-AU" sz="1200">
                          <a:effectLst/>
                        </a:rPr>
                        <a:t>2012-2016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99308734"/>
                  </a:ext>
                </a:extLst>
              </a:tr>
              <a:tr h="615776">
                <a:tc>
                  <a:txBody>
                    <a:bodyPr/>
                    <a:lstStyle/>
                    <a:p>
                      <a:pPr algn="just">
                        <a:spcAft>
                          <a:spcPts val="500"/>
                        </a:spcAft>
                      </a:pPr>
                      <a:r>
                        <a:rPr lang="en-AU" sz="1200">
                          <a:effectLst/>
                        </a:rPr>
                        <a:t>2013-2017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109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81221563"/>
                  </a:ext>
                </a:extLst>
              </a:tr>
            </a:tbl>
          </a:graphicData>
        </a:graphic>
      </p:graphicFrame>
      <p:sp>
        <p:nvSpPr>
          <p:cNvPr id="5" name="Rectangle 4">
            <a:extLst>
              <a:ext uri="{FF2B5EF4-FFF2-40B4-BE49-F238E27FC236}">
                <a16:creationId xmlns:a16="http://schemas.microsoft.com/office/drawing/2014/main" id="{F2EF775E-7AB4-45C7-BC77-BAA01E3DB4CC}"/>
              </a:ext>
            </a:extLst>
          </p:cNvPr>
          <p:cNvSpPr/>
          <p:nvPr/>
        </p:nvSpPr>
        <p:spPr>
          <a:xfrm>
            <a:off x="336000" y="5445224"/>
            <a:ext cx="11520000" cy="864095"/>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per 100,000 people.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Respiratory diseases include diseases J00-J99 in the WHO’s International statistical classification of diseases and related health problems (ICD) 10th revision.</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There is no evidence of a sufficient level of Indigenous identification and sufficient numbers of Indigenous deaths to support mortality analysis in Vic, Tas and ACT, therefore data for these jurisdictions is not reported in this table.</a:t>
            </a:r>
          </a:p>
          <a:p>
            <a:pPr>
              <a:tabLst>
                <a:tab pos="457200" algn="l"/>
                <a:tab pos="594360" algn="l"/>
              </a:tabLst>
            </a:pPr>
            <a:r>
              <a:rPr lang="en-AU" sz="900" dirty="0">
                <a:latin typeface="Calibri" panose="020F0502020204030204" pitchFamily="34" charset="0"/>
                <a:cs typeface="Times New Roman" panose="02020603050405020304" pitchFamily="18" charset="0"/>
              </a:rPr>
              <a:t>Source: 	Steering Committee for the Review on Government Services, 2019.</a:t>
            </a:r>
          </a:p>
        </p:txBody>
      </p:sp>
    </p:spTree>
    <p:extLst>
      <p:ext uri="{BB962C8B-B14F-4D97-AF65-F5344CB8AC3E}">
        <p14:creationId xmlns:p14="http://schemas.microsoft.com/office/powerpoint/2010/main" val="24252173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400" dirty="0"/>
              <a:t>Eye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eye and sight problems were reported by 38% of Aboriginal people and 40% of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eye and sight problems were reported by 32% of Aboriginal and Torres Strait Islander males and by 43% of females.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the most common eye conditions reported by Aboriginal and Torres Strait Islanders were hyperopia (long sightedness: 22%), myopia (short sightedness: 16%), other diseases of the eye and adnexa (8.7%), cataract (1.4%), blindness (0.9%) and glaucoma (0.5%).</a:t>
            </a:r>
          </a:p>
          <a:p>
            <a:pPr marL="0" lvl="0" indent="0">
              <a:buNone/>
            </a:pPr>
            <a:endParaRPr lang="en-AU" dirty="0"/>
          </a:p>
        </p:txBody>
      </p:sp>
    </p:spTree>
    <p:extLst>
      <p:ext uri="{BB962C8B-B14F-4D97-AF65-F5344CB8AC3E}">
        <p14:creationId xmlns:p14="http://schemas.microsoft.com/office/powerpoint/2010/main" val="40104973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400" dirty="0"/>
              <a:t>Eye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2014-15, 13% of Aboriginal and Torres Strait Islander children, aged 4-14 years, were reported to have eye or sight problems.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144 cases of trachoma were detected among Aboriginal and Torres Strait Islander children living in at-risk communities in Qld, WA, SA and the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2015-17, 62% of hospitalisations for diseases of the eye (8,274) among Aboriginal and Torres Strait Islander people were for disorders of the lens (5,092) (mainly cataracts).</a:t>
            </a:r>
          </a:p>
          <a:p>
            <a:pPr lvl="0"/>
            <a:endParaRPr lang="en-AU" dirty="0"/>
          </a:p>
        </p:txBody>
      </p:sp>
    </p:spTree>
    <p:extLst>
      <p:ext uri="{BB962C8B-B14F-4D97-AF65-F5344CB8AC3E}">
        <p14:creationId xmlns:p14="http://schemas.microsoft.com/office/powerpoint/2010/main" val="16021300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2A9A0-87B9-4C5A-850E-0062635AEB89}"/>
              </a:ext>
            </a:extLst>
          </p:cNvPr>
          <p:cNvSpPr>
            <a:spLocks noGrp="1"/>
          </p:cNvSpPr>
          <p:nvPr>
            <p:ph type="title"/>
          </p:nvPr>
        </p:nvSpPr>
        <p:spPr/>
        <p:txBody>
          <a:bodyPr/>
          <a:lstStyle/>
          <a:p>
            <a:r>
              <a:rPr lang="en-AU" sz="2400" dirty="0"/>
              <a:t>Prevalence (%) of eye or sight problems, Aboriginal and Torres Strait Islander people, by remoteness, 2001 to 2018-19</a:t>
            </a:r>
          </a:p>
        </p:txBody>
      </p:sp>
      <p:graphicFrame>
        <p:nvGraphicFramePr>
          <p:cNvPr id="4" name="Content Placeholder 3">
            <a:extLst>
              <a:ext uri="{FF2B5EF4-FFF2-40B4-BE49-F238E27FC236}">
                <a16:creationId xmlns:a16="http://schemas.microsoft.com/office/drawing/2014/main" id="{BFEC4191-68EF-4B5A-AE03-CAF4A60C626A}"/>
              </a:ext>
            </a:extLst>
          </p:cNvPr>
          <p:cNvGraphicFramePr>
            <a:graphicFrameLocks noGrp="1"/>
          </p:cNvGraphicFramePr>
          <p:nvPr>
            <p:ph idx="1"/>
            <p:extLst>
              <p:ext uri="{D42A27DB-BD31-4B8C-83A1-F6EECF244321}">
                <p14:modId xmlns:p14="http://schemas.microsoft.com/office/powerpoint/2010/main" val="542009276"/>
              </p:ext>
            </p:extLst>
          </p:nvPr>
        </p:nvGraphicFramePr>
        <p:xfrm>
          <a:off x="336000" y="2276872"/>
          <a:ext cx="11520000" cy="3312368"/>
        </p:xfrm>
        <a:graphic>
          <a:graphicData uri="http://schemas.openxmlformats.org/drawingml/2006/table">
            <a:tbl>
              <a:tblPr firstRow="1" firstCol="1" bandRow="1">
                <a:tableStyleId>{91EBBBCC-DAD2-459C-BE2E-F6DE35CF9A28}</a:tableStyleId>
              </a:tblPr>
              <a:tblGrid>
                <a:gridCol w="2304000">
                  <a:extLst>
                    <a:ext uri="{9D8B030D-6E8A-4147-A177-3AD203B41FA5}">
                      <a16:colId xmlns:a16="http://schemas.microsoft.com/office/drawing/2014/main" val="1612491971"/>
                    </a:ext>
                  </a:extLst>
                </a:gridCol>
                <a:gridCol w="2304000">
                  <a:extLst>
                    <a:ext uri="{9D8B030D-6E8A-4147-A177-3AD203B41FA5}">
                      <a16:colId xmlns:a16="http://schemas.microsoft.com/office/drawing/2014/main" val="139270942"/>
                    </a:ext>
                  </a:extLst>
                </a:gridCol>
                <a:gridCol w="2304000">
                  <a:extLst>
                    <a:ext uri="{9D8B030D-6E8A-4147-A177-3AD203B41FA5}">
                      <a16:colId xmlns:a16="http://schemas.microsoft.com/office/drawing/2014/main" val="1840676536"/>
                    </a:ext>
                  </a:extLst>
                </a:gridCol>
                <a:gridCol w="2304000">
                  <a:extLst>
                    <a:ext uri="{9D8B030D-6E8A-4147-A177-3AD203B41FA5}">
                      <a16:colId xmlns:a16="http://schemas.microsoft.com/office/drawing/2014/main" val="1978891021"/>
                    </a:ext>
                  </a:extLst>
                </a:gridCol>
                <a:gridCol w="2304000">
                  <a:extLst>
                    <a:ext uri="{9D8B030D-6E8A-4147-A177-3AD203B41FA5}">
                      <a16:colId xmlns:a16="http://schemas.microsoft.com/office/drawing/2014/main" val="975959370"/>
                    </a:ext>
                  </a:extLst>
                </a:gridCol>
              </a:tblGrid>
              <a:tr h="828092">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2001</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2004-05</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2012-13</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2018-19</a:t>
                      </a:r>
                    </a:p>
                  </a:txBody>
                  <a:tcPr marL="68580" marR="68580" marT="0" marB="0" anchor="ctr">
                    <a:solidFill>
                      <a:srgbClr val="EA8024"/>
                    </a:solidFill>
                  </a:tcPr>
                </a:tc>
                <a:extLst>
                  <a:ext uri="{0D108BD9-81ED-4DB2-BD59-A6C34878D82A}">
                    <a16:rowId xmlns:a16="http://schemas.microsoft.com/office/drawing/2014/main" val="1728880197"/>
                  </a:ext>
                </a:extLst>
              </a:tr>
              <a:tr h="828092">
                <a:tc>
                  <a:txBody>
                    <a:bodyPr/>
                    <a:lstStyle/>
                    <a:p>
                      <a:pPr algn="just">
                        <a:spcAft>
                          <a:spcPts val="500"/>
                        </a:spcAft>
                      </a:pPr>
                      <a:r>
                        <a:rPr lang="en-AU" sz="1200">
                          <a:effectLst/>
                        </a:rPr>
                        <a:t>Non-remote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17310476"/>
                  </a:ext>
                </a:extLst>
              </a:tr>
              <a:tr h="828092">
                <a:tc>
                  <a:txBody>
                    <a:bodyPr/>
                    <a:lstStyle/>
                    <a:p>
                      <a:pPr algn="just">
                        <a:spcAft>
                          <a:spcPts val="500"/>
                        </a:spcAft>
                      </a:pPr>
                      <a:r>
                        <a:rPr lang="en-AU" sz="1200">
                          <a:effectLst/>
                        </a:rPr>
                        <a:t>Remote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9630451"/>
                  </a:ext>
                </a:extLst>
              </a:tr>
              <a:tr h="828092">
                <a:tc>
                  <a:txBody>
                    <a:bodyPr/>
                    <a:lstStyle/>
                    <a:p>
                      <a:pPr algn="just">
                        <a:spcAft>
                          <a:spcPts val="500"/>
                        </a:spcAft>
                      </a:pPr>
                      <a:r>
                        <a:rPr lang="en-AU" sz="1200">
                          <a:effectLst/>
                        </a:rPr>
                        <a:t>Total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79765775"/>
                  </a:ext>
                </a:extLst>
              </a:tr>
            </a:tbl>
          </a:graphicData>
        </a:graphic>
      </p:graphicFrame>
      <p:sp>
        <p:nvSpPr>
          <p:cNvPr id="5" name="Rectangle 4">
            <a:extLst>
              <a:ext uri="{FF2B5EF4-FFF2-40B4-BE49-F238E27FC236}">
                <a16:creationId xmlns:a16="http://schemas.microsoft.com/office/drawing/2014/main" id="{5BCCE3D6-6BD7-4806-BBF0-7F41E807DE3C}"/>
              </a:ext>
            </a:extLst>
          </p:cNvPr>
          <p:cNvSpPr/>
          <p:nvPr/>
        </p:nvSpPr>
        <p:spPr>
          <a:xfrm>
            <a:off x="336000" y="6093296"/>
            <a:ext cx="1029449" cy="230832"/>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228044287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B5A75-6450-4BCB-88FA-9B868A02E4BF}"/>
              </a:ext>
            </a:extLst>
          </p:cNvPr>
          <p:cNvSpPr>
            <a:spLocks noGrp="1"/>
          </p:cNvSpPr>
          <p:nvPr>
            <p:ph type="title"/>
          </p:nvPr>
        </p:nvSpPr>
        <p:spPr/>
        <p:txBody>
          <a:bodyPr/>
          <a:lstStyle/>
          <a:p>
            <a:r>
              <a:rPr lang="en-AU" sz="2400" dirty="0"/>
              <a:t>Prevalence of diseases of the eye and adnexa among Aboriginal and Torres Strait Islander people, by sex, 2018-19</a:t>
            </a:r>
          </a:p>
        </p:txBody>
      </p:sp>
      <p:graphicFrame>
        <p:nvGraphicFramePr>
          <p:cNvPr id="4" name="Content Placeholder 3">
            <a:extLst>
              <a:ext uri="{FF2B5EF4-FFF2-40B4-BE49-F238E27FC236}">
                <a16:creationId xmlns:a16="http://schemas.microsoft.com/office/drawing/2014/main" id="{B4C3CEA4-E3B7-46E1-8DB3-50B432C9F143}"/>
              </a:ext>
            </a:extLst>
          </p:cNvPr>
          <p:cNvGraphicFramePr>
            <a:graphicFrameLocks noGrp="1"/>
          </p:cNvGraphicFramePr>
          <p:nvPr>
            <p:ph idx="1"/>
            <p:extLst>
              <p:ext uri="{D42A27DB-BD31-4B8C-83A1-F6EECF244321}">
                <p14:modId xmlns:p14="http://schemas.microsoft.com/office/powerpoint/2010/main" val="2987269754"/>
              </p:ext>
            </p:extLst>
          </p:nvPr>
        </p:nvGraphicFramePr>
        <p:xfrm>
          <a:off x="336000" y="2276874"/>
          <a:ext cx="11520000" cy="3077682"/>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524384229"/>
                    </a:ext>
                  </a:extLst>
                </a:gridCol>
                <a:gridCol w="2880000">
                  <a:extLst>
                    <a:ext uri="{9D8B030D-6E8A-4147-A177-3AD203B41FA5}">
                      <a16:colId xmlns:a16="http://schemas.microsoft.com/office/drawing/2014/main" val="972178736"/>
                    </a:ext>
                  </a:extLst>
                </a:gridCol>
                <a:gridCol w="2880000">
                  <a:extLst>
                    <a:ext uri="{9D8B030D-6E8A-4147-A177-3AD203B41FA5}">
                      <a16:colId xmlns:a16="http://schemas.microsoft.com/office/drawing/2014/main" val="31475848"/>
                    </a:ext>
                  </a:extLst>
                </a:gridCol>
                <a:gridCol w="2880000">
                  <a:extLst>
                    <a:ext uri="{9D8B030D-6E8A-4147-A177-3AD203B41FA5}">
                      <a16:colId xmlns:a16="http://schemas.microsoft.com/office/drawing/2014/main" val="3634263025"/>
                    </a:ext>
                  </a:extLst>
                </a:gridCol>
              </a:tblGrid>
              <a:tr h="423017">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68580" marR="68580" marT="0" marB="0" anchor="ctr">
                    <a:solidFill>
                      <a:srgbClr val="EA8024"/>
                    </a:solidFill>
                  </a:tcPr>
                </a:tc>
                <a:extLst>
                  <a:ext uri="{0D108BD9-81ED-4DB2-BD59-A6C34878D82A}">
                    <a16:rowId xmlns:a16="http://schemas.microsoft.com/office/drawing/2014/main" val="3045020282"/>
                  </a:ext>
                </a:extLst>
              </a:tr>
              <a:tr h="378346">
                <a:tc>
                  <a:txBody>
                    <a:bodyPr/>
                    <a:lstStyle/>
                    <a:p>
                      <a:pPr algn="l">
                        <a:spcAft>
                          <a:spcPts val="500"/>
                        </a:spcAft>
                      </a:pPr>
                      <a:r>
                        <a:rPr lang="en-AU" sz="1200">
                          <a:effectLst/>
                        </a:rPr>
                        <a:t>Hyperopia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72982755"/>
                  </a:ext>
                </a:extLst>
              </a:tr>
              <a:tr h="378346">
                <a:tc>
                  <a:txBody>
                    <a:bodyPr/>
                    <a:lstStyle/>
                    <a:p>
                      <a:pPr algn="l">
                        <a:spcAft>
                          <a:spcPts val="500"/>
                        </a:spcAft>
                      </a:pPr>
                      <a:r>
                        <a:rPr lang="en-AU" sz="1200">
                          <a:effectLst/>
                        </a:rPr>
                        <a:t>Myopia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92544292"/>
                  </a:ext>
                </a:extLst>
              </a:tr>
              <a:tr h="378346">
                <a:tc>
                  <a:txBody>
                    <a:bodyPr/>
                    <a:lstStyle/>
                    <a:p>
                      <a:pPr algn="l">
                        <a:spcAft>
                          <a:spcPts val="500"/>
                        </a:spcAft>
                      </a:pPr>
                      <a:r>
                        <a:rPr lang="en-AU" sz="1200">
                          <a:effectLst/>
                        </a:rPr>
                        <a:t>Cataract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99347389"/>
                  </a:ext>
                </a:extLst>
              </a:tr>
              <a:tr h="378346">
                <a:tc>
                  <a:txBody>
                    <a:bodyPr/>
                    <a:lstStyle/>
                    <a:p>
                      <a:pPr algn="l">
                        <a:spcAft>
                          <a:spcPts val="500"/>
                        </a:spcAft>
                      </a:pPr>
                      <a:r>
                        <a:rPr lang="en-AU" sz="1200">
                          <a:effectLst/>
                        </a:rPr>
                        <a:t>Blindness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3064127"/>
                  </a:ext>
                </a:extLst>
              </a:tr>
              <a:tr h="378346">
                <a:tc>
                  <a:txBody>
                    <a:bodyPr/>
                    <a:lstStyle/>
                    <a:p>
                      <a:pPr algn="l">
                        <a:spcAft>
                          <a:spcPts val="500"/>
                        </a:spcAft>
                      </a:pPr>
                      <a:r>
                        <a:rPr lang="en-AU" sz="1200">
                          <a:effectLst/>
                        </a:rPr>
                        <a:t>Glaucoma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91085411"/>
                  </a:ext>
                </a:extLst>
              </a:tr>
              <a:tr h="378346">
                <a:tc>
                  <a:txBody>
                    <a:bodyPr/>
                    <a:lstStyle/>
                    <a:p>
                      <a:pPr algn="l">
                        <a:spcAft>
                          <a:spcPts val="500"/>
                        </a:spcAft>
                      </a:pPr>
                      <a:r>
                        <a:rPr lang="en-AU" sz="1200">
                          <a:effectLst/>
                        </a:rPr>
                        <a:t>Other diseases of the eye and adnexa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07603634"/>
                  </a:ext>
                </a:extLst>
              </a:tr>
              <a:tr h="378346">
                <a:tc>
                  <a:txBody>
                    <a:bodyPr/>
                    <a:lstStyle/>
                    <a:p>
                      <a:pPr algn="l">
                        <a:spcAft>
                          <a:spcPts val="500"/>
                        </a:spcAft>
                      </a:pPr>
                      <a:r>
                        <a:rPr lang="en-AU" sz="1200" dirty="0">
                          <a:effectLst/>
                        </a:rPr>
                        <a:t>Total</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86987954"/>
                  </a:ext>
                </a:extLst>
              </a:tr>
            </a:tbl>
          </a:graphicData>
        </a:graphic>
      </p:graphicFrame>
      <p:sp>
        <p:nvSpPr>
          <p:cNvPr id="5" name="Rectangle 4">
            <a:extLst>
              <a:ext uri="{FF2B5EF4-FFF2-40B4-BE49-F238E27FC236}">
                <a16:creationId xmlns:a16="http://schemas.microsoft.com/office/drawing/2014/main" id="{215BDE22-EA18-4AAD-962A-5158AC42601D}"/>
              </a:ext>
            </a:extLst>
          </p:cNvPr>
          <p:cNvSpPr/>
          <p:nvPr/>
        </p:nvSpPr>
        <p:spPr>
          <a:xfrm>
            <a:off x="336000" y="5354060"/>
            <a:ext cx="11520000" cy="938719"/>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Proportions are non-age standardised.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Hyperopia is otherwise known as long-sightedness.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Myopia is otherwise known as short-sightedness.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Refer to footnote for detailed explanation of ‘Other diseases of the eye and adnexa’.</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44181111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1DDC0-3C7E-431A-8563-0107DD77411A}"/>
              </a:ext>
            </a:extLst>
          </p:cNvPr>
          <p:cNvSpPr>
            <a:spLocks noGrp="1"/>
          </p:cNvSpPr>
          <p:nvPr>
            <p:ph type="title"/>
          </p:nvPr>
        </p:nvSpPr>
        <p:spPr/>
        <p:txBody>
          <a:bodyPr/>
          <a:lstStyle/>
          <a:p>
            <a:r>
              <a:rPr lang="en-AU" sz="2400" dirty="0"/>
              <a:t>Hospitalisation rates for Aboriginal and Torres Strait Islander people for diseases of the eye, by age and sex, 2015-17</a:t>
            </a:r>
          </a:p>
        </p:txBody>
      </p:sp>
      <p:graphicFrame>
        <p:nvGraphicFramePr>
          <p:cNvPr id="4" name="Content Placeholder 3">
            <a:extLst>
              <a:ext uri="{FF2B5EF4-FFF2-40B4-BE49-F238E27FC236}">
                <a16:creationId xmlns:a16="http://schemas.microsoft.com/office/drawing/2014/main" id="{1F97F525-5EF1-4A89-AB98-F49DD9F36D85}"/>
              </a:ext>
            </a:extLst>
          </p:cNvPr>
          <p:cNvGraphicFramePr>
            <a:graphicFrameLocks noGrp="1"/>
          </p:cNvGraphicFramePr>
          <p:nvPr>
            <p:ph idx="1"/>
            <p:extLst>
              <p:ext uri="{D42A27DB-BD31-4B8C-83A1-F6EECF244321}">
                <p14:modId xmlns:p14="http://schemas.microsoft.com/office/powerpoint/2010/main" val="584967340"/>
              </p:ext>
            </p:extLst>
          </p:nvPr>
        </p:nvGraphicFramePr>
        <p:xfrm>
          <a:off x="336000" y="2276872"/>
          <a:ext cx="11520000" cy="3071440"/>
        </p:xfrm>
        <a:graphic>
          <a:graphicData uri="http://schemas.openxmlformats.org/drawingml/2006/table">
            <a:tbl>
              <a:tblPr firstRow="1" firstCol="1" bandRow="1">
                <a:tableStyleId>{91EBBBCC-DAD2-459C-BE2E-F6DE35CF9A28}</a:tableStyleId>
              </a:tblPr>
              <a:tblGrid>
                <a:gridCol w="2304000">
                  <a:extLst>
                    <a:ext uri="{9D8B030D-6E8A-4147-A177-3AD203B41FA5}">
                      <a16:colId xmlns:a16="http://schemas.microsoft.com/office/drawing/2014/main" val="3844857458"/>
                    </a:ext>
                  </a:extLst>
                </a:gridCol>
                <a:gridCol w="2304000">
                  <a:extLst>
                    <a:ext uri="{9D8B030D-6E8A-4147-A177-3AD203B41FA5}">
                      <a16:colId xmlns:a16="http://schemas.microsoft.com/office/drawing/2014/main" val="3434957844"/>
                    </a:ext>
                  </a:extLst>
                </a:gridCol>
                <a:gridCol w="2304000">
                  <a:extLst>
                    <a:ext uri="{9D8B030D-6E8A-4147-A177-3AD203B41FA5}">
                      <a16:colId xmlns:a16="http://schemas.microsoft.com/office/drawing/2014/main" val="2030621412"/>
                    </a:ext>
                  </a:extLst>
                </a:gridCol>
                <a:gridCol w="2304000">
                  <a:extLst>
                    <a:ext uri="{9D8B030D-6E8A-4147-A177-3AD203B41FA5}">
                      <a16:colId xmlns:a16="http://schemas.microsoft.com/office/drawing/2014/main" val="2953247696"/>
                    </a:ext>
                  </a:extLst>
                </a:gridCol>
                <a:gridCol w="2304000">
                  <a:extLst>
                    <a:ext uri="{9D8B030D-6E8A-4147-A177-3AD203B41FA5}">
                      <a16:colId xmlns:a16="http://schemas.microsoft.com/office/drawing/2014/main" val="2521572997"/>
                    </a:ext>
                  </a:extLst>
                </a:gridCol>
              </a:tblGrid>
              <a:tr h="307144">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 of hospitalisations</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Rate per 1,000 persons</a:t>
                      </a:r>
                    </a:p>
                  </a:txBody>
                  <a:tcPr marL="68580" marR="68580" marT="0" marB="0" anchor="ctr">
                    <a:solidFill>
                      <a:srgbClr val="EA8024"/>
                    </a:solidFill>
                  </a:tcPr>
                </a:tc>
                <a:tc hMerge="1">
                  <a:txBody>
                    <a:bodyPr/>
                    <a:lstStyle/>
                    <a:p>
                      <a:endParaRPr lang="en-AU"/>
                    </a:p>
                  </a:txBody>
                  <a:tcPr/>
                </a:tc>
                <a:extLst>
                  <a:ext uri="{0D108BD9-81ED-4DB2-BD59-A6C34878D82A}">
                    <a16:rowId xmlns:a16="http://schemas.microsoft.com/office/drawing/2014/main" val="194887636"/>
                  </a:ext>
                </a:extLst>
              </a:tr>
              <a:tr h="307144">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extLst>
                  <a:ext uri="{0D108BD9-81ED-4DB2-BD59-A6C34878D82A}">
                    <a16:rowId xmlns:a16="http://schemas.microsoft.com/office/drawing/2014/main" val="2757715152"/>
                  </a:ext>
                </a:extLst>
              </a:tr>
              <a:tr h="307144">
                <a:tc>
                  <a:txBody>
                    <a:bodyPr/>
                    <a:lstStyle/>
                    <a:p>
                      <a:pPr algn="just">
                        <a:spcAft>
                          <a:spcPts val="500"/>
                        </a:spcAft>
                      </a:pPr>
                      <a:r>
                        <a:rPr lang="en-AU" sz="1200">
                          <a:effectLst/>
                        </a:rPr>
                        <a:t>0-24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461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85549387"/>
                  </a:ext>
                </a:extLst>
              </a:tr>
              <a:tr h="307144">
                <a:tc>
                  <a:txBody>
                    <a:bodyPr/>
                    <a:lstStyle/>
                    <a:p>
                      <a:pPr algn="just">
                        <a:spcAft>
                          <a:spcPts val="500"/>
                        </a:spcAft>
                      </a:pPr>
                      <a:r>
                        <a:rPr lang="en-AU" sz="1200">
                          <a:effectLst/>
                        </a:rPr>
                        <a:t>25-34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37858044"/>
                  </a:ext>
                </a:extLst>
              </a:tr>
              <a:tr h="307144">
                <a:tc>
                  <a:txBody>
                    <a:bodyPr/>
                    <a:lstStyle/>
                    <a:p>
                      <a:pPr algn="just">
                        <a:spcAft>
                          <a:spcPts val="500"/>
                        </a:spcAft>
                      </a:pPr>
                      <a:r>
                        <a:rPr lang="en-AU" sz="1200">
                          <a:effectLst/>
                        </a:rPr>
                        <a:t>35-44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658375"/>
                  </a:ext>
                </a:extLst>
              </a:tr>
              <a:tr h="307144">
                <a:tc>
                  <a:txBody>
                    <a:bodyPr/>
                    <a:lstStyle/>
                    <a:p>
                      <a:pPr algn="just">
                        <a:spcAft>
                          <a:spcPts val="500"/>
                        </a:spcAft>
                      </a:pPr>
                      <a:r>
                        <a:rPr lang="en-AU" sz="1200">
                          <a:effectLst/>
                        </a:rPr>
                        <a:t>45-54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97618225"/>
                  </a:ext>
                </a:extLst>
              </a:tr>
              <a:tr h="307144">
                <a:tc>
                  <a:txBody>
                    <a:bodyPr/>
                    <a:lstStyle/>
                    <a:p>
                      <a:pPr algn="just">
                        <a:spcAft>
                          <a:spcPts val="500"/>
                        </a:spcAft>
                      </a:pPr>
                      <a:r>
                        <a:rPr lang="en-AU" sz="1200">
                          <a:effectLst/>
                        </a:rPr>
                        <a:t>55-64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98805021"/>
                  </a:ext>
                </a:extLst>
              </a:tr>
              <a:tr h="307144">
                <a:tc>
                  <a:txBody>
                    <a:bodyPr/>
                    <a:lstStyle/>
                    <a:p>
                      <a:pPr algn="just">
                        <a:spcAft>
                          <a:spcPts val="500"/>
                        </a:spcAft>
                      </a:pPr>
                      <a:r>
                        <a:rPr lang="en-AU" sz="1200">
                          <a:effectLst/>
                        </a:rPr>
                        <a:t>65-74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1,387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55994122"/>
                  </a:ext>
                </a:extLst>
              </a:tr>
              <a:tr h="307144">
                <a:tc>
                  <a:txBody>
                    <a:bodyPr/>
                    <a:lstStyle/>
                    <a:p>
                      <a:pPr algn="just">
                        <a:spcAft>
                          <a:spcPts val="500"/>
                        </a:spcAft>
                      </a:pPr>
                      <a:r>
                        <a:rPr lang="en-AU" sz="1200">
                          <a:effectLst/>
                        </a:rPr>
                        <a:t>75-84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34820559"/>
                  </a:ext>
                </a:extLst>
              </a:tr>
              <a:tr h="307144">
                <a:tc>
                  <a:txBody>
                    <a:bodyPr/>
                    <a:lstStyle/>
                    <a:p>
                      <a:pPr algn="just">
                        <a:spcAft>
                          <a:spcPts val="500"/>
                        </a:spcAft>
                      </a:pPr>
                      <a:r>
                        <a:rPr lang="en-AU" sz="1200">
                          <a:effectLst/>
                        </a:rPr>
                        <a:t>85 years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1973908"/>
                  </a:ext>
                </a:extLst>
              </a:tr>
            </a:tbl>
          </a:graphicData>
        </a:graphic>
      </p:graphicFrame>
      <p:sp>
        <p:nvSpPr>
          <p:cNvPr id="5" name="Rectangle 4">
            <a:extLst>
              <a:ext uri="{FF2B5EF4-FFF2-40B4-BE49-F238E27FC236}">
                <a16:creationId xmlns:a16="http://schemas.microsoft.com/office/drawing/2014/main" id="{B3C464C3-3631-413F-B62D-B88A314063F8}"/>
              </a:ext>
            </a:extLst>
          </p:cNvPr>
          <p:cNvSpPr/>
          <p:nvPr/>
        </p:nvSpPr>
        <p:spPr>
          <a:xfrm>
            <a:off x="336000" y="5348313"/>
            <a:ext cx="11520000" cy="938719"/>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Based on principal diagnosis only.</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Includes public and private hospitals.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Data for 2015-16 and 2016-17.</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Data are crude rates per 1,000 Indigenous population.</a:t>
            </a:r>
          </a:p>
          <a:p>
            <a:pPr>
              <a:tabLst>
                <a:tab pos="457200" algn="l"/>
                <a:tab pos="594360" algn="l"/>
              </a:tabLst>
            </a:pPr>
            <a:r>
              <a:rPr lang="en-AU" sz="900" dirty="0">
                <a:latin typeface="Calibri" panose="020F0502020204030204" pitchFamily="34" charset="0"/>
                <a:cs typeface="Times New Roman" panose="02020603050405020304" pitchFamily="18" charset="0"/>
              </a:rPr>
              <a:t>Source: 	AIHW, 2018.</a:t>
            </a:r>
          </a:p>
        </p:txBody>
      </p:sp>
    </p:spTree>
    <p:extLst>
      <p:ext uri="{BB962C8B-B14F-4D97-AF65-F5344CB8AC3E}">
        <p14:creationId xmlns:p14="http://schemas.microsoft.com/office/powerpoint/2010/main" val="154306436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35244"/>
            <a:ext cx="11520000" cy="767186"/>
          </a:xfrm>
        </p:spPr>
        <p:txBody>
          <a:bodyPr/>
          <a:lstStyle/>
          <a:p>
            <a:r>
              <a:rPr lang="en-AU" sz="2400" dirty="0"/>
              <a:t>Ear health and hearing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14% of Aboriginal and Torres Strait Islander people reported having a long-term ear and/or hearing problem.</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among Aboriginal and Torres Strait Islander children aged 0-14 years, the prevalence of otitis media (OM) was 2.6% and of partial or complete deafness was 3.8%.</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age-adjusted hospitalisation rate for ear conditions for Aboriginal and Torres Strait Islander people was 4.1 per 1,000 population. </a:t>
            </a:r>
          </a:p>
          <a:p>
            <a:pPr lvl="0"/>
            <a:endParaRPr lang="en-AU" dirty="0"/>
          </a:p>
        </p:txBody>
      </p:sp>
    </p:spTree>
    <p:extLst>
      <p:ext uri="{BB962C8B-B14F-4D97-AF65-F5344CB8AC3E}">
        <p14:creationId xmlns:p14="http://schemas.microsoft.com/office/powerpoint/2010/main" val="49635315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1992"/>
            <a:ext cx="11520000" cy="767186"/>
          </a:xfrm>
        </p:spPr>
        <p:txBody>
          <a:bodyPr/>
          <a:lstStyle/>
          <a:p>
            <a:r>
              <a:rPr lang="en-AU" sz="2400" dirty="0"/>
              <a:t>Oral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2014-15, the proportion of Aboriginal and Torres Strait Islander children aged 4-14 years with reported tooth or gum problems was 34%, a decrease from 39% in 2008.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2012-2014, 61% of Aboriginal and Torres Strait Islander children aged 5-10 years had experienced tooth decay in their baby teeth, and 36% of Aboriginal and Torres Strait Islander children aged 6-14 years had experienced tooth decay in their permanent teeth.</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2016-17, there were 3,418 potentially preventable hospitalisations for dental conditions for Aboriginal and Torres Strait Islander people. The age-standardised rate of hospitalisation was 4.6 per 1,000.</a:t>
            </a:r>
          </a:p>
          <a:p>
            <a:pPr lvl="0"/>
            <a:endParaRPr lang="en-AU" dirty="0"/>
          </a:p>
        </p:txBody>
      </p:sp>
    </p:spTree>
    <p:extLst>
      <p:ext uri="{BB962C8B-B14F-4D97-AF65-F5344CB8AC3E}">
        <p14:creationId xmlns:p14="http://schemas.microsoft.com/office/powerpoint/2010/main" val="2509427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Births and pregnancy outcomes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4992" y="2420888"/>
            <a:ext cx="11520000" cy="4044107"/>
          </a:xfrm>
        </p:spPr>
        <p:txBody>
          <a:bodyPr>
            <a:normAutofit/>
          </a:bodyPr>
          <a:lstStyle/>
          <a:p>
            <a:pPr lvl="0"/>
            <a:r>
              <a:rPr lang="en-AU" sz="2000" dirty="0">
                <a:latin typeface="Trebuchet MS" panose="020B0603020202020204" pitchFamily="34" charset="0"/>
              </a:rPr>
              <a:t>In 2018, there were 21,928 births registered in Australia with one or both parents identified as Aboriginal and/or Torres Strait Islander (7% of all births registered).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 the median age for Aboriginal and Torres Strait Islander mothers was 26.0 years.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 total fertility rates were 2,371 births per 1,000 for Aboriginal and Torres Strait Islander women.</a:t>
            </a:r>
          </a:p>
          <a:p>
            <a:pPr marL="0" lvl="0" indent="0">
              <a:buNone/>
            </a:pPr>
            <a:endParaRPr lang="en-AU" sz="2200" dirty="0">
              <a:latin typeface="Trebuchet MS" panose="020B0603020202020204" pitchFamily="34" charset="0"/>
            </a:endParaRPr>
          </a:p>
        </p:txBody>
      </p:sp>
    </p:spTree>
    <p:extLst>
      <p:ext uri="{BB962C8B-B14F-4D97-AF65-F5344CB8AC3E}">
        <p14:creationId xmlns:p14="http://schemas.microsoft.com/office/powerpoint/2010/main" val="98664078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40991"/>
            <a:ext cx="11520000" cy="767186"/>
          </a:xfrm>
        </p:spPr>
        <p:txBody>
          <a:bodyPr/>
          <a:lstStyle/>
          <a:p>
            <a:r>
              <a:rPr lang="en-AU" sz="2400" dirty="0"/>
              <a:t>Disability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27% of Aboriginal and 24% of Torres Strait Islander people reported having a disability or restrictive long-term health condition.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8.2% of Aboriginal and 8.3% of Torres Strait Islander people reported a profound or severe core activity limitation.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 6.7% of Aboriginal and Torres Strait Islander people with a profound or severe disability reported a need for assistance.</a:t>
            </a:r>
          </a:p>
        </p:txBody>
      </p:sp>
    </p:spTree>
    <p:extLst>
      <p:ext uri="{BB962C8B-B14F-4D97-AF65-F5344CB8AC3E}">
        <p14:creationId xmlns:p14="http://schemas.microsoft.com/office/powerpoint/2010/main" val="66889430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400" dirty="0"/>
              <a:t>Disability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2017-18, 5.9% of disability service users were Aboriginal and Torres Strait Islander people, with most aged under 50 years (82%).</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primary disability groups accessing services were Aboriginal and Torres Strait Islander people with a psychiatric condition (24%), intellectual disability (23%) and physical disability (20%).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2,524 Aboriginal and Torres Strait Islander National Disability Agreement service users transitioned to the National Disability Insurance Scheme.</a:t>
            </a:r>
          </a:p>
        </p:txBody>
      </p:sp>
    </p:spTree>
    <p:extLst>
      <p:ext uri="{BB962C8B-B14F-4D97-AF65-F5344CB8AC3E}">
        <p14:creationId xmlns:p14="http://schemas.microsoft.com/office/powerpoint/2010/main" val="342253013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476B7-6133-4306-9D2E-E3CB1B81F171}"/>
              </a:ext>
            </a:extLst>
          </p:cNvPr>
          <p:cNvSpPr>
            <a:spLocks noGrp="1"/>
          </p:cNvSpPr>
          <p:nvPr>
            <p:ph type="title"/>
          </p:nvPr>
        </p:nvSpPr>
        <p:spPr/>
        <p:txBody>
          <a:bodyPr/>
          <a:lstStyle/>
          <a:p>
            <a:r>
              <a:rPr lang="en-AU" sz="2400" dirty="0"/>
              <a:t>Numbers and proportions (%) of disability services users, Aboriginal and Torres Strait Islander people, Australia, 2013-14 to 2017-18</a:t>
            </a:r>
          </a:p>
        </p:txBody>
      </p:sp>
      <p:graphicFrame>
        <p:nvGraphicFramePr>
          <p:cNvPr id="4" name="Content Placeholder 3">
            <a:extLst>
              <a:ext uri="{FF2B5EF4-FFF2-40B4-BE49-F238E27FC236}">
                <a16:creationId xmlns:a16="http://schemas.microsoft.com/office/drawing/2014/main" id="{1AFB85F5-7486-456E-9448-AEE44592A8F5}"/>
              </a:ext>
            </a:extLst>
          </p:cNvPr>
          <p:cNvGraphicFramePr>
            <a:graphicFrameLocks noGrp="1"/>
          </p:cNvGraphicFramePr>
          <p:nvPr>
            <p:ph idx="1"/>
            <p:extLst>
              <p:ext uri="{D42A27DB-BD31-4B8C-83A1-F6EECF244321}">
                <p14:modId xmlns:p14="http://schemas.microsoft.com/office/powerpoint/2010/main" val="1755464813"/>
              </p:ext>
            </p:extLst>
          </p:nvPr>
        </p:nvGraphicFramePr>
        <p:xfrm>
          <a:off x="336000" y="2276873"/>
          <a:ext cx="11533456" cy="2808309"/>
        </p:xfrm>
        <a:graphic>
          <a:graphicData uri="http://schemas.openxmlformats.org/drawingml/2006/table">
            <a:tbl>
              <a:tblPr firstRow="1" firstCol="1" bandRow="1">
                <a:tableStyleId>{91EBBBCC-DAD2-459C-BE2E-F6DE35CF9A28}</a:tableStyleId>
              </a:tblPr>
              <a:tblGrid>
                <a:gridCol w="2883364">
                  <a:extLst>
                    <a:ext uri="{9D8B030D-6E8A-4147-A177-3AD203B41FA5}">
                      <a16:colId xmlns:a16="http://schemas.microsoft.com/office/drawing/2014/main" val="2404564293"/>
                    </a:ext>
                  </a:extLst>
                </a:gridCol>
                <a:gridCol w="2883364">
                  <a:extLst>
                    <a:ext uri="{9D8B030D-6E8A-4147-A177-3AD203B41FA5}">
                      <a16:colId xmlns:a16="http://schemas.microsoft.com/office/drawing/2014/main" val="2581623449"/>
                    </a:ext>
                  </a:extLst>
                </a:gridCol>
                <a:gridCol w="2883364">
                  <a:extLst>
                    <a:ext uri="{9D8B030D-6E8A-4147-A177-3AD203B41FA5}">
                      <a16:colId xmlns:a16="http://schemas.microsoft.com/office/drawing/2014/main" val="551889297"/>
                    </a:ext>
                  </a:extLst>
                </a:gridCol>
                <a:gridCol w="2883364">
                  <a:extLst>
                    <a:ext uri="{9D8B030D-6E8A-4147-A177-3AD203B41FA5}">
                      <a16:colId xmlns:a16="http://schemas.microsoft.com/office/drawing/2014/main" val="2465465769"/>
                    </a:ext>
                  </a:extLst>
                </a:gridCol>
              </a:tblGrid>
              <a:tr h="401187">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Indigenous</a:t>
                      </a:r>
                    </a:p>
                  </a:txBody>
                  <a:tcPr marL="68580" marR="68580" marT="0" marB="0" anchor="ctr">
                    <a:solidFill>
                      <a:srgbClr val="EA8024"/>
                    </a:solidFill>
                  </a:tcPr>
                </a:tc>
                <a:tc h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Not stated3</a:t>
                      </a:r>
                    </a:p>
                  </a:txBody>
                  <a:tcPr marL="68580" marR="68580" marT="0" marB="0" anchor="ctr">
                    <a:solidFill>
                      <a:srgbClr val="EA8024"/>
                    </a:solidFill>
                  </a:tcPr>
                </a:tc>
                <a:extLst>
                  <a:ext uri="{0D108BD9-81ED-4DB2-BD59-A6C34878D82A}">
                    <a16:rowId xmlns:a16="http://schemas.microsoft.com/office/drawing/2014/main" val="1145503053"/>
                  </a:ext>
                </a:extLst>
              </a:tr>
              <a:tr h="401187">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Year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Proportion</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extLst>
                  <a:ext uri="{0D108BD9-81ED-4DB2-BD59-A6C34878D82A}">
                    <a16:rowId xmlns:a16="http://schemas.microsoft.com/office/drawing/2014/main" val="1938438186"/>
                  </a:ext>
                </a:extLst>
              </a:tr>
              <a:tr h="401187">
                <a:tc>
                  <a:txBody>
                    <a:bodyPr/>
                    <a:lstStyle/>
                    <a:p>
                      <a:pPr algn="l">
                        <a:spcAft>
                          <a:spcPts val="700"/>
                        </a:spcAft>
                      </a:pPr>
                      <a:r>
                        <a:rPr lang="en-AU" sz="1000">
                          <a:effectLst/>
                        </a:rPr>
                        <a:t>2017-18</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15,771</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5.9</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11,894</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83603354"/>
                  </a:ext>
                </a:extLst>
              </a:tr>
              <a:tr h="401187">
                <a:tc>
                  <a:txBody>
                    <a:bodyPr/>
                    <a:lstStyle/>
                    <a:p>
                      <a:pPr algn="l">
                        <a:spcAft>
                          <a:spcPts val="700"/>
                        </a:spcAft>
                      </a:pPr>
                      <a:r>
                        <a:rPr lang="en-AU" sz="1000">
                          <a:effectLst/>
                        </a:rPr>
                        <a:t>2016-17</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19,311</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6.1</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13,305</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86597204"/>
                  </a:ext>
                </a:extLst>
              </a:tr>
              <a:tr h="401187">
                <a:tc>
                  <a:txBody>
                    <a:bodyPr/>
                    <a:lstStyle/>
                    <a:p>
                      <a:pPr algn="l">
                        <a:spcAft>
                          <a:spcPts val="700"/>
                        </a:spcAft>
                      </a:pPr>
                      <a:r>
                        <a:rPr lang="en-AU" sz="1000">
                          <a:effectLst/>
                        </a:rPr>
                        <a:t>2015-16</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19,290</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6.0</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12,430</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6407490"/>
                  </a:ext>
                </a:extLst>
              </a:tr>
              <a:tr h="401187">
                <a:tc>
                  <a:txBody>
                    <a:bodyPr/>
                    <a:lstStyle/>
                    <a:p>
                      <a:pPr algn="l">
                        <a:spcAft>
                          <a:spcPts val="500"/>
                        </a:spcAft>
                      </a:pPr>
                      <a:r>
                        <a:rPr lang="en-AU" sz="1000">
                          <a:effectLst/>
                        </a:rPr>
                        <a:t>2014-15</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a:effectLst/>
                        </a:rPr>
                        <a:t>19,031</a:t>
                      </a:r>
                    </a:p>
                    <a:p>
                      <a:pPr algn="ctr">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dirty="0">
                          <a:effectLst/>
                        </a:rPr>
                        <a:t>5.9</a:t>
                      </a:r>
                    </a:p>
                    <a:p>
                      <a:pPr algn="ctr">
                        <a:spcAft>
                          <a:spcPts val="700"/>
                        </a:spcAft>
                      </a:pPr>
                      <a:r>
                        <a:rPr lang="en-AU" sz="1000" dirty="0">
                          <a:effectLst/>
                        </a:rPr>
                        <a:t> </a:t>
                      </a:r>
                      <a:endParaRPr lang="en-A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a:effectLst/>
                        </a:rPr>
                        <a:t>12,028</a:t>
                      </a:r>
                    </a:p>
                    <a:p>
                      <a:pPr algn="ctr">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72163914"/>
                  </a:ext>
                </a:extLst>
              </a:tr>
              <a:tr h="401187">
                <a:tc>
                  <a:txBody>
                    <a:bodyPr/>
                    <a:lstStyle/>
                    <a:p>
                      <a:pPr algn="l">
                        <a:spcAft>
                          <a:spcPts val="500"/>
                        </a:spcAft>
                      </a:pPr>
                      <a:r>
                        <a:rPr lang="en-AU" sz="1000">
                          <a:effectLst/>
                        </a:rPr>
                        <a:t>2013-14</a:t>
                      </a:r>
                    </a:p>
                    <a:p>
                      <a:pPr algn="l">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a:effectLst/>
                        </a:rPr>
                        <a:t>18,021</a:t>
                      </a:r>
                    </a:p>
                    <a:p>
                      <a:pPr algn="ctr">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a:effectLst/>
                        </a:rPr>
                        <a:t>5.8</a:t>
                      </a:r>
                    </a:p>
                    <a:p>
                      <a:pPr algn="ctr">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dirty="0">
                          <a:effectLst/>
                        </a:rPr>
                        <a:t>11,879</a:t>
                      </a:r>
                    </a:p>
                    <a:p>
                      <a:pPr algn="ctr">
                        <a:spcAft>
                          <a:spcPts val="700"/>
                        </a:spcAft>
                      </a:pPr>
                      <a:r>
                        <a:rPr lang="en-AU" sz="1000" dirty="0">
                          <a:effectLst/>
                        </a:rPr>
                        <a:t> </a:t>
                      </a:r>
                      <a:endParaRPr lang="en-A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52530364"/>
                  </a:ext>
                </a:extLst>
              </a:tr>
            </a:tbl>
          </a:graphicData>
        </a:graphic>
      </p:graphicFrame>
      <p:sp>
        <p:nvSpPr>
          <p:cNvPr id="5" name="Rectangle 4">
            <a:extLst>
              <a:ext uri="{FF2B5EF4-FFF2-40B4-BE49-F238E27FC236}">
                <a16:creationId xmlns:a16="http://schemas.microsoft.com/office/drawing/2014/main" id="{CE7EC570-700B-4511-9D44-A1C233C3BB1C}"/>
              </a:ext>
            </a:extLst>
          </p:cNvPr>
          <p:cNvSpPr/>
          <p:nvPr/>
        </p:nvSpPr>
        <p:spPr>
          <a:xfrm>
            <a:off x="322544" y="5157192"/>
            <a:ext cx="11533455" cy="1942911"/>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Service user data are estimates to account for individuals who received services from more than one service type outlet during the 12-month period.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Service user data were not collected for all NDA service types.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Percentages are of the total excluding service users for whom Indigenous status was ‘not stated/not collected’.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 ACT was not required to collect data for 2017-18.</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Includes service users who only accessed recreational/holiday programs. This service type was not required to complete this data item.</a:t>
            </a:r>
          </a:p>
          <a:p>
            <a:pPr>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333406274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6750"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lnSpcReduction="10000"/>
          </a:bodyPr>
          <a:lstStyle/>
          <a:p>
            <a:pPr lvl="0"/>
            <a:r>
              <a:rPr lang="en-AU" sz="2000" dirty="0">
                <a:latin typeface="Trebuchet MS" panose="020B0603020202020204" pitchFamily="34" charset="0"/>
              </a:rPr>
              <a:t>In 2017, there were 7,015 notifications for chlamydia for Aboriginal and Torres Strait Islander people, accounting for 7% of the notifications in Australia.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During 2013-2017, there was a 7.9% and 9.8% decline in chlamydia notification rates among males and females (respectively).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 there were 4,119 gonorrhoea notifications for Aboriginal and Torres Strait Islander people, accounting for 15% of the notifications in Australia.</a:t>
            </a:r>
          </a:p>
          <a:p>
            <a:pPr marL="0" lvl="0" indent="0">
              <a:buNone/>
            </a:pPr>
            <a:endParaRPr lang="en-AU" sz="2000" dirty="0">
              <a:latin typeface="Trebuchet MS" panose="020B0603020202020204" pitchFamily="34" charset="0"/>
            </a:endParaRPr>
          </a:p>
          <a:p>
            <a:r>
              <a:rPr lang="en-AU" sz="2000" dirty="0">
                <a:latin typeface="Trebuchet MS" panose="020B0603020202020204" pitchFamily="34" charset="0"/>
              </a:rPr>
              <a:t>In 2017, there were 779 syphilis notifications for Aboriginal and Torres Strait Islander people accounting for 18% of the notifications in Australia.</a:t>
            </a:r>
          </a:p>
          <a:p>
            <a:pPr lvl="0"/>
            <a:endParaRPr lang="en-AU" sz="2000" dirty="0">
              <a:latin typeface="Trebuchet MS" panose="020B0603020202020204" pitchFamily="34" charset="0"/>
            </a:endParaRPr>
          </a:p>
        </p:txBody>
      </p:sp>
    </p:spTree>
    <p:extLst>
      <p:ext uri="{BB962C8B-B14F-4D97-AF65-F5344CB8AC3E}">
        <p14:creationId xmlns:p14="http://schemas.microsoft.com/office/powerpoint/2010/main" val="346606776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2017, Qld (45%) and the NT (35%) accounted for 80% of the syphilis notifications from all jurisdictions.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there were 34 cases of newly diagnosed human immunodeficiency virus (HIV) infection among Aboriginal and Torres Strait Islander people in Australia. </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2017, there were 1,201 Aboriginal and Torres Strait Islander people diagnosed with hepatitis C (HCV) in Australia. </a:t>
            </a:r>
          </a:p>
          <a:p>
            <a:pPr marL="0" lvl="0" indent="0">
              <a:buNone/>
            </a:pPr>
            <a:endParaRPr lang="en-AU" sz="2000" dirty="0">
              <a:latin typeface="Trebuchet MS" panose="020B0603020202020204" pitchFamily="34" charset="0"/>
            </a:endParaRPr>
          </a:p>
        </p:txBody>
      </p:sp>
    </p:spTree>
    <p:extLst>
      <p:ext uri="{BB962C8B-B14F-4D97-AF65-F5344CB8AC3E}">
        <p14:creationId xmlns:p14="http://schemas.microsoft.com/office/powerpoint/2010/main" val="67338329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54728"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612059"/>
          </a:xfrm>
        </p:spPr>
        <p:txBody>
          <a:bodyPr>
            <a:normAutofit/>
          </a:bodyPr>
          <a:lstStyle/>
          <a:p>
            <a:r>
              <a:rPr lang="en-AU" sz="2000" dirty="0">
                <a:latin typeface="Trebuchet MS" panose="020B0603020202020204" pitchFamily="34" charset="0"/>
              </a:rPr>
              <a:t>In 2017, there were 151 Aboriginal and Torres Strait Islander people diagnosed with hepatitis B (HBV) in Australia. </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For 2013-2017 there was a 37% decline in the HBV notification rates for Aboriginal and Torres Strait Islander people.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1,152 (14%) of the 8,316 cases of invasive pneumococcal disease (IPD) were identified as Aboriginal and Torres Strait Islander.</a:t>
            </a:r>
          </a:p>
          <a:p>
            <a:pPr lvl="0"/>
            <a:endParaRPr lang="en-AU" sz="2000" dirty="0">
              <a:latin typeface="Trebuchet MS" panose="020B0603020202020204" pitchFamily="34" charset="0"/>
            </a:endParaRPr>
          </a:p>
        </p:txBody>
      </p:sp>
    </p:spTree>
    <p:extLst>
      <p:ext uri="{BB962C8B-B14F-4D97-AF65-F5344CB8AC3E}">
        <p14:creationId xmlns:p14="http://schemas.microsoft.com/office/powerpoint/2010/main" val="309369644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1002"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For 2011-2015, there were 26 deaths attributed to IPD with 11 of the 26 deaths (42%) in the 50 years and over age-group.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101 (10%) of the 966 notified cases of meningococcal disease were identified as Aboriginal and Torres Strait Islander.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2006-2015, the incidence rate of meningococcal serogroup B was 2.8 per 100,000, with the age-specific rate highest in infants less than 12 months of age (33 per 100,000).</a:t>
            </a:r>
          </a:p>
          <a:p>
            <a:pPr lvl="0"/>
            <a:endParaRPr lang="en-AU" dirty="0"/>
          </a:p>
        </p:txBody>
      </p:sp>
    </p:spTree>
    <p:extLst>
      <p:ext uri="{BB962C8B-B14F-4D97-AF65-F5344CB8AC3E}">
        <p14:creationId xmlns:p14="http://schemas.microsoft.com/office/powerpoint/2010/main" val="360203598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2015, of the 1,255 notifications of TB in Australia, 27 (2.2%) were identified as Aboriginal and seven (0.6%) as Torres Strait Islander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there were 16 Aboriginal and Torres Strait Islander people diagnosed with invasive </a:t>
            </a:r>
            <a:r>
              <a:rPr lang="en-AU" sz="2000" i="1" dirty="0">
                <a:latin typeface="Trebuchet MS" panose="020B0603020202020204" pitchFamily="34" charset="0"/>
              </a:rPr>
              <a:t>Haemophilus influenzae</a:t>
            </a:r>
            <a:r>
              <a:rPr lang="en-AU" sz="2000" dirty="0">
                <a:latin typeface="Trebuchet MS" panose="020B0603020202020204" pitchFamily="34" charset="0"/>
              </a:rPr>
              <a:t> type b (Hib) in Australia.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2007-2010 and 2011-2015 notification rates for Hib decreased by around 67%.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the proportion of Aboriginal and Torres Strait Islander people reporting a disease of the skin and subcutaneous tissue was 3.2% (males 2.4% and females 4.0%).</a:t>
            </a:r>
          </a:p>
          <a:p>
            <a:pPr lvl="0"/>
            <a:endParaRPr lang="en-AU" dirty="0"/>
          </a:p>
        </p:txBody>
      </p:sp>
    </p:spTree>
    <p:extLst>
      <p:ext uri="{BB962C8B-B14F-4D97-AF65-F5344CB8AC3E}">
        <p14:creationId xmlns:p14="http://schemas.microsoft.com/office/powerpoint/2010/main" val="16525009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5465" y="1628800"/>
            <a:ext cx="11520000" cy="767186"/>
          </a:xfrm>
        </p:spPr>
        <p:txBody>
          <a:bodyPr/>
          <a:lstStyle/>
          <a:p>
            <a:r>
              <a:rPr lang="en-AU" sz="24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39% of Aboriginal and Torres Strait Islander people reported eating an adequate amount of fruit per day but only 4.2% reported eating an adequate amount of vegetables per day.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92% of Aboriginal and Torres Strait Islander children aged 2-3 years old were reported to eat an adequate amount of fruit per day and 23% were reported to eat an adequate amount of vegetables per day.</a:t>
            </a:r>
          </a:p>
          <a:p>
            <a:pPr lvl="0"/>
            <a:endParaRPr lang="en-AU" dirty="0"/>
          </a:p>
        </p:txBody>
      </p:sp>
    </p:spTree>
    <p:extLst>
      <p:ext uri="{BB962C8B-B14F-4D97-AF65-F5344CB8AC3E}">
        <p14:creationId xmlns:p14="http://schemas.microsoft.com/office/powerpoint/2010/main" val="251546842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24% of Aboriginal and Torres Strait Islander people reported that they usually consumed sugar sweetened drinks every day and 5.5% consumed diet drinks; 71% usually consumed sugar sweetened drinks or diet drinks at least once per week.</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20% of children aged 2-14 years usually consumed sugar sweetened drinks daily and 1.5% consumed diet drinks daily; 63% usually consumed sugar sweetened drinks or diet drinks at least once a week.</a:t>
            </a:r>
          </a:p>
          <a:p>
            <a:pPr lvl="0"/>
            <a:endParaRPr lang="en-AU" sz="2000" dirty="0">
              <a:latin typeface="Trebuchet MS" panose="020B0603020202020204" pitchFamily="34" charset="0"/>
            </a:endParaRPr>
          </a:p>
          <a:p>
            <a:r>
              <a:rPr lang="en-AU" sz="2000" dirty="0">
                <a:latin typeface="Trebuchet MS" panose="020B0603020202020204" pitchFamily="34" charset="0"/>
              </a:rPr>
              <a:t>In 2012-13, on average, Aboriginal and Torres Strait Islander people reported consuming 111 grams of sugar daily.</a:t>
            </a:r>
          </a:p>
          <a:p>
            <a:pPr lvl="0"/>
            <a:endParaRPr lang="en-AU" dirty="0"/>
          </a:p>
        </p:txBody>
      </p:sp>
    </p:spTree>
    <p:extLst>
      <p:ext uri="{BB962C8B-B14F-4D97-AF65-F5344CB8AC3E}">
        <p14:creationId xmlns:p14="http://schemas.microsoft.com/office/powerpoint/2010/main" val="3410586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Births and pregnancy outcomes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044107"/>
          </a:xfrm>
        </p:spPr>
        <p:txBody>
          <a:bodyPr>
            <a:normAutofit/>
          </a:bodyPr>
          <a:lstStyle/>
          <a:p>
            <a:pPr lvl="0"/>
            <a:r>
              <a:rPr lang="en-AU" sz="2000" dirty="0">
                <a:latin typeface="Trebuchet MS" panose="020B0603020202020204" pitchFamily="34" charset="0"/>
              </a:rPr>
              <a:t>In 2017, the average birthweight of babies born to Aboriginal and Torres Strait Islander mothers was 3,202 grams.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proportion of low birthweight babies born to Aboriginal and Torres Strait Islander mothers between 2007 and 2017 remained steady at around 13%.</a:t>
            </a:r>
          </a:p>
          <a:p>
            <a:endParaRPr lang="en-AU" dirty="0"/>
          </a:p>
        </p:txBody>
      </p:sp>
    </p:spTree>
    <p:extLst>
      <p:ext uri="{BB962C8B-B14F-4D97-AF65-F5344CB8AC3E}">
        <p14:creationId xmlns:p14="http://schemas.microsoft.com/office/powerpoint/2010/main" val="108349074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pPr lvl="0"/>
            <a:r>
              <a:rPr lang="en-AU" sz="2000" dirty="0">
                <a:latin typeface="Trebuchet MS" panose="020B0603020202020204" pitchFamily="34" charset="0"/>
              </a:rPr>
              <a:t>In 2012-13, the average daily sodium intake for Aboriginal and Torres Strait Islander people was approximately one teaspoon of salt.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2012-13, 22% of Aboriginal and Torres Strait Islander people reported running out of food or unable to buy food.</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80% of Aboriginal and Torres Strait Islander children aged 0-3 years had been breastfed.</a:t>
            </a:r>
          </a:p>
          <a:p>
            <a:pPr lvl="0"/>
            <a:endParaRPr lang="en-AU" dirty="0"/>
          </a:p>
        </p:txBody>
      </p:sp>
    </p:spTree>
    <p:extLst>
      <p:ext uri="{BB962C8B-B14F-4D97-AF65-F5344CB8AC3E}">
        <p14:creationId xmlns:p14="http://schemas.microsoft.com/office/powerpoint/2010/main" val="384958229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40991"/>
            <a:ext cx="11520000" cy="767186"/>
          </a:xfrm>
        </p:spPr>
        <p:txBody>
          <a:bodyPr/>
          <a:lstStyle/>
          <a:p>
            <a:r>
              <a:rPr lang="en-AU" sz="2400" dirty="0"/>
              <a:t>Physical activity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89% of Aboriginal and Torres Strait Islander people aged 15 years and over had not met the physical activity guidelines, and 22% had not participated in any physical activity in the week prior to being surveyed.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highest proportion of Aboriginal and Torres Strait Islander people who met the guidelines lived in the ACT (21%) compared with the lowest proportion living in the NT (7.2%).</a:t>
            </a:r>
          </a:p>
          <a:p>
            <a:pPr lvl="0"/>
            <a:endParaRPr lang="en-AU" dirty="0"/>
          </a:p>
        </p:txBody>
      </p:sp>
    </p:spTree>
    <p:extLst>
      <p:ext uri="{BB962C8B-B14F-4D97-AF65-F5344CB8AC3E}">
        <p14:creationId xmlns:p14="http://schemas.microsoft.com/office/powerpoint/2010/main" val="121927053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400" dirty="0"/>
              <a:t>Bodyweight</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71% of Aboriginal and Torres Strait Islander people aged 15 years and over were either overweight or obese (Aboriginal people: 71% and Torres Strait Islander people: 75%), 25% were in the normal weight range and 3.9% were underweight.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of Aboriginal and Torres Strait Islander children aged 2-17 years, 38% were overweight or obese; 53% were normal weight and 8.8% were underweight.</a:t>
            </a:r>
          </a:p>
          <a:p>
            <a:pPr lvl="0"/>
            <a:endParaRPr lang="en-AU" dirty="0"/>
          </a:p>
        </p:txBody>
      </p:sp>
    </p:spTree>
    <p:extLst>
      <p:ext uri="{BB962C8B-B14F-4D97-AF65-F5344CB8AC3E}">
        <p14:creationId xmlns:p14="http://schemas.microsoft.com/office/powerpoint/2010/main" val="335850673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Tobacco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37% of Aboriginal and Torres Strait Islander people aged 15 years and over reported they were current daily smokers, a reduction from levels reported in 2012-13 (41%).</a:t>
            </a:r>
          </a:p>
          <a:p>
            <a:pPr lvl="0"/>
            <a:endParaRPr lang="en-AU" sz="2000" dirty="0">
              <a:latin typeface="Trebuchet MS" panose="020B0603020202020204" pitchFamily="34" charset="0"/>
            </a:endParaRPr>
          </a:p>
          <a:p>
            <a:pPr lvl="0"/>
            <a:r>
              <a:rPr lang="en-AU" sz="2000" dirty="0">
                <a:latin typeface="Trebuchet MS" panose="020B0603020202020204" pitchFamily="34" charset="0"/>
              </a:rPr>
              <a:t>Since 2009, the proportion of Aboriginal and Torres Strait Islander mothers who reported smoking during pregnancy has decreased from 52% in 2009 to 44% in 2017.</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Aboriginal and Torres Strait Islander people living in remote areas reported a higher proportion of current daily smokers (49%) than those living in non-remote areas (35%).</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2004-05 and 2018-19, the highest reductions in daily smoking have been found in the younger age-groups (18-34 years).</a:t>
            </a:r>
          </a:p>
          <a:p>
            <a:pPr lvl="0"/>
            <a:endParaRPr lang="en-AU" dirty="0"/>
          </a:p>
        </p:txBody>
      </p:sp>
    </p:spTree>
    <p:extLst>
      <p:ext uri="{BB962C8B-B14F-4D97-AF65-F5344CB8AC3E}">
        <p14:creationId xmlns:p14="http://schemas.microsoft.com/office/powerpoint/2010/main" val="181524762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Alcohol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7830" y="2276873"/>
            <a:ext cx="11520000" cy="3756074"/>
          </a:xfrm>
        </p:spPr>
        <p:txBody>
          <a:bodyPr>
            <a:normAutofit/>
          </a:bodyPr>
          <a:lstStyle/>
          <a:p>
            <a:pPr lvl="0"/>
            <a:r>
              <a:rPr lang="en-AU" sz="2000" dirty="0">
                <a:latin typeface="Trebuchet MS" panose="020B0603020202020204" pitchFamily="34" charset="0"/>
              </a:rPr>
              <a:t>In 2018-19, 26% of Aboriginal and Torres Strait Islander adults reported abstaining from alcohol.</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19% of Aboriginal and Torres Strait Islander adults did not exceed the guideline for drinking at risk on a single occasion, and 26% did not exceed the guideline for lifetime risk.</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Aboriginal and Torres Strait Islander males were more likely to exceed the guideline for lifetime risk (30%) than females (10%).</a:t>
            </a:r>
          </a:p>
          <a:p>
            <a:pPr marL="0" lvl="0" indent="0">
              <a:buNone/>
            </a:pPr>
            <a:endParaRPr lang="en-AU" dirty="0"/>
          </a:p>
        </p:txBody>
      </p:sp>
    </p:spTree>
    <p:extLst>
      <p:ext uri="{BB962C8B-B14F-4D97-AF65-F5344CB8AC3E}">
        <p14:creationId xmlns:p14="http://schemas.microsoft.com/office/powerpoint/2010/main" val="288438799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Alcohol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r>
              <a:rPr lang="en-AU" sz="2000" dirty="0">
                <a:latin typeface="Trebuchet MS" panose="020B0603020202020204" pitchFamily="34" charset="0"/>
              </a:rPr>
              <a:t>For 2010 to 2016, there was a decline (32% to 20%) in the proportion of Aboriginal and Torres Strait Islander people aged 12 years and over who exceeded the 2009 guidelines for lifetime risk (two standard drink/day).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There was a reported 50% reduction of mothers of Aboriginal and Torres Strait Islander children who drank through pregnancy, from 20% in 2008 to 9.8% in 2014-15.</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For 2013-2017, the main cause of alcohol-related deaths for Aboriginal and Torres Strait Islander people was from alcoholic liver disease.</a:t>
            </a:r>
          </a:p>
          <a:p>
            <a:pPr marL="0" lvl="0" indent="0">
              <a:buNone/>
            </a:pPr>
            <a:endParaRPr lang="en-AU" dirty="0"/>
          </a:p>
        </p:txBody>
      </p:sp>
    </p:spTree>
    <p:extLst>
      <p:ext uri="{BB962C8B-B14F-4D97-AF65-F5344CB8AC3E}">
        <p14:creationId xmlns:p14="http://schemas.microsoft.com/office/powerpoint/2010/main" val="95716601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5981"/>
            <a:ext cx="11520000" cy="767186"/>
          </a:xfrm>
        </p:spPr>
        <p:txBody>
          <a:bodyPr/>
          <a:lstStyle/>
          <a:p>
            <a:r>
              <a:rPr lang="en-AU" sz="2400" dirty="0"/>
              <a:t>Illicit drug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1476" y="2276872"/>
            <a:ext cx="11520000" cy="3756074"/>
          </a:xfrm>
        </p:spPr>
        <p:txBody>
          <a:bodyPr>
            <a:normAutofit/>
          </a:bodyPr>
          <a:lstStyle/>
          <a:p>
            <a:pPr lvl="0"/>
            <a:r>
              <a:rPr lang="en-AU" sz="2000" dirty="0">
                <a:latin typeface="Trebuchet MS" panose="020B0603020202020204" pitchFamily="34" charset="0"/>
              </a:rPr>
              <a:t>In 2014-15, 69% of Aboriginal and Torres Strait Islander people aged 15 years and older and in 2016, 73% aged 14 years and older reported they had never used illicit substances in the last 12 months.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30% of Aboriginal and Torres Strait Islander people aged 15 years and over and in 2016, 27% aged 14 years and older reported that they had used an illicit substance in the previous 12 months.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hospitalisation for mental/behavioural disorders from use of amphetamines had the highest rate of separations due to drug use and was 1.5 per 1,000 for Aboriginal and Torres Strait Islander people.</a:t>
            </a:r>
          </a:p>
          <a:p>
            <a:pPr lvl="0"/>
            <a:endParaRPr lang="en-AU" dirty="0"/>
          </a:p>
        </p:txBody>
      </p:sp>
    </p:spTree>
    <p:extLst>
      <p:ext uri="{BB962C8B-B14F-4D97-AF65-F5344CB8AC3E}">
        <p14:creationId xmlns:p14="http://schemas.microsoft.com/office/powerpoint/2010/main" val="65678025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1992"/>
            <a:ext cx="11520000" cy="767186"/>
          </a:xfrm>
        </p:spPr>
        <p:txBody>
          <a:bodyPr/>
          <a:lstStyle/>
          <a:p>
            <a:r>
              <a:rPr lang="en-AU" sz="2400" dirty="0"/>
              <a:t>Illicit drug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pPr lvl="0"/>
            <a:r>
              <a:rPr lang="en-AU" sz="2000" dirty="0">
                <a:latin typeface="Trebuchet MS" panose="020B0603020202020204" pitchFamily="34" charset="0"/>
              </a:rPr>
              <a:t>For 2010-2014, SA recorded the highest rate of drug-induced deaths for Aboriginal and Torres Strait Islander people (24 per 100,000), followed by NSW (17 per 100, 000), and WA (9 per 100,000).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rates of drug induced deaths were higher for Aboriginal and Torres Strait Islander males (14 per 100,000) than for females (10 per 100,000).</a:t>
            </a:r>
          </a:p>
          <a:p>
            <a:pPr lvl="0"/>
            <a:endParaRPr lang="en-AU" dirty="0"/>
          </a:p>
        </p:txBody>
      </p:sp>
    </p:spTree>
    <p:extLst>
      <p:ext uri="{BB962C8B-B14F-4D97-AF65-F5344CB8AC3E}">
        <p14:creationId xmlns:p14="http://schemas.microsoft.com/office/powerpoint/2010/main" val="385824807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D10F2-1607-40DA-A87A-15966C047DB0}"/>
              </a:ext>
            </a:extLst>
          </p:cNvPr>
          <p:cNvSpPr>
            <a:spLocks noGrp="1"/>
          </p:cNvSpPr>
          <p:nvPr>
            <p:ph type="title"/>
          </p:nvPr>
        </p:nvSpPr>
        <p:spPr/>
        <p:txBody>
          <a:bodyPr/>
          <a:lstStyle/>
          <a:p>
            <a:r>
              <a:rPr lang="en-AU" sz="2400" dirty="0"/>
              <a:t>Proportion of Aboriginal and Torres Strait Islander people who reported illicit drug use in the last 12 months, 2014-15</a:t>
            </a:r>
          </a:p>
        </p:txBody>
      </p:sp>
      <p:graphicFrame>
        <p:nvGraphicFramePr>
          <p:cNvPr id="4" name="Content Placeholder 3">
            <a:extLst>
              <a:ext uri="{FF2B5EF4-FFF2-40B4-BE49-F238E27FC236}">
                <a16:creationId xmlns:a16="http://schemas.microsoft.com/office/drawing/2014/main" id="{D672241A-0AB4-4A22-80D6-06BA7AF82F45}"/>
              </a:ext>
            </a:extLst>
          </p:cNvPr>
          <p:cNvGraphicFramePr>
            <a:graphicFrameLocks noGrp="1"/>
          </p:cNvGraphicFramePr>
          <p:nvPr>
            <p:ph idx="1"/>
            <p:extLst>
              <p:ext uri="{D42A27DB-BD31-4B8C-83A1-F6EECF244321}">
                <p14:modId xmlns:p14="http://schemas.microsoft.com/office/powerpoint/2010/main" val="4070286491"/>
              </p:ext>
            </p:extLst>
          </p:nvPr>
        </p:nvGraphicFramePr>
        <p:xfrm>
          <a:off x="2495600" y="2204864"/>
          <a:ext cx="7200800" cy="3816424"/>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id="{F0D814C5-7B13-40B1-96E9-F186470988E1}"/>
              </a:ext>
            </a:extLst>
          </p:cNvPr>
          <p:cNvSpPr/>
          <p:nvPr/>
        </p:nvSpPr>
        <p:spPr>
          <a:xfrm>
            <a:off x="336000" y="6021288"/>
            <a:ext cx="11520000" cy="432048"/>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‘Other’ includes heroin, cocaine, petrol, LSD/synthetic hallucinogens, naturally occurring hallucinogens, ecstasy/designer drugs, methadone and kava.</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2016.</a:t>
            </a:r>
          </a:p>
        </p:txBody>
      </p:sp>
    </p:spTree>
    <p:extLst>
      <p:ext uri="{BB962C8B-B14F-4D97-AF65-F5344CB8AC3E}">
        <p14:creationId xmlns:p14="http://schemas.microsoft.com/office/powerpoint/2010/main" val="121066078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7960" y="1700808"/>
            <a:ext cx="11520000" cy="767186"/>
          </a:xfrm>
        </p:spPr>
        <p:txBody>
          <a:bodyPr/>
          <a:lstStyle/>
          <a:p>
            <a:r>
              <a:rPr lang="en-AU" sz="2400" dirty="0"/>
              <a:t>Volatile substance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4040" y="2348880"/>
            <a:ext cx="11520000" cy="3756074"/>
          </a:xfrm>
        </p:spPr>
        <p:txBody>
          <a:bodyPr>
            <a:normAutofit/>
          </a:bodyPr>
          <a:lstStyle/>
          <a:p>
            <a:pPr lvl="0"/>
            <a:r>
              <a:rPr lang="en-AU" sz="2000" dirty="0">
                <a:latin typeface="Trebuchet MS" panose="020B0603020202020204" pitchFamily="34" charset="0"/>
              </a:rPr>
              <a:t>In 2012-13, 6.6% of Aboriginal and Torres Strait Islander males and 4.2% of females had ever used petrol or other inhalants.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the rate of hospital separations for Aboriginal and Torres Strait Islander people from poisoning and accidental poisoning due to the toxic effect of organic solvents (e.g. petrol) was 0.05 per 1,000 for both.</a:t>
            </a:r>
          </a:p>
          <a:p>
            <a:pPr lvl="0"/>
            <a:endParaRPr lang="en-AU" dirty="0"/>
          </a:p>
        </p:txBody>
      </p:sp>
    </p:spTree>
    <p:extLst>
      <p:ext uri="{BB962C8B-B14F-4D97-AF65-F5344CB8AC3E}">
        <p14:creationId xmlns:p14="http://schemas.microsoft.com/office/powerpoint/2010/main" val="3185389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58840-D7F9-4F01-932C-968EE17DC560}"/>
              </a:ext>
            </a:extLst>
          </p:cNvPr>
          <p:cNvSpPr>
            <a:spLocks noGrp="1"/>
          </p:cNvSpPr>
          <p:nvPr>
            <p:ph type="title"/>
          </p:nvPr>
        </p:nvSpPr>
        <p:spPr/>
        <p:txBody>
          <a:bodyPr/>
          <a:lstStyle/>
          <a:p>
            <a:r>
              <a:rPr lang="en-AU" sz="2400" dirty="0"/>
              <a:t>Age-specific fertility rates, Aboriginal and Torres Strait Islander mothers, selected jurisdictions, Australia, 2018 </a:t>
            </a:r>
          </a:p>
        </p:txBody>
      </p:sp>
      <p:graphicFrame>
        <p:nvGraphicFramePr>
          <p:cNvPr id="4" name="Content Placeholder 3">
            <a:extLst>
              <a:ext uri="{FF2B5EF4-FFF2-40B4-BE49-F238E27FC236}">
                <a16:creationId xmlns:a16="http://schemas.microsoft.com/office/drawing/2014/main" id="{C3B32D30-8EB9-467A-B150-4373B90ADB80}"/>
              </a:ext>
            </a:extLst>
          </p:cNvPr>
          <p:cNvGraphicFramePr>
            <a:graphicFrameLocks noGrp="1"/>
          </p:cNvGraphicFramePr>
          <p:nvPr>
            <p:ph idx="1"/>
            <p:extLst>
              <p:ext uri="{D42A27DB-BD31-4B8C-83A1-F6EECF244321}">
                <p14:modId xmlns:p14="http://schemas.microsoft.com/office/powerpoint/2010/main" val="1675128140"/>
              </p:ext>
            </p:extLst>
          </p:nvPr>
        </p:nvGraphicFramePr>
        <p:xfrm>
          <a:off x="336000" y="2204864"/>
          <a:ext cx="11520000" cy="3418389"/>
        </p:xfrm>
        <a:graphic>
          <a:graphicData uri="http://schemas.openxmlformats.org/drawingml/2006/table">
            <a:tbl>
              <a:tblPr firstRow="1" bandRow="1">
                <a:tableStyleId>{91EBBBCC-DAD2-459C-BE2E-F6DE35CF9A28}</a:tableStyleId>
              </a:tblPr>
              <a:tblGrid>
                <a:gridCol w="1440000">
                  <a:extLst>
                    <a:ext uri="{9D8B030D-6E8A-4147-A177-3AD203B41FA5}">
                      <a16:colId xmlns:a16="http://schemas.microsoft.com/office/drawing/2014/main" val="2471649453"/>
                    </a:ext>
                  </a:extLst>
                </a:gridCol>
                <a:gridCol w="1440000">
                  <a:extLst>
                    <a:ext uri="{9D8B030D-6E8A-4147-A177-3AD203B41FA5}">
                      <a16:colId xmlns:a16="http://schemas.microsoft.com/office/drawing/2014/main" val="2066734683"/>
                    </a:ext>
                  </a:extLst>
                </a:gridCol>
                <a:gridCol w="1440000">
                  <a:extLst>
                    <a:ext uri="{9D8B030D-6E8A-4147-A177-3AD203B41FA5}">
                      <a16:colId xmlns:a16="http://schemas.microsoft.com/office/drawing/2014/main" val="4167436583"/>
                    </a:ext>
                  </a:extLst>
                </a:gridCol>
                <a:gridCol w="1440000">
                  <a:extLst>
                    <a:ext uri="{9D8B030D-6E8A-4147-A177-3AD203B41FA5}">
                      <a16:colId xmlns:a16="http://schemas.microsoft.com/office/drawing/2014/main" val="3587170804"/>
                    </a:ext>
                  </a:extLst>
                </a:gridCol>
                <a:gridCol w="1440000">
                  <a:extLst>
                    <a:ext uri="{9D8B030D-6E8A-4147-A177-3AD203B41FA5}">
                      <a16:colId xmlns:a16="http://schemas.microsoft.com/office/drawing/2014/main" val="691323338"/>
                    </a:ext>
                  </a:extLst>
                </a:gridCol>
                <a:gridCol w="1440000">
                  <a:extLst>
                    <a:ext uri="{9D8B030D-6E8A-4147-A177-3AD203B41FA5}">
                      <a16:colId xmlns:a16="http://schemas.microsoft.com/office/drawing/2014/main" val="3775938405"/>
                    </a:ext>
                  </a:extLst>
                </a:gridCol>
                <a:gridCol w="1440000">
                  <a:extLst>
                    <a:ext uri="{9D8B030D-6E8A-4147-A177-3AD203B41FA5}">
                      <a16:colId xmlns:a16="http://schemas.microsoft.com/office/drawing/2014/main" val="2576213100"/>
                    </a:ext>
                  </a:extLst>
                </a:gridCol>
                <a:gridCol w="1440000">
                  <a:extLst>
                    <a:ext uri="{9D8B030D-6E8A-4147-A177-3AD203B41FA5}">
                      <a16:colId xmlns:a16="http://schemas.microsoft.com/office/drawing/2014/main" val="2712466828"/>
                    </a:ext>
                  </a:extLst>
                </a:gridCol>
              </a:tblGrid>
              <a:tr h="379821">
                <a:tc rowSpan="2">
                  <a:txBody>
                    <a:bodyPr/>
                    <a:lstStyle/>
                    <a:p>
                      <a:pPr algn="l">
                        <a:spcAft>
                          <a:spcPts val="500"/>
                        </a:spcAft>
                      </a:pPr>
                      <a:r>
                        <a:rPr lang="en-AU" sz="1200" b="1" dirty="0">
                          <a:solidFill>
                            <a:schemeClr val="bg1"/>
                          </a:solidFill>
                          <a:effectLst/>
                        </a:rPr>
                        <a:t>Age-group of </a:t>
                      </a:r>
                      <a:br>
                        <a:rPr lang="en-AU" sz="1200" b="1" dirty="0">
                          <a:solidFill>
                            <a:schemeClr val="bg1"/>
                          </a:solidFill>
                          <a:effectLst/>
                        </a:rPr>
                      </a:br>
                      <a:r>
                        <a:rPr lang="en-AU" sz="1200" b="1" dirty="0">
                          <a:solidFill>
                            <a:schemeClr val="bg1"/>
                          </a:solidFill>
                          <a:effectLst/>
                        </a:rPr>
                        <a:t>mother (years)</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gridSpan="7">
                  <a:txBody>
                    <a:bodyPr/>
                    <a:lstStyle/>
                    <a:p>
                      <a:pPr algn="l">
                        <a:spcAft>
                          <a:spcPts val="500"/>
                        </a:spcAft>
                      </a:pPr>
                      <a:r>
                        <a:rPr lang="en-AU" sz="1200" b="1" dirty="0">
                          <a:solidFill>
                            <a:schemeClr val="bg1"/>
                          </a:solidFill>
                          <a:effectLst/>
                        </a:rPr>
                        <a:t>Jurisdiction</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3909180803"/>
                  </a:ext>
                </a:extLst>
              </a:tr>
              <a:tr h="379821">
                <a:tc vMerge="1">
                  <a:txBody>
                    <a:bodyPr/>
                    <a:lstStyle/>
                    <a:p>
                      <a:endParaRPr lang="en-AU"/>
                    </a:p>
                  </a:txBody>
                  <a:tcPr/>
                </a:tc>
                <a:tc>
                  <a:txBody>
                    <a:bodyPr/>
                    <a:lstStyle/>
                    <a:p>
                      <a:pPr algn="l">
                        <a:spcAft>
                          <a:spcPts val="500"/>
                        </a:spcAft>
                      </a:pPr>
                      <a:r>
                        <a:rPr lang="en-AU" sz="1200" b="1" dirty="0">
                          <a:solidFill>
                            <a:schemeClr val="bg1"/>
                          </a:solidFill>
                          <a:effectLst/>
                        </a:rPr>
                        <a:t>NSW</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Vic</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Qld</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WA</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SA</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NT</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Australia</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extLst>
                  <a:ext uri="{0D108BD9-81ED-4DB2-BD59-A6C34878D82A}">
                    <a16:rowId xmlns:a16="http://schemas.microsoft.com/office/drawing/2014/main" val="2181679774"/>
                  </a:ext>
                </a:extLst>
              </a:tr>
              <a:tr h="379821">
                <a:tc gridSpan="8">
                  <a:txBody>
                    <a:bodyPr/>
                    <a:lstStyle/>
                    <a:p>
                      <a:pPr algn="ctr">
                        <a:spcAft>
                          <a:spcPts val="500"/>
                        </a:spcAft>
                      </a:pPr>
                      <a:r>
                        <a:rPr lang="en-AU" sz="1200" dirty="0">
                          <a:effectLst/>
                        </a:rPr>
                        <a:t>Aboriginal and Torres Strait Islander mothers</a:t>
                      </a:r>
                      <a:endParaRPr lang="en-AU" sz="1200" dirty="0">
                        <a:effectLst/>
                        <a:latin typeface="Calibri" panose="020F0502020204030204" pitchFamily="34" charset="0"/>
                        <a:ea typeface="+mn-ea"/>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190379559"/>
                  </a:ext>
                </a:extLst>
              </a:tr>
              <a:tr h="379821">
                <a:tc>
                  <a:txBody>
                    <a:bodyPr/>
                    <a:lstStyle/>
                    <a:p>
                      <a:pPr algn="l">
                        <a:spcAft>
                          <a:spcPts val="500"/>
                        </a:spcAft>
                      </a:pPr>
                      <a:r>
                        <a:rPr lang="en-AU" sz="1200" dirty="0">
                          <a:effectLst/>
                        </a:rPr>
                        <a:t>15-19</a:t>
                      </a:r>
                      <a:endParaRPr lang="en-AU" sz="1200" dirty="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44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33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60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40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73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48</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4164471235"/>
                  </a:ext>
                </a:extLst>
              </a:tr>
              <a:tr h="379821">
                <a:tc>
                  <a:txBody>
                    <a:bodyPr/>
                    <a:lstStyle/>
                    <a:p>
                      <a:pPr algn="l">
                        <a:spcAft>
                          <a:spcPts val="500"/>
                        </a:spcAft>
                      </a:pPr>
                      <a:r>
                        <a:rPr lang="en-AU" sz="1200">
                          <a:effectLst/>
                        </a:rPr>
                        <a:t>20-24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119</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108</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144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144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126</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151</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129</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318572767"/>
                  </a:ext>
                </a:extLst>
              </a:tr>
              <a:tr h="379821">
                <a:tc>
                  <a:txBody>
                    <a:bodyPr/>
                    <a:lstStyle/>
                    <a:p>
                      <a:pPr algn="l">
                        <a:spcAft>
                          <a:spcPts val="500"/>
                        </a:spcAft>
                      </a:pPr>
                      <a:r>
                        <a:rPr lang="en-AU" sz="1200">
                          <a:effectLst/>
                        </a:rPr>
                        <a:t>25-29</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137</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125</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138</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135</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132</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416629009"/>
                  </a:ext>
                </a:extLst>
              </a:tr>
              <a:tr h="379821">
                <a:tc>
                  <a:txBody>
                    <a:bodyPr/>
                    <a:lstStyle/>
                    <a:p>
                      <a:pPr algn="l">
                        <a:spcAft>
                          <a:spcPts val="500"/>
                        </a:spcAft>
                      </a:pPr>
                      <a:r>
                        <a:rPr lang="en-AU" sz="1200">
                          <a:effectLst/>
                        </a:rPr>
                        <a:t>30-34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106</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107</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93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84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2017386395"/>
                  </a:ext>
                </a:extLst>
              </a:tr>
              <a:tr h="379821">
                <a:tc>
                  <a:txBody>
                    <a:bodyPr/>
                    <a:lstStyle/>
                    <a:p>
                      <a:pPr algn="l">
                        <a:spcAft>
                          <a:spcPts val="500"/>
                        </a:spcAft>
                      </a:pPr>
                      <a:r>
                        <a:rPr lang="en-AU" sz="1200">
                          <a:effectLst/>
                        </a:rPr>
                        <a:t>35-39</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67</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57</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41</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792645693"/>
                  </a:ext>
                </a:extLst>
              </a:tr>
              <a:tr h="379821">
                <a:tc>
                  <a:txBody>
                    <a:bodyPr/>
                    <a:lstStyle/>
                    <a:p>
                      <a:pPr algn="l">
                        <a:spcAft>
                          <a:spcPts val="500"/>
                        </a:spcAft>
                      </a:pPr>
                      <a:r>
                        <a:rPr lang="en-AU" sz="1200">
                          <a:effectLst/>
                        </a:rPr>
                        <a:t>40-44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8.3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15</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7.1</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11</a:t>
                      </a:r>
                      <a:endParaRPr lang="en-AU" sz="1200" dirty="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2048807863"/>
                  </a:ext>
                </a:extLst>
              </a:tr>
            </a:tbl>
          </a:graphicData>
        </a:graphic>
      </p:graphicFrame>
      <p:sp>
        <p:nvSpPr>
          <p:cNvPr id="5" name="Rectangle 4">
            <a:extLst>
              <a:ext uri="{FF2B5EF4-FFF2-40B4-BE49-F238E27FC236}">
                <a16:creationId xmlns:a16="http://schemas.microsoft.com/office/drawing/2014/main" id="{F4A449CE-48AE-4B62-93EA-C344565389BC}"/>
              </a:ext>
            </a:extLst>
          </p:cNvPr>
          <p:cNvSpPr/>
          <p:nvPr/>
        </p:nvSpPr>
        <p:spPr>
          <a:xfrm>
            <a:off x="336640" y="5807005"/>
            <a:ext cx="11520000" cy="646331"/>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per 1,000 women in each age-group; the 15-19 years age-group includes births by girls aged 14 years or younger. Figures are not provided for the 45-49 years age-group because of the small numbers involved.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Figures are not provided for Tas and the ACT because of the small numbers involved and doubts about the level of identification of Indigenous births, but numbers for these jurisdictions are included in figures for Australia.</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901317612"/>
      </p:ext>
    </p:extLst>
  </p:cSld>
  <p:clrMapOvr>
    <a:overrideClrMapping bg1="lt1" tx1="dk1" bg2="lt2" tx2="dk2" accent1="accent1" accent2="accent2" accent3="accent3" accent4="accent4" accent5="accent5" accent6="accent6" hlink="hlink" folHlink="folHlink"/>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400" dirty="0"/>
              <a:t>Immunisation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756074"/>
          </a:xfrm>
        </p:spPr>
        <p:txBody>
          <a:bodyPr>
            <a:normAutofit/>
          </a:bodyPr>
          <a:lstStyle/>
          <a:p>
            <a:r>
              <a:rPr lang="en-AU" sz="2000" dirty="0">
                <a:latin typeface="Trebuchet MS" panose="020B0603020202020204" pitchFamily="34" charset="0"/>
              </a:rPr>
              <a:t>In September 2019, 97% of Aboriginal and Torres Strait Islander 5 year old children were fully immunised against the recommended vaccine-preventable diseases.</a:t>
            </a:r>
          </a:p>
          <a:p>
            <a:pPr lvl="0"/>
            <a:endParaRPr lang="en-AU" dirty="0"/>
          </a:p>
        </p:txBody>
      </p:sp>
    </p:spTree>
    <p:extLst>
      <p:ext uri="{BB962C8B-B14F-4D97-AF65-F5344CB8AC3E}">
        <p14:creationId xmlns:p14="http://schemas.microsoft.com/office/powerpoint/2010/main" val="279169935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Environmental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9042" y="2270382"/>
            <a:ext cx="11520000" cy="3972099"/>
          </a:xfrm>
        </p:spPr>
        <p:txBody>
          <a:bodyPr>
            <a:normAutofit lnSpcReduction="10000"/>
          </a:bodyPr>
          <a:lstStyle/>
          <a:p>
            <a:pPr lvl="0"/>
            <a:r>
              <a:rPr lang="en-AU" sz="2000" dirty="0">
                <a:latin typeface="Trebuchet MS" panose="020B0603020202020204" pitchFamily="34" charset="0"/>
              </a:rPr>
              <a:t>In 2016, 18% of Aboriginal and Torres Islander people were reported living in overcrowded households.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 72% of Aboriginal and Torres Strait Islander households reported living in houses of an acceptable standard.</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26% of Aboriginal and Torres Strait Islander households reported structural issues within their dwelling.</a:t>
            </a:r>
          </a:p>
          <a:p>
            <a:pPr lvl="0"/>
            <a:endParaRPr lang="en-AU" sz="2000" dirty="0">
              <a:latin typeface="Trebuchet MS" panose="020B0603020202020204" pitchFamily="34" charset="0"/>
            </a:endParaRPr>
          </a:p>
          <a:p>
            <a:r>
              <a:rPr lang="en-AU" sz="2000" dirty="0">
                <a:latin typeface="Trebuchet MS" panose="020B0603020202020204" pitchFamily="34" charset="0"/>
              </a:rPr>
              <a:t>In 2014-15, over 90% of Aboriginal and Torres Strait Islander households reported that they had access to working facilities for: washing people, clothes and bedding; preparing food; and sewerage facilities.</a:t>
            </a:r>
          </a:p>
          <a:p>
            <a:pPr lvl="0"/>
            <a:endParaRPr lang="en-AU" sz="2000" dirty="0">
              <a:latin typeface="Trebuchet MS" panose="020B0603020202020204" pitchFamily="34" charset="0"/>
            </a:endParaRPr>
          </a:p>
          <a:p>
            <a:pPr lvl="0"/>
            <a:endParaRPr lang="en-AU" dirty="0"/>
          </a:p>
        </p:txBody>
      </p:sp>
    </p:spTree>
    <p:extLst>
      <p:ext uri="{BB962C8B-B14F-4D97-AF65-F5344CB8AC3E}">
        <p14:creationId xmlns:p14="http://schemas.microsoft.com/office/powerpoint/2010/main" val="294002774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21722"/>
            <a:ext cx="11520000" cy="767186"/>
          </a:xfrm>
        </p:spPr>
        <p:txBody>
          <a:bodyPr/>
          <a:lstStyle/>
          <a:p>
            <a:r>
              <a:rPr lang="en-AU" sz="2400" dirty="0"/>
              <a:t>Environmental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2014-15, Aboriginal and Torres Strait Islander crude hospitalisation rates for selected diseases related to environmental health were 7.6 per 1,000 for intestinal infectious diseases, 7.4 per 1,000 for influenza and immunisation, 5.1 per 1,000 for and bacterial disease and 2.3 per 1,000 for scabies.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in NSW, Qld, WA, SA and the NT, after age-adjustment, Aboriginal and Torres Strait Islander males died as a result of disease associated with poor environmental health at 46 per 100,000 and females 41 per 100,000.</a:t>
            </a:r>
          </a:p>
          <a:p>
            <a:pPr lvl="0"/>
            <a:endParaRPr lang="en-AU" dirty="0"/>
          </a:p>
        </p:txBody>
      </p:sp>
    </p:spTree>
    <p:extLst>
      <p:ext uri="{BB962C8B-B14F-4D97-AF65-F5344CB8AC3E}">
        <p14:creationId xmlns:p14="http://schemas.microsoft.com/office/powerpoint/2010/main" val="90013591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7739"/>
            <a:ext cx="11520000" cy="767186"/>
          </a:xfrm>
        </p:spPr>
        <p:txBody>
          <a:bodyPr/>
          <a:lstStyle/>
          <a:p>
            <a:r>
              <a:rPr lang="en-AU" sz="2400" dirty="0"/>
              <a:t>Reference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94925"/>
            <a:ext cx="11520000" cy="3756074"/>
          </a:xfrm>
        </p:spPr>
        <p:txBody>
          <a:bodyPr>
            <a:normAutofit/>
          </a:bodyPr>
          <a:lstStyle/>
          <a:p>
            <a:pPr marL="0" indent="0">
              <a:buNone/>
            </a:pPr>
            <a:r>
              <a:rPr lang="en-AU" sz="2000" dirty="0">
                <a:latin typeface="Trebuchet MS" panose="020B0603020202020204" pitchFamily="34" charset="0"/>
              </a:rPr>
              <a:t>Australian Indigenous </a:t>
            </a:r>
            <a:r>
              <a:rPr lang="en-AU" sz="2000" dirty="0" err="1">
                <a:latin typeface="Trebuchet MS" panose="020B0603020202020204" pitchFamily="34" charset="0"/>
              </a:rPr>
              <a:t>Health</a:t>
            </a:r>
            <a:r>
              <a:rPr lang="en-AU" sz="2000" i="1" dirty="0" err="1">
                <a:latin typeface="Trebuchet MS" panose="020B0603020202020204" pitchFamily="34" charset="0"/>
              </a:rPr>
              <a:t>InfoNet</a:t>
            </a:r>
            <a:r>
              <a:rPr lang="en-AU" sz="2000" i="1" dirty="0">
                <a:latin typeface="Trebuchet MS" panose="020B0603020202020204" pitchFamily="34" charset="0"/>
              </a:rPr>
              <a:t> </a:t>
            </a:r>
            <a:r>
              <a:rPr lang="en-AU" sz="2000" dirty="0">
                <a:latin typeface="Trebuchet MS" panose="020B0603020202020204" pitchFamily="34" charset="0"/>
              </a:rPr>
              <a:t>(2020) </a:t>
            </a:r>
            <a:r>
              <a:rPr lang="en-AU" sz="2000" i="1" dirty="0">
                <a:latin typeface="Trebuchet MS" panose="020B0603020202020204" pitchFamily="34" charset="0"/>
              </a:rPr>
              <a:t>Overview of Aboriginal and Torres Strait Islander health status, 2019</a:t>
            </a:r>
            <a:r>
              <a:rPr lang="en-AU" sz="2000" dirty="0">
                <a:latin typeface="Trebuchet MS" panose="020B0603020202020204" pitchFamily="34" charset="0"/>
              </a:rPr>
              <a:t>. Perth, WA: Australian Indigenous </a:t>
            </a:r>
            <a:r>
              <a:rPr lang="en-AU" sz="2000" dirty="0" err="1">
                <a:latin typeface="Trebuchet MS" panose="020B0603020202020204" pitchFamily="34" charset="0"/>
              </a:rPr>
              <a:t>Health</a:t>
            </a:r>
            <a:r>
              <a:rPr lang="en-AU" sz="2000" i="1" dirty="0" err="1">
                <a:latin typeface="Trebuchet MS" panose="020B0603020202020204" pitchFamily="34" charset="0"/>
              </a:rPr>
              <a:t>InfoNet</a:t>
            </a:r>
            <a:endParaRPr lang="en-AU" sz="2000" dirty="0">
              <a:latin typeface="Trebuchet MS" panose="020B0603020202020204" pitchFamily="34" charset="0"/>
            </a:endParaRPr>
          </a:p>
          <a:p>
            <a:pPr marL="0" lvl="0" indent="0">
              <a:buNone/>
            </a:pPr>
            <a:endParaRPr lang="en-AU" sz="2000" dirty="0">
              <a:latin typeface="Trebuchet MS" panose="020B0603020202020204" pitchFamily="34" charset="0"/>
            </a:endParaRPr>
          </a:p>
        </p:txBody>
      </p:sp>
    </p:spTree>
    <p:extLst>
      <p:ext uri="{BB962C8B-B14F-4D97-AF65-F5344CB8AC3E}">
        <p14:creationId xmlns:p14="http://schemas.microsoft.com/office/powerpoint/2010/main" val="2074752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173FE-1C50-4072-9B9E-6011268A62D7}"/>
              </a:ext>
            </a:extLst>
          </p:cNvPr>
          <p:cNvSpPr>
            <a:spLocks noGrp="1"/>
          </p:cNvSpPr>
          <p:nvPr>
            <p:ph type="title"/>
          </p:nvPr>
        </p:nvSpPr>
        <p:spPr/>
        <p:txBody>
          <a:bodyPr/>
          <a:lstStyle/>
          <a:p>
            <a:r>
              <a:rPr lang="en-AU" sz="2400" dirty="0"/>
              <a:t>Total fertility rates for Aboriginal and Torres Strait Islander mothers, selected jurisdictions, Australia, 2018</a:t>
            </a:r>
          </a:p>
        </p:txBody>
      </p:sp>
      <p:graphicFrame>
        <p:nvGraphicFramePr>
          <p:cNvPr id="4" name="Content Placeholder 3">
            <a:extLst>
              <a:ext uri="{FF2B5EF4-FFF2-40B4-BE49-F238E27FC236}">
                <a16:creationId xmlns:a16="http://schemas.microsoft.com/office/drawing/2014/main" id="{805178A5-C8F9-4AFF-860E-41A1E7A29CB2}"/>
              </a:ext>
            </a:extLst>
          </p:cNvPr>
          <p:cNvGraphicFramePr>
            <a:graphicFrameLocks noGrp="1"/>
          </p:cNvGraphicFramePr>
          <p:nvPr>
            <p:ph idx="1"/>
            <p:extLst>
              <p:ext uri="{D42A27DB-BD31-4B8C-83A1-F6EECF244321}">
                <p14:modId xmlns:p14="http://schemas.microsoft.com/office/powerpoint/2010/main" val="3863372874"/>
              </p:ext>
            </p:extLst>
          </p:nvPr>
        </p:nvGraphicFramePr>
        <p:xfrm>
          <a:off x="353217" y="2204864"/>
          <a:ext cx="11485565" cy="2664296"/>
        </p:xfrm>
        <a:graphic>
          <a:graphicData uri="http://schemas.openxmlformats.org/drawingml/2006/table">
            <a:tbl>
              <a:tblPr firstRow="1" bandRow="1">
                <a:tableStyleId>{91EBBBCC-DAD2-459C-BE2E-F6DE35CF9A28}</a:tableStyleId>
              </a:tblPr>
              <a:tblGrid>
                <a:gridCol w="2708832">
                  <a:extLst>
                    <a:ext uri="{9D8B030D-6E8A-4147-A177-3AD203B41FA5}">
                      <a16:colId xmlns:a16="http://schemas.microsoft.com/office/drawing/2014/main" val="3047018780"/>
                    </a:ext>
                  </a:extLst>
                </a:gridCol>
                <a:gridCol w="1253819">
                  <a:extLst>
                    <a:ext uri="{9D8B030D-6E8A-4147-A177-3AD203B41FA5}">
                      <a16:colId xmlns:a16="http://schemas.microsoft.com/office/drawing/2014/main" val="2043091171"/>
                    </a:ext>
                  </a:extLst>
                </a:gridCol>
                <a:gridCol w="1253819">
                  <a:extLst>
                    <a:ext uri="{9D8B030D-6E8A-4147-A177-3AD203B41FA5}">
                      <a16:colId xmlns:a16="http://schemas.microsoft.com/office/drawing/2014/main" val="1749159174"/>
                    </a:ext>
                  </a:extLst>
                </a:gridCol>
                <a:gridCol w="1253819">
                  <a:extLst>
                    <a:ext uri="{9D8B030D-6E8A-4147-A177-3AD203B41FA5}">
                      <a16:colId xmlns:a16="http://schemas.microsoft.com/office/drawing/2014/main" val="1239926366"/>
                    </a:ext>
                  </a:extLst>
                </a:gridCol>
                <a:gridCol w="1253819">
                  <a:extLst>
                    <a:ext uri="{9D8B030D-6E8A-4147-A177-3AD203B41FA5}">
                      <a16:colId xmlns:a16="http://schemas.microsoft.com/office/drawing/2014/main" val="3510957274"/>
                    </a:ext>
                  </a:extLst>
                </a:gridCol>
                <a:gridCol w="1253819">
                  <a:extLst>
                    <a:ext uri="{9D8B030D-6E8A-4147-A177-3AD203B41FA5}">
                      <a16:colId xmlns:a16="http://schemas.microsoft.com/office/drawing/2014/main" val="729648665"/>
                    </a:ext>
                  </a:extLst>
                </a:gridCol>
                <a:gridCol w="1253819">
                  <a:extLst>
                    <a:ext uri="{9D8B030D-6E8A-4147-A177-3AD203B41FA5}">
                      <a16:colId xmlns:a16="http://schemas.microsoft.com/office/drawing/2014/main" val="3006407687"/>
                    </a:ext>
                  </a:extLst>
                </a:gridCol>
                <a:gridCol w="1253819">
                  <a:extLst>
                    <a:ext uri="{9D8B030D-6E8A-4147-A177-3AD203B41FA5}">
                      <a16:colId xmlns:a16="http://schemas.microsoft.com/office/drawing/2014/main" val="1088021576"/>
                    </a:ext>
                  </a:extLst>
                </a:gridCol>
              </a:tblGrid>
              <a:tr h="570920">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gridSpan="7">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3111354125"/>
                  </a:ext>
                </a:extLst>
              </a:tr>
              <a:tr h="815601">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NSW</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Vic</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Qld</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WA</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SA</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NT</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Australia</a:t>
                      </a:r>
                    </a:p>
                  </a:txBody>
                  <a:tcPr marL="68580" marR="68580" marT="0" marB="0" anchor="ctr">
                    <a:solidFill>
                      <a:srgbClr val="EA8024"/>
                    </a:solidFill>
                  </a:tcPr>
                </a:tc>
                <a:extLst>
                  <a:ext uri="{0D108BD9-81ED-4DB2-BD59-A6C34878D82A}">
                    <a16:rowId xmlns:a16="http://schemas.microsoft.com/office/drawing/2014/main" val="2244325367"/>
                  </a:ext>
                </a:extLst>
              </a:tr>
              <a:tr h="1277775">
                <a:tc>
                  <a:txBody>
                    <a:bodyPr/>
                    <a:lstStyle/>
                    <a:p>
                      <a:pPr algn="l">
                        <a:spcAft>
                          <a:spcPts val="500"/>
                        </a:spcAft>
                      </a:pPr>
                      <a:r>
                        <a:rPr lang="en-AU" sz="1200">
                          <a:effectLst/>
                        </a:rPr>
                        <a:t>Aboriginal and Torres Strait Islander mothers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2,238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2,379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2,371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96785440"/>
                  </a:ext>
                </a:extLst>
              </a:tr>
            </a:tbl>
          </a:graphicData>
        </a:graphic>
      </p:graphicFrame>
      <p:sp>
        <p:nvSpPr>
          <p:cNvPr id="5" name="Rectangle 4">
            <a:extLst>
              <a:ext uri="{FF2B5EF4-FFF2-40B4-BE49-F238E27FC236}">
                <a16:creationId xmlns:a16="http://schemas.microsoft.com/office/drawing/2014/main" id="{756AC460-043B-4DE9-B7CC-1609D743E706}"/>
              </a:ext>
            </a:extLst>
          </p:cNvPr>
          <p:cNvSpPr/>
          <p:nvPr/>
        </p:nvSpPr>
        <p:spPr>
          <a:xfrm>
            <a:off x="336641" y="5807005"/>
            <a:ext cx="11519999" cy="646331"/>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Total fertility rate is the number of children born to 1,000 women at the current level and age pattern of fertility.</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Figures are not provided for Tas and the ACT because of the small numbers involved and doubts about the level of identification of Indigenous births. Numbers for those jurisdictions are included in figures for Australia.</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9671804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8947</TotalTime>
  <Words>8267</Words>
  <Application>Microsoft Office PowerPoint</Application>
  <PresentationFormat>Widescreen</PresentationFormat>
  <Paragraphs>1806</Paragraphs>
  <Slides>83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83</vt:i4>
      </vt:variant>
    </vt:vector>
  </HeadingPairs>
  <TitlesOfParts>
    <vt:vector size="89" baseType="lpstr">
      <vt:lpstr>Arial</vt:lpstr>
      <vt:lpstr>Calibri</vt:lpstr>
      <vt:lpstr>Calibri Light</vt:lpstr>
      <vt:lpstr>Corbel</vt:lpstr>
      <vt:lpstr>Trebuchet MS</vt:lpstr>
      <vt:lpstr>Office Theme</vt:lpstr>
      <vt:lpstr>Key facts, figures and tables</vt:lpstr>
      <vt:lpstr>Aboriginal and Torres Strait Islander population</vt:lpstr>
      <vt:lpstr>Aboriginal and Torres Strait Islander population</vt:lpstr>
      <vt:lpstr>Estimated Aboriginal and Torres Strait Islander population, by jurisdiction, Australia, 2019</vt:lpstr>
      <vt:lpstr>Population pyramid of Aboriginal and Torres Strait Islander and non-Indigenous populations, 30 June 2019</vt:lpstr>
      <vt:lpstr>Births and pregnancy outcomes</vt:lpstr>
      <vt:lpstr>Births and pregnancy outcomes</vt:lpstr>
      <vt:lpstr>Age-specific fertility rates, Aboriginal and Torres Strait Islander mothers, selected jurisdictions, Australia, 2018 </vt:lpstr>
      <vt:lpstr>Total fertility rates for Aboriginal and Torres Strait Islander mothers, selected jurisdictions, Australia, 2018</vt:lpstr>
      <vt:lpstr>Mortality</vt:lpstr>
      <vt:lpstr>Mortality</vt:lpstr>
      <vt:lpstr>Mortality</vt:lpstr>
      <vt:lpstr>Numbers and proportions (%) of Aboriginal and Torres Strait Islander deaths, Australia, 2018</vt:lpstr>
      <vt:lpstr>Age-standardised death rates, Aboriginal and Torres Strait Islanders, NSW, Qld, WA, SA and the NT, 2018</vt:lpstr>
      <vt:lpstr>Expectation of life at birth in years, by Indigenous status and sex, selected jurisdictions, Australia, 2015-2017 </vt:lpstr>
      <vt:lpstr>Expectation of life at birth in years, by Indigenous status and remoteness, Australia, 2015-2017</vt:lpstr>
      <vt:lpstr>Median age at death, Aboriginal and Torres Strait Islanders, by sex, NSW, Qld, WA, SA and the NT, 2018</vt:lpstr>
      <vt:lpstr>Infant mortality rates, by Indigenous status and sex, and Indigenous: non-Indigenous rate ratios, NSW, Qld, WA, SA and the NT, 2018 </vt:lpstr>
      <vt:lpstr>Top five leading causes of death, Aboriginal and Torres Strait Islander people, NSW, Qld, WA, SA and NT, 2009-2013 – 2014-2018 </vt:lpstr>
      <vt:lpstr>Hospitalisation</vt:lpstr>
      <vt:lpstr>Numbers of hospital separations and age-standardised separation rates Aboriginal and Torres Strait Islanders and jurisdictions, 2017-18</vt:lpstr>
      <vt:lpstr>Age-specific hospital separation rates (excluding dialysis), by sex, Aboriginal and Torres Strait Islanders, 2013-15</vt:lpstr>
      <vt:lpstr>Numbers, proportions (%), and age-standardised hospitalisation rates for leading causes of hospital separations among Aboriginal and Torres Strait Islander people, Australia, 2017-18</vt:lpstr>
      <vt:lpstr>Cardiovascular health</vt:lpstr>
      <vt:lpstr>Cardiovascular health</vt:lpstr>
      <vt:lpstr>Proportion (%) of Aboriginal and Torres Strait Islander people with self-reported CVD, by age-group (years), Australia, 2018-19</vt:lpstr>
      <vt:lpstr>Proportion (%) of Aboriginal and Torres Strait Islander people with measured high blood pressure, by age-group and sex, persons aged 18 years and over, 2018–19 </vt:lpstr>
      <vt:lpstr>Acute rheumatic fever diagnoses, number and crude rates per 100,000, among Aboriginal and Torres Strait Islanders by sex and age-group, 2013-2017 </vt:lpstr>
      <vt:lpstr>Cancer</vt:lpstr>
      <vt:lpstr>Cancer</vt:lpstr>
      <vt:lpstr>Incidence of all cancers combined and selected cancers for Aboriginal and Torres Strait Islander people, by sex, NSW, Vic, Qld, WA and the NT, 2010-2014</vt:lpstr>
      <vt:lpstr>Five year relative survival for all cancers combined for Aboriginal and Torres Strait Islander people, by age, NSW, Vic, Qld, WA and the NT, 2007-2014</vt:lpstr>
      <vt:lpstr>Number of deaths for Aboriginal and Torres Strait Islander people by sex, for selected cancers, NSW, Qld, WA, SA and the NT, 2012-2016 </vt:lpstr>
      <vt:lpstr>Diabetes</vt:lpstr>
      <vt:lpstr>Social and emotional wellbeing</vt:lpstr>
      <vt:lpstr>Social and emotional wellbeing</vt:lpstr>
      <vt:lpstr>Social and emotional wellbeing</vt:lpstr>
      <vt:lpstr>Numbers and rates of deaths from mental health related conditions (excluding intentional self-harm) for Aboriginal and Torres Strait Islanders, by sex and cause of death, NSW, Qld, WA, SA, and the NT, 2011-2015</vt:lpstr>
      <vt:lpstr>Age-standardised death rates for intentional self-harm (suicide) among Aboriginal and Torres Strait Islander people, by sex and jurisdiction, NSW, Qld, WA, SA and the NT, 2014-2018</vt:lpstr>
      <vt:lpstr>Age-standardised death rates for intentional self-harm (suicide) for Aboriginal and Torres Strait Islander people, NSW, Qld, WA, SA and the NT, 2009-2013 and 2014-2018 </vt:lpstr>
      <vt:lpstr>Age-standardised death rates for intentional self-harm among Aboriginal and Torres Strait Islander people, by sex and age-group, and Aboriginal and Torres Strait Islander: non-Indigenous rate ratios, NSW, Qld, WA, SA and the NT, 2014-2018</vt:lpstr>
      <vt:lpstr>Kidney health</vt:lpstr>
      <vt:lpstr>Kidney health</vt:lpstr>
      <vt:lpstr>Numbers of notifications and age-standardised notification rates for ESRD, by Indigenous status, and Aboriginal and Torres Strait Islander:non-Indigenous rate ratios, selected jurisdictions, Australia, 2014-2018</vt:lpstr>
      <vt:lpstr>Numbers of notifications and notification rates of ESRD, by Indigenous status and age-group, and Aboriginal and Torres Strait Islander:non-Indigenous rate ratios, Australia, 2014-2018</vt:lpstr>
      <vt:lpstr>Prevalence of Aboriginal and Torres Strait Islanders on dialysis, by modality, Australia, 2018</vt:lpstr>
      <vt:lpstr>Injury, including family violence</vt:lpstr>
      <vt:lpstr>Injury, including family violence</vt:lpstr>
      <vt:lpstr>Respiratory health</vt:lpstr>
      <vt:lpstr>Long-term respiratory diseases among Aboriginal and Torres Strait Islander people, by age-group, all jurisdictions, 2018-19, proportion (%)</vt:lpstr>
      <vt:lpstr>Long-term respiratory diseases among Aboriginal and Torres Strait Islander people, by sex , 2017-18 and 2018-19</vt:lpstr>
      <vt:lpstr>Age-standardised death rates for Aboriginal and Torres Strait Islander people with respiratory diseases as the major cause of death, by state and territory, 2010-2017 </vt:lpstr>
      <vt:lpstr>Eye health</vt:lpstr>
      <vt:lpstr>Eye health</vt:lpstr>
      <vt:lpstr>Prevalence (%) of eye or sight problems, Aboriginal and Torres Strait Islander people, by remoteness, 2001 to 2018-19</vt:lpstr>
      <vt:lpstr>Prevalence of diseases of the eye and adnexa among Aboriginal and Torres Strait Islander people, by sex, 2018-19</vt:lpstr>
      <vt:lpstr>Hospitalisation rates for Aboriginal and Torres Strait Islander people for diseases of the eye, by age and sex, 2015-17</vt:lpstr>
      <vt:lpstr>Ear health and hearing</vt:lpstr>
      <vt:lpstr>Oral health</vt:lpstr>
      <vt:lpstr>Disability</vt:lpstr>
      <vt:lpstr>Disability</vt:lpstr>
      <vt:lpstr>Numbers and proportions (%) of disability services users, Aboriginal and Torres Strait Islander people, Australia, 2013-14 to 2017-18</vt:lpstr>
      <vt:lpstr>Communicable disease</vt:lpstr>
      <vt:lpstr>Communicable disease</vt:lpstr>
      <vt:lpstr>Communicable disease</vt:lpstr>
      <vt:lpstr>Communicable disease</vt:lpstr>
      <vt:lpstr>Communicable disease</vt:lpstr>
      <vt:lpstr>Nutrition</vt:lpstr>
      <vt:lpstr>Nutrition</vt:lpstr>
      <vt:lpstr>Nutrition</vt:lpstr>
      <vt:lpstr>Physical activity</vt:lpstr>
      <vt:lpstr>Bodyweight</vt:lpstr>
      <vt:lpstr>Tobacco use</vt:lpstr>
      <vt:lpstr>Alcohol use</vt:lpstr>
      <vt:lpstr>Alcohol use</vt:lpstr>
      <vt:lpstr>Illicit drug use</vt:lpstr>
      <vt:lpstr>Illicit drug use</vt:lpstr>
      <vt:lpstr>Proportion of Aboriginal and Torres Strait Islander people who reported illicit drug use in the last 12 months, 2014-15</vt:lpstr>
      <vt:lpstr>Volatile substance use</vt:lpstr>
      <vt:lpstr>Immunisation</vt:lpstr>
      <vt:lpstr>Environmental health</vt:lpstr>
      <vt:lpstr>Environmental health</vt:lpstr>
      <vt:lpstr>Reference</vt:lpstr>
    </vt:vector>
  </TitlesOfParts>
  <Company>Edith Cowan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essama</dc:creator>
  <cp:lastModifiedBy>Graham BARKER</cp:lastModifiedBy>
  <cp:revision>872</cp:revision>
  <dcterms:created xsi:type="dcterms:W3CDTF">2013-03-22T08:43:17Z</dcterms:created>
  <dcterms:modified xsi:type="dcterms:W3CDTF">2020-02-25T09:39:06Z</dcterms:modified>
</cp:coreProperties>
</file>