
<file path=[Content_Types].xml><?xml version="1.0" encoding="utf-8"?>
<Types xmlns="http://schemas.openxmlformats.org/package/2006/content-types">
  <Default Extension="gif" ContentType="image/gif"/>
  <Default Extension="jpeg" ContentType="image/jpeg"/>
  <Default Extension="m4v" ContentType="video/mp4"/>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3"/>
  </p:notesMasterIdLst>
  <p:handoutMasterIdLst>
    <p:handoutMasterId r:id="rId44"/>
  </p:handoutMasterIdLst>
  <p:sldIdLst>
    <p:sldId id="256" r:id="rId2"/>
    <p:sldId id="420" r:id="rId3"/>
    <p:sldId id="409" r:id="rId4"/>
    <p:sldId id="407" r:id="rId5"/>
    <p:sldId id="400" r:id="rId6"/>
    <p:sldId id="389" r:id="rId7"/>
    <p:sldId id="294" r:id="rId8"/>
    <p:sldId id="357" r:id="rId9"/>
    <p:sldId id="299" r:id="rId10"/>
    <p:sldId id="307" r:id="rId11"/>
    <p:sldId id="403" r:id="rId12"/>
    <p:sldId id="410" r:id="rId13"/>
    <p:sldId id="393" r:id="rId14"/>
    <p:sldId id="419" r:id="rId15"/>
    <p:sldId id="286" r:id="rId16"/>
    <p:sldId id="423" r:id="rId17"/>
    <p:sldId id="289" r:id="rId18"/>
    <p:sldId id="375" r:id="rId19"/>
    <p:sldId id="418" r:id="rId20"/>
    <p:sldId id="354" r:id="rId21"/>
    <p:sldId id="348" r:id="rId22"/>
    <p:sldId id="377" r:id="rId23"/>
    <p:sldId id="404" r:id="rId24"/>
    <p:sldId id="406" r:id="rId25"/>
    <p:sldId id="411" r:id="rId26"/>
    <p:sldId id="272" r:id="rId27"/>
    <p:sldId id="405" r:id="rId28"/>
    <p:sldId id="273" r:id="rId29"/>
    <p:sldId id="260" r:id="rId30"/>
    <p:sldId id="264" r:id="rId31"/>
    <p:sldId id="401" r:id="rId32"/>
    <p:sldId id="261" r:id="rId33"/>
    <p:sldId id="282" r:id="rId34"/>
    <p:sldId id="283" r:id="rId35"/>
    <p:sldId id="275" r:id="rId36"/>
    <p:sldId id="421" r:id="rId37"/>
    <p:sldId id="279" r:id="rId38"/>
    <p:sldId id="265" r:id="rId39"/>
    <p:sldId id="422" r:id="rId40"/>
    <p:sldId id="296" r:id="rId41"/>
    <p:sldId id="268" r:id="rId42"/>
  </p:sldIdLst>
  <p:sldSz cx="12192000" cy="6858000"/>
  <p:notesSz cx="7102475" cy="102330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26C6FB6C-38D8-4895-83BF-9C1DF18CE851}">
          <p14:sldIdLst>
            <p14:sldId id="256"/>
            <p14:sldId id="420"/>
            <p14:sldId id="409"/>
            <p14:sldId id="407"/>
            <p14:sldId id="400"/>
            <p14:sldId id="389"/>
            <p14:sldId id="294"/>
            <p14:sldId id="357"/>
            <p14:sldId id="299"/>
            <p14:sldId id="307"/>
            <p14:sldId id="403"/>
            <p14:sldId id="410"/>
            <p14:sldId id="393"/>
            <p14:sldId id="419"/>
            <p14:sldId id="286"/>
            <p14:sldId id="423"/>
            <p14:sldId id="289"/>
            <p14:sldId id="375"/>
            <p14:sldId id="418"/>
            <p14:sldId id="354"/>
            <p14:sldId id="348"/>
            <p14:sldId id="377"/>
            <p14:sldId id="404"/>
            <p14:sldId id="406"/>
            <p14:sldId id="411"/>
            <p14:sldId id="272"/>
            <p14:sldId id="405"/>
            <p14:sldId id="273"/>
            <p14:sldId id="260"/>
            <p14:sldId id="264"/>
            <p14:sldId id="401"/>
            <p14:sldId id="261"/>
            <p14:sldId id="282"/>
            <p14:sldId id="283"/>
            <p14:sldId id="275"/>
            <p14:sldId id="421"/>
            <p14:sldId id="279"/>
            <p14:sldId id="265"/>
            <p14:sldId id="422"/>
            <p14:sldId id="296"/>
            <p14:sldId id="268"/>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aron Troncoso" initials="ST" lastIdx="68" clrIdx="0">
    <p:extLst>
      <p:ext uri="{19B8F6BF-5375-455C-9EA6-DF929625EA0E}">
        <p15:presenceInfo xmlns:p15="http://schemas.microsoft.com/office/powerpoint/2012/main" userId="Sharon Troncos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6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52" autoAdjust="0"/>
    <p:restoredTop sz="66863" autoAdjust="0"/>
  </p:normalViewPr>
  <p:slideViewPr>
    <p:cSldViewPr snapToGrid="0">
      <p:cViewPr varScale="1">
        <p:scale>
          <a:sx n="76" d="100"/>
          <a:sy n="76" d="100"/>
        </p:scale>
        <p:origin x="1944" y="90"/>
      </p:cViewPr>
      <p:guideLst>
        <p:guide orient="horz" pos="2160"/>
        <p:guide pos="3840"/>
      </p:guideLst>
    </p:cSldViewPr>
  </p:slideViewPr>
  <p:outlineViewPr>
    <p:cViewPr>
      <p:scale>
        <a:sx n="33" d="100"/>
        <a:sy n="33" d="100"/>
      </p:scale>
      <p:origin x="0" y="-14006"/>
    </p:cViewPr>
  </p:outlineViewPr>
  <p:notesTextViewPr>
    <p:cViewPr>
      <p:scale>
        <a:sx n="1" d="1"/>
        <a:sy n="1" d="1"/>
      </p:scale>
      <p:origin x="0" y="0"/>
    </p:cViewPr>
  </p:notesTextViewPr>
  <p:sorterViewPr>
    <p:cViewPr varScale="1">
      <p:scale>
        <a:sx n="1" d="1"/>
        <a:sy n="1" d="1"/>
      </p:scale>
      <p:origin x="0" y="-11208"/>
    </p:cViewPr>
  </p:sorterViewPr>
  <p:notesViewPr>
    <p:cSldViewPr snapToGrid="0">
      <p:cViewPr varScale="1">
        <p:scale>
          <a:sx n="45" d="100"/>
          <a:sy n="45" d="100"/>
        </p:scale>
        <p:origin x="2796" y="6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CAC0FCB-B48E-4DCA-8926-A7035F20F156}"/>
              </a:ext>
            </a:extLst>
          </p:cNvPr>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3E161C72-A0D8-45C3-835D-C062DC4AC3CE}"/>
              </a:ext>
            </a:extLst>
          </p:cNvPr>
          <p:cNvSpPr>
            <a:spLocks noGrp="1"/>
          </p:cNvSpPr>
          <p:nvPr>
            <p:ph type="dt" sz="quarter" idx="1"/>
          </p:nvPr>
        </p:nvSpPr>
        <p:spPr>
          <a:xfrm>
            <a:off x="4022725" y="0"/>
            <a:ext cx="3078163" cy="512763"/>
          </a:xfrm>
          <a:prstGeom prst="rect">
            <a:avLst/>
          </a:prstGeom>
        </p:spPr>
        <p:txBody>
          <a:bodyPr vert="horz" lIns="91440" tIns="45720" rIns="91440" bIns="45720" rtlCol="0"/>
          <a:lstStyle>
            <a:lvl1pPr algn="r">
              <a:defRPr sz="1200"/>
            </a:lvl1pPr>
          </a:lstStyle>
          <a:p>
            <a:fld id="{6ED5F054-83BB-4900-8ED6-A2FE9E3573C7}" type="datetimeFigureOut">
              <a:rPr lang="en-AU" smtClean="0"/>
              <a:t>27/10/2020</a:t>
            </a:fld>
            <a:endParaRPr lang="en-AU"/>
          </a:p>
        </p:txBody>
      </p:sp>
      <p:sp>
        <p:nvSpPr>
          <p:cNvPr id="5" name="Slide Number Placeholder 4">
            <a:extLst>
              <a:ext uri="{FF2B5EF4-FFF2-40B4-BE49-F238E27FC236}">
                <a16:creationId xmlns:a16="http://schemas.microsoft.com/office/drawing/2014/main" id="{1853B676-F759-42EE-9281-6466BE8C8DC1}"/>
              </a:ext>
            </a:extLst>
          </p:cNvPr>
          <p:cNvSpPr>
            <a:spLocks noGrp="1"/>
          </p:cNvSpPr>
          <p:nvPr>
            <p:ph type="sldNum" sz="quarter" idx="3"/>
          </p:nvPr>
        </p:nvSpPr>
        <p:spPr>
          <a:xfrm>
            <a:off x="4022725" y="9720263"/>
            <a:ext cx="3078163" cy="512762"/>
          </a:xfrm>
          <a:prstGeom prst="rect">
            <a:avLst/>
          </a:prstGeom>
        </p:spPr>
        <p:txBody>
          <a:bodyPr vert="horz" lIns="91440" tIns="45720" rIns="91440" bIns="45720" rtlCol="0" anchor="b"/>
          <a:lstStyle>
            <a:lvl1pPr algn="r">
              <a:defRPr sz="1200"/>
            </a:lvl1pPr>
          </a:lstStyle>
          <a:p>
            <a:fld id="{EFCBF2BD-96F8-4630-B377-F676E644D1E2}" type="slidenum">
              <a:rPr lang="en-AU" smtClean="0"/>
              <a:t>‹#›</a:t>
            </a:fld>
            <a:endParaRPr lang="en-AU"/>
          </a:p>
        </p:txBody>
      </p:sp>
    </p:spTree>
    <p:extLst>
      <p:ext uri="{BB962C8B-B14F-4D97-AF65-F5344CB8AC3E}">
        <p14:creationId xmlns:p14="http://schemas.microsoft.com/office/powerpoint/2010/main" val="4142477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513428"/>
          </a:xfrm>
          <a:prstGeom prst="rect">
            <a:avLst/>
          </a:prstGeom>
        </p:spPr>
        <p:txBody>
          <a:bodyPr vert="horz" lIns="99058" tIns="49529" rIns="99058" bIns="49529" rtlCol="0"/>
          <a:lstStyle>
            <a:lvl1pPr algn="l">
              <a:defRPr sz="1300"/>
            </a:lvl1pPr>
          </a:lstStyle>
          <a:p>
            <a:endParaRPr lang="en-AU"/>
          </a:p>
        </p:txBody>
      </p:sp>
      <p:sp>
        <p:nvSpPr>
          <p:cNvPr id="3" name="Date Placeholder 2"/>
          <p:cNvSpPr>
            <a:spLocks noGrp="1"/>
          </p:cNvSpPr>
          <p:nvPr>
            <p:ph type="dt" idx="1"/>
          </p:nvPr>
        </p:nvSpPr>
        <p:spPr>
          <a:xfrm>
            <a:off x="4023092" y="0"/>
            <a:ext cx="3077739" cy="513428"/>
          </a:xfrm>
          <a:prstGeom prst="rect">
            <a:avLst/>
          </a:prstGeom>
        </p:spPr>
        <p:txBody>
          <a:bodyPr vert="horz" lIns="99058" tIns="49529" rIns="99058" bIns="49529" rtlCol="0"/>
          <a:lstStyle>
            <a:lvl1pPr algn="r">
              <a:defRPr sz="1300"/>
            </a:lvl1pPr>
          </a:lstStyle>
          <a:p>
            <a:fld id="{2A52A81B-418A-45E5-9510-E49D1BD0E84D}" type="datetimeFigureOut">
              <a:rPr lang="en-AU" smtClean="0"/>
              <a:t>27/10/2020</a:t>
            </a:fld>
            <a:endParaRPr lang="en-AU"/>
          </a:p>
        </p:txBody>
      </p:sp>
      <p:sp>
        <p:nvSpPr>
          <p:cNvPr id="4" name="Slide Image Placeholder 3"/>
          <p:cNvSpPr>
            <a:spLocks noGrp="1" noRot="1" noChangeAspect="1"/>
          </p:cNvSpPr>
          <p:nvPr>
            <p:ph type="sldImg" idx="2"/>
          </p:nvPr>
        </p:nvSpPr>
        <p:spPr>
          <a:xfrm>
            <a:off x="482600" y="1279525"/>
            <a:ext cx="6137275" cy="3452813"/>
          </a:xfrm>
          <a:prstGeom prst="rect">
            <a:avLst/>
          </a:prstGeom>
          <a:noFill/>
          <a:ln w="12700">
            <a:solidFill>
              <a:prstClr val="black"/>
            </a:solidFill>
          </a:ln>
        </p:spPr>
        <p:txBody>
          <a:bodyPr vert="horz" lIns="99058" tIns="49529" rIns="99058" bIns="49529" rtlCol="0" anchor="ctr"/>
          <a:lstStyle/>
          <a:p>
            <a:endParaRPr lang="en-AU"/>
          </a:p>
        </p:txBody>
      </p:sp>
      <p:sp>
        <p:nvSpPr>
          <p:cNvPr id="5" name="Notes Placeholder 4"/>
          <p:cNvSpPr>
            <a:spLocks noGrp="1"/>
          </p:cNvSpPr>
          <p:nvPr>
            <p:ph type="body" sz="quarter" idx="3"/>
          </p:nvPr>
        </p:nvSpPr>
        <p:spPr>
          <a:xfrm>
            <a:off x="710248" y="4924643"/>
            <a:ext cx="5681980" cy="4029254"/>
          </a:xfrm>
          <a:prstGeom prst="rect">
            <a:avLst/>
          </a:prstGeom>
        </p:spPr>
        <p:txBody>
          <a:bodyPr vert="horz" lIns="99058" tIns="49529" rIns="99058" bIns="4952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719599"/>
            <a:ext cx="3077739" cy="513427"/>
          </a:xfrm>
          <a:prstGeom prst="rect">
            <a:avLst/>
          </a:prstGeom>
        </p:spPr>
        <p:txBody>
          <a:bodyPr vert="horz" lIns="99058" tIns="49529" rIns="99058" bIns="49529" rtlCol="0" anchor="b"/>
          <a:lstStyle>
            <a:lvl1pPr algn="l">
              <a:defRPr sz="1300"/>
            </a:lvl1pPr>
          </a:lstStyle>
          <a:p>
            <a:endParaRPr lang="en-AU"/>
          </a:p>
        </p:txBody>
      </p:sp>
      <p:sp>
        <p:nvSpPr>
          <p:cNvPr id="7" name="Slide Number Placeholder 6"/>
          <p:cNvSpPr>
            <a:spLocks noGrp="1"/>
          </p:cNvSpPr>
          <p:nvPr>
            <p:ph type="sldNum" sz="quarter" idx="5"/>
          </p:nvPr>
        </p:nvSpPr>
        <p:spPr>
          <a:xfrm>
            <a:off x="4023092" y="9719599"/>
            <a:ext cx="3077739" cy="513427"/>
          </a:xfrm>
          <a:prstGeom prst="rect">
            <a:avLst/>
          </a:prstGeom>
        </p:spPr>
        <p:txBody>
          <a:bodyPr vert="horz" lIns="99058" tIns="49529" rIns="99058" bIns="49529" rtlCol="0" anchor="b"/>
          <a:lstStyle>
            <a:lvl1pPr algn="r">
              <a:defRPr sz="1300"/>
            </a:lvl1pPr>
          </a:lstStyle>
          <a:p>
            <a:fld id="{497CE489-7741-48C0-90BD-E6411FCFE3F2}" type="slidenum">
              <a:rPr lang="en-AU" smtClean="0"/>
              <a:t>‹#›</a:t>
            </a:fld>
            <a:endParaRPr lang="en-AU"/>
          </a:p>
        </p:txBody>
      </p:sp>
    </p:spTree>
    <p:extLst>
      <p:ext uri="{BB962C8B-B14F-4D97-AF65-F5344CB8AC3E}">
        <p14:creationId xmlns:p14="http://schemas.microsoft.com/office/powerpoint/2010/main" val="3003109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onedisease.org/resources-1"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abs.gov.au/AUSSTATS/abs@.nsf/Latestproducts/3218.0Main%20Features502017-18?opendocument&amp;tabname=Summary&amp;prodno=3218.0&amp;issue=2017-18&amp;num=&amp;view="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onedisease.org/resources-1"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remotephcmanuals.com.au/"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www.onedisease.org/resources-1"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www.onedisease.org/resources-1"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1279525"/>
            <a:ext cx="6137275" cy="3452813"/>
          </a:xfrm>
        </p:spPr>
      </p:sp>
      <p:sp>
        <p:nvSpPr>
          <p:cNvPr id="3" name="Notes Placeholder 2"/>
          <p:cNvSpPr>
            <a:spLocks noGrp="1"/>
          </p:cNvSpPr>
          <p:nvPr>
            <p:ph type="body" idx="1"/>
          </p:nvPr>
        </p:nvSpPr>
        <p:spPr/>
        <p:txBody>
          <a:bodyPr/>
          <a:lstStyle/>
          <a:p>
            <a:pPr defTabSz="990579"/>
            <a:endParaRPr lang="en-AU" dirty="0"/>
          </a:p>
        </p:txBody>
      </p:sp>
      <p:sp>
        <p:nvSpPr>
          <p:cNvPr id="4" name="Slide Number Placeholder 3"/>
          <p:cNvSpPr>
            <a:spLocks noGrp="1"/>
          </p:cNvSpPr>
          <p:nvPr>
            <p:ph type="sldNum" sz="quarter" idx="10"/>
          </p:nvPr>
        </p:nvSpPr>
        <p:spPr/>
        <p:txBody>
          <a:bodyPr/>
          <a:lstStyle/>
          <a:p>
            <a:fld id="{497CE489-7741-48C0-90BD-E6411FCFE3F2}" type="slidenum">
              <a:rPr lang="en-AU" smtClean="0"/>
              <a:t>1</a:t>
            </a:fld>
            <a:endParaRPr lang="en-AU"/>
          </a:p>
        </p:txBody>
      </p:sp>
    </p:spTree>
    <p:extLst>
      <p:ext uri="{BB962C8B-B14F-4D97-AF65-F5344CB8AC3E}">
        <p14:creationId xmlns:p14="http://schemas.microsoft.com/office/powerpoint/2010/main" val="3765438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1279525"/>
            <a:ext cx="6137275" cy="3452813"/>
          </a:xfrm>
        </p:spPr>
      </p:sp>
      <p:sp>
        <p:nvSpPr>
          <p:cNvPr id="3" name="Notes Placeholder 2"/>
          <p:cNvSpPr>
            <a:spLocks noGrp="1"/>
          </p:cNvSpPr>
          <p:nvPr>
            <p:ph type="body" idx="1"/>
          </p:nvPr>
        </p:nvSpPr>
        <p:spPr/>
        <p:txBody>
          <a:bodyPr/>
          <a:lstStyle/>
          <a:p>
            <a:r>
              <a:rPr lang="en-AU" dirty="0"/>
              <a:t>This slide reinforces information from previous slides about the life cycle of the scabies mite, its action on the skin and where it is found.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7CE489-7741-48C0-90BD-E6411FCFE3F2}"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31357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u="sng" kern="1200" dirty="0">
                <a:solidFill>
                  <a:schemeClr val="tx1"/>
                </a:solidFill>
                <a:effectLst/>
                <a:latin typeface="+mn-lt"/>
                <a:ea typeface="+mn-ea"/>
                <a:cs typeface="+mn-cs"/>
              </a:rPr>
              <a:t>Detection (what to look for)</a:t>
            </a:r>
          </a:p>
          <a:p>
            <a:r>
              <a:rPr lang="en-AU" sz="1200" kern="1200" dirty="0">
                <a:solidFill>
                  <a:schemeClr val="tx1"/>
                </a:solidFill>
                <a:effectLst/>
                <a:latin typeface="+mn-lt"/>
                <a:ea typeface="+mn-ea"/>
                <a:cs typeface="+mn-cs"/>
              </a:rPr>
              <a:t>Some signs that it may be a case of scabies include:</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Itching and scratching particularly at night.</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Other family members with scabies</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Anyone in family or community with crusted scabies</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Check skin: look for scratches and sores between fingers on wrist, elbows, knees, ankles, under arms, around groin and buttock.</a:t>
            </a:r>
          </a:p>
          <a:p>
            <a:pPr marL="171450" indent="-171450">
              <a:buFont typeface="Arial" panose="020B0604020202020204" pitchFamily="34" charset="0"/>
              <a:buChar char="•"/>
            </a:pPr>
            <a:r>
              <a:rPr lang="en-AU" sz="1200" kern="1200" dirty="0">
                <a:solidFill>
                  <a:schemeClr val="tx1"/>
                </a:solidFill>
                <a:effectLst/>
                <a:latin typeface="+mn-lt"/>
                <a:ea typeface="+mn-ea"/>
                <a:cs typeface="+mn-cs"/>
              </a:rPr>
              <a:t>Babies often have blisters and pustules on palms of hands, soles of feet.</a:t>
            </a:r>
          </a:p>
          <a:p>
            <a:endParaRPr lang="en-AU" dirty="0"/>
          </a:p>
          <a:p>
            <a:r>
              <a:rPr lang="en-AU" dirty="0"/>
              <a:t>Reference: CARPA Standard Treatment Manual, 7</a:t>
            </a:r>
            <a:r>
              <a:rPr lang="en-AU" baseline="30000" dirty="0"/>
              <a:t>th</a:t>
            </a:r>
            <a:r>
              <a:rPr lang="en-AU" dirty="0"/>
              <a:t> Edition.</a:t>
            </a:r>
          </a:p>
          <a:p>
            <a:endParaRPr lang="en-AU" dirty="0"/>
          </a:p>
          <a:p>
            <a:r>
              <a:rPr lang="en-AU" dirty="0"/>
              <a:t>Images source: Currie, B., Menzies School of Health Research.</a:t>
            </a:r>
          </a:p>
        </p:txBody>
      </p:sp>
      <p:sp>
        <p:nvSpPr>
          <p:cNvPr id="4" name="Slide Number Placeholder 3"/>
          <p:cNvSpPr>
            <a:spLocks noGrp="1"/>
          </p:cNvSpPr>
          <p:nvPr>
            <p:ph type="sldNum" sz="quarter" idx="5"/>
          </p:nvPr>
        </p:nvSpPr>
        <p:spPr/>
        <p:txBody>
          <a:bodyPr/>
          <a:lstStyle/>
          <a:p>
            <a:fld id="{497CE489-7741-48C0-90BD-E6411FCFE3F2}" type="slidenum">
              <a:rPr lang="en-AU" smtClean="0"/>
              <a:t>12</a:t>
            </a:fld>
            <a:endParaRPr lang="en-AU"/>
          </a:p>
        </p:txBody>
      </p:sp>
    </p:spTree>
    <p:extLst>
      <p:ext uri="{BB962C8B-B14F-4D97-AF65-F5344CB8AC3E}">
        <p14:creationId xmlns:p14="http://schemas.microsoft.com/office/powerpoint/2010/main" val="3279548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1279525"/>
            <a:ext cx="6137275" cy="34528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Scabies is spread from person to person by prolonged direct physical contact. Contact must be prolonged; a quick handshake or hug will not spread it. Sharing a bed with someone or holding a baby for a long time can spread scabies as this is prolonged skin-to-skin contact. The scabies mite can survive approximately 3 to 8 days off the human body depending on environmental conditions.</a:t>
            </a:r>
          </a:p>
          <a:p>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7CE489-7741-48C0-90BD-E6411FCFE3F2}"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71095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Remember the life cycle of the scabies mite? It takes about 7-10 days for scabies mite eggs to hatch and grow into adult mites. This is very important for the medications which kill scabies mites. The first dose of scabies medicine will kill the adults scabies mites but cannot kill the eggs until they have hatched. A second dose of scabies medicine, one week after the first will kill mites which have hatched before they can lay eggs again. </a:t>
            </a:r>
          </a:p>
        </p:txBody>
      </p:sp>
      <p:sp>
        <p:nvSpPr>
          <p:cNvPr id="4" name="Slide Number Placeholder 3"/>
          <p:cNvSpPr>
            <a:spLocks noGrp="1"/>
          </p:cNvSpPr>
          <p:nvPr>
            <p:ph type="sldNum" sz="quarter" idx="5"/>
          </p:nvPr>
        </p:nvSpPr>
        <p:spPr/>
        <p:txBody>
          <a:bodyPr/>
          <a:lstStyle/>
          <a:p>
            <a:fld id="{497CE489-7741-48C0-90BD-E6411FCFE3F2}" type="slidenum">
              <a:rPr lang="en-AU" smtClean="0"/>
              <a:t>14</a:t>
            </a:fld>
            <a:endParaRPr lang="en-AU"/>
          </a:p>
        </p:txBody>
      </p:sp>
    </p:spTree>
    <p:extLst>
      <p:ext uri="{BB962C8B-B14F-4D97-AF65-F5344CB8AC3E}">
        <p14:creationId xmlns:p14="http://schemas.microsoft.com/office/powerpoint/2010/main" val="42140198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1279525"/>
            <a:ext cx="6137275" cy="3452813"/>
          </a:xfrm>
        </p:spPr>
      </p:sp>
      <p:sp>
        <p:nvSpPr>
          <p:cNvPr id="3" name="Notes Placeholder 2"/>
          <p:cNvSpPr>
            <a:spLocks noGrp="1"/>
          </p:cNvSpPr>
          <p:nvPr>
            <p:ph type="body" idx="1"/>
          </p:nvPr>
        </p:nvSpPr>
        <p:spPr/>
        <p:txBody>
          <a:bodyPr/>
          <a:lstStyle/>
          <a:p>
            <a:endParaRPr lang="en-AU" dirty="0"/>
          </a:p>
          <a:p>
            <a:r>
              <a:rPr lang="en-AU" dirty="0"/>
              <a:t>CARPA Standard Treatment Manual (7</a:t>
            </a:r>
            <a:r>
              <a:rPr lang="en-AU" baseline="30000" dirty="0"/>
              <a:t>th</a:t>
            </a:r>
            <a:r>
              <a:rPr lang="en-AU" dirty="0"/>
              <a:t> Edition) recommends the health clinic:</a:t>
            </a:r>
          </a:p>
          <a:p>
            <a:endParaRPr lang="en-AU"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AU" sz="1200" b="0" i="0" kern="1200" dirty="0">
                <a:solidFill>
                  <a:schemeClr val="tx1"/>
                </a:solidFill>
                <a:effectLst/>
                <a:latin typeface="+mn-lt"/>
                <a:ea typeface="+mn-ea"/>
                <a:cs typeface="+mn-cs"/>
              </a:rPr>
              <a:t>In clinic do whole-body application of thin layer of permethrin 5% cream </a:t>
            </a:r>
          </a:p>
          <a:p>
            <a:pPr marL="171450" indent="-171450">
              <a:buFont typeface="Arial" panose="020B0604020202020204" pitchFamily="34" charset="0"/>
              <a:buChar char="•"/>
            </a:pPr>
            <a:r>
              <a:rPr lang="en-AU" sz="1200" b="0" i="0" kern="1200" dirty="0">
                <a:solidFill>
                  <a:schemeClr val="tx1"/>
                </a:solidFill>
                <a:effectLst/>
                <a:latin typeface="+mn-lt"/>
                <a:ea typeface="+mn-ea"/>
                <a:cs typeface="+mn-cs"/>
              </a:rPr>
              <a:t>Repeat treatment in 1 week</a:t>
            </a:r>
          </a:p>
          <a:p>
            <a:pPr marL="171450" indent="-171450">
              <a:buFont typeface="Arial" panose="020B0604020202020204" pitchFamily="34" charset="0"/>
              <a:buChar char="•"/>
            </a:pPr>
            <a:r>
              <a:rPr lang="en-AU" sz="1200" b="0" i="0" kern="1200" dirty="0">
                <a:solidFill>
                  <a:schemeClr val="tx1"/>
                </a:solidFill>
                <a:effectLst/>
                <a:latin typeface="+mn-lt"/>
                <a:ea typeface="+mn-ea"/>
                <a:cs typeface="+mn-cs"/>
              </a:rPr>
              <a:t>Treat all close contacts with permethrin 5% cream</a:t>
            </a:r>
          </a:p>
          <a:p>
            <a:pPr marL="171450" indent="-171450">
              <a:buFont typeface="Arial" panose="020B0604020202020204" pitchFamily="34" charset="0"/>
              <a:buChar char="•"/>
            </a:pPr>
            <a:r>
              <a:rPr lang="en-AU" sz="1200" b="0" i="0" kern="1200" dirty="0">
                <a:solidFill>
                  <a:schemeClr val="tx1"/>
                </a:solidFill>
                <a:effectLst/>
                <a:latin typeface="+mn-lt"/>
                <a:ea typeface="+mn-ea"/>
                <a:cs typeface="+mn-cs"/>
              </a:rPr>
              <a:t>Household members</a:t>
            </a:r>
          </a:p>
          <a:p>
            <a:pPr marL="171450" indent="-171450">
              <a:buFont typeface="Arial" panose="020B0604020202020204" pitchFamily="34" charset="0"/>
              <a:buChar char="•"/>
            </a:pPr>
            <a:r>
              <a:rPr lang="en-AU" sz="1200" b="0" i="0" kern="1200" dirty="0">
                <a:solidFill>
                  <a:schemeClr val="tx1"/>
                </a:solidFill>
                <a:effectLst/>
                <a:latin typeface="+mn-lt"/>
                <a:ea typeface="+mn-ea"/>
                <a:cs typeface="+mn-cs"/>
              </a:rPr>
              <a:t>Other people with close physical contact (</a:t>
            </a:r>
            <a:r>
              <a:rPr lang="en-AU" sz="1200" b="0" i="0" kern="1200" dirty="0" err="1">
                <a:solidFill>
                  <a:schemeClr val="tx1"/>
                </a:solidFill>
                <a:effectLst/>
                <a:latin typeface="+mn-lt"/>
                <a:ea typeface="+mn-ea"/>
                <a:cs typeface="+mn-cs"/>
              </a:rPr>
              <a:t>e.g</a:t>
            </a:r>
            <a:r>
              <a:rPr lang="en-AU" sz="1200" b="0" i="0" kern="1200" dirty="0">
                <a:solidFill>
                  <a:schemeClr val="tx1"/>
                </a:solidFill>
                <a:effectLst/>
                <a:latin typeface="+mn-lt"/>
                <a:ea typeface="+mn-ea"/>
                <a:cs typeface="+mn-cs"/>
              </a:rPr>
              <a:t> holding infected child)</a:t>
            </a:r>
          </a:p>
          <a:p>
            <a:pPr marL="171450" indent="-171450">
              <a:buFont typeface="Arial" panose="020B0604020202020204" pitchFamily="34" charset="0"/>
              <a:buChar char="•"/>
            </a:pPr>
            <a:r>
              <a:rPr lang="en-AU" sz="1200" b="0" i="0" kern="1200" dirty="0">
                <a:solidFill>
                  <a:schemeClr val="tx1"/>
                </a:solidFill>
                <a:effectLst/>
                <a:latin typeface="+mn-lt"/>
                <a:ea typeface="+mn-ea"/>
                <a:cs typeface="+mn-cs"/>
              </a:rPr>
              <a:t>Tell person itching may last for 2 or more weeks after treatment</a:t>
            </a:r>
          </a:p>
          <a:p>
            <a:pPr marL="171450" indent="-171450">
              <a:buFont typeface="Arial" panose="020B0604020202020204" pitchFamily="34" charset="0"/>
              <a:buChar char="•"/>
            </a:pPr>
            <a:r>
              <a:rPr lang="en-AU" sz="1200" b="0" i="0" kern="1200" dirty="0">
                <a:solidFill>
                  <a:schemeClr val="tx1"/>
                </a:solidFill>
                <a:effectLst/>
                <a:latin typeface="+mn-lt"/>
                <a:ea typeface="+mn-ea"/>
                <a:cs typeface="+mn-cs"/>
              </a:rPr>
              <a:t>Encourage hand washing and short finger nails</a:t>
            </a:r>
          </a:p>
          <a:p>
            <a:endParaRPr lang="en-AU" sz="1200" b="0" i="0" kern="1200" dirty="0">
              <a:solidFill>
                <a:schemeClr val="tx1"/>
              </a:solidFill>
              <a:effectLst/>
              <a:latin typeface="+mn-lt"/>
              <a:ea typeface="+mn-ea"/>
              <a:cs typeface="+mn-cs"/>
            </a:endParaRPr>
          </a:p>
          <a:p>
            <a:endParaRPr lang="en-AU" sz="1200" b="0" i="0" kern="1200" dirty="0">
              <a:solidFill>
                <a:schemeClr val="tx1"/>
              </a:solidFill>
              <a:effectLst/>
              <a:latin typeface="+mn-lt"/>
              <a:ea typeface="+mn-ea"/>
              <a:cs typeface="+mn-cs"/>
            </a:endParaRPr>
          </a:p>
          <a:p>
            <a:r>
              <a:rPr lang="en-AU" sz="1200" b="0" i="0" u="sng" kern="1200" dirty="0">
                <a:solidFill>
                  <a:schemeClr val="tx1"/>
                </a:solidFill>
                <a:effectLst/>
                <a:latin typeface="+mn-lt"/>
                <a:ea typeface="+mn-ea"/>
                <a:cs typeface="+mn-cs"/>
              </a:rPr>
              <a:t>Creams (for clinic staff)</a:t>
            </a:r>
          </a:p>
          <a:p>
            <a:pPr marL="171450" indent="-171450">
              <a:buFont typeface="Arial" panose="020B0604020202020204" pitchFamily="34" charset="0"/>
              <a:buChar char="•"/>
            </a:pPr>
            <a:r>
              <a:rPr lang="en-AU" dirty="0"/>
              <a:t>Permethrin (Lyclear) applied all over body apart from mouth,</a:t>
            </a:r>
            <a:r>
              <a:rPr lang="en-AU" baseline="0" dirty="0"/>
              <a:t> nose and eyes and </a:t>
            </a:r>
            <a:r>
              <a:rPr lang="en-AU" dirty="0"/>
              <a:t>left on for 8-24 hours will kill scabies mites (but not the unhatched eggs)</a:t>
            </a:r>
          </a:p>
          <a:p>
            <a:pPr marL="171450" indent="-171450">
              <a:buFont typeface="Arial" panose="020B0604020202020204" pitchFamily="34" charset="0"/>
              <a:buChar char="•"/>
            </a:pPr>
            <a:r>
              <a:rPr lang="en-AU" dirty="0"/>
              <a:t>Benzyl Benzoate left on for 24 hours will kill scabies mites (but not the unhatched eggs). It can also be used for ‘difficult to treat’ simple scabies.</a:t>
            </a:r>
          </a:p>
          <a:p>
            <a:pPr marL="171450" indent="-171450">
              <a:buFont typeface="Arial" panose="020B0604020202020204" pitchFamily="34" charset="0"/>
              <a:buChar char="•"/>
            </a:pPr>
            <a:r>
              <a:rPr lang="en-AU" dirty="0"/>
              <a:t>Ivermectin</a:t>
            </a:r>
            <a:r>
              <a:rPr lang="en-AU" baseline="0" dirty="0"/>
              <a:t> </a:t>
            </a:r>
            <a:r>
              <a:rPr lang="en-AU" dirty="0"/>
              <a:t>will kill scabies mites (but not the unhatched eggs) </a:t>
            </a:r>
          </a:p>
          <a:p>
            <a:pPr marL="171450" indent="-171450">
              <a:buFont typeface="Arial" panose="020B0604020202020204" pitchFamily="34" charset="0"/>
              <a:buChar char="•"/>
            </a:pPr>
            <a:r>
              <a:rPr lang="en-AU" dirty="0"/>
              <a:t>Please</a:t>
            </a:r>
            <a:r>
              <a:rPr lang="en-AU" baseline="0" dirty="0"/>
              <a:t> note that Ivermectin needs to be prescribed by a Doctor</a:t>
            </a:r>
          </a:p>
          <a:p>
            <a:endParaRPr lang="en-AU" b="1" baseline="0" dirty="0"/>
          </a:p>
          <a:p>
            <a:r>
              <a:rPr lang="en-AU" b="1" baseline="0" dirty="0"/>
              <a:t>ALL OF THESE MEDICATIONS NEED 2 DOSES. THEY NEED TO BE GIVEN APPROXIMATELY 7 DAYS APART AS THE EGGS WILL HATCH WITHIN 3-4 DAYS AND POTENTIALLY REPRODUCE IN 7 DAYS. If treatment is left longer more eggs may have been produced and the scabies lifecycle starts again.</a:t>
            </a:r>
          </a:p>
          <a:p>
            <a:endParaRPr lang="en-AU" b="1" baseline="0" dirty="0"/>
          </a:p>
          <a:p>
            <a:r>
              <a:rPr lang="en-AU" sz="1200" b="0" u="sng" kern="1200" dirty="0">
                <a:solidFill>
                  <a:schemeClr val="tx1"/>
                </a:solidFill>
                <a:effectLst/>
                <a:latin typeface="+mn-lt"/>
                <a:ea typeface="+mn-ea"/>
                <a:cs typeface="+mn-cs"/>
              </a:rPr>
              <a:t>Treatment for scabies involves (CARPA STM 7</a:t>
            </a:r>
            <a:r>
              <a:rPr lang="en-AU" sz="1200" b="0" u="sng" kern="1200" baseline="30000" dirty="0">
                <a:solidFill>
                  <a:schemeClr val="tx1"/>
                </a:solidFill>
                <a:effectLst/>
                <a:latin typeface="+mn-lt"/>
                <a:ea typeface="+mn-ea"/>
                <a:cs typeface="+mn-cs"/>
              </a:rPr>
              <a:t>th</a:t>
            </a:r>
            <a:r>
              <a:rPr lang="en-AU" sz="1200" b="0" u="sng" kern="1200" dirty="0">
                <a:solidFill>
                  <a:schemeClr val="tx1"/>
                </a:solidFill>
                <a:effectLst/>
                <a:latin typeface="+mn-lt"/>
                <a:ea typeface="+mn-ea"/>
                <a:cs typeface="+mn-cs"/>
              </a:rPr>
              <a:t> Edition):</a:t>
            </a:r>
          </a:p>
          <a:p>
            <a:r>
              <a:rPr lang="en-AU" sz="1200" kern="1200" dirty="0">
                <a:solidFill>
                  <a:schemeClr val="tx1"/>
                </a:solidFill>
                <a:effectLst/>
                <a:latin typeface="+mn-lt"/>
                <a:ea typeface="+mn-ea"/>
                <a:cs typeface="+mn-cs"/>
              </a:rPr>
              <a:t>The application of Lyclear Scabies Cream twice, 7 days apart, at the same time, for everyone in the household.</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Lyclear contains the ingredient </a:t>
            </a:r>
            <a:r>
              <a:rPr lang="en-AU" sz="1200" b="1" kern="1200" dirty="0">
                <a:solidFill>
                  <a:schemeClr val="tx1"/>
                </a:solidFill>
                <a:effectLst/>
                <a:latin typeface="+mn-lt"/>
                <a:ea typeface="+mn-ea"/>
                <a:cs typeface="+mn-cs"/>
              </a:rPr>
              <a:t>permethrin,</a:t>
            </a:r>
            <a:r>
              <a:rPr lang="en-AU" sz="1200" kern="1200" dirty="0">
                <a:solidFill>
                  <a:schemeClr val="tx1"/>
                </a:solidFill>
                <a:effectLst/>
                <a:latin typeface="+mn-lt"/>
                <a:ea typeface="+mn-ea"/>
                <a:cs typeface="+mn-cs"/>
              </a:rPr>
              <a:t> which belongs to a group of medicines called pyrethroids which kill mites such as scabies.</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 Lyclear cream is not ovicidal, it won’t kill scabies eggs. </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 first application of Lyclear will kill all the adult mites but not the eggs, which will hatch and become adults during the following 7 days.</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This is why the cream must be applied twice, 7 days apart. The second application will kill all the new adult mites that have hatched.</a:t>
            </a:r>
          </a:p>
          <a:p>
            <a:pPr marL="457200" lvl="1" indent="0">
              <a:buFont typeface="Arial" panose="020B0604020202020204" pitchFamily="34" charset="0"/>
              <a:buNone/>
            </a:pPr>
            <a:endParaRPr lang="en-AU" sz="1200" kern="1200" dirty="0">
              <a:solidFill>
                <a:schemeClr val="tx1"/>
              </a:solidFill>
              <a:effectLst/>
              <a:latin typeface="+mn-lt"/>
              <a:ea typeface="+mn-ea"/>
              <a:cs typeface="+mn-cs"/>
            </a:endParaRPr>
          </a:p>
          <a:p>
            <a:pPr marL="0" lvl="0" indent="0">
              <a:buFont typeface="Arial" panose="020B0604020202020204" pitchFamily="34" charset="0"/>
              <a:buNone/>
            </a:pPr>
            <a:r>
              <a:rPr lang="en-AU" sz="1200" u="sng" kern="1200" dirty="0">
                <a:solidFill>
                  <a:schemeClr val="tx1"/>
                </a:solidFill>
                <a:effectLst/>
                <a:latin typeface="+mn-lt"/>
                <a:ea typeface="+mn-ea"/>
                <a:cs typeface="+mn-cs"/>
              </a:rPr>
              <a:t>Recall</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Follow up by returning to clinic three (3) weeks after treatment has completed (CARPA STM 7</a:t>
            </a:r>
            <a:r>
              <a:rPr lang="en-AU" sz="1200" kern="1200" baseline="30000" dirty="0">
                <a:solidFill>
                  <a:schemeClr val="tx1"/>
                </a:solidFill>
                <a:effectLst/>
                <a:latin typeface="+mn-lt"/>
                <a:ea typeface="+mn-ea"/>
                <a:cs typeface="+mn-cs"/>
              </a:rPr>
              <a:t>th</a:t>
            </a:r>
            <a:r>
              <a:rPr lang="en-AU" sz="1200" kern="1200" dirty="0">
                <a:solidFill>
                  <a:schemeClr val="tx1"/>
                </a:solidFill>
                <a:effectLst/>
                <a:latin typeface="+mn-lt"/>
                <a:ea typeface="+mn-ea"/>
                <a:cs typeface="+mn-cs"/>
              </a:rPr>
              <a:t> Edition).</a:t>
            </a:r>
          </a:p>
          <a:p>
            <a:endParaRPr lang="en-AU"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7CE489-7741-48C0-90BD-E6411FCFE3F2}" type="slidenum">
              <a:rPr kumimoji="0" lang="en-AU"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AU"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7321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1279525"/>
            <a:ext cx="6137275" cy="3452813"/>
          </a:xfrm>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Applying scabies creams or lotions</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Put on clean, dry skin</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Start with head including scalp and face — avoid eyes, lips, mouth </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If hair very thick or infestation very bad — may need to shave head. </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Always get permission from person/carer</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Work carefully down whole body. Always include:</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Between fingers and toes, soles of feet, under nails</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Body creases — behind ears, under jaw, neck, armpits, groin, bottom, under breasts</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Joints and joints creases — elbows, knees, heels</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Advise to put on hands again after washing, put on child's hands again before bed</a:t>
            </a:r>
          </a:p>
          <a:p>
            <a:pPr marL="628650" lvl="1" indent="-171450">
              <a:buFont typeface="Arial" panose="020B0604020202020204" pitchFamily="34" charset="0"/>
              <a:buChar char="•"/>
            </a:pPr>
            <a:endParaRPr lang="en-AU" sz="1200" kern="1200" dirty="0">
              <a:solidFill>
                <a:schemeClr val="tx1"/>
              </a:solidFill>
              <a:effectLst/>
              <a:latin typeface="+mn-lt"/>
              <a:ea typeface="+mn-ea"/>
              <a:cs typeface="+mn-cs"/>
            </a:endParaRPr>
          </a:p>
          <a:p>
            <a:endParaRPr lang="en-AU"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7CE489-7741-48C0-90BD-E6411FCFE3F2}" type="slidenum">
              <a:rPr kumimoji="0" lang="en-AU"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AU"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57508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1279525"/>
            <a:ext cx="6137275" cy="3452813"/>
          </a:xfrm>
        </p:spPr>
      </p:sp>
      <p:sp>
        <p:nvSpPr>
          <p:cNvPr id="3" name="Notes Placeholder 2"/>
          <p:cNvSpPr>
            <a:spLocks noGrp="1"/>
          </p:cNvSpPr>
          <p:nvPr>
            <p:ph type="body" idx="1"/>
          </p:nvPr>
        </p:nvSpPr>
        <p:spPr/>
        <p:txBody>
          <a:bodyPr/>
          <a:lstStyle/>
          <a:p>
            <a:r>
              <a:rPr lang="en-AU" dirty="0"/>
              <a:t>When</a:t>
            </a:r>
            <a:r>
              <a:rPr lang="en-AU" baseline="0" dirty="0"/>
              <a:t> there has been a case of scabies in a house or residential facility, items that have been in contact may have scabies mites on them. The mites need to be killed so that they don’t reinfest people. There are two ways that are effective in killing the mites on h</a:t>
            </a:r>
            <a:r>
              <a:rPr lang="en-AU" dirty="0"/>
              <a:t>ousehold items like clothes, sheets,</a:t>
            </a:r>
            <a:r>
              <a:rPr lang="en-AU" baseline="0" dirty="0"/>
              <a:t> blankets and shoes.</a:t>
            </a:r>
          </a:p>
          <a:p>
            <a:endParaRPr lang="en-AU" baseline="0" dirty="0"/>
          </a:p>
          <a:p>
            <a:r>
              <a:rPr lang="en-AU" b="1" baseline="0" dirty="0"/>
              <a:t>Heat </a:t>
            </a:r>
            <a:r>
              <a:rPr lang="en-AU" baseline="0" dirty="0"/>
              <a:t>(above 50 degrees Celsius for &gt;20 minutes) will kill mites. If a washing machine that can heat water or a hot clothes dryer is available, this the easiest option. If these are not available, another option is </a:t>
            </a:r>
            <a:r>
              <a:rPr lang="en-AU" b="1" baseline="0" dirty="0"/>
              <a:t>isolating</a:t>
            </a:r>
            <a:r>
              <a:rPr lang="en-AU" baseline="0" dirty="0"/>
              <a:t> the items for 3-8 days. Isolation can be achieved by putting items like clothing, shoes and bed sheets etc in a plastic bag and not using them for 3-8 days. In this time, the mites will die as they will not have had contact with a human host.</a:t>
            </a:r>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7CE489-7741-48C0-90BD-E6411FCFE3F2}" type="slidenum">
              <a:rPr kumimoji="0" lang="en-AU"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AU"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85988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1279525"/>
            <a:ext cx="6137275" cy="3452813"/>
          </a:xfrm>
        </p:spPr>
      </p:sp>
      <p:sp>
        <p:nvSpPr>
          <p:cNvPr id="3" name="Notes Placeholder 2"/>
          <p:cNvSpPr>
            <a:spLocks noGrp="1"/>
          </p:cNvSpPr>
          <p:nvPr>
            <p:ph type="body" idx="1"/>
          </p:nvPr>
        </p:nvSpPr>
        <p:spPr/>
        <p:txBody>
          <a:bodyPr/>
          <a:lstStyle/>
          <a:p>
            <a:pPr>
              <a:spcBef>
                <a:spcPts val="600"/>
              </a:spcBef>
              <a:spcAft>
                <a:spcPts val="600"/>
              </a:spcAft>
            </a:pPr>
            <a:r>
              <a:rPr lang="en-US" sz="2400" b="0" u="sng" dirty="0"/>
              <a:t>Scabies free zones</a:t>
            </a:r>
          </a:p>
          <a:p>
            <a:pPr marL="800100" lvl="1" indent="-342900">
              <a:spcBef>
                <a:spcPts val="600"/>
              </a:spcBef>
              <a:spcAft>
                <a:spcPts val="600"/>
              </a:spcAft>
              <a:buFont typeface="Arial" pitchFamily="34" charset="0"/>
              <a:buChar char="•"/>
            </a:pPr>
            <a:r>
              <a:rPr lang="en-US" sz="2400" dirty="0"/>
              <a:t>Creating </a:t>
            </a:r>
            <a:r>
              <a:rPr lang="en-US" sz="2400" u="sng" dirty="0"/>
              <a:t>scabies free zones </a:t>
            </a:r>
            <a:r>
              <a:rPr lang="en-US" sz="2400" dirty="0"/>
              <a:t>is an important part of treatment and long-term prevention of scabies transmission.</a:t>
            </a:r>
          </a:p>
          <a:p>
            <a:pPr marL="800100" lvl="1" indent="-342900">
              <a:spcBef>
                <a:spcPts val="600"/>
              </a:spcBef>
              <a:spcAft>
                <a:spcPts val="600"/>
              </a:spcAft>
              <a:buFont typeface="Arial" pitchFamily="34" charset="0"/>
              <a:buChar char="•"/>
            </a:pPr>
            <a:r>
              <a:rPr lang="en-US" sz="2400" dirty="0"/>
              <a:t>Scabies free zones involves removing scabies at the individual (person) level, household and family group level, community level and regional level.</a:t>
            </a:r>
          </a:p>
          <a:p>
            <a:endParaRPr lang="en-AU" dirty="0"/>
          </a:p>
        </p:txBody>
      </p:sp>
      <p:sp>
        <p:nvSpPr>
          <p:cNvPr id="4" name="Slide Number Placeholder 3"/>
          <p:cNvSpPr>
            <a:spLocks noGrp="1"/>
          </p:cNvSpPr>
          <p:nvPr>
            <p:ph type="sldNum" sz="quarter" idx="10"/>
          </p:nvPr>
        </p:nvSpPr>
        <p:spPr/>
        <p:txBody>
          <a:bodyPr/>
          <a:lstStyle/>
          <a:p>
            <a:fld id="{BFAA9CA0-0064-4B6D-B250-58ABF4068A17}" type="slidenum">
              <a:rPr lang="en-AU" smtClean="0"/>
              <a:t>18</a:t>
            </a:fld>
            <a:endParaRPr lang="en-AU" dirty="0"/>
          </a:p>
        </p:txBody>
      </p:sp>
    </p:spTree>
    <p:extLst>
      <p:ext uri="{BB962C8B-B14F-4D97-AF65-F5344CB8AC3E}">
        <p14:creationId xmlns:p14="http://schemas.microsoft.com/office/powerpoint/2010/main" val="18013110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spcAft>
                <a:spcPts val="600"/>
              </a:spcAft>
            </a:pPr>
            <a:r>
              <a:rPr lang="en-AU" b="1" dirty="0"/>
              <a:t>Treating an Individual/Person with Scabies (Advice for Community Clinic)</a:t>
            </a:r>
          </a:p>
          <a:p>
            <a:r>
              <a:rPr lang="en-AU" dirty="0"/>
              <a:t>To make a scabies free zone at an individual (person) level, ensure two doses of scabies medicine, one week apart. It is very important to treat the household contacts at the same time so the person does not get scabies again from their household contacts.</a:t>
            </a:r>
          </a:p>
        </p:txBody>
      </p:sp>
      <p:sp>
        <p:nvSpPr>
          <p:cNvPr id="4" name="Slide Number Placeholder 3"/>
          <p:cNvSpPr>
            <a:spLocks noGrp="1"/>
          </p:cNvSpPr>
          <p:nvPr>
            <p:ph type="sldNum" sz="quarter" idx="5"/>
          </p:nvPr>
        </p:nvSpPr>
        <p:spPr/>
        <p:txBody>
          <a:bodyPr/>
          <a:lstStyle/>
          <a:p>
            <a:fld id="{497CE489-7741-48C0-90BD-E6411FCFE3F2}" type="slidenum">
              <a:rPr lang="en-AU" smtClean="0"/>
              <a:t>19</a:t>
            </a:fld>
            <a:endParaRPr lang="en-AU"/>
          </a:p>
        </p:txBody>
      </p:sp>
    </p:spTree>
    <p:extLst>
      <p:ext uri="{BB962C8B-B14F-4D97-AF65-F5344CB8AC3E}">
        <p14:creationId xmlns:p14="http://schemas.microsoft.com/office/powerpoint/2010/main" val="36692737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spcAft>
                <a:spcPts val="600"/>
              </a:spcAft>
            </a:pPr>
            <a:r>
              <a:rPr lang="en-AU" b="1" dirty="0"/>
              <a:t>Treating a Household/ Facility with Scabies (Advice for Community Clinic)</a:t>
            </a:r>
          </a:p>
          <a:p>
            <a:pPr marL="171450" indent="-171450">
              <a:spcBef>
                <a:spcPts val="600"/>
              </a:spcBef>
              <a:spcAft>
                <a:spcPts val="600"/>
              </a:spcAft>
              <a:buFont typeface="Arial" panose="020B0604020202020204" pitchFamily="34" charset="0"/>
              <a:buChar char="•"/>
            </a:pPr>
            <a:r>
              <a:rPr lang="en-AU" dirty="0"/>
              <a:t>Simultaneous treatment of </a:t>
            </a:r>
            <a:r>
              <a:rPr lang="en-AU" b="1" u="sng" dirty="0"/>
              <a:t>all</a:t>
            </a:r>
            <a:r>
              <a:rPr lang="en-AU" dirty="0"/>
              <a:t> household members, followed by treatment of those with active scabies 1 week later</a:t>
            </a:r>
          </a:p>
          <a:p>
            <a:pPr marL="171450" indent="-171450">
              <a:spcBef>
                <a:spcPts val="600"/>
              </a:spcBef>
              <a:spcAft>
                <a:spcPts val="600"/>
              </a:spcAft>
              <a:buFont typeface="Arial" panose="020B0604020202020204" pitchFamily="34" charset="0"/>
              <a:buChar char="•"/>
            </a:pPr>
            <a:r>
              <a:rPr lang="en-AU" dirty="0"/>
              <a:t>Remember that scabies die off the body after 3-8 days</a:t>
            </a:r>
          </a:p>
          <a:p>
            <a:pPr marL="171450" indent="-171450">
              <a:spcBef>
                <a:spcPts val="600"/>
              </a:spcBef>
              <a:spcAft>
                <a:spcPts val="600"/>
              </a:spcAft>
              <a:buFont typeface="Arial" panose="020B0604020202020204" pitchFamily="34" charset="0"/>
              <a:buChar char="•"/>
            </a:pPr>
            <a:r>
              <a:rPr lang="en-AU" dirty="0"/>
              <a:t>If there is a Crusted Scabies client and they are in hospital (or there is no Crusted Scabies) then the mites will die in the house after 3-8 days</a:t>
            </a:r>
          </a:p>
          <a:p>
            <a:pPr marL="171450" indent="-171450">
              <a:spcBef>
                <a:spcPts val="600"/>
              </a:spcBef>
              <a:spcAft>
                <a:spcPts val="600"/>
              </a:spcAft>
              <a:buFont typeface="Arial" panose="020B0604020202020204" pitchFamily="34" charset="0"/>
              <a:buChar char="•"/>
            </a:pPr>
            <a:r>
              <a:rPr lang="en-AU" dirty="0"/>
              <a:t>There is no need to put mattresses in the sun. The sun does not kill scabies mites, only high heat and isolation from humans for 3-8 days. If putting mattresses outside causes the family shame, mattresses can be covered with a plastic mattress protector.</a:t>
            </a:r>
          </a:p>
          <a:p>
            <a:pPr marL="171450" indent="-171450">
              <a:spcBef>
                <a:spcPts val="600"/>
              </a:spcBef>
              <a:spcAft>
                <a:spcPts val="600"/>
              </a:spcAft>
              <a:buFont typeface="Arial" panose="020B0604020202020204" pitchFamily="34" charset="0"/>
              <a:buChar char="•"/>
            </a:pPr>
            <a:r>
              <a:rPr lang="en-AU" dirty="0"/>
              <a:t>If there is no washing machine or no HOT water, bag clothes/blankets for 3-8 days</a:t>
            </a:r>
          </a:p>
          <a:p>
            <a:pPr marL="171450" indent="-171450">
              <a:spcBef>
                <a:spcPts val="600"/>
              </a:spcBef>
              <a:spcAft>
                <a:spcPts val="600"/>
              </a:spcAft>
              <a:buFont typeface="Arial" panose="020B0604020202020204" pitchFamily="34" charset="0"/>
              <a:buChar char="•"/>
            </a:pPr>
            <a:endParaRPr lang="en-AU" b="1" dirty="0"/>
          </a:p>
        </p:txBody>
      </p:sp>
      <p:sp>
        <p:nvSpPr>
          <p:cNvPr id="4" name="Slide Number Placeholder 3"/>
          <p:cNvSpPr>
            <a:spLocks noGrp="1"/>
          </p:cNvSpPr>
          <p:nvPr>
            <p:ph type="sldNum" sz="quarter" idx="5"/>
          </p:nvPr>
        </p:nvSpPr>
        <p:spPr/>
        <p:txBody>
          <a:bodyPr/>
          <a:lstStyle/>
          <a:p>
            <a:fld id="{497CE489-7741-48C0-90BD-E6411FCFE3F2}" type="slidenum">
              <a:rPr lang="en-AU" smtClean="0"/>
              <a:t>20</a:t>
            </a:fld>
            <a:endParaRPr lang="en-AU"/>
          </a:p>
        </p:txBody>
      </p:sp>
    </p:spTree>
    <p:extLst>
      <p:ext uri="{BB962C8B-B14F-4D97-AF65-F5344CB8AC3E}">
        <p14:creationId xmlns:p14="http://schemas.microsoft.com/office/powerpoint/2010/main" val="591875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97CE489-7741-48C0-90BD-E6411FCFE3F2}" type="slidenum">
              <a:rPr lang="en-AU" smtClean="0"/>
              <a:t>3</a:t>
            </a:fld>
            <a:endParaRPr lang="en-AU"/>
          </a:p>
        </p:txBody>
      </p:sp>
    </p:spTree>
    <p:extLst>
      <p:ext uri="{BB962C8B-B14F-4D97-AF65-F5344CB8AC3E}">
        <p14:creationId xmlns:p14="http://schemas.microsoft.com/office/powerpoint/2010/main" val="22142827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000" b="1" dirty="0"/>
              <a:t>Creating a Community Scabies Free Zones (Advice for Community Clinic)</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000" dirty="0"/>
              <a:t>Education and support are vital to empowering your community to manage scabies. Information on how to run scabies health promotion campaigns can be found at </a:t>
            </a:r>
            <a:r>
              <a:rPr lang="en-AU" sz="2000" dirty="0">
                <a:hlinkClick r:id="rId3"/>
              </a:rPr>
              <a:t>www.onedisease.org/resources-1</a:t>
            </a:r>
            <a:r>
              <a:rPr lang="en-AU" sz="2000" dirty="0"/>
              <a:t>. </a:t>
            </a:r>
            <a:r>
              <a:rPr kumimoji="0" lang="en-US" sz="2000" b="0" i="0" u="none" strike="noStrike" kern="1200" cap="none" spc="0" normalizeH="0" baseline="0" noProof="0" dirty="0">
                <a:ln>
                  <a:noFill/>
                </a:ln>
                <a:solidFill>
                  <a:prstClr val="black"/>
                </a:solidFill>
                <a:effectLst/>
                <a:uLnTx/>
                <a:uFillTx/>
                <a:latin typeface="Museo Sans 100"/>
                <a:ea typeface="+mn-ea"/>
                <a:cs typeface="+mn-cs"/>
              </a:rPr>
              <a:t>Refer to One Disease, 2017, Managing Households with Recurrent Scabies, 2nd Ed., Darwin Northern Territory. </a:t>
            </a:r>
          </a:p>
          <a:p>
            <a:pPr marL="0" indent="0">
              <a:buNone/>
            </a:pPr>
            <a:endParaRPr lang="en-AU" sz="2000" dirty="0"/>
          </a:p>
          <a:p>
            <a:endParaRPr lang="en-AU" dirty="0"/>
          </a:p>
        </p:txBody>
      </p:sp>
      <p:sp>
        <p:nvSpPr>
          <p:cNvPr id="4" name="Slide Number Placeholder 3"/>
          <p:cNvSpPr>
            <a:spLocks noGrp="1"/>
          </p:cNvSpPr>
          <p:nvPr>
            <p:ph type="sldNum" sz="quarter" idx="5"/>
          </p:nvPr>
        </p:nvSpPr>
        <p:spPr/>
        <p:txBody>
          <a:bodyPr/>
          <a:lstStyle/>
          <a:p>
            <a:fld id="{497CE489-7741-48C0-90BD-E6411FCFE3F2}" type="slidenum">
              <a:rPr lang="en-AU" smtClean="0"/>
              <a:t>21</a:t>
            </a:fld>
            <a:endParaRPr lang="en-AU"/>
          </a:p>
        </p:txBody>
      </p:sp>
    </p:spTree>
    <p:extLst>
      <p:ext uri="{BB962C8B-B14F-4D97-AF65-F5344CB8AC3E}">
        <p14:creationId xmlns:p14="http://schemas.microsoft.com/office/powerpoint/2010/main" val="28633461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u="none" dirty="0"/>
              <a:t>Creating a scabies free zone at a regional level requires cooperation between agencies, services and communities and must include community engagement.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u="none" dirty="0"/>
              <a:t>Map source: </a:t>
            </a:r>
            <a:r>
              <a:rPr lang="en-AU" sz="1200" dirty="0">
                <a:hlinkClick r:id="rId3"/>
              </a:rPr>
              <a:t>https://www.abs.gov.au/AUSSTATS/abs@.nsf/Latestproducts/3218.0Main%20Features502017-18?opendocument&amp;tabname=Summary&amp;prodno=3218.0&amp;issue=2017-18&amp;num=&amp;view=</a:t>
            </a:r>
            <a:r>
              <a:rPr lang="en-AU" sz="1200" dirty="0"/>
              <a:t> </a:t>
            </a:r>
          </a:p>
          <a:p>
            <a:endParaRPr lang="en-AU" dirty="0"/>
          </a:p>
        </p:txBody>
      </p:sp>
      <p:sp>
        <p:nvSpPr>
          <p:cNvPr id="4" name="Slide Number Placeholder 3"/>
          <p:cNvSpPr>
            <a:spLocks noGrp="1"/>
          </p:cNvSpPr>
          <p:nvPr>
            <p:ph type="sldNum" sz="quarter" idx="5"/>
          </p:nvPr>
        </p:nvSpPr>
        <p:spPr/>
        <p:txBody>
          <a:bodyPr/>
          <a:lstStyle/>
          <a:p>
            <a:fld id="{497CE489-7741-48C0-90BD-E6411FCFE3F2}" type="slidenum">
              <a:rPr lang="en-AU" smtClean="0"/>
              <a:t>22</a:t>
            </a:fld>
            <a:endParaRPr lang="en-AU"/>
          </a:p>
        </p:txBody>
      </p:sp>
    </p:spTree>
    <p:extLst>
      <p:ext uri="{BB962C8B-B14F-4D97-AF65-F5344CB8AC3E}">
        <p14:creationId xmlns:p14="http://schemas.microsoft.com/office/powerpoint/2010/main" val="11518557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AU" dirty="0"/>
              <a:t>General scabies points to remember</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08A42E-7A72-4D17-826B-53E36A7F8B68}"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95613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i="0" baseline="0" dirty="0"/>
              <a:t>Some people may know Crusted Scabies by its previous name, Norwegian Scabies. In the Northern Territory, Crusted Scabies is a notifiable disease.</a:t>
            </a:r>
          </a:p>
          <a:p>
            <a:pPr marL="0" indent="0">
              <a:buFont typeface="Arial" panose="020B0604020202020204" pitchFamily="34" charset="0"/>
              <a:buNone/>
            </a:pPr>
            <a:endParaRPr lang="en-AU" i="1" baseline="0" dirty="0"/>
          </a:p>
          <a:p>
            <a:pPr marL="171450" indent="-171450">
              <a:buFont typeface="Arial" panose="020B0604020202020204" pitchFamily="34" charset="0"/>
              <a:buChar char="•"/>
            </a:pPr>
            <a:r>
              <a:rPr lang="en-AU" i="0" baseline="0" dirty="0"/>
              <a:t>Under the </a:t>
            </a:r>
            <a:r>
              <a:rPr lang="en-AU" i="1" baseline="0" dirty="0"/>
              <a:t>Notifiable Diseases Act NT</a:t>
            </a:r>
            <a:r>
              <a:rPr lang="en-AU" i="0" baseline="0" dirty="0"/>
              <a:t>, crusted scabies is notifiable via laboratory or a doctor following detection of scabies mites on skin scrapings</a:t>
            </a:r>
          </a:p>
          <a:p>
            <a:pPr marL="171450" indent="-171450">
              <a:buFont typeface="Arial" panose="020B0604020202020204" pitchFamily="34" charset="0"/>
              <a:buChar char="•"/>
            </a:pPr>
            <a:r>
              <a:rPr lang="en-AU" i="0" baseline="0" dirty="0"/>
              <a:t>An IFD physician or Dermatologist must have reviewed the patient in order to meet the case definition</a:t>
            </a:r>
          </a:p>
          <a:p>
            <a:pPr marL="171450" indent="-171450">
              <a:buFont typeface="Arial" panose="020B0604020202020204" pitchFamily="34" charset="0"/>
              <a:buChar char="•"/>
            </a:pPr>
            <a:r>
              <a:rPr lang="en-AU" i="0" baseline="0" dirty="0"/>
              <a:t>A confirmed case of Crusted Scabies will elicit a public health response initiated by the centre for disease control (CDC) and often completed by the community health centre. This includes contact tracing and treatment of household and close contacts.</a:t>
            </a:r>
          </a:p>
          <a:p>
            <a:pPr marL="171450" indent="-171450">
              <a:buFont typeface="Arial" panose="020B0604020202020204" pitchFamily="34" charset="0"/>
              <a:buChar char="•"/>
            </a:pPr>
            <a:endParaRPr lang="en-AU" i="0" baseline="0" dirty="0"/>
          </a:p>
          <a:p>
            <a:pPr marL="0" indent="0">
              <a:buFont typeface="Arial" panose="020B0604020202020204" pitchFamily="34" charset="0"/>
              <a:buNone/>
            </a:pPr>
            <a:r>
              <a:rPr lang="en-AU" i="0" baseline="0" dirty="0"/>
              <a:t>Crusted Scabies is only notifiable in the Northern Territory. </a:t>
            </a:r>
          </a:p>
          <a:p>
            <a:endParaRPr lang="en-US" sz="1800" dirty="0">
              <a:effectLst/>
              <a:latin typeface="TimesNewRoman"/>
              <a:ea typeface="Calibri" panose="020F0502020204030204" pitchFamily="34" charset="0"/>
            </a:endParaRPr>
          </a:p>
          <a:p>
            <a:r>
              <a:rPr lang="en-US" sz="1800" dirty="0">
                <a:effectLst/>
                <a:latin typeface="TimesNewRoman"/>
                <a:ea typeface="Calibri" panose="020F0502020204030204" pitchFamily="34" charset="0"/>
              </a:rPr>
              <a:t>Only </a:t>
            </a:r>
            <a:r>
              <a:rPr lang="en-US" sz="1800" u="sng" dirty="0">
                <a:effectLst/>
                <a:latin typeface="TimesNewRoman"/>
                <a:ea typeface="Calibri" panose="020F0502020204030204" pitchFamily="34" charset="0"/>
              </a:rPr>
              <a:t>confirmed cases</a:t>
            </a:r>
            <a:r>
              <a:rPr lang="en-US" sz="1800" dirty="0">
                <a:effectLst/>
                <a:latin typeface="TimesNewRoman"/>
                <a:ea typeface="Calibri" panose="020F0502020204030204" pitchFamily="34" charset="0"/>
              </a:rPr>
              <a:t> should be notified/reported to the Centre for Disease Control or Public Health Unit.</a:t>
            </a:r>
            <a:endParaRPr lang="en-AU" sz="1800" dirty="0">
              <a:effectLst/>
              <a:latin typeface="Calibri" panose="020F0502020204030204" pitchFamily="34" charset="0"/>
              <a:ea typeface="Calibri" panose="020F0502020204030204" pitchFamily="34" charset="0"/>
            </a:endParaRPr>
          </a:p>
          <a:p>
            <a:r>
              <a:rPr lang="en-US" sz="1800" dirty="0">
                <a:effectLst/>
                <a:latin typeface="TimesNewRoman"/>
                <a:ea typeface="Calibri" panose="020F0502020204030204" pitchFamily="34" charset="0"/>
              </a:rPr>
              <a:t>A </a:t>
            </a:r>
            <a:r>
              <a:rPr lang="en-US" sz="1800" u="sng" dirty="0">
                <a:effectLst/>
                <a:latin typeface="TimesNewRoman"/>
                <a:ea typeface="Calibri" panose="020F0502020204030204" pitchFamily="34" charset="0"/>
              </a:rPr>
              <a:t>confirmed case</a:t>
            </a:r>
            <a:r>
              <a:rPr lang="en-US" sz="1800" u="none" dirty="0">
                <a:effectLst/>
                <a:latin typeface="TimesNewRoman"/>
                <a:ea typeface="Calibri" panose="020F0502020204030204" pitchFamily="34" charset="0"/>
              </a:rPr>
              <a:t> </a:t>
            </a:r>
            <a:r>
              <a:rPr lang="en-US" sz="1800" dirty="0">
                <a:effectLst/>
                <a:latin typeface="TimesNewRoman"/>
                <a:ea typeface="Calibri" panose="020F0502020204030204" pitchFamily="34" charset="0"/>
              </a:rPr>
              <a:t>requires </a:t>
            </a:r>
            <a:r>
              <a:rPr lang="en-US" sz="1800" u="sng" dirty="0">
                <a:effectLst/>
                <a:latin typeface="TimesNewRoman"/>
                <a:ea typeface="Calibri" panose="020F0502020204030204" pitchFamily="34" charset="0"/>
              </a:rPr>
              <a:t>laboratory suggestive evidence</a:t>
            </a:r>
            <a:r>
              <a:rPr lang="en-US" sz="1800" u="none" dirty="0">
                <a:effectLst/>
                <a:latin typeface="TimesNewRoman"/>
                <a:ea typeface="Calibri" panose="020F0502020204030204" pitchFamily="34" charset="0"/>
              </a:rPr>
              <a:t> (this means mites and/or eggs have been identified by a laboratory from a skin scraping)</a:t>
            </a:r>
            <a:r>
              <a:rPr lang="en-US" sz="1800" dirty="0">
                <a:effectLst/>
                <a:latin typeface="TimesNewRoman"/>
                <a:ea typeface="Calibri" panose="020F0502020204030204" pitchFamily="34" charset="0"/>
              </a:rPr>
              <a:t> AND </a:t>
            </a:r>
            <a:r>
              <a:rPr lang="en-US" sz="1800" u="sng" dirty="0">
                <a:effectLst/>
                <a:latin typeface="TimesNewRoman"/>
                <a:ea typeface="Calibri" panose="020F0502020204030204" pitchFamily="34" charset="0"/>
              </a:rPr>
              <a:t>clinical evidence</a:t>
            </a:r>
            <a:r>
              <a:rPr lang="en-US" sz="1800" u="none" dirty="0">
                <a:effectLst/>
                <a:latin typeface="TimesNewRoman"/>
                <a:ea typeface="Calibri" panose="020F0502020204030204" pitchFamily="34" charset="0"/>
              </a:rPr>
              <a:t> (clinical evidence means visible skin abnormalities consistent with crusted scabies and must include verification by an infectious diseases physician or a dermatologist).</a:t>
            </a:r>
            <a:endParaRPr lang="en-AU" sz="1800" dirty="0">
              <a:effectLst/>
              <a:latin typeface="Calibri" panose="020F0502020204030204" pitchFamily="34" charset="0"/>
              <a:ea typeface="Calibri" panose="020F0502020204030204" pitchFamily="34" charset="0"/>
            </a:endParaRPr>
          </a:p>
          <a:p>
            <a:pPr>
              <a:spcBef>
                <a:spcPts val="600"/>
              </a:spcBef>
            </a:pPr>
            <a:endParaRPr lang="en-US" sz="1800" b="1" dirty="0">
              <a:effectLst/>
              <a:latin typeface="Calibri" panose="020F0502020204030204" pitchFamily="34" charset="0"/>
              <a:ea typeface="Calibri" panose="020F0502020204030204" pitchFamily="34" charset="0"/>
            </a:endParaRPr>
          </a:p>
          <a:p>
            <a:pPr marL="0" indent="0">
              <a:buFont typeface="Arial" panose="020B0604020202020204" pitchFamily="34" charset="0"/>
              <a:buNone/>
            </a:pPr>
            <a:endParaRPr lang="en-AU" i="0" baseline="0" dirty="0"/>
          </a:p>
          <a:p>
            <a:pPr marL="0" indent="0">
              <a:buFont typeface="Arial" panose="020B0604020202020204" pitchFamily="34" charset="0"/>
              <a:buNone/>
            </a:pPr>
            <a:endParaRPr lang="en-AU" i="0" baseline="0" dirty="0"/>
          </a:p>
          <a:p>
            <a:pPr marL="0" indent="0">
              <a:buFont typeface="Arial" panose="020B0604020202020204" pitchFamily="34" charset="0"/>
              <a:buNone/>
            </a:pPr>
            <a:endParaRPr lang="en-AU" i="0" baseline="0" dirty="0"/>
          </a:p>
          <a:p>
            <a:pPr marL="171450" indent="-171450">
              <a:buFont typeface="Arial" panose="020B0604020202020204" pitchFamily="34" charset="0"/>
              <a:buChar char="•"/>
            </a:pPr>
            <a:endParaRPr lang="en-AU" baseline="0" dirty="0"/>
          </a:p>
          <a:p>
            <a:pPr marL="171450" indent="-171450">
              <a:buFont typeface="Arial" panose="020B0604020202020204" pitchFamily="34" charset="0"/>
              <a:buChar char="•"/>
            </a:pPr>
            <a:endParaRPr lang="en-AU"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08A42E-7A72-4D17-826B-53E36A7F8B68}"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84195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There are some important differences between scabies and Crusted Scabies which are listed on this slide.</a:t>
            </a:r>
          </a:p>
        </p:txBody>
      </p:sp>
      <p:sp>
        <p:nvSpPr>
          <p:cNvPr id="4" name="Slide Number Placeholder 3"/>
          <p:cNvSpPr>
            <a:spLocks noGrp="1"/>
          </p:cNvSpPr>
          <p:nvPr>
            <p:ph type="sldNum" sz="quarter" idx="5"/>
          </p:nvPr>
        </p:nvSpPr>
        <p:spPr/>
        <p:txBody>
          <a:bodyPr/>
          <a:lstStyle/>
          <a:p>
            <a:fld id="{497CE489-7741-48C0-90BD-E6411FCFE3F2}" type="slidenum">
              <a:rPr lang="en-AU" smtClean="0"/>
              <a:t>25</a:t>
            </a:fld>
            <a:endParaRPr lang="en-AU"/>
          </a:p>
        </p:txBody>
      </p:sp>
    </p:spTree>
    <p:extLst>
      <p:ext uri="{BB962C8B-B14F-4D97-AF65-F5344CB8AC3E}">
        <p14:creationId xmlns:p14="http://schemas.microsoft.com/office/powerpoint/2010/main" val="28265182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1279525"/>
            <a:ext cx="6137275" cy="3452813"/>
          </a:xfrm>
        </p:spPr>
      </p:sp>
      <p:sp>
        <p:nvSpPr>
          <p:cNvPr id="3" name="Notes Placeholder 2"/>
          <p:cNvSpPr>
            <a:spLocks noGrp="1"/>
          </p:cNvSpPr>
          <p:nvPr>
            <p:ph type="body" idx="1"/>
          </p:nvPr>
        </p:nvSpPr>
        <p:spPr/>
        <p:txBody>
          <a:bodyPr/>
          <a:lstStyle/>
          <a:p>
            <a:pPr marL="0" indent="0">
              <a:buNone/>
            </a:pPr>
            <a:r>
              <a:rPr lang="en-AU" dirty="0"/>
              <a:t>These images indicate the important visible differences between scabies and Crusted Scabies. </a:t>
            </a:r>
          </a:p>
          <a:p>
            <a:pPr marL="0" indent="0">
              <a:buNone/>
            </a:pPr>
            <a:endParaRPr lang="en-AU" dirty="0"/>
          </a:p>
          <a:p>
            <a:pPr marL="228600" indent="-228600">
              <a:buAutoNum type="arabicParenR"/>
            </a:pPr>
            <a:r>
              <a:rPr lang="en-AU" dirty="0"/>
              <a:t>Scabies</a:t>
            </a:r>
          </a:p>
          <a:p>
            <a:pPr marL="228600" indent="-228600">
              <a:buAutoNum type="arabicParenR"/>
            </a:pPr>
            <a:r>
              <a:rPr lang="en-AU" dirty="0"/>
              <a:t>Scabies that have become infected (they look crusted because secondary infection has caused sores which have scabbed</a:t>
            </a:r>
            <a:r>
              <a:rPr lang="en-AU" baseline="0" dirty="0"/>
              <a:t> but this is </a:t>
            </a:r>
            <a:r>
              <a:rPr lang="en-AU" u="sng" baseline="0" dirty="0"/>
              <a:t>not</a:t>
            </a:r>
            <a:r>
              <a:rPr lang="en-AU" baseline="0" dirty="0"/>
              <a:t> Crusted Scabies)</a:t>
            </a:r>
          </a:p>
          <a:p>
            <a:pPr marL="228600" indent="-228600">
              <a:buAutoNum type="arabicParenR"/>
            </a:pPr>
            <a:r>
              <a:rPr lang="en-AU" baseline="0" dirty="0"/>
              <a:t>Crusted Scabies</a:t>
            </a:r>
          </a:p>
          <a:p>
            <a:pPr marL="228600" indent="-228600">
              <a:buAutoNum type="arabicParenR"/>
            </a:pPr>
            <a:r>
              <a:rPr lang="en-AU" baseline="0" dirty="0"/>
              <a:t>Crusted Scabies</a:t>
            </a:r>
          </a:p>
          <a:p>
            <a:pPr marL="228600" indent="-228600">
              <a:buAutoNum type="arabicParenR"/>
            </a:pPr>
            <a:endParaRPr lang="en-AU" baseline="0" dirty="0"/>
          </a:p>
          <a:p>
            <a:pPr marL="0" indent="0">
              <a:buNone/>
            </a:pPr>
            <a:r>
              <a:rPr lang="en-AU" baseline="0" dirty="0"/>
              <a:t>Images source: 1. One Disease, 2.  Currie, B., Menzies School of Health Research, 3. One Disease, 4. One Disease</a:t>
            </a:r>
            <a:endParaRPr lang="en-AU" dirty="0"/>
          </a:p>
        </p:txBody>
      </p:sp>
      <p:sp>
        <p:nvSpPr>
          <p:cNvPr id="4" name="Slide Number Placeholder 3"/>
          <p:cNvSpPr>
            <a:spLocks noGrp="1"/>
          </p:cNvSpPr>
          <p:nvPr>
            <p:ph type="sldNum" sz="quarter" idx="10"/>
          </p:nvPr>
        </p:nvSpPr>
        <p:spPr/>
        <p:txBody>
          <a:bodyPr/>
          <a:lstStyle/>
          <a:p>
            <a:fld id="{497CE489-7741-48C0-90BD-E6411FCFE3F2}" type="slidenum">
              <a:rPr lang="en-AU" smtClean="0"/>
              <a:t>26</a:t>
            </a:fld>
            <a:endParaRPr lang="en-AU"/>
          </a:p>
        </p:txBody>
      </p:sp>
    </p:spTree>
    <p:extLst>
      <p:ext uri="{BB962C8B-B14F-4D97-AF65-F5344CB8AC3E}">
        <p14:creationId xmlns:p14="http://schemas.microsoft.com/office/powerpoint/2010/main" val="16540959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1279525"/>
            <a:ext cx="6137275" cy="3452813"/>
          </a:xfrm>
        </p:spPr>
      </p:sp>
      <p:sp>
        <p:nvSpPr>
          <p:cNvPr id="3" name="Notes Placeholder 2"/>
          <p:cNvSpPr>
            <a:spLocks noGrp="1"/>
          </p:cNvSpPr>
          <p:nvPr>
            <p:ph type="body" idx="1"/>
          </p:nvPr>
        </p:nvSpPr>
        <p:spPr/>
        <p:txBody>
          <a:bodyPr/>
          <a:lstStyle/>
          <a:p>
            <a:r>
              <a:rPr lang="en-AU" dirty="0"/>
              <a:t>Crusted Scabies, previously known as Norwegian Scabies, is a hyper-infestation of scabies. It is believed that in some people, the body’s immune response does not trigger when the scabies mite burrows under the skin (indicated by the abundance of mites and often a lack of itch in those with crusted scabies) and left untreated and with no immune response launch, the mite reproduces out of control, resulting in up to millions of mites on the one person.</a:t>
            </a:r>
          </a:p>
          <a:p>
            <a:r>
              <a:rPr lang="en-AU" dirty="0"/>
              <a:t>The proliferation of mites causes hyperkeratosis or thickened, scaly skin to form which is made up of dead skin cells, dead mites, live mites, eggs and faeces. As these crusts form, they begin to flake away from the body, shedding with it, live mites into the environment which can infest a human if they come in contact with that fomite (or infested environment) such as a chair or a bed they had been in. This thickened skin can then crack, allowing bacteria to enter the blood stream and can lead to secondary sepsis. </a:t>
            </a:r>
          </a:p>
          <a:p>
            <a:endParaRPr lang="en-AU" dirty="0"/>
          </a:p>
          <a:p>
            <a:r>
              <a:rPr lang="en-AU" dirty="0"/>
              <a:t>Images sourced: One Disease</a:t>
            </a:r>
          </a:p>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7CE489-7741-48C0-90BD-E6411FCFE3F2}" type="slidenum">
              <a:rPr kumimoji="0" lang="en-AU"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AU"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73716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1279525"/>
            <a:ext cx="6137275" cy="3452813"/>
          </a:xfrm>
        </p:spPr>
      </p:sp>
      <p:sp>
        <p:nvSpPr>
          <p:cNvPr id="3" name="Notes Placeholder 2"/>
          <p:cNvSpPr>
            <a:spLocks noGrp="1"/>
          </p:cNvSpPr>
          <p:nvPr>
            <p:ph type="body" idx="1"/>
          </p:nvPr>
        </p:nvSpPr>
        <p:spPr/>
        <p:txBody>
          <a:bodyPr/>
          <a:lstStyle/>
          <a:p>
            <a:r>
              <a:rPr lang="en-AU" dirty="0"/>
              <a:t>All of these pictures are of crusted scabies. The pictures demonstrate different</a:t>
            </a:r>
            <a:r>
              <a:rPr lang="en-AU" baseline="0" dirty="0"/>
              <a:t> grades of Crusted Scabies.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itchFamily="34" charset="0"/>
              </a:rPr>
              <a:t>Grade indicates severity of condition and required treatment.</a:t>
            </a:r>
            <a:endParaRPr lang="en-AU" dirty="0">
              <a:latin typeface="Calibri" pitchFamily="34" charset="0"/>
            </a:endParaRPr>
          </a:p>
          <a:p>
            <a:endParaRPr lang="en-AU" dirty="0"/>
          </a:p>
          <a:p>
            <a:r>
              <a:rPr lang="en-AU" dirty="0"/>
              <a:t>Images sourced: One Disease &amp; Currie, B., Menzies School of Health Research.</a:t>
            </a:r>
          </a:p>
        </p:txBody>
      </p:sp>
      <p:sp>
        <p:nvSpPr>
          <p:cNvPr id="4" name="Slide Number Placeholder 3"/>
          <p:cNvSpPr>
            <a:spLocks noGrp="1"/>
          </p:cNvSpPr>
          <p:nvPr>
            <p:ph type="sldNum" sz="quarter" idx="10"/>
          </p:nvPr>
        </p:nvSpPr>
        <p:spPr/>
        <p:txBody>
          <a:bodyPr/>
          <a:lstStyle/>
          <a:p>
            <a:fld id="{497CE489-7741-48C0-90BD-E6411FCFE3F2}" type="slidenum">
              <a:rPr lang="en-AU" smtClean="0"/>
              <a:t>28</a:t>
            </a:fld>
            <a:endParaRPr lang="en-AU"/>
          </a:p>
        </p:txBody>
      </p:sp>
    </p:spTree>
    <p:extLst>
      <p:ext uri="{BB962C8B-B14F-4D97-AF65-F5344CB8AC3E}">
        <p14:creationId xmlns:p14="http://schemas.microsoft.com/office/powerpoint/2010/main" val="29989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1279525"/>
            <a:ext cx="6137275" cy="34528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This is a video of a flake of skin from somebody with crusted scabies that has been placed under the microscope and demonstrates why it is so contagious.</a:t>
            </a:r>
            <a:r>
              <a:rPr lang="en-AU" baseline="0" dirty="0"/>
              <a:t> The large light coloured mites are adult female mites, the smaller grey mites are adult male mites and the small pale mites are young mites.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a:t>Media source: Holt, D., Menzies School of Health Research.</a:t>
            </a:r>
            <a:endParaRPr lang="en-AU" dirty="0"/>
          </a:p>
        </p:txBody>
      </p:sp>
      <p:sp>
        <p:nvSpPr>
          <p:cNvPr id="4" name="Slide Number Placeholder 3"/>
          <p:cNvSpPr>
            <a:spLocks noGrp="1"/>
          </p:cNvSpPr>
          <p:nvPr>
            <p:ph type="sldNum" sz="quarter" idx="10"/>
          </p:nvPr>
        </p:nvSpPr>
        <p:spPr/>
        <p:txBody>
          <a:bodyPr/>
          <a:lstStyle/>
          <a:p>
            <a:fld id="{497CE489-7741-48C0-90BD-E6411FCFE3F2}" type="slidenum">
              <a:rPr lang="en-AU" smtClean="0"/>
              <a:t>29</a:t>
            </a:fld>
            <a:endParaRPr lang="en-AU"/>
          </a:p>
        </p:txBody>
      </p:sp>
    </p:spTree>
    <p:extLst>
      <p:ext uri="{BB962C8B-B14F-4D97-AF65-F5344CB8AC3E}">
        <p14:creationId xmlns:p14="http://schemas.microsoft.com/office/powerpoint/2010/main" val="4830863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1279525"/>
            <a:ext cx="6137275" cy="3452813"/>
          </a:xfrm>
        </p:spPr>
      </p:sp>
      <p:sp>
        <p:nvSpPr>
          <p:cNvPr id="3" name="Notes Placeholder 2"/>
          <p:cNvSpPr>
            <a:spLocks noGrp="1"/>
          </p:cNvSpPr>
          <p:nvPr>
            <p:ph type="body" idx="1"/>
          </p:nvPr>
        </p:nvSpPr>
        <p:spPr/>
        <p:txBody>
          <a:bodyPr/>
          <a:lstStyle/>
          <a:p>
            <a:pPr marL="0" marR="0" lvl="0" indent="0" algn="l" defTabSz="990579" rtl="0" eaLnBrk="1" fontAlgn="auto" latinLnBrk="0" hangingPunct="1">
              <a:lnSpc>
                <a:spcPct val="100000"/>
              </a:lnSpc>
              <a:spcBef>
                <a:spcPts val="0"/>
              </a:spcBef>
              <a:spcAft>
                <a:spcPts val="0"/>
              </a:spcAft>
              <a:buClrTx/>
              <a:buSzTx/>
              <a:buFontTx/>
              <a:buNone/>
              <a:tabLst/>
              <a:defRPr/>
            </a:pPr>
            <a:r>
              <a:rPr lang="en-AU" dirty="0"/>
              <a:t>People who develop CS are generally unwell and have existing chronic conditions. People who develop Crusted Scabies have reduced immune function so those with comorbidities such as kidney disease, diabetes, heart disease, HTLV-1 </a:t>
            </a:r>
            <a:r>
              <a:rPr lang="en-AU" baseline="0" dirty="0"/>
              <a:t> and </a:t>
            </a:r>
            <a:r>
              <a:rPr lang="en-AU" dirty="0"/>
              <a:t>people that have had transplants</a:t>
            </a:r>
            <a:r>
              <a:rPr lang="en-AU" baseline="0" dirty="0"/>
              <a:t> who are exposed to scabies are at higher risk of developing Crusted Scabies. This is important information because as long as the person has these comorbidities and/or immunosuppression, they will be susceptible to developing Crusted Scabies even if their Crusted Scabies is treated. People who have had Crusted Scabies before may develop it again in the future. There will be more on this in a few slides.</a:t>
            </a:r>
            <a:endParaRPr lang="en-AU" dirty="0"/>
          </a:p>
          <a:p>
            <a:pPr defTabSz="990579"/>
            <a:endParaRPr lang="en-AU" dirty="0"/>
          </a:p>
        </p:txBody>
      </p:sp>
      <p:sp>
        <p:nvSpPr>
          <p:cNvPr id="4" name="Slide Number Placeholder 3"/>
          <p:cNvSpPr>
            <a:spLocks noGrp="1"/>
          </p:cNvSpPr>
          <p:nvPr>
            <p:ph type="sldNum" sz="quarter" idx="10"/>
          </p:nvPr>
        </p:nvSpPr>
        <p:spPr/>
        <p:txBody>
          <a:bodyPr/>
          <a:lstStyle/>
          <a:p>
            <a:fld id="{497CE489-7741-48C0-90BD-E6411FCFE3F2}" type="slidenum">
              <a:rPr lang="en-AU" smtClean="0"/>
              <a:t>30</a:t>
            </a:fld>
            <a:endParaRPr lang="en-AU"/>
          </a:p>
        </p:txBody>
      </p:sp>
    </p:spTree>
    <p:extLst>
      <p:ext uri="{BB962C8B-B14F-4D97-AF65-F5344CB8AC3E}">
        <p14:creationId xmlns:p14="http://schemas.microsoft.com/office/powerpoint/2010/main" val="71626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1279525"/>
            <a:ext cx="6137275" cy="3452813"/>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t>Is your epidermis showing? Don't worry, it should be. Your epidermis is the top part of your skin, and your skin is your body's largest and fastest-growing organ. Skin is your body’s protective coat. It protects you. It helps you stay warm when it's cold, and cool when it's hot. Your skin keeps all your insides in, from your heart and lungs to your blood and muscles. And unless it's cut or damaged, it keeps stuff out, including germs. You also feel things through the nerves in your skin.</a:t>
            </a:r>
          </a:p>
          <a:p>
            <a:endParaRPr lang="en-AU" dirty="0"/>
          </a:p>
        </p:txBody>
      </p:sp>
      <p:sp>
        <p:nvSpPr>
          <p:cNvPr id="4" name="Slide Number Placeholder 3"/>
          <p:cNvSpPr>
            <a:spLocks noGrp="1"/>
          </p:cNvSpPr>
          <p:nvPr>
            <p:ph type="sldNum" sz="quarter" idx="10"/>
          </p:nvPr>
        </p:nvSpPr>
        <p:spPr/>
        <p:txBody>
          <a:bodyPr/>
          <a:lstStyle/>
          <a:p>
            <a:fld id="{497CE489-7741-48C0-90BD-E6411FCFE3F2}" type="slidenum">
              <a:rPr lang="en-AU" smtClean="0"/>
              <a:t>4</a:t>
            </a:fld>
            <a:endParaRPr lang="en-AU"/>
          </a:p>
        </p:txBody>
      </p:sp>
    </p:spTree>
    <p:extLst>
      <p:ext uri="{BB962C8B-B14F-4D97-AF65-F5344CB8AC3E}">
        <p14:creationId xmlns:p14="http://schemas.microsoft.com/office/powerpoint/2010/main" val="4069924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AU" baseline="0" dirty="0"/>
          </a:p>
          <a:p>
            <a:pPr marL="0" indent="0">
              <a:buFont typeface="Arial" panose="020B0604020202020204" pitchFamily="34" charset="0"/>
              <a:buNone/>
            </a:pPr>
            <a:r>
              <a:rPr lang="en-AU" dirty="0"/>
              <a:t>It can be very difficult sometimes to see the difference between scabies, scabies with infected sores and Crusted Scabies. Remember that scabies with crusted sores from secondary infection is a different diagnosis to Crusted Scabies.</a:t>
            </a:r>
          </a:p>
          <a:p>
            <a:pPr marL="0" indent="0">
              <a:buFont typeface="Arial" panose="020B0604020202020204" pitchFamily="34" charset="0"/>
              <a:buNone/>
            </a:pPr>
            <a:endParaRPr lang="en-AU" dirty="0"/>
          </a:p>
          <a:p>
            <a:pPr marL="0" indent="0">
              <a:buFont typeface="Arial" panose="020B0604020202020204" pitchFamily="34" charset="0"/>
              <a:buNone/>
            </a:pPr>
            <a:r>
              <a:rPr lang="en-AU" dirty="0"/>
              <a:t>Image source: Menzies School of Health Research &amp; One Disease.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08A42E-7A72-4D17-826B-53E36A7F8B68}"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532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1279525"/>
            <a:ext cx="6137275" cy="3452813"/>
          </a:xfrm>
        </p:spPr>
      </p:sp>
      <p:sp>
        <p:nvSpPr>
          <p:cNvPr id="3" name="Notes Placeholder 2"/>
          <p:cNvSpPr>
            <a:spLocks noGrp="1"/>
          </p:cNvSpPr>
          <p:nvPr>
            <p:ph type="body" idx="1"/>
          </p:nvPr>
        </p:nvSpPr>
        <p:spPr/>
        <p:txBody>
          <a:bodyPr/>
          <a:lstStyle/>
          <a:p>
            <a:r>
              <a:rPr lang="en-AU" dirty="0"/>
              <a:t>In January 2016 in the NT, Crusted Scabies was made a notifiable disease under the Notifiable Diseases Act. This means that a suspected case of CS should have skin scrapings taken and be discussed with an Infectious Disease physician or a dermatologist. If the skin scraping is positive, the lab will notify CDC who will then follow up the case. They will conduct the contact tracing and ensure the  treatment of the CS client’s contacts. All cases of suspected</a:t>
            </a:r>
            <a:r>
              <a:rPr lang="en-AU" baseline="0" dirty="0"/>
              <a:t> </a:t>
            </a:r>
            <a:r>
              <a:rPr lang="en-AU" dirty="0"/>
              <a:t>CS should have skin scrapings taken from the most crusted area of</a:t>
            </a:r>
            <a:r>
              <a:rPr lang="en-AU" baseline="0" dirty="0"/>
              <a:t> their body and a pathology request stating that </a:t>
            </a:r>
            <a:r>
              <a:rPr lang="en-AU" dirty="0"/>
              <a:t>scabies is suspected.</a:t>
            </a:r>
          </a:p>
          <a:p>
            <a:endParaRPr lang="en-AU" dirty="0"/>
          </a:p>
          <a:p>
            <a:r>
              <a:rPr lang="en-AU" dirty="0"/>
              <a:t>Keep in mind, if you are unsure</a:t>
            </a:r>
            <a:r>
              <a:rPr lang="en-AU" baseline="0" dirty="0"/>
              <a:t> if the person has CS; you should request</a:t>
            </a:r>
            <a:r>
              <a:rPr lang="en-AU" dirty="0"/>
              <a:t> testing for tinea AND scabies, get two samples and identify each individually as this allows the lab to verify scabies much sooner. It can take 28 days to verify some fungal elements and if together in the one test, the scabies verification will take this long also.</a:t>
            </a:r>
          </a:p>
          <a:p>
            <a:endParaRPr lang="en-AU" dirty="0"/>
          </a:p>
        </p:txBody>
      </p:sp>
      <p:sp>
        <p:nvSpPr>
          <p:cNvPr id="4" name="Slide Number Placeholder 3"/>
          <p:cNvSpPr>
            <a:spLocks noGrp="1"/>
          </p:cNvSpPr>
          <p:nvPr>
            <p:ph type="sldNum" sz="quarter" idx="10"/>
          </p:nvPr>
        </p:nvSpPr>
        <p:spPr/>
        <p:txBody>
          <a:bodyPr/>
          <a:lstStyle/>
          <a:p>
            <a:fld id="{497CE489-7741-48C0-90BD-E6411FCFE3F2}" type="slidenum">
              <a:rPr lang="en-AU" smtClean="0"/>
              <a:t>32</a:t>
            </a:fld>
            <a:endParaRPr lang="en-AU"/>
          </a:p>
        </p:txBody>
      </p:sp>
    </p:spTree>
    <p:extLst>
      <p:ext uri="{BB962C8B-B14F-4D97-AF65-F5344CB8AC3E}">
        <p14:creationId xmlns:p14="http://schemas.microsoft.com/office/powerpoint/2010/main" val="38276192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a video which helps explain how to take a skin scraping when Crusted Scabies is suspected.</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Media source: One Disease </a:t>
            </a:r>
            <a:r>
              <a:rPr lang="en-AU" sz="1200" dirty="0">
                <a:hlinkClick r:id="rId3"/>
              </a:rPr>
              <a:t>www.onedisease.org/resources-1</a:t>
            </a:r>
            <a:r>
              <a:rPr lang="en-AU" sz="1200" dirty="0"/>
              <a:t> </a:t>
            </a:r>
          </a:p>
          <a:p>
            <a:endParaRPr lang="en-AU" dirty="0"/>
          </a:p>
        </p:txBody>
      </p:sp>
      <p:sp>
        <p:nvSpPr>
          <p:cNvPr id="4" name="Slide Number Placeholder 3"/>
          <p:cNvSpPr>
            <a:spLocks noGrp="1"/>
          </p:cNvSpPr>
          <p:nvPr>
            <p:ph type="sldNum" sz="quarter" idx="5"/>
          </p:nvPr>
        </p:nvSpPr>
        <p:spPr/>
        <p:txBody>
          <a:bodyPr/>
          <a:lstStyle/>
          <a:p>
            <a:fld id="{497CE489-7741-48C0-90BD-E6411FCFE3F2}" type="slidenum">
              <a:rPr lang="en-AU" smtClean="0"/>
              <a:t>33</a:t>
            </a:fld>
            <a:endParaRPr lang="en-AU"/>
          </a:p>
        </p:txBody>
      </p:sp>
    </p:spTree>
    <p:extLst>
      <p:ext uri="{BB962C8B-B14F-4D97-AF65-F5344CB8AC3E}">
        <p14:creationId xmlns:p14="http://schemas.microsoft.com/office/powerpoint/2010/main" val="5798715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1279525"/>
            <a:ext cx="6137275" cy="34528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This is the full checklist for grading Crusted Scabies, developed by specialist infectious diseases physicians. Crusted Scabies is graded according to factors such as the amount of the body affected, the thickness of crusted skin, the number of times a person has previously had crusted scabies. Grades are from 1 to 3, indicative of severity and treatment duration typically reflects the grade. All cases are recommended to be hospitalised, however with very committed care and close supervision, a grade 1 case can be treated in community. See the latest CARPA Standard Treatment Manual for guidance on community treatment, </a:t>
            </a:r>
            <a:r>
              <a:rPr lang="en-AU" sz="1200" dirty="0">
                <a:hlinkClick r:id="rId3"/>
              </a:rPr>
              <a:t>https://www.remotephcmanuals.com.au/</a:t>
            </a:r>
            <a:r>
              <a:rPr lang="en-AU" sz="1200" dirty="0"/>
              <a:t> </a:t>
            </a:r>
          </a:p>
          <a:p>
            <a:r>
              <a:rPr lang="en-AU" dirty="0"/>
              <a:t>.</a:t>
            </a:r>
          </a:p>
        </p:txBody>
      </p:sp>
      <p:sp>
        <p:nvSpPr>
          <p:cNvPr id="4" name="Slide Number Placeholder 3"/>
          <p:cNvSpPr>
            <a:spLocks noGrp="1"/>
          </p:cNvSpPr>
          <p:nvPr>
            <p:ph type="sldNum" sz="quarter" idx="10"/>
          </p:nvPr>
        </p:nvSpPr>
        <p:spPr/>
        <p:txBody>
          <a:bodyPr/>
          <a:lstStyle/>
          <a:p>
            <a:fld id="{E36E9AF4-E6D7-DC4D-BDDC-955AD01E3161}" type="slidenum">
              <a:rPr lang="en-US" smtClean="0"/>
              <a:t>34</a:t>
            </a:fld>
            <a:endParaRPr lang="en-US"/>
          </a:p>
        </p:txBody>
      </p:sp>
    </p:spTree>
    <p:extLst>
      <p:ext uri="{BB962C8B-B14F-4D97-AF65-F5344CB8AC3E}">
        <p14:creationId xmlns:p14="http://schemas.microsoft.com/office/powerpoint/2010/main" val="36283589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1279525"/>
            <a:ext cx="6137275" cy="34528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Treatment of crusted scabies depends on grade. Treatment is often provided while the person is in a hospital isolation room with full contact precautions. </a:t>
            </a:r>
            <a:r>
              <a:rPr lang="en-AU" baseline="0" dirty="0"/>
              <a:t>Infectious Disease Physicians alongside Infection Control Units will decide during the treatment process when a person no longer needs to be in an isolation room.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Treatment will almost always involve concurrent use of oral Ivermectin with alternating days of topical scabicide and urea &amp; lactic acid cream.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Topical</a:t>
            </a:r>
            <a:r>
              <a:rPr lang="en-AU" baseline="0" dirty="0"/>
              <a:t> s</a:t>
            </a:r>
            <a:r>
              <a:rPr lang="en-AU" dirty="0"/>
              <a:t>cabicidal agents used are Benzyl Benzoate 95% (</a:t>
            </a:r>
            <a:r>
              <a:rPr lang="en-AU" dirty="0" err="1"/>
              <a:t>Benzemul</a:t>
            </a:r>
            <a:r>
              <a:rPr lang="en-AU" dirty="0"/>
              <a:t>) sometimes mixed with Tea Tree Oil 5% or, Permethrin Cream (</a:t>
            </a:r>
            <a:r>
              <a:rPr lang="en-AU" dirty="0" err="1"/>
              <a:t>Lyclear</a:t>
            </a:r>
            <a:r>
              <a:rPr lang="en-AU" dirty="0"/>
              <a:t>)</a:t>
            </a:r>
          </a:p>
          <a:p>
            <a:r>
              <a:rPr lang="en-AU" dirty="0"/>
              <a:t>Keratolytic agent used is a topical cream with 10% urea, 5% lactic acid (</a:t>
            </a:r>
            <a:r>
              <a:rPr lang="en-AU" dirty="0" err="1"/>
              <a:t>Calmurid</a:t>
            </a:r>
            <a:r>
              <a:rPr lang="en-AU" dirty="0"/>
              <a:t> or </a:t>
            </a:r>
            <a:r>
              <a:rPr lang="en-AU" dirty="0" err="1"/>
              <a:t>Dermadrate</a:t>
            </a:r>
            <a:r>
              <a:rPr lang="en-AU" dirty="0"/>
              <a:t>)</a:t>
            </a:r>
          </a:p>
          <a:p>
            <a:r>
              <a:rPr lang="en-AU" dirty="0"/>
              <a:t>The</a:t>
            </a:r>
            <a:r>
              <a:rPr lang="en-AU" baseline="0" dirty="0"/>
              <a:t> topical agents are used in conjunction with Ivermectin. </a:t>
            </a:r>
          </a:p>
          <a:p>
            <a:r>
              <a:rPr lang="en-AU" baseline="0" dirty="0"/>
              <a:t>As the table shows, the more severe the grading is, the longer the treatment regime will be.</a:t>
            </a:r>
          </a:p>
          <a:p>
            <a:r>
              <a:rPr lang="en-AU" baseline="0" dirty="0"/>
              <a:t>On the advice of a Infectious Disease physician, once the skin is no longer crusted they may cease treatment. </a:t>
            </a:r>
            <a:endParaRPr lang="en-AU" dirty="0"/>
          </a:p>
        </p:txBody>
      </p:sp>
      <p:sp>
        <p:nvSpPr>
          <p:cNvPr id="4" name="Slide Number Placeholder 3"/>
          <p:cNvSpPr>
            <a:spLocks noGrp="1"/>
          </p:cNvSpPr>
          <p:nvPr>
            <p:ph type="sldNum" sz="quarter" idx="10"/>
          </p:nvPr>
        </p:nvSpPr>
        <p:spPr/>
        <p:txBody>
          <a:bodyPr/>
          <a:lstStyle/>
          <a:p>
            <a:fld id="{497CE489-7741-48C0-90BD-E6411FCFE3F2}" type="slidenum">
              <a:rPr lang="en-AU" smtClean="0"/>
              <a:t>35</a:t>
            </a:fld>
            <a:endParaRPr lang="en-AU"/>
          </a:p>
        </p:txBody>
      </p:sp>
    </p:spTree>
    <p:extLst>
      <p:ext uri="{BB962C8B-B14F-4D97-AF65-F5344CB8AC3E}">
        <p14:creationId xmlns:p14="http://schemas.microsoft.com/office/powerpoint/2010/main" val="7290020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pPr marL="0" indent="0">
              <a:buNone/>
            </a:pPr>
            <a:r>
              <a:rPr lang="en-AU" dirty="0"/>
              <a:t>This hospital patient education tool is available in six languages: English, </a:t>
            </a:r>
            <a:r>
              <a:rPr lang="en-AU" dirty="0" err="1"/>
              <a:t>Arrente</a:t>
            </a:r>
            <a:r>
              <a:rPr lang="en-AU" dirty="0"/>
              <a:t>, </a:t>
            </a:r>
            <a:r>
              <a:rPr lang="en-AU" dirty="0" err="1"/>
              <a:t>Luritja</a:t>
            </a:r>
            <a:r>
              <a:rPr lang="en-AU" dirty="0"/>
              <a:t>, </a:t>
            </a:r>
            <a:r>
              <a:rPr lang="en-AU" dirty="0" err="1"/>
              <a:t>Pitjanjatjara</a:t>
            </a:r>
            <a:r>
              <a:rPr lang="en-AU" dirty="0"/>
              <a:t>, </a:t>
            </a:r>
            <a:r>
              <a:rPr lang="en-AU" dirty="0" err="1"/>
              <a:t>Walpiri</a:t>
            </a:r>
            <a:r>
              <a:rPr lang="en-AU" dirty="0"/>
              <a:t> and Yolngu </a:t>
            </a:r>
            <a:r>
              <a:rPr lang="en-AU" dirty="0" err="1"/>
              <a:t>Matha</a:t>
            </a:r>
            <a:r>
              <a:rPr lang="en-AU" dirty="0"/>
              <a:t>. It can be found at: </a:t>
            </a:r>
            <a:r>
              <a:rPr lang="en-AU" sz="1200" dirty="0">
                <a:hlinkClick r:id="rId3"/>
              </a:rPr>
              <a:t>www.onedisease.org/resources-1</a:t>
            </a:r>
            <a:r>
              <a:rPr lang="en-AU" sz="1200" dirty="0"/>
              <a:t> </a:t>
            </a:r>
          </a:p>
          <a:p>
            <a:endParaRPr lang="en-AU" u="none" dirty="0"/>
          </a:p>
          <a:p>
            <a:r>
              <a:rPr lang="en-AU" u="none" dirty="0"/>
              <a:t>Media source: iTalk Studios &amp; One Disease</a:t>
            </a:r>
            <a:endParaRPr lang="en-AU" dirty="0"/>
          </a:p>
          <a:p>
            <a:endParaRPr lang="en-AU" dirty="0"/>
          </a:p>
        </p:txBody>
      </p:sp>
    </p:spTree>
    <p:extLst>
      <p:ext uri="{BB962C8B-B14F-4D97-AF65-F5344CB8AC3E}">
        <p14:creationId xmlns:p14="http://schemas.microsoft.com/office/powerpoint/2010/main" val="23935145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1279525"/>
            <a:ext cx="6137275" cy="3452813"/>
          </a:xfrm>
        </p:spPr>
      </p:sp>
      <p:sp>
        <p:nvSpPr>
          <p:cNvPr id="3" name="Notes Placeholder 2"/>
          <p:cNvSpPr>
            <a:spLocks noGrp="1"/>
          </p:cNvSpPr>
          <p:nvPr>
            <p:ph type="body" idx="1"/>
          </p:nvPr>
        </p:nvSpPr>
        <p:spPr/>
        <p:txBody>
          <a:bodyPr/>
          <a:lstStyle/>
          <a:p>
            <a:r>
              <a:rPr lang="en-AU" baseline="0" dirty="0"/>
              <a:t>Communication between the treatment hospital (when a person with crusted scabies is an inpatient) and their regular health clinic along the journey help to facilitate the person with crusted scabies return to a scabies free zone. Once a person has had Crusted Scabies their close contacts also need to be treated to ensure that the person is returning from hospital to a scabies free zone.</a:t>
            </a:r>
          </a:p>
          <a:p>
            <a:endParaRPr lang="en-AU" baseline="0" dirty="0"/>
          </a:p>
          <a:p>
            <a:r>
              <a:rPr lang="en-AU" dirty="0"/>
              <a:t>People that have had Crusted Scabies will always be at risk of it developing again if they are exposed to scabies. This is why it is very important that people who have been treated for Crusted Scabies be placed on a long-term recall or care plan for monitoring scabies symptoms and treating these early if they arise. If not monitored or treated, a simple case of scabies may develop again into Crusted Scabies.</a:t>
            </a:r>
          </a:p>
          <a:p>
            <a:endParaRPr lang="en-AU" dirty="0"/>
          </a:p>
          <a:p>
            <a:r>
              <a:rPr lang="en-AU" dirty="0"/>
              <a:t>Long term care plans should include considerations for:</a:t>
            </a:r>
          </a:p>
          <a:p>
            <a:pPr marL="171450" indent="-171450">
              <a:buFont typeface="Arial" panose="020B0604020202020204" pitchFamily="34" charset="0"/>
              <a:buChar char="•"/>
            </a:pPr>
            <a:r>
              <a:rPr lang="en-AU" dirty="0"/>
              <a:t>Education</a:t>
            </a:r>
            <a:r>
              <a:rPr lang="en-AU" baseline="0" dirty="0"/>
              <a:t> for everyone (including the person with crusted scabies) about ways to prevent Crusted Scabies and seeking treatment early are important for avoiding recurrences.</a:t>
            </a:r>
          </a:p>
          <a:p>
            <a:pPr marL="171450" indent="-171450">
              <a:buFont typeface="Arial" panose="020B0604020202020204" pitchFamily="34" charset="0"/>
              <a:buChar char="•"/>
            </a:pPr>
            <a:r>
              <a:rPr lang="en-AU" baseline="0" dirty="0"/>
              <a:t>Regular skin checks to monitor symptoms</a:t>
            </a:r>
          </a:p>
          <a:p>
            <a:pPr marL="171450" indent="-171450">
              <a:buFont typeface="Arial" panose="020B0604020202020204" pitchFamily="34" charset="0"/>
              <a:buChar char="•"/>
            </a:pPr>
            <a:r>
              <a:rPr lang="en-AU" baseline="0" dirty="0"/>
              <a:t>Providing prophylactic medications to person who had Crusted Scabies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aseline="0" dirty="0"/>
              <a:t>If they, or their close contacts get a case of scabies they, and all contacts should be treated as soon as possible with a scabicide (like </a:t>
            </a:r>
            <a:r>
              <a:rPr lang="en-AU" baseline="0" dirty="0" err="1"/>
              <a:t>Lyclear</a:t>
            </a:r>
            <a:r>
              <a:rPr lang="en-AU" baseline="0" dirty="0"/>
              <a:t> or Benzyl Benzoate) Always be mindful that treatment requires 2 doses.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a:t>Remember:</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a:t>Early treatment can prevent them from having a recurrence of Crusted Scabies and probable hospitalisation.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a:t>An easy way to ensure regular skin checks is to implement recalls in the health care providers clinical information system (CIS).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a:t>Additional measures such as Healthy Skin Weeks &amp; wide spread education that promote awareness of maintaining scabies free zones are valuable.</a:t>
            </a:r>
            <a:endParaRPr lang="en-AU" dirty="0"/>
          </a:p>
          <a:p>
            <a:endParaRPr lang="en-AU" baseline="0" dirty="0"/>
          </a:p>
          <a:p>
            <a:endParaRPr lang="en-AU" baseline="0" dirty="0"/>
          </a:p>
          <a:p>
            <a:endParaRPr lang="en-AU" dirty="0"/>
          </a:p>
        </p:txBody>
      </p:sp>
      <p:sp>
        <p:nvSpPr>
          <p:cNvPr id="4" name="Slide Number Placeholder 3"/>
          <p:cNvSpPr>
            <a:spLocks noGrp="1"/>
          </p:cNvSpPr>
          <p:nvPr>
            <p:ph type="sldNum" sz="quarter" idx="10"/>
          </p:nvPr>
        </p:nvSpPr>
        <p:spPr/>
        <p:txBody>
          <a:bodyPr/>
          <a:lstStyle/>
          <a:p>
            <a:fld id="{497CE489-7741-48C0-90BD-E6411FCFE3F2}" type="slidenum">
              <a:rPr lang="en-AU" smtClean="0"/>
              <a:t>37</a:t>
            </a:fld>
            <a:endParaRPr lang="en-AU"/>
          </a:p>
        </p:txBody>
      </p:sp>
    </p:spTree>
    <p:extLst>
      <p:ext uri="{BB962C8B-B14F-4D97-AF65-F5344CB8AC3E}">
        <p14:creationId xmlns:p14="http://schemas.microsoft.com/office/powerpoint/2010/main" val="18310530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1279525"/>
            <a:ext cx="6137275" cy="3452813"/>
          </a:xfrm>
        </p:spPr>
      </p:sp>
      <p:sp>
        <p:nvSpPr>
          <p:cNvPr id="3" name="Notes Placeholder 2"/>
          <p:cNvSpPr>
            <a:spLocks noGrp="1"/>
          </p:cNvSpPr>
          <p:nvPr>
            <p:ph type="body" idx="1"/>
          </p:nvPr>
        </p:nvSpPr>
        <p:spPr/>
        <p:txBody>
          <a:bodyPr/>
          <a:lstStyle/>
          <a:p>
            <a:r>
              <a:rPr lang="en-AU" dirty="0"/>
              <a:t>This diagram shows the red figure has a diagnosis of Crusted scabies. The family members (the other figures) have simple scabies. The house is infested with scabies mites because the person with Crusted Scabies was shedding lots of mites.</a:t>
            </a:r>
          </a:p>
          <a:p>
            <a:r>
              <a:rPr lang="en-AU" dirty="0"/>
              <a:t>The person with Crusted scabies goes into hospital for treatment with oral medication and lotions. The length of stay may be many weeks.</a:t>
            </a:r>
          </a:p>
          <a:p>
            <a:r>
              <a:rPr lang="en-AU" dirty="0"/>
              <a:t>Meanwhile, at home all close contacts are treated with Permethrin or other scabies medicine on day 1 and again a week later. Bedding and clothes are washed in hot water or bagged and sealed for 3 to 8 days. Together, this means the scabies mites in the household have been killed.</a:t>
            </a:r>
          </a:p>
          <a:p>
            <a:r>
              <a:rPr lang="en-AU" dirty="0"/>
              <a:t>When the person is discharged from hospital, they return home to a scabies free zone with the knowledge to prevent Crusted scabies by treating simple scabies early. The person with Crusted Scabies is on a long term care plan with the clinic where they receive ongoing skin checks for scabies.</a:t>
            </a:r>
          </a:p>
          <a:p>
            <a:endParaRPr lang="en-AU" dirty="0"/>
          </a:p>
          <a:p>
            <a:r>
              <a:rPr lang="en-AU" dirty="0"/>
              <a:t>Image source: One Disease</a:t>
            </a:r>
          </a:p>
          <a:p>
            <a:endParaRPr lang="en-AU" dirty="0"/>
          </a:p>
          <a:p>
            <a:endParaRPr lang="en-AU" dirty="0"/>
          </a:p>
        </p:txBody>
      </p:sp>
      <p:sp>
        <p:nvSpPr>
          <p:cNvPr id="4" name="Slide Number Placeholder 3"/>
          <p:cNvSpPr>
            <a:spLocks noGrp="1"/>
          </p:cNvSpPr>
          <p:nvPr>
            <p:ph type="sldNum" sz="quarter" idx="10"/>
          </p:nvPr>
        </p:nvSpPr>
        <p:spPr/>
        <p:txBody>
          <a:bodyPr/>
          <a:lstStyle/>
          <a:p>
            <a:fld id="{497CE489-7741-48C0-90BD-E6411FCFE3F2}" type="slidenum">
              <a:rPr lang="en-AU" smtClean="0"/>
              <a:t>38</a:t>
            </a:fld>
            <a:endParaRPr lang="en-AU"/>
          </a:p>
        </p:txBody>
      </p:sp>
    </p:spTree>
    <p:extLst>
      <p:ext uri="{BB962C8B-B14F-4D97-AF65-F5344CB8AC3E}">
        <p14:creationId xmlns:p14="http://schemas.microsoft.com/office/powerpoint/2010/main" val="21998463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General crusted scabies points to remember</a:t>
            </a:r>
          </a:p>
          <a:p>
            <a:endParaRPr lang="en-AU" dirty="0"/>
          </a:p>
        </p:txBody>
      </p:sp>
      <p:sp>
        <p:nvSpPr>
          <p:cNvPr id="4" name="Slide Number Placeholder 3"/>
          <p:cNvSpPr>
            <a:spLocks noGrp="1"/>
          </p:cNvSpPr>
          <p:nvPr>
            <p:ph type="sldNum" sz="quarter" idx="5"/>
          </p:nvPr>
        </p:nvSpPr>
        <p:spPr/>
        <p:txBody>
          <a:bodyPr/>
          <a:lstStyle/>
          <a:p>
            <a:fld id="{497CE489-7741-48C0-90BD-E6411FCFE3F2}" type="slidenum">
              <a:rPr lang="en-AU" smtClean="0"/>
              <a:t>39</a:t>
            </a:fld>
            <a:endParaRPr lang="en-AU"/>
          </a:p>
        </p:txBody>
      </p:sp>
    </p:spTree>
    <p:extLst>
      <p:ext uri="{BB962C8B-B14F-4D97-AF65-F5344CB8AC3E}">
        <p14:creationId xmlns:p14="http://schemas.microsoft.com/office/powerpoint/2010/main" val="33768564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1279525"/>
            <a:ext cx="6137275" cy="3452813"/>
          </a:xfrm>
        </p:spPr>
      </p:sp>
      <p:sp>
        <p:nvSpPr>
          <p:cNvPr id="3" name="Notes Placeholder 2"/>
          <p:cNvSpPr>
            <a:spLocks noGrp="1"/>
          </p:cNvSpPr>
          <p:nvPr>
            <p:ph type="body" idx="1"/>
          </p:nvPr>
        </p:nvSpPr>
        <p:spPr/>
        <p:txBody>
          <a:bodyPr/>
          <a:lstStyle/>
          <a:p>
            <a:r>
              <a:rPr lang="en-AU" dirty="0"/>
              <a:t>This is a common case study in many communities. When a young person has had multiple recurrences of scabies, it is important to brainstorm why this might be occurring.</a:t>
            </a:r>
          </a:p>
          <a:p>
            <a:endParaRPr lang="en-AU" dirty="0"/>
          </a:p>
          <a:p>
            <a:r>
              <a:rPr lang="en-AU" baseline="0" dirty="0"/>
              <a:t>Did the </a:t>
            </a:r>
            <a:r>
              <a:rPr lang="en-AU" u="sng" baseline="0" dirty="0"/>
              <a:t>whole</a:t>
            </a:r>
            <a:r>
              <a:rPr lang="en-AU" baseline="0" dirty="0"/>
              <a:t> family/ household get treated? Is everyone using topical scabies medicine (or oral scabies medicine) and putting the cream all over their body? Did everybody leave the cream on overnight?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a:t>Did they complete their treatment (2 doses, I week apart)?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a:t>Is there someone they have contact with who has Crusted Scabies?</a:t>
            </a:r>
          </a:p>
          <a:p>
            <a:endParaRPr lang="en-AU"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u="sng" baseline="0" dirty="0"/>
              <a:t>Remember: </a:t>
            </a:r>
            <a:r>
              <a:rPr lang="en-AU" baseline="0" dirty="0"/>
              <a:t>don’t expect people to know everything about scabies, share your knowledge!</a:t>
            </a:r>
          </a:p>
          <a:p>
            <a:endParaRPr lang="en-AU" baseline="0" dirty="0"/>
          </a:p>
          <a:p>
            <a:endParaRPr lang="en-AU" baseline="0" dirty="0"/>
          </a:p>
          <a:p>
            <a:pPr marL="0" indent="0">
              <a:buNone/>
            </a:pPr>
            <a:r>
              <a:rPr lang="en-US" sz="2200" b="1" dirty="0">
                <a:latin typeface="Calibri" pitchFamily="34" charset="0"/>
              </a:rPr>
              <a:t>Considerations</a:t>
            </a:r>
            <a:endParaRPr lang="en-AU" sz="2200" b="1" dirty="0">
              <a:latin typeface="Calibri" pitchFamily="34" charset="0"/>
            </a:endParaRPr>
          </a:p>
          <a:p>
            <a:pPr marL="800100" lvl="1" indent="-342900">
              <a:lnSpc>
                <a:spcPct val="100000"/>
              </a:lnSpc>
              <a:spcAft>
                <a:spcPts val="500"/>
              </a:spcAft>
              <a:buFont typeface="Arial" panose="020B0604020202020204" pitchFamily="34" charset="0"/>
              <a:buChar char="•"/>
            </a:pPr>
            <a:r>
              <a:rPr lang="en-AU" sz="2000" dirty="0">
                <a:latin typeface="Calibri" pitchFamily="34" charset="0"/>
              </a:rPr>
              <a:t>Children with three or more presentations of scabies in &lt;2 months is considered an indicator for further household surveillance and management.                          </a:t>
            </a:r>
          </a:p>
          <a:p>
            <a:pPr marL="800100" lvl="1" indent="-342900">
              <a:lnSpc>
                <a:spcPct val="100000"/>
              </a:lnSpc>
              <a:spcAft>
                <a:spcPts val="500"/>
              </a:spcAft>
              <a:buFont typeface="Arial" panose="020B0604020202020204" pitchFamily="34" charset="0"/>
              <a:buChar char="•"/>
            </a:pPr>
            <a:r>
              <a:rPr lang="en-AU" sz="2000" dirty="0">
                <a:latin typeface="Calibri" pitchFamily="34" charset="0"/>
              </a:rPr>
              <a:t>It is important to investigate in cases of recurrent scabies, the possibility of undetected Crusted Scabies in the household. </a:t>
            </a:r>
          </a:p>
          <a:p>
            <a:pPr marL="800100" lvl="1" indent="-342900">
              <a:lnSpc>
                <a:spcPct val="100000"/>
              </a:lnSpc>
              <a:spcAft>
                <a:spcPts val="500"/>
              </a:spcAft>
              <a:buFont typeface="Arial" panose="020B0604020202020204" pitchFamily="34" charset="0"/>
              <a:buChar char="•"/>
            </a:pPr>
            <a:r>
              <a:rPr lang="en-AU" sz="2000" dirty="0">
                <a:latin typeface="Calibri" pitchFamily="34" charset="0"/>
              </a:rPr>
              <a:t>Close contacts of people with Crusted Scabies can exhibit severe scabies rashes due to exposure to many mites. </a:t>
            </a:r>
          </a:p>
          <a:p>
            <a:pPr marL="800100" lvl="1" indent="-342900">
              <a:lnSpc>
                <a:spcPct val="100000"/>
              </a:lnSpc>
              <a:spcAft>
                <a:spcPts val="500"/>
              </a:spcAft>
              <a:buFont typeface="Arial" panose="020B0604020202020204" pitchFamily="34" charset="0"/>
              <a:buChar char="•"/>
            </a:pPr>
            <a:r>
              <a:rPr lang="en-AU" sz="2000" dirty="0">
                <a:latin typeface="Calibri" pitchFamily="34" charset="0"/>
              </a:rPr>
              <a:t>Time spent on individual early case management of children and households with persistent scabies can lead to improved health outcomes, interruption of mite transmission, and reduced workload for clinics in the long run.</a:t>
            </a:r>
          </a:p>
          <a:p>
            <a:pPr marL="0" indent="0">
              <a:buNone/>
            </a:pPr>
            <a:endParaRPr lang="en-AU" sz="1600" dirty="0">
              <a:latin typeface="Calibri" pitchFamily="34" charset="0"/>
            </a:endParaRPr>
          </a:p>
          <a:p>
            <a:pPr marL="0" indent="0">
              <a:buNone/>
            </a:pPr>
            <a:r>
              <a:rPr lang="en-AU" sz="1400" dirty="0">
                <a:latin typeface="Calibri" pitchFamily="34" charset="0"/>
              </a:rPr>
              <a:t>For more details, see </a:t>
            </a:r>
            <a:r>
              <a:rPr lang="en-AU" sz="1400" i="1" dirty="0">
                <a:latin typeface="Calibri" pitchFamily="34" charset="0"/>
              </a:rPr>
              <a:t>One Disease, 2017, Managing Households with Recurrent Scabies, 2</a:t>
            </a:r>
            <a:r>
              <a:rPr lang="en-AU" sz="1400" i="1" baseline="30000" dirty="0">
                <a:latin typeface="Calibri" pitchFamily="34" charset="0"/>
              </a:rPr>
              <a:t>nd</a:t>
            </a:r>
            <a:r>
              <a:rPr lang="en-AU" sz="1400" i="1" dirty="0">
                <a:latin typeface="Calibri" pitchFamily="34" charset="0"/>
              </a:rPr>
              <a:t> Edition, </a:t>
            </a:r>
            <a:r>
              <a:rPr lang="en-AU" sz="1400" dirty="0">
                <a:hlinkClick r:id="rId3"/>
              </a:rPr>
              <a:t>www.onedisease.org/resources-1</a:t>
            </a:r>
            <a:r>
              <a:rPr lang="en-AU" sz="1400" dirty="0"/>
              <a:t> </a:t>
            </a:r>
          </a:p>
          <a:p>
            <a:pPr marL="0" indent="0">
              <a:buNone/>
            </a:pPr>
            <a:endParaRPr lang="en-AU" sz="1400" i="1" u="sng" baseline="0" dirty="0">
              <a:latin typeface="Calibri" pitchFamily="34" charset="0"/>
            </a:endParaRPr>
          </a:p>
          <a:p>
            <a:pPr marL="0" indent="0">
              <a:buNone/>
            </a:pPr>
            <a:r>
              <a:rPr lang="en-AU" sz="1400" u="sng" baseline="0" dirty="0">
                <a:latin typeface="Calibri" pitchFamily="34" charset="0"/>
              </a:rPr>
              <a:t>Additional considerations:</a:t>
            </a:r>
          </a:p>
          <a:p>
            <a:pPr marL="628650" lvl="1" indent="-171450">
              <a:buFont typeface="Arial" panose="020B0604020202020204" pitchFamily="34" charset="0"/>
              <a:buChar char="•"/>
            </a:pPr>
            <a:r>
              <a:rPr lang="en-AU" dirty="0">
                <a:latin typeface="Calibri" pitchFamily="34" charset="0"/>
              </a:rPr>
              <a:t>People who have Crusted Scabies might not have engaged with health services about their skin because of the shame/embarrassment they feel</a:t>
            </a:r>
          </a:p>
          <a:p>
            <a:pPr marL="628650" lvl="1" indent="-171450">
              <a:buFont typeface="Arial" panose="020B0604020202020204" pitchFamily="34" charset="0"/>
              <a:buChar char="•"/>
            </a:pPr>
            <a:r>
              <a:rPr lang="en-AU" dirty="0">
                <a:latin typeface="Calibri" pitchFamily="34" charset="0"/>
              </a:rPr>
              <a:t>They may have complex social, cultural, physical or mental conditions which can impact on how willing they are to accept treatment and understanding of the importance of being successfully treated for scabies</a:t>
            </a:r>
          </a:p>
          <a:p>
            <a:pPr marL="628650" lvl="1" indent="-171450">
              <a:buFont typeface="Arial" panose="020B0604020202020204" pitchFamily="34" charset="0"/>
              <a:buChar char="•"/>
            </a:pPr>
            <a:r>
              <a:rPr lang="en-AU" dirty="0">
                <a:latin typeface="Calibri" pitchFamily="34" charset="0"/>
              </a:rPr>
              <a:t>Polite and sensitive conversation is crucial - your own culture of health seeking behaviour may be very different to another’s but that does not mean anybody’s culture is right or wrong</a:t>
            </a:r>
            <a:endParaRPr lang="en-AU" baseline="0" dirty="0"/>
          </a:p>
        </p:txBody>
      </p:sp>
      <p:sp>
        <p:nvSpPr>
          <p:cNvPr id="4" name="Slide Number Placeholder 3"/>
          <p:cNvSpPr>
            <a:spLocks noGrp="1"/>
          </p:cNvSpPr>
          <p:nvPr>
            <p:ph type="sldNum" sz="quarter" idx="10"/>
          </p:nvPr>
        </p:nvSpPr>
        <p:spPr/>
        <p:txBody>
          <a:bodyPr/>
          <a:lstStyle/>
          <a:p>
            <a:fld id="{497CE489-7741-48C0-90BD-E6411FCFE3F2}" type="slidenum">
              <a:rPr lang="en-AU" smtClean="0"/>
              <a:t>40</a:t>
            </a:fld>
            <a:endParaRPr lang="en-AU"/>
          </a:p>
        </p:txBody>
      </p:sp>
    </p:spTree>
    <p:extLst>
      <p:ext uri="{BB962C8B-B14F-4D97-AF65-F5344CB8AC3E}">
        <p14:creationId xmlns:p14="http://schemas.microsoft.com/office/powerpoint/2010/main" val="635647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As the largest organ of the body, the skin is visible to everyone. Skin infections are unsightly, painful and the ongoing inflammation associated with skin infections contributes to general poor health.</a:t>
            </a:r>
          </a:p>
          <a:p>
            <a:endParaRPr lang="en-AU" dirty="0"/>
          </a:p>
        </p:txBody>
      </p:sp>
      <p:sp>
        <p:nvSpPr>
          <p:cNvPr id="4" name="Slide Number Placeholder 3"/>
          <p:cNvSpPr>
            <a:spLocks noGrp="1"/>
          </p:cNvSpPr>
          <p:nvPr>
            <p:ph type="sldNum" sz="quarter" idx="5"/>
          </p:nvPr>
        </p:nvSpPr>
        <p:spPr/>
        <p:txBody>
          <a:bodyPr/>
          <a:lstStyle/>
          <a:p>
            <a:fld id="{497CE489-7741-48C0-90BD-E6411FCFE3F2}" type="slidenum">
              <a:rPr lang="en-AU" smtClean="0"/>
              <a:t>5</a:t>
            </a:fld>
            <a:endParaRPr lang="en-AU"/>
          </a:p>
        </p:txBody>
      </p:sp>
    </p:spTree>
    <p:extLst>
      <p:ext uri="{BB962C8B-B14F-4D97-AF65-F5344CB8AC3E}">
        <p14:creationId xmlns:p14="http://schemas.microsoft.com/office/powerpoint/2010/main" val="37515785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1279525"/>
            <a:ext cx="6137275" cy="3452813"/>
          </a:xfrm>
        </p:spPr>
      </p:sp>
      <p:sp>
        <p:nvSpPr>
          <p:cNvPr id="3" name="Notes Placeholder 2"/>
          <p:cNvSpPr>
            <a:spLocks noGrp="1"/>
          </p:cNvSpPr>
          <p:nvPr>
            <p:ph type="body" idx="1"/>
          </p:nvPr>
        </p:nvSpPr>
        <p:spPr/>
        <p:txBody>
          <a:bodyPr/>
          <a:lstStyle/>
          <a:p>
            <a:r>
              <a:rPr lang="en-AU" dirty="0"/>
              <a:t>For clinical guidance regarding diagnosis and management of scabies in community, see the latest edition of the CARPA Standard Treatment Manual.</a:t>
            </a:r>
          </a:p>
          <a:p>
            <a:endParaRPr lang="en-AU" dirty="0"/>
          </a:p>
          <a:p>
            <a:r>
              <a:rPr lang="en-AU" dirty="0"/>
              <a:t>For general scabies and Crusted Scabies resources and patient education tools, see the One Disease resources webpage and One Disease Frequently Asked Questions webpage.</a:t>
            </a:r>
          </a:p>
          <a:p>
            <a:endParaRPr lang="en-AU" dirty="0"/>
          </a:p>
          <a:p>
            <a:r>
              <a:rPr lang="en-AU" dirty="0"/>
              <a:t>For clinical guidelines regarding many skin conditions, see the Telethon Kids Institute National Healthy Skin Guideline.</a:t>
            </a:r>
          </a:p>
          <a:p>
            <a:endParaRPr lang="en-AU" dirty="0"/>
          </a:p>
          <a:p>
            <a:r>
              <a:rPr lang="en-AU" dirty="0"/>
              <a:t>For the Crusted Scabies online eLearning module, see the Remote Area Health Corps website.</a:t>
            </a:r>
          </a:p>
        </p:txBody>
      </p:sp>
      <p:sp>
        <p:nvSpPr>
          <p:cNvPr id="4" name="Slide Number Placeholder 3"/>
          <p:cNvSpPr>
            <a:spLocks noGrp="1"/>
          </p:cNvSpPr>
          <p:nvPr>
            <p:ph type="sldNum" sz="quarter" idx="10"/>
          </p:nvPr>
        </p:nvSpPr>
        <p:spPr/>
        <p:txBody>
          <a:bodyPr/>
          <a:lstStyle/>
          <a:p>
            <a:fld id="{497CE489-7741-48C0-90BD-E6411FCFE3F2}" type="slidenum">
              <a:rPr lang="en-AU" smtClean="0"/>
              <a:t>41</a:t>
            </a:fld>
            <a:endParaRPr lang="en-AU"/>
          </a:p>
        </p:txBody>
      </p:sp>
    </p:spTree>
    <p:extLst>
      <p:ext uri="{BB962C8B-B14F-4D97-AF65-F5344CB8AC3E}">
        <p14:creationId xmlns:p14="http://schemas.microsoft.com/office/powerpoint/2010/main" val="2761332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Scratching scabies and breaking the skin can lead to bacterial skin infections which are usually caused by Staphylococcus aureus and Group A Streptococcus (GAS).</a:t>
            </a:r>
          </a:p>
          <a:p>
            <a:r>
              <a:rPr lang="en-AU" sz="1200" kern="1200" dirty="0">
                <a:solidFill>
                  <a:schemeClr val="tx1"/>
                </a:solidFill>
                <a:effectLst/>
                <a:latin typeface="+mn-lt"/>
                <a:ea typeface="+mn-ea"/>
                <a:cs typeface="+mn-cs"/>
              </a:rPr>
              <a:t>These infections can result in inflammation of the heart or kidney resulting in Acute Rheumatic fever (ARF) and acute post-streptococcal glomerulonephritis (APSGN) which can lead to long term consequences of chronic heart and kidney disease.</a:t>
            </a:r>
          </a:p>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AA9CA0-0064-4B6D-B250-58ABF4068A17}"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36702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F610C09-98F1-4071-99C4-F4345331BBE3}"/>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AU" sz="1200" kern="1200" dirty="0">
                <a:solidFill>
                  <a:schemeClr val="tx1"/>
                </a:solidFill>
                <a:latin typeface="+mn-lt"/>
                <a:ea typeface="+mn-ea"/>
                <a:cs typeface="+mn-cs"/>
              </a:rPr>
              <a:t>Scabies is a contagious skin condition caused by the scabies mite (</a:t>
            </a:r>
            <a:r>
              <a:rPr lang="en-AU" sz="1200" i="1" kern="1200" dirty="0" err="1">
                <a:solidFill>
                  <a:schemeClr val="tx1"/>
                </a:solidFill>
                <a:latin typeface="+mn-lt"/>
                <a:ea typeface="+mn-ea"/>
                <a:cs typeface="+mn-cs"/>
              </a:rPr>
              <a:t>Sarcoptes</a:t>
            </a:r>
            <a:r>
              <a:rPr lang="en-AU" sz="1200" i="1" kern="1200" dirty="0">
                <a:solidFill>
                  <a:schemeClr val="tx1"/>
                </a:solidFill>
                <a:latin typeface="+mn-lt"/>
                <a:ea typeface="+mn-ea"/>
                <a:cs typeface="+mn-cs"/>
              </a:rPr>
              <a:t> </a:t>
            </a:r>
            <a:r>
              <a:rPr lang="en-AU" sz="1200" i="1" kern="1200" dirty="0" err="1">
                <a:solidFill>
                  <a:schemeClr val="tx1"/>
                </a:solidFill>
                <a:latin typeface="+mn-lt"/>
                <a:ea typeface="+mn-ea"/>
                <a:cs typeface="+mn-cs"/>
              </a:rPr>
              <a:t>scabiei</a:t>
            </a:r>
            <a:r>
              <a:rPr lang="en-AU" sz="1200" kern="1200" dirty="0">
                <a:solidFill>
                  <a:schemeClr val="tx1"/>
                </a:solidFill>
                <a:latin typeface="+mn-lt"/>
                <a:ea typeface="+mn-ea"/>
                <a:cs typeface="+mn-cs"/>
              </a:rPr>
              <a:t> var. </a:t>
            </a:r>
            <a:r>
              <a:rPr lang="en-AU" sz="1200" i="1" kern="1200" dirty="0">
                <a:solidFill>
                  <a:schemeClr val="tx1"/>
                </a:solidFill>
                <a:latin typeface="+mn-lt"/>
                <a:ea typeface="+mn-ea"/>
                <a:cs typeface="+mn-cs"/>
              </a:rPr>
              <a:t>hominis</a:t>
            </a:r>
            <a:r>
              <a:rPr lang="en-AU" sz="1200" kern="1200" dirty="0">
                <a:solidFill>
                  <a:schemeClr val="tx1"/>
                </a:solidFill>
                <a:latin typeface="+mn-lt"/>
                <a:ea typeface="+mn-ea"/>
                <a:cs typeface="+mn-cs"/>
              </a:rPr>
              <a:t>). This is not the same scabies mite that can infest pets. Scabies mites on dogs are different and cannot reproduce on humans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200" kern="1200" dirty="0">
                <a:solidFill>
                  <a:schemeClr val="tx1"/>
                </a:solidFill>
                <a:latin typeface="+mn-lt"/>
                <a:ea typeface="+mn-ea"/>
                <a:cs typeface="+mn-cs"/>
              </a:rPr>
              <a:t>Scabies can be found in many areas of Australia and other countries.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AU" dirty="0"/>
              <a:t>Scabies</a:t>
            </a:r>
            <a:r>
              <a:rPr lang="en-AU" baseline="0" dirty="0"/>
              <a:t> is listed as a Category A neglected tropical disease because it has been identified by several countries as a public health priority that doesn’t yet have an effective control strategy in place.</a:t>
            </a:r>
            <a:endParaRPr lang="en-AU" dirty="0"/>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200" kern="1200" dirty="0">
                <a:solidFill>
                  <a:schemeClr val="tx1"/>
                </a:solidFill>
                <a:latin typeface="+mn-lt"/>
                <a:ea typeface="+mn-ea"/>
                <a:cs typeface="+mn-cs"/>
              </a:rPr>
              <a:t>Scabies mites are transmitted between humans.</a:t>
            </a:r>
          </a:p>
          <a:p>
            <a:pPr marL="171450" indent="-171450">
              <a:lnSpc>
                <a:spcPct val="100000"/>
              </a:lnSpc>
              <a:spcBef>
                <a:spcPts val="600"/>
              </a:spcBef>
              <a:spcAft>
                <a:spcPts val="600"/>
              </a:spcAft>
              <a:buFont typeface="Arial" panose="020B0604020202020204" pitchFamily="34" charset="0"/>
              <a:buChar char="•"/>
            </a:pPr>
            <a:r>
              <a:rPr lang="en-AU" i="0" baseline="0" dirty="0"/>
              <a:t>Scabies do not live in the mud or dirt, but mud or dirt can lead to skin infection.</a:t>
            </a:r>
            <a:endParaRPr lang="en-AU" i="0" dirty="0"/>
          </a:p>
          <a:p>
            <a:pPr marL="171450" indent="-171450">
              <a:lnSpc>
                <a:spcPct val="100000"/>
              </a:lnSpc>
              <a:spcBef>
                <a:spcPts val="600"/>
              </a:spcBef>
              <a:spcAft>
                <a:spcPts val="600"/>
              </a:spcAft>
              <a:buFont typeface="Arial" panose="020B0604020202020204" pitchFamily="34" charset="0"/>
              <a:buChar char="•"/>
            </a:pPr>
            <a:r>
              <a:rPr lang="en-AU" i="0" dirty="0"/>
              <a:t>Even</a:t>
            </a:r>
            <a:r>
              <a:rPr lang="en-AU" i="0" baseline="0" dirty="0"/>
              <a:t> if you shower every day and have a tidy house you can still get scabies, i</a:t>
            </a:r>
            <a:r>
              <a:rPr lang="en-AU" i="0" dirty="0"/>
              <a:t>t is not related to poor hygiene. Scabies</a:t>
            </a:r>
            <a:r>
              <a:rPr lang="en-AU" i="0" baseline="0" dirty="0"/>
              <a:t> is shared between people from prolonged skin to skin contact. ( like sleeping in the same bed or long cuddles)</a:t>
            </a:r>
          </a:p>
          <a:p>
            <a:pPr marL="171450" indent="-171450">
              <a:lnSpc>
                <a:spcPct val="100000"/>
              </a:lnSpc>
              <a:spcBef>
                <a:spcPts val="600"/>
              </a:spcBef>
              <a:spcAft>
                <a:spcPts val="600"/>
              </a:spcAft>
              <a:buFont typeface="Arial" panose="020B0604020202020204" pitchFamily="34" charset="0"/>
              <a:buChar char="•"/>
            </a:pPr>
            <a:r>
              <a:rPr lang="en-AU" i="0" baseline="0" dirty="0"/>
              <a:t>Soap and detergent are good to use to prevent skin infections, but do not kill scabies.</a:t>
            </a:r>
            <a:endParaRPr lang="en-AU" dirty="0"/>
          </a:p>
        </p:txBody>
      </p:sp>
    </p:spTree>
    <p:extLst>
      <p:ext uri="{BB962C8B-B14F-4D97-AF65-F5344CB8AC3E}">
        <p14:creationId xmlns:p14="http://schemas.microsoft.com/office/powerpoint/2010/main" val="2368285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1279525"/>
            <a:ext cx="6137275" cy="3452813"/>
          </a:xfrm>
        </p:spPr>
      </p:sp>
      <p:sp>
        <p:nvSpPr>
          <p:cNvPr id="3" name="Notes Placeholder 2"/>
          <p:cNvSpPr>
            <a:spLocks noGrp="1"/>
          </p:cNvSpPr>
          <p:nvPr>
            <p:ph type="body" idx="1"/>
          </p:nvPr>
        </p:nvSpPr>
        <p:spPr/>
        <p:txBody>
          <a:bodyPr/>
          <a:lstStyle/>
          <a:p>
            <a:pPr marL="171450" indent="-171450">
              <a:lnSpc>
                <a:spcPct val="100000"/>
              </a:lnSpc>
              <a:spcBef>
                <a:spcPts val="600"/>
              </a:spcBef>
              <a:spcAft>
                <a:spcPts val="600"/>
              </a:spcAft>
              <a:buFont typeface="Arial" panose="020B0604020202020204" pitchFamily="34" charset="0"/>
              <a:buChar char="•"/>
            </a:pPr>
            <a:r>
              <a:rPr lang="en-AU" sz="1200" kern="1200" dirty="0">
                <a:solidFill>
                  <a:schemeClr val="tx1"/>
                </a:solidFill>
                <a:effectLst/>
                <a:latin typeface="+mn-lt"/>
                <a:ea typeface="+mn-ea"/>
                <a:cs typeface="+mn-cs"/>
              </a:rPr>
              <a:t>Scabies is caused by the mite </a:t>
            </a:r>
            <a:r>
              <a:rPr lang="en-AU" sz="1200" i="1" kern="1200" dirty="0" err="1">
                <a:solidFill>
                  <a:schemeClr val="tx1"/>
                </a:solidFill>
                <a:effectLst/>
                <a:latin typeface="+mn-lt"/>
                <a:ea typeface="+mn-ea"/>
                <a:cs typeface="+mn-cs"/>
              </a:rPr>
              <a:t>Sarcoptes</a:t>
            </a:r>
            <a:r>
              <a:rPr lang="en-AU" sz="1200" i="1" kern="1200" dirty="0">
                <a:solidFill>
                  <a:schemeClr val="tx1"/>
                </a:solidFill>
                <a:effectLst/>
                <a:latin typeface="+mn-lt"/>
                <a:ea typeface="+mn-ea"/>
                <a:cs typeface="+mn-cs"/>
              </a:rPr>
              <a:t> </a:t>
            </a:r>
            <a:r>
              <a:rPr lang="en-AU" sz="1200" i="1" kern="1200" dirty="0" err="1">
                <a:solidFill>
                  <a:schemeClr val="tx1"/>
                </a:solidFill>
                <a:effectLst/>
                <a:latin typeface="+mn-lt"/>
                <a:ea typeface="+mn-ea"/>
                <a:cs typeface="+mn-cs"/>
              </a:rPr>
              <a:t>Scabiei</a:t>
            </a:r>
            <a:r>
              <a:rPr lang="en-AU" sz="1200" i="1" kern="1200" dirty="0">
                <a:solidFill>
                  <a:schemeClr val="tx1"/>
                </a:solidFill>
                <a:effectLst/>
                <a:latin typeface="+mn-lt"/>
                <a:ea typeface="+mn-ea"/>
                <a:cs typeface="+mn-cs"/>
              </a:rPr>
              <a:t> </a:t>
            </a:r>
            <a:r>
              <a:rPr lang="en-AU" sz="1200" kern="1200" dirty="0">
                <a:solidFill>
                  <a:schemeClr val="tx1"/>
                </a:solidFill>
                <a:effectLst/>
                <a:latin typeface="+mn-lt"/>
                <a:ea typeface="+mn-ea"/>
                <a:cs typeface="+mn-cs"/>
              </a:rPr>
              <a:t>and is characterised by intense itch, papules, diffuse rash in some cases and often, secondary sores from scratching skin. </a:t>
            </a:r>
          </a:p>
          <a:p>
            <a:pPr marL="171450" indent="-171450">
              <a:lnSpc>
                <a:spcPct val="100000"/>
              </a:lnSpc>
              <a:spcBef>
                <a:spcPts val="600"/>
              </a:spcBef>
              <a:spcAft>
                <a:spcPts val="600"/>
              </a:spcAft>
              <a:buFont typeface="Arial" panose="020B0604020202020204" pitchFamily="34" charset="0"/>
              <a:buChar char="•"/>
            </a:pPr>
            <a:r>
              <a:rPr lang="en-AU" sz="1200" kern="1200" dirty="0">
                <a:solidFill>
                  <a:schemeClr val="tx1"/>
                </a:solidFill>
                <a:effectLst/>
                <a:latin typeface="+mn-lt"/>
                <a:ea typeface="+mn-ea"/>
                <a:cs typeface="+mn-cs"/>
              </a:rPr>
              <a:t>The mite is 0.3-0.5mm in length, reproduces on the skin and burrows in the outermost layer of skin to lay its eggs.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AU" sz="1200" kern="1200" dirty="0">
                <a:solidFill>
                  <a:schemeClr val="tx1"/>
                </a:solidFill>
                <a:effectLst/>
                <a:latin typeface="+mn-lt"/>
                <a:ea typeface="+mn-ea"/>
                <a:cs typeface="+mn-cs"/>
              </a:rPr>
              <a:t>Scabies burrows are created when female mites tunnel just under the surface of the skin. </a:t>
            </a:r>
            <a:r>
              <a:rPr lang="en-AU" i="0" dirty="0"/>
              <a:t>It is this burrowing into the skin that triggers the body’s immune response to cause itch in an effort to mechanically remove the mite from the body. </a:t>
            </a:r>
            <a:r>
              <a:rPr lang="en-AU" sz="1200" kern="1200" dirty="0">
                <a:solidFill>
                  <a:schemeClr val="tx1"/>
                </a:solidFill>
                <a:effectLst/>
                <a:latin typeface="+mn-lt"/>
                <a:ea typeface="+mn-ea"/>
                <a:cs typeface="+mn-cs"/>
              </a:rPr>
              <a:t>The itch results from the inflammatory response to mite excreta and other components.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AU" sz="1200" kern="1200" dirty="0">
                <a:solidFill>
                  <a:schemeClr val="tx1"/>
                </a:solidFill>
                <a:effectLst/>
                <a:latin typeface="+mn-lt"/>
                <a:ea typeface="+mn-ea"/>
                <a:cs typeface="+mn-cs"/>
              </a:rPr>
              <a:t>After creating a burrow, each female lays 2-3 eggs every day in the skin. The burrow tracks of the mite can sometimes be seen on the skin. They may appear as tiny raised or discoloured lines.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AU" sz="1200" dirty="0">
                <a:latin typeface="+mn-lt"/>
              </a:rPr>
              <a:t>Mites cannot live off the human body. Will only survive 3-8 days . </a:t>
            </a:r>
          </a:p>
          <a:p>
            <a:pPr marL="171450" indent="-171450">
              <a:lnSpc>
                <a:spcPct val="100000"/>
              </a:lnSpc>
              <a:spcBef>
                <a:spcPts val="600"/>
              </a:spcBef>
              <a:spcAft>
                <a:spcPts val="600"/>
              </a:spcAft>
              <a:buFont typeface="Arial" panose="020B0604020202020204" pitchFamily="34" charset="0"/>
              <a:buChar char="•"/>
            </a:pPr>
            <a:r>
              <a:rPr lang="en-AU" i="0" dirty="0"/>
              <a:t>Majority of cases have 10-15 mites on the entire body.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AA9CA0-0064-4B6D-B250-58ABF4068A17}"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39597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1279525"/>
            <a:ext cx="6137275" cy="3452813"/>
          </a:xfrm>
        </p:spPr>
      </p:sp>
      <p:sp>
        <p:nvSpPr>
          <p:cNvPr id="3" name="Notes Placeholder 2"/>
          <p:cNvSpPr>
            <a:spLocks noGrp="1"/>
          </p:cNvSpPr>
          <p:nvPr>
            <p:ph type="body" idx="1"/>
          </p:nvPr>
        </p:nvSpPr>
        <p:spPr/>
        <p:txBody>
          <a:bodyPr/>
          <a:lstStyle/>
          <a:p>
            <a:r>
              <a:rPr lang="en-AU" i="0" dirty="0"/>
              <a:t>Once the female</a:t>
            </a:r>
            <a:r>
              <a:rPr lang="en-AU" i="0" baseline="0" dirty="0"/>
              <a:t> scabies mite has laid her eggs under the top layer of the skin they will </a:t>
            </a:r>
            <a:r>
              <a:rPr lang="en-AU" i="0" dirty="0"/>
              <a:t>hatch in about 2-3 days and develop into adult mites</a:t>
            </a:r>
            <a:r>
              <a:rPr lang="en-AU" i="0" baseline="0" dirty="0"/>
              <a:t> in approximately 1 week.</a:t>
            </a:r>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7CE489-7741-48C0-90BD-E6411FCFE3F2}" type="slidenum">
              <a:rPr kumimoji="0" lang="en-AU"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AU"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90397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Even though there might only be 10-15 mites on a person’s body, they may develop rash and itch all over their body. This is a list of the usual areas where rash, itching and papules (bumps from the body’s reaction to the mites) can occur.</a:t>
            </a:r>
          </a:p>
        </p:txBody>
      </p:sp>
      <p:sp>
        <p:nvSpPr>
          <p:cNvPr id="4" name="Slide Number Placeholder 3"/>
          <p:cNvSpPr>
            <a:spLocks noGrp="1"/>
          </p:cNvSpPr>
          <p:nvPr>
            <p:ph type="sldNum" sz="quarter" idx="5"/>
          </p:nvPr>
        </p:nvSpPr>
        <p:spPr/>
        <p:txBody>
          <a:bodyPr/>
          <a:lstStyle/>
          <a:p>
            <a:fld id="{497CE489-7741-48C0-90BD-E6411FCFE3F2}" type="slidenum">
              <a:rPr lang="en-AU" smtClean="0"/>
              <a:t>10</a:t>
            </a:fld>
            <a:endParaRPr lang="en-AU"/>
          </a:p>
        </p:txBody>
      </p:sp>
    </p:spTree>
    <p:extLst>
      <p:ext uri="{BB962C8B-B14F-4D97-AF65-F5344CB8AC3E}">
        <p14:creationId xmlns:p14="http://schemas.microsoft.com/office/powerpoint/2010/main" val="39668032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E7743-48D7-4301-8FB1-506F1537A038}"/>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endParaRPr lang="en-AU" dirty="0"/>
          </a:p>
        </p:txBody>
      </p:sp>
      <p:sp>
        <p:nvSpPr>
          <p:cNvPr id="3" name="Subtitle 2">
            <a:extLst>
              <a:ext uri="{FF2B5EF4-FFF2-40B4-BE49-F238E27FC236}">
                <a16:creationId xmlns:a16="http://schemas.microsoft.com/office/drawing/2014/main" id="{1BDFD104-6E9D-4DDB-B8D9-6D38D0456A13}"/>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3B3205E9-0A0E-492A-B4C5-753E2F1D5168}"/>
              </a:ext>
            </a:extLst>
          </p:cNvPr>
          <p:cNvSpPr>
            <a:spLocks noGrp="1"/>
          </p:cNvSpPr>
          <p:nvPr>
            <p:ph type="dt" sz="half" idx="10"/>
          </p:nvPr>
        </p:nvSpPr>
        <p:spPr>
          <a:xfrm>
            <a:off x="838201" y="6356432"/>
            <a:ext cx="2743200" cy="365125"/>
          </a:xfrm>
          <a:prstGeom prst="rect">
            <a:avLst/>
          </a:prstGeom>
        </p:spPr>
        <p:txBody>
          <a:bodyPr/>
          <a:lstStyle/>
          <a:p>
            <a:r>
              <a:rPr lang="en-US"/>
              <a:t>Last updated 31/07/2020</a:t>
            </a:r>
            <a:endParaRPr lang="en-AU"/>
          </a:p>
        </p:txBody>
      </p:sp>
      <p:sp>
        <p:nvSpPr>
          <p:cNvPr id="5" name="Footer Placeholder 4">
            <a:extLst>
              <a:ext uri="{FF2B5EF4-FFF2-40B4-BE49-F238E27FC236}">
                <a16:creationId xmlns:a16="http://schemas.microsoft.com/office/drawing/2014/main" id="{BA250F8E-C05F-4C5B-988E-AE253CAD00C6}"/>
              </a:ext>
            </a:extLst>
          </p:cNvPr>
          <p:cNvSpPr>
            <a:spLocks noGrp="1"/>
          </p:cNvSpPr>
          <p:nvPr>
            <p:ph type="ftr" sz="quarter" idx="11"/>
          </p:nvPr>
        </p:nvSpPr>
        <p:spPr/>
        <p:txBody>
          <a:bodyPr/>
          <a:lstStyle/>
          <a:p>
            <a:r>
              <a:rPr lang="en-AU"/>
              <a:t>www.onedisease.org</a:t>
            </a:r>
          </a:p>
        </p:txBody>
      </p:sp>
      <p:sp>
        <p:nvSpPr>
          <p:cNvPr id="9" name="Rectangle 8">
            <a:extLst>
              <a:ext uri="{FF2B5EF4-FFF2-40B4-BE49-F238E27FC236}">
                <a16:creationId xmlns:a16="http://schemas.microsoft.com/office/drawing/2014/main" id="{45862DBD-7B32-41C1-8FA5-9FE7537EDAB5}"/>
              </a:ext>
            </a:extLst>
          </p:cNvPr>
          <p:cNvSpPr/>
          <p:nvPr userDrawn="1"/>
        </p:nvSpPr>
        <p:spPr>
          <a:xfrm>
            <a:off x="9347199" y="5911932"/>
            <a:ext cx="2006600" cy="88900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692471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D8D87-630A-48CD-9B0D-F609B87A2F77}"/>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53B87B8C-95F4-4115-ACBD-0BF81E4606F7}"/>
              </a:ext>
            </a:extLst>
          </p:cNvPr>
          <p:cNvSpPr>
            <a:spLocks noGrp="1"/>
          </p:cNvSpPr>
          <p:nvPr>
            <p:ph sz="half" idx="1"/>
          </p:nvPr>
        </p:nvSpPr>
        <p:spPr>
          <a:xfrm>
            <a:off x="838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58D84B75-DC2E-44DD-8D21-98350A62AF65}"/>
              </a:ext>
            </a:extLst>
          </p:cNvPr>
          <p:cNvSpPr>
            <a:spLocks noGrp="1"/>
          </p:cNvSpPr>
          <p:nvPr>
            <p:ph sz="half" idx="2"/>
          </p:nvPr>
        </p:nvSpPr>
        <p:spPr>
          <a:xfrm>
            <a:off x="6172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212FD1C9-CA3C-4633-9E2C-C6EB07B331DC}"/>
              </a:ext>
            </a:extLst>
          </p:cNvPr>
          <p:cNvSpPr>
            <a:spLocks noGrp="1"/>
          </p:cNvSpPr>
          <p:nvPr>
            <p:ph type="dt" sz="half" idx="10"/>
          </p:nvPr>
        </p:nvSpPr>
        <p:spPr>
          <a:xfrm>
            <a:off x="838201" y="6356432"/>
            <a:ext cx="2743200" cy="365125"/>
          </a:xfrm>
          <a:prstGeom prst="rect">
            <a:avLst/>
          </a:prstGeom>
        </p:spPr>
        <p:txBody>
          <a:bodyPr/>
          <a:lstStyle/>
          <a:p>
            <a:r>
              <a:rPr lang="en-US"/>
              <a:t>Last updated 31/07/2020</a:t>
            </a:r>
            <a:endParaRPr lang="en-AU"/>
          </a:p>
        </p:txBody>
      </p:sp>
      <p:sp>
        <p:nvSpPr>
          <p:cNvPr id="6" name="Footer Placeholder 5">
            <a:extLst>
              <a:ext uri="{FF2B5EF4-FFF2-40B4-BE49-F238E27FC236}">
                <a16:creationId xmlns:a16="http://schemas.microsoft.com/office/drawing/2014/main" id="{B32EFFCD-E930-46E2-9AAB-D46DDC6D7073}"/>
              </a:ext>
            </a:extLst>
          </p:cNvPr>
          <p:cNvSpPr>
            <a:spLocks noGrp="1"/>
          </p:cNvSpPr>
          <p:nvPr>
            <p:ph type="ftr" sz="quarter" idx="11"/>
          </p:nvPr>
        </p:nvSpPr>
        <p:spPr/>
        <p:txBody>
          <a:bodyPr/>
          <a:lstStyle/>
          <a:p>
            <a:r>
              <a:rPr lang="en-AU"/>
              <a:t>www.onedisease.org</a:t>
            </a:r>
          </a:p>
        </p:txBody>
      </p:sp>
      <p:sp>
        <p:nvSpPr>
          <p:cNvPr id="9" name="Rectangle 8">
            <a:extLst>
              <a:ext uri="{FF2B5EF4-FFF2-40B4-BE49-F238E27FC236}">
                <a16:creationId xmlns:a16="http://schemas.microsoft.com/office/drawing/2014/main" id="{5E0B9104-FF2A-45AC-9F5F-2F7984324F97}"/>
              </a:ext>
            </a:extLst>
          </p:cNvPr>
          <p:cNvSpPr/>
          <p:nvPr userDrawn="1"/>
        </p:nvSpPr>
        <p:spPr>
          <a:xfrm>
            <a:off x="9347199" y="5911932"/>
            <a:ext cx="2006600" cy="88900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075949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a:xfrm>
            <a:off x="838201" y="6356432"/>
            <a:ext cx="2743200" cy="365125"/>
          </a:xfrm>
          <a:prstGeom prst="rect">
            <a:avLst/>
          </a:prstGeom>
        </p:spPr>
        <p:txBody>
          <a:bodyPr/>
          <a:lstStyle/>
          <a:p>
            <a:r>
              <a:rPr lang="en-US"/>
              <a:t>Last updated 31/07/2020</a:t>
            </a:r>
            <a:endParaRPr lang="en-AU"/>
          </a:p>
        </p:txBody>
      </p:sp>
      <p:sp>
        <p:nvSpPr>
          <p:cNvPr id="4" name="Footer Placeholder 3"/>
          <p:cNvSpPr>
            <a:spLocks noGrp="1"/>
          </p:cNvSpPr>
          <p:nvPr>
            <p:ph type="ftr" sz="quarter" idx="11"/>
          </p:nvPr>
        </p:nvSpPr>
        <p:spPr/>
        <p:txBody>
          <a:bodyPr/>
          <a:lstStyle/>
          <a:p>
            <a:r>
              <a:rPr lang="en-AU"/>
              <a:t>www.onedisease.org</a:t>
            </a:r>
          </a:p>
        </p:txBody>
      </p:sp>
      <p:sp>
        <p:nvSpPr>
          <p:cNvPr id="7" name="Rectangle 6">
            <a:extLst>
              <a:ext uri="{FF2B5EF4-FFF2-40B4-BE49-F238E27FC236}">
                <a16:creationId xmlns:a16="http://schemas.microsoft.com/office/drawing/2014/main" id="{05622BA2-1A1D-4D3A-AAD9-4BBA6D7FC662}"/>
              </a:ext>
            </a:extLst>
          </p:cNvPr>
          <p:cNvSpPr/>
          <p:nvPr userDrawn="1"/>
        </p:nvSpPr>
        <p:spPr>
          <a:xfrm>
            <a:off x="9347199" y="5911932"/>
            <a:ext cx="2006600" cy="88900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4196607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21B079-F5D4-4C4E-A9DC-2CFF1D08BD44}"/>
              </a:ext>
            </a:extLst>
          </p:cNvPr>
          <p:cNvSpPr>
            <a:spLocks noGrp="1"/>
          </p:cNvSpPr>
          <p:nvPr>
            <p:ph type="title"/>
          </p:nvPr>
        </p:nvSpPr>
        <p:spPr>
          <a:xfrm>
            <a:off x="838201" y="365129"/>
            <a:ext cx="10515600" cy="1325563"/>
          </a:xfrm>
          <a:prstGeom prst="rect">
            <a:avLst/>
          </a:prstGeom>
          <a:solidFill>
            <a:srgbClr val="00B0F0"/>
          </a:solidFill>
        </p:spPr>
        <p:txBody>
          <a:bodyPr vert="horz" lIns="91440" tIns="45720" rIns="91440" bIns="45720" rtlCol="0" anchor="ctr">
            <a:normAutofit/>
          </a:bodyPr>
          <a:lstStyle/>
          <a:p>
            <a:r>
              <a:rPr lang="en-US" dirty="0"/>
              <a:t>	Click to edit Master title style</a:t>
            </a:r>
            <a:endParaRPr lang="en-AU" dirty="0"/>
          </a:p>
        </p:txBody>
      </p:sp>
      <p:sp>
        <p:nvSpPr>
          <p:cNvPr id="3" name="Text Placeholder 2">
            <a:extLst>
              <a:ext uri="{FF2B5EF4-FFF2-40B4-BE49-F238E27FC236}">
                <a16:creationId xmlns:a16="http://schemas.microsoft.com/office/drawing/2014/main" id="{FA49752F-FCCD-4F1C-9841-E86A103F8A1E}"/>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a:extLst>
              <a:ext uri="{FF2B5EF4-FFF2-40B4-BE49-F238E27FC236}">
                <a16:creationId xmlns:a16="http://schemas.microsoft.com/office/drawing/2014/main" id="{A4A1F6F2-96C8-47C2-9AB1-242E75A0B039}"/>
              </a:ext>
            </a:extLst>
          </p:cNvPr>
          <p:cNvSpPr>
            <a:spLocks noGrp="1"/>
          </p:cNvSpPr>
          <p:nvPr>
            <p:ph type="dt" sz="half" idx="2"/>
          </p:nvPr>
        </p:nvSpPr>
        <p:spPr>
          <a:xfrm>
            <a:off x="838201" y="635643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Last updated 31/07/2020</a:t>
            </a:r>
            <a:endParaRPr lang="en-AU" dirty="0"/>
          </a:p>
        </p:txBody>
      </p:sp>
      <p:sp>
        <p:nvSpPr>
          <p:cNvPr id="5" name="Footer Placeholder 4">
            <a:extLst>
              <a:ext uri="{FF2B5EF4-FFF2-40B4-BE49-F238E27FC236}">
                <a16:creationId xmlns:a16="http://schemas.microsoft.com/office/drawing/2014/main" id="{F8698738-945C-4707-A82F-46FEB33D48B9}"/>
              </a:ext>
            </a:extLst>
          </p:cNvPr>
          <p:cNvSpPr>
            <a:spLocks noGrp="1"/>
          </p:cNvSpPr>
          <p:nvPr>
            <p:ph type="ftr" sz="quarter" idx="3"/>
          </p:nvPr>
        </p:nvSpPr>
        <p:spPr>
          <a:xfrm>
            <a:off x="4038601" y="635643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AU"/>
              <a:t>www.onedisease.org</a:t>
            </a:r>
            <a:endParaRPr lang="en-AU" dirty="0"/>
          </a:p>
        </p:txBody>
      </p:sp>
      <p:sp>
        <p:nvSpPr>
          <p:cNvPr id="9" name="Rectangle 8">
            <a:extLst>
              <a:ext uri="{FF2B5EF4-FFF2-40B4-BE49-F238E27FC236}">
                <a16:creationId xmlns:a16="http://schemas.microsoft.com/office/drawing/2014/main" id="{995AC3A9-C900-4DF0-9654-B59E4E66D36A}"/>
              </a:ext>
            </a:extLst>
          </p:cNvPr>
          <p:cNvSpPr/>
          <p:nvPr userDrawn="1"/>
        </p:nvSpPr>
        <p:spPr>
          <a:xfrm>
            <a:off x="9347199" y="5911932"/>
            <a:ext cx="2006600" cy="889000"/>
          </a:xfrm>
          <a:prstGeom prst="rect">
            <a:avLst/>
          </a:prstGeom>
          <a:blipFill dpi="0" rotWithShape="1">
            <a:blip r:embed="rId5"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533014145"/>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770" r:id="rId3"/>
  </p:sldLayoutIdLst>
  <p:hf sldNum="0" hdr="0"/>
  <p:txStyles>
    <p:titleStyle>
      <a:lvl1pPr algn="l" defTabSz="914377"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32.jpeg"/><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3.pn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6.gif"/></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36.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4v"/><Relationship Id="rId1" Type="http://schemas.microsoft.com/office/2007/relationships/media" Target="../media/media2.m4v"/><Relationship Id="rId5" Type="http://schemas.openxmlformats.org/officeDocument/2006/relationships/image" Target="../media/image37.png"/><Relationship Id="rId4"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9.png"/><Relationship Id="rId4"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hyperlink" Target="https://www.remotephcmanuals.com.au/" TargetMode="External"/><Relationship Id="rId7" Type="http://schemas.openxmlformats.org/officeDocument/2006/relationships/hyperlink" Target="https://www.rahc.com.au/" TargetMode="External"/><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hyperlink" Target="https://infectiousdiseases.telethonkids.org.au/our-research/skin-guidelines/" TargetMode="External"/><Relationship Id="rId5" Type="http://schemas.openxmlformats.org/officeDocument/2006/relationships/hyperlink" Target="https://www.onedisease.org/faq" TargetMode="External"/><Relationship Id="rId4" Type="http://schemas.openxmlformats.org/officeDocument/2006/relationships/hyperlink" Target="http://www.onedisease.org/resources-1"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617D01A-A1D0-464E-9E0E-A265BC4718D7}"/>
              </a:ext>
            </a:extLst>
          </p:cNvPr>
          <p:cNvSpPr/>
          <p:nvPr/>
        </p:nvSpPr>
        <p:spPr>
          <a:xfrm>
            <a:off x="0" y="0"/>
            <a:ext cx="12192000" cy="6858000"/>
          </a:xfrm>
          <a:prstGeom prst="rect">
            <a:avLst/>
          </a:prstGeom>
          <a:blipFill dpi="0" rotWithShape="1">
            <a:blip r:embed="rId3" cstate="screen">
              <a:duotone>
                <a:prstClr val="black"/>
                <a:schemeClr val="accent3">
                  <a:tint val="45000"/>
                  <a:satMod val="400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itle 10">
            <a:extLst>
              <a:ext uri="{FF2B5EF4-FFF2-40B4-BE49-F238E27FC236}">
                <a16:creationId xmlns:a16="http://schemas.microsoft.com/office/drawing/2014/main" id="{2C5ACBAD-57E5-4D06-A0B2-191336290CD5}"/>
              </a:ext>
            </a:extLst>
          </p:cNvPr>
          <p:cNvSpPr>
            <a:spLocks noGrp="1"/>
          </p:cNvSpPr>
          <p:nvPr>
            <p:ph type="ctrTitle"/>
          </p:nvPr>
        </p:nvSpPr>
        <p:spPr>
          <a:xfrm>
            <a:off x="1524000" y="172527"/>
            <a:ext cx="9144000" cy="5553031"/>
          </a:xfrm>
          <a:noFill/>
        </p:spPr>
        <p:txBody>
          <a:bodyPr>
            <a:normAutofit fontScale="90000"/>
          </a:bodyPr>
          <a:lstStyle/>
          <a:p>
            <a:br>
              <a:rPr lang="en-AU" sz="8800" dirty="0">
                <a:solidFill>
                  <a:schemeClr val="bg1"/>
                </a:solidFill>
                <a:latin typeface="Arial" panose="020B0604020202020204" pitchFamily="34" charset="0"/>
                <a:cs typeface="Arial" panose="020B0604020202020204" pitchFamily="34" charset="0"/>
              </a:rPr>
            </a:br>
            <a:br>
              <a:rPr lang="en-AU" sz="8800" dirty="0">
                <a:solidFill>
                  <a:schemeClr val="bg1"/>
                </a:solidFill>
                <a:latin typeface="Arial" panose="020B0604020202020204" pitchFamily="34" charset="0"/>
                <a:cs typeface="Arial" panose="020B0604020202020204" pitchFamily="34" charset="0"/>
              </a:rPr>
            </a:br>
            <a:br>
              <a:rPr lang="en-AU" sz="8800" dirty="0">
                <a:solidFill>
                  <a:schemeClr val="bg1"/>
                </a:solidFill>
                <a:latin typeface="Arial" panose="020B0604020202020204" pitchFamily="34" charset="0"/>
                <a:cs typeface="Arial" panose="020B0604020202020204" pitchFamily="34" charset="0"/>
              </a:rPr>
            </a:br>
            <a:br>
              <a:rPr lang="en-AU" sz="8800" dirty="0">
                <a:solidFill>
                  <a:schemeClr val="bg1"/>
                </a:solidFill>
                <a:latin typeface="Arial" panose="020B0604020202020204" pitchFamily="34" charset="0"/>
                <a:cs typeface="Arial" panose="020B0604020202020204" pitchFamily="34" charset="0"/>
              </a:rPr>
            </a:br>
            <a:br>
              <a:rPr lang="en-AU" sz="8800" dirty="0">
                <a:solidFill>
                  <a:schemeClr val="bg1"/>
                </a:solidFill>
                <a:latin typeface="Arial" panose="020B0604020202020204" pitchFamily="34" charset="0"/>
                <a:cs typeface="Arial" panose="020B0604020202020204" pitchFamily="34" charset="0"/>
              </a:rPr>
            </a:br>
            <a:br>
              <a:rPr lang="en-AU" sz="8800" dirty="0">
                <a:solidFill>
                  <a:schemeClr val="bg1"/>
                </a:solidFill>
                <a:latin typeface="Arial" panose="020B0604020202020204" pitchFamily="34" charset="0"/>
                <a:cs typeface="Arial" panose="020B0604020202020204" pitchFamily="34" charset="0"/>
              </a:rPr>
            </a:br>
            <a:br>
              <a:rPr lang="en-AU" sz="8800" dirty="0">
                <a:solidFill>
                  <a:schemeClr val="bg1"/>
                </a:solidFill>
                <a:latin typeface="Arial" panose="020B0604020202020204" pitchFamily="34" charset="0"/>
                <a:cs typeface="Arial" panose="020B0604020202020204" pitchFamily="34" charset="0"/>
              </a:rPr>
            </a:br>
            <a:br>
              <a:rPr lang="en-AU" sz="8800" dirty="0">
                <a:solidFill>
                  <a:schemeClr val="bg1"/>
                </a:solidFill>
                <a:latin typeface="Arial" panose="020B0604020202020204" pitchFamily="34" charset="0"/>
                <a:cs typeface="Arial" panose="020B0604020202020204" pitchFamily="34" charset="0"/>
              </a:rPr>
            </a:br>
            <a:br>
              <a:rPr lang="en-AU" sz="8800" dirty="0">
                <a:solidFill>
                  <a:schemeClr val="bg1"/>
                </a:solidFill>
                <a:latin typeface="Arial" panose="020B0604020202020204" pitchFamily="34" charset="0"/>
                <a:cs typeface="Arial" panose="020B0604020202020204" pitchFamily="34" charset="0"/>
              </a:rPr>
            </a:br>
            <a:br>
              <a:rPr lang="en-AU" sz="8800" dirty="0">
                <a:solidFill>
                  <a:schemeClr val="bg1"/>
                </a:solidFill>
                <a:latin typeface="Arial" panose="020B0604020202020204" pitchFamily="34" charset="0"/>
                <a:cs typeface="Arial" panose="020B0604020202020204" pitchFamily="34" charset="0"/>
              </a:rPr>
            </a:br>
            <a:br>
              <a:rPr lang="en-AU" sz="8800" dirty="0">
                <a:solidFill>
                  <a:schemeClr val="bg1"/>
                </a:solidFill>
                <a:latin typeface="Arial" panose="020B0604020202020204" pitchFamily="34" charset="0"/>
                <a:cs typeface="Arial" panose="020B0604020202020204" pitchFamily="34" charset="0"/>
              </a:rPr>
            </a:br>
            <a:br>
              <a:rPr lang="en-AU" sz="8800" dirty="0">
                <a:solidFill>
                  <a:schemeClr val="bg1"/>
                </a:solidFill>
                <a:latin typeface="Arial" panose="020B0604020202020204" pitchFamily="34" charset="0"/>
                <a:cs typeface="Arial" panose="020B0604020202020204" pitchFamily="34" charset="0"/>
              </a:rPr>
            </a:br>
            <a:br>
              <a:rPr lang="en-AU" sz="8800" dirty="0">
                <a:solidFill>
                  <a:schemeClr val="bg1"/>
                </a:solidFill>
                <a:latin typeface="Arial" panose="020B0604020202020204" pitchFamily="34" charset="0"/>
                <a:cs typeface="Arial" panose="020B0604020202020204" pitchFamily="34" charset="0"/>
              </a:rPr>
            </a:br>
            <a:br>
              <a:rPr lang="en-AU" sz="8800" dirty="0">
                <a:solidFill>
                  <a:schemeClr val="bg1"/>
                </a:solidFill>
                <a:latin typeface="Arial" panose="020B0604020202020204" pitchFamily="34" charset="0"/>
                <a:cs typeface="Arial" panose="020B0604020202020204" pitchFamily="34" charset="0"/>
              </a:rPr>
            </a:br>
            <a:br>
              <a:rPr lang="en-AU" sz="8800" dirty="0">
                <a:solidFill>
                  <a:schemeClr val="bg1"/>
                </a:solidFill>
                <a:latin typeface="Arial" panose="020B0604020202020204" pitchFamily="34" charset="0"/>
                <a:cs typeface="Arial" panose="020B0604020202020204" pitchFamily="34" charset="0"/>
              </a:rPr>
            </a:br>
            <a:r>
              <a:rPr lang="en-AU" sz="8800" dirty="0">
                <a:solidFill>
                  <a:schemeClr val="bg1"/>
                </a:solidFill>
                <a:latin typeface="Arial" panose="020B0604020202020204" pitchFamily="34" charset="0"/>
                <a:cs typeface="Arial" panose="020B0604020202020204" pitchFamily="34" charset="0"/>
              </a:rPr>
              <a:t>Scabies </a:t>
            </a:r>
            <a:br>
              <a:rPr lang="en-AU" sz="8800" dirty="0">
                <a:solidFill>
                  <a:schemeClr val="bg1"/>
                </a:solidFill>
                <a:latin typeface="Arial" panose="020B0604020202020204" pitchFamily="34" charset="0"/>
                <a:cs typeface="Arial" panose="020B0604020202020204" pitchFamily="34" charset="0"/>
              </a:rPr>
            </a:br>
            <a:r>
              <a:rPr lang="en-AU" sz="8800" dirty="0">
                <a:solidFill>
                  <a:schemeClr val="bg1"/>
                </a:solidFill>
                <a:latin typeface="Arial" panose="020B0604020202020204" pitchFamily="34" charset="0"/>
                <a:cs typeface="Arial" panose="020B0604020202020204" pitchFamily="34" charset="0"/>
              </a:rPr>
              <a:t>&amp;</a:t>
            </a:r>
            <a:br>
              <a:rPr lang="en-AU" sz="8800" dirty="0">
                <a:solidFill>
                  <a:schemeClr val="bg1"/>
                </a:solidFill>
                <a:latin typeface="Arial" panose="020B0604020202020204" pitchFamily="34" charset="0"/>
                <a:cs typeface="Arial" panose="020B0604020202020204" pitchFamily="34" charset="0"/>
              </a:rPr>
            </a:br>
            <a:r>
              <a:rPr lang="en-AU" sz="8800" dirty="0">
                <a:solidFill>
                  <a:schemeClr val="bg1"/>
                </a:solidFill>
                <a:latin typeface="Arial" panose="020B0604020202020204" pitchFamily="34" charset="0"/>
                <a:cs typeface="Arial" panose="020B0604020202020204" pitchFamily="34" charset="0"/>
              </a:rPr>
              <a:t>Crusted Scabies</a:t>
            </a:r>
            <a:br>
              <a:rPr lang="en-AU" sz="8800" dirty="0">
                <a:solidFill>
                  <a:schemeClr val="bg1"/>
                </a:solidFill>
                <a:latin typeface="Arial" panose="020B0604020202020204" pitchFamily="34" charset="0"/>
                <a:cs typeface="Arial" panose="020B0604020202020204" pitchFamily="34" charset="0"/>
              </a:rPr>
            </a:br>
            <a:r>
              <a:rPr lang="en-AU" sz="8800" dirty="0">
                <a:solidFill>
                  <a:schemeClr val="bg1"/>
                </a:solidFill>
                <a:latin typeface="Arial" panose="020B0604020202020204" pitchFamily="34" charset="0"/>
                <a:cs typeface="Arial" panose="020B0604020202020204" pitchFamily="34" charset="0"/>
              </a:rPr>
              <a:t>Management</a:t>
            </a:r>
            <a:endParaRPr lang="en-AU" sz="2700" dirty="0">
              <a:solidFill>
                <a:schemeClr val="bg1"/>
              </a:solidFill>
              <a:latin typeface="Arial" panose="020B0604020202020204" pitchFamily="34" charset="0"/>
              <a:cs typeface="Arial" panose="020B0604020202020204" pitchFamily="34" charset="0"/>
            </a:endParaRPr>
          </a:p>
        </p:txBody>
      </p:sp>
      <p:pic>
        <p:nvPicPr>
          <p:cNvPr id="15" name="Picture 14" descr="A close up of a logo&#10;&#10;Description generated with very high confidence">
            <a:extLst>
              <a:ext uri="{FF2B5EF4-FFF2-40B4-BE49-F238E27FC236}">
                <a16:creationId xmlns:a16="http://schemas.microsoft.com/office/drawing/2014/main" id="{211D3BC7-245F-476E-B248-9BA99877451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27920" y="5725558"/>
            <a:ext cx="2194560" cy="874713"/>
          </a:xfrm>
          <a:prstGeom prst="rect">
            <a:avLst/>
          </a:prstGeom>
        </p:spPr>
      </p:pic>
    </p:spTree>
    <p:extLst>
      <p:ext uri="{BB962C8B-B14F-4D97-AF65-F5344CB8AC3E}">
        <p14:creationId xmlns:p14="http://schemas.microsoft.com/office/powerpoint/2010/main" val="2418864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91203A1-9542-4CB9-B62F-B430F7D27A01}"/>
              </a:ext>
            </a:extLst>
          </p:cNvPr>
          <p:cNvSpPr/>
          <p:nvPr/>
        </p:nvSpPr>
        <p:spPr>
          <a:xfrm>
            <a:off x="838201" y="1806317"/>
            <a:ext cx="5201265" cy="3539430"/>
          </a:xfrm>
          <a:prstGeom prst="rect">
            <a:avLst/>
          </a:prstGeom>
        </p:spPr>
        <p:txBody>
          <a:bodyPr wrap="square">
            <a:spAutoFit/>
          </a:bodyPr>
          <a:lstStyle/>
          <a:p>
            <a:pPr marL="0" marR="0" lvl="0" indent="0" algn="l" defTabSz="914400" rtl="0" eaLnBrk="1" fontAlgn="auto" latinLnBrk="0" hangingPunct="1">
              <a:spcBef>
                <a:spcPts val="0"/>
              </a:spcBef>
              <a:spcAft>
                <a:spcPts val="600"/>
              </a:spcAft>
              <a:buClrTx/>
              <a:buSzTx/>
              <a:buFontTx/>
              <a:buNone/>
              <a:tabLst/>
              <a:defRPr/>
            </a:pPr>
            <a:r>
              <a:rPr kumimoji="0" lang="en-AU"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Description</a:t>
            </a:r>
          </a:p>
          <a:p>
            <a:pPr marL="0" marR="0" lvl="0" indent="0" algn="l" defTabSz="914400" rtl="0" eaLnBrk="1" fontAlgn="auto" latinLnBrk="0" hangingPunct="1">
              <a:spcBef>
                <a:spcPts val="100"/>
              </a:spcBef>
              <a:spcAft>
                <a:spcPts val="600"/>
              </a:spcAft>
              <a:buClrTx/>
              <a:buSzTx/>
              <a:buFontTx/>
              <a:buNone/>
              <a:tabLst/>
              <a:defRPr/>
            </a:pPr>
            <a:r>
              <a:rPr kumimoji="0" lang="en-AU" sz="20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Distribution of scabies on the body includes areas </a:t>
            </a:r>
            <a:r>
              <a:rPr lang="en-AU" sz="2000" dirty="0">
                <a:latin typeface="Arial" panose="020B0604020202020204" pitchFamily="34" charset="0"/>
                <a:cs typeface="Arial" panose="020B0604020202020204" pitchFamily="34" charset="0"/>
              </a:rPr>
              <a:t>of folded skin for burrowing. For example:</a:t>
            </a:r>
          </a:p>
          <a:p>
            <a:pPr marL="342900" marR="0" lvl="0" indent="-342900" algn="l" defTabSz="914400" rtl="0" eaLnBrk="1" fontAlgn="auto" latinLnBrk="0" hangingPunct="1">
              <a:spcBef>
                <a:spcPts val="100"/>
              </a:spcBef>
              <a:spcAft>
                <a:spcPts val="100"/>
              </a:spcAft>
              <a:buClrTx/>
              <a:buSzTx/>
              <a:buFont typeface="Arial" panose="020B0604020202020204" pitchFamily="34" charset="0"/>
              <a:buChar char="•"/>
              <a:tabLst/>
              <a:defRPr/>
            </a:pPr>
            <a:r>
              <a:rPr lang="en-AU" sz="2000" dirty="0">
                <a:latin typeface="Arial" panose="020B0604020202020204" pitchFamily="34" charset="0"/>
                <a:cs typeface="Arial" panose="020B0604020202020204" pitchFamily="34" charset="0"/>
              </a:rPr>
              <a:t>Webs between fingers &amp; toes</a:t>
            </a:r>
          </a:p>
          <a:p>
            <a:pPr marL="342900" marR="0" lvl="0" indent="-342900" algn="l" defTabSz="914400" rtl="0" eaLnBrk="1" fontAlgn="auto" latinLnBrk="0" hangingPunct="1">
              <a:spcBef>
                <a:spcPts val="100"/>
              </a:spcBef>
              <a:spcAft>
                <a:spcPts val="100"/>
              </a:spcAft>
              <a:buClrTx/>
              <a:buSzTx/>
              <a:buFont typeface="Arial" panose="020B0604020202020204" pitchFamily="34" charset="0"/>
              <a:buChar char="•"/>
              <a:tabLst/>
              <a:defRPr/>
            </a:pPr>
            <a:r>
              <a:rPr lang="en-AU" sz="2000" dirty="0">
                <a:latin typeface="Arial" panose="020B0604020202020204" pitchFamily="34" charset="0"/>
                <a:cs typeface="Arial" panose="020B0604020202020204" pitchFamily="34" charset="0"/>
              </a:rPr>
              <a:t>Wrists</a:t>
            </a:r>
          </a:p>
          <a:p>
            <a:pPr marL="342900" marR="0" lvl="0" indent="-342900" algn="l" defTabSz="914400" rtl="0" eaLnBrk="1" fontAlgn="auto" latinLnBrk="0" hangingPunct="1">
              <a:spcBef>
                <a:spcPts val="100"/>
              </a:spcBef>
              <a:spcAft>
                <a:spcPts val="100"/>
              </a:spcAft>
              <a:buClrTx/>
              <a:buSzTx/>
              <a:buFont typeface="Arial" panose="020B0604020202020204" pitchFamily="34" charset="0"/>
              <a:buChar char="•"/>
              <a:tabLst/>
              <a:defRPr/>
            </a:pPr>
            <a:r>
              <a:rPr lang="en-AU" sz="2000" dirty="0">
                <a:latin typeface="Arial" panose="020B0604020202020204" pitchFamily="34" charset="0"/>
                <a:cs typeface="Arial" panose="020B0604020202020204" pitchFamily="34" charset="0"/>
              </a:rPr>
              <a:t>Axilla (under the arms)</a:t>
            </a:r>
          </a:p>
          <a:p>
            <a:pPr marL="342900" marR="0" lvl="0" indent="-342900" algn="l" defTabSz="914400" rtl="0" eaLnBrk="1" fontAlgn="auto" latinLnBrk="0" hangingPunct="1">
              <a:spcBef>
                <a:spcPts val="100"/>
              </a:spcBef>
              <a:spcAft>
                <a:spcPts val="100"/>
              </a:spcAft>
              <a:buClrTx/>
              <a:buSzTx/>
              <a:buFont typeface="Arial" panose="020B0604020202020204" pitchFamily="34" charset="0"/>
              <a:buChar char="•"/>
              <a:tabLst/>
              <a:defRPr/>
            </a:pPr>
            <a:r>
              <a:rPr lang="en-AU" sz="2000" dirty="0">
                <a:latin typeface="Arial" panose="020B0604020202020204" pitchFamily="34" charset="0"/>
                <a:cs typeface="Arial" panose="020B0604020202020204" pitchFamily="34" charset="0"/>
              </a:rPr>
              <a:t>Elbows</a:t>
            </a:r>
          </a:p>
          <a:p>
            <a:pPr marL="342900" marR="0" lvl="0" indent="-342900" algn="l" defTabSz="914400" rtl="0" eaLnBrk="1" fontAlgn="auto" latinLnBrk="0" hangingPunct="1">
              <a:spcBef>
                <a:spcPts val="100"/>
              </a:spcBef>
              <a:spcAft>
                <a:spcPts val="100"/>
              </a:spcAft>
              <a:buClrTx/>
              <a:buSzTx/>
              <a:buFont typeface="Arial" panose="020B0604020202020204" pitchFamily="34" charset="0"/>
              <a:buChar char="•"/>
              <a:tabLst/>
              <a:defRPr/>
            </a:pPr>
            <a:r>
              <a:rPr lang="en-AU" sz="2000" dirty="0">
                <a:latin typeface="Arial" panose="020B0604020202020204" pitchFamily="34" charset="0"/>
                <a:cs typeface="Arial" panose="020B0604020202020204" pitchFamily="34" charset="0"/>
              </a:rPr>
              <a:t>Knee areas</a:t>
            </a:r>
          </a:p>
          <a:p>
            <a:pPr marL="342900" marR="0" lvl="0" indent="-342900" algn="l" defTabSz="914400" rtl="0" eaLnBrk="1" fontAlgn="auto" latinLnBrk="0" hangingPunct="1">
              <a:spcBef>
                <a:spcPts val="100"/>
              </a:spcBef>
              <a:spcAft>
                <a:spcPts val="100"/>
              </a:spcAft>
              <a:buClrTx/>
              <a:buSzTx/>
              <a:buFont typeface="Arial" panose="020B0604020202020204" pitchFamily="34" charset="0"/>
              <a:buChar char="•"/>
              <a:tabLst/>
              <a:defRPr/>
            </a:pPr>
            <a:r>
              <a:rPr lang="en-AU" sz="2000" dirty="0">
                <a:latin typeface="Arial" panose="020B0604020202020204" pitchFamily="34" charset="0"/>
                <a:cs typeface="Arial" panose="020B0604020202020204" pitchFamily="34" charset="0"/>
              </a:rPr>
              <a:t>Buttocks &amp;  genitals</a:t>
            </a:r>
          </a:p>
        </p:txBody>
      </p:sp>
      <p:pic>
        <p:nvPicPr>
          <p:cNvPr id="6" name="Picture 5" descr="A picture containing shirt&#10;&#10;Description automatically generated">
            <a:extLst>
              <a:ext uri="{FF2B5EF4-FFF2-40B4-BE49-F238E27FC236}">
                <a16:creationId xmlns:a16="http://schemas.microsoft.com/office/drawing/2014/main" id="{DA97DBD5-6581-4250-8AD4-078B2F2CC0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02825" y="1806317"/>
            <a:ext cx="3850974" cy="3972309"/>
          </a:xfrm>
          <a:prstGeom prst="rect">
            <a:avLst/>
          </a:prstGeom>
          <a:ln w="12700">
            <a:solidFill>
              <a:schemeClr val="tx1">
                <a:lumMod val="50000"/>
                <a:lumOff val="50000"/>
              </a:schemeClr>
            </a:solidFill>
          </a:ln>
        </p:spPr>
      </p:pic>
      <p:sp>
        <p:nvSpPr>
          <p:cNvPr id="2" name="Date Placeholder 1">
            <a:extLst>
              <a:ext uri="{FF2B5EF4-FFF2-40B4-BE49-F238E27FC236}">
                <a16:creationId xmlns:a16="http://schemas.microsoft.com/office/drawing/2014/main" id="{43E0072D-AA6D-444F-8FAB-2BE1B08E9F81}"/>
              </a:ext>
            </a:extLst>
          </p:cNvPr>
          <p:cNvSpPr>
            <a:spLocks noGrp="1"/>
          </p:cNvSpPr>
          <p:nvPr>
            <p:ph type="dt" sz="half" idx="10"/>
          </p:nvPr>
        </p:nvSpPr>
        <p:spPr/>
        <p:txBody>
          <a:bodyPr/>
          <a:lstStyle/>
          <a:p>
            <a:r>
              <a:rPr lang="en-US" dirty="0"/>
              <a:t>Last updated 15/10/2020</a:t>
            </a:r>
            <a:endParaRPr lang="en-AU" dirty="0"/>
          </a:p>
        </p:txBody>
      </p:sp>
      <p:sp>
        <p:nvSpPr>
          <p:cNvPr id="3" name="Footer Placeholder 2">
            <a:extLst>
              <a:ext uri="{FF2B5EF4-FFF2-40B4-BE49-F238E27FC236}">
                <a16:creationId xmlns:a16="http://schemas.microsoft.com/office/drawing/2014/main" id="{DABD3103-46A0-4893-99BE-E008C0C1582E}"/>
              </a:ext>
            </a:extLst>
          </p:cNvPr>
          <p:cNvSpPr>
            <a:spLocks noGrp="1"/>
          </p:cNvSpPr>
          <p:nvPr>
            <p:ph type="ftr" sz="quarter" idx="11"/>
          </p:nvPr>
        </p:nvSpPr>
        <p:spPr/>
        <p:txBody>
          <a:bodyPr/>
          <a:lstStyle/>
          <a:p>
            <a:r>
              <a:rPr lang="en-AU" dirty="0"/>
              <a:t>www.onedisease.org</a:t>
            </a:r>
          </a:p>
        </p:txBody>
      </p:sp>
      <p:sp>
        <p:nvSpPr>
          <p:cNvPr id="7" name="Title 1">
            <a:extLst>
              <a:ext uri="{FF2B5EF4-FFF2-40B4-BE49-F238E27FC236}">
                <a16:creationId xmlns:a16="http://schemas.microsoft.com/office/drawing/2014/main" id="{01FE0C35-034C-4346-B61A-D745BBAAC2E6}"/>
              </a:ext>
            </a:extLst>
          </p:cNvPr>
          <p:cNvSpPr>
            <a:spLocks noGrp="1"/>
          </p:cNvSpPr>
          <p:nvPr>
            <p:ph type="title"/>
          </p:nvPr>
        </p:nvSpPr>
        <p:spPr>
          <a:xfrm>
            <a:off x="838201" y="365129"/>
            <a:ext cx="10515600" cy="1325563"/>
          </a:xfrm>
          <a:solidFill>
            <a:srgbClr val="00B6F1"/>
          </a:solidFill>
        </p:spPr>
        <p:txBody>
          <a:bodyPr>
            <a:normAutofit/>
          </a:bodyPr>
          <a:lstStyle/>
          <a:p>
            <a:r>
              <a:rPr lang="en-AU" b="0" dirty="0">
                <a:latin typeface="Arial" panose="020B0604020202020204" pitchFamily="34" charset="0"/>
                <a:cs typeface="Arial" panose="020B0604020202020204" pitchFamily="34" charset="0"/>
              </a:rPr>
              <a:t>Scabies</a:t>
            </a:r>
          </a:p>
        </p:txBody>
      </p:sp>
    </p:spTree>
    <p:extLst>
      <p:ext uri="{BB962C8B-B14F-4D97-AF65-F5344CB8AC3E}">
        <p14:creationId xmlns:p14="http://schemas.microsoft.com/office/powerpoint/2010/main" val="6703545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8E5721-8C8C-4F15-B56C-2B84F130039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91092" y="1809881"/>
            <a:ext cx="5146072" cy="3492163"/>
          </a:xfrm>
          <a:prstGeom prst="rect">
            <a:avLst/>
          </a:prstGeom>
          <a:solidFill>
            <a:srgbClr val="FFFFFF">
              <a:shade val="85000"/>
            </a:srgbClr>
          </a:solidFill>
          <a:ln w="12700" cap="sq">
            <a:solidFill>
              <a:schemeClr val="tx1">
                <a:lumMod val="50000"/>
                <a:lumOff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1">
            <a:extLst>
              <a:ext uri="{FF2B5EF4-FFF2-40B4-BE49-F238E27FC236}">
                <a16:creationId xmlns:a16="http://schemas.microsoft.com/office/drawing/2014/main" id="{E58B9BBE-165C-4640-AA08-6B29B759C371}"/>
              </a:ext>
            </a:extLst>
          </p:cNvPr>
          <p:cNvSpPr>
            <a:spLocks noGrp="1"/>
          </p:cNvSpPr>
          <p:nvPr>
            <p:ph type="title"/>
          </p:nvPr>
        </p:nvSpPr>
        <p:spPr>
          <a:prstGeom prst="rect">
            <a:avLst/>
          </a:prstGeom>
          <a:solidFill>
            <a:srgbClr val="00B6F1"/>
          </a:solidFill>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b="0" i="0" u="none" strike="noStrike" kern="0" cap="none" spc="0" normalizeH="0" baseline="0" noProof="0" dirty="0">
                <a:ln>
                  <a:noFill/>
                </a:ln>
                <a:solidFill>
                  <a:sysClr val="window" lastClr="FFFFFF"/>
                </a:solidFill>
                <a:effectLst/>
                <a:uLnTx/>
                <a:uFillTx/>
                <a:latin typeface="Arial" panose="020B0604020202020204" pitchFamily="34" charset="0"/>
                <a:cs typeface="Arial" panose="020B0604020202020204" pitchFamily="34" charset="0"/>
              </a:rPr>
              <a:t>Scabies</a:t>
            </a:r>
          </a:p>
        </p:txBody>
      </p:sp>
      <p:sp>
        <p:nvSpPr>
          <p:cNvPr id="2" name="TextBox 1"/>
          <p:cNvSpPr txBox="1"/>
          <p:nvPr/>
        </p:nvSpPr>
        <p:spPr>
          <a:xfrm>
            <a:off x="838200" y="5387705"/>
            <a:ext cx="3352800"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1. Life cycle of scabies mite</a:t>
            </a:r>
            <a:endParaRPr lang="en-AU" sz="2000" dirty="0">
              <a:latin typeface="Arial" panose="020B0604020202020204" pitchFamily="34" charset="0"/>
              <a:cs typeface="Arial" panose="020B0604020202020204" pitchFamily="34" charset="0"/>
            </a:endParaRPr>
          </a:p>
        </p:txBody>
      </p:sp>
      <p:sp>
        <p:nvSpPr>
          <p:cNvPr id="8" name="TextBox 7"/>
          <p:cNvSpPr txBox="1"/>
          <p:nvPr/>
        </p:nvSpPr>
        <p:spPr>
          <a:xfrm>
            <a:off x="6191092" y="5383644"/>
            <a:ext cx="4451508"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2. Scabies mites lay eggs in burrows in the skin</a:t>
            </a:r>
            <a:endParaRPr lang="en-AU" sz="2000" dirty="0">
              <a:latin typeface="Arial" panose="020B0604020202020204" pitchFamily="34" charset="0"/>
              <a:cs typeface="Arial" panose="020B0604020202020204" pitchFamily="34" charset="0"/>
            </a:endParaRPr>
          </a:p>
        </p:txBody>
      </p:sp>
      <p:sp>
        <p:nvSpPr>
          <p:cNvPr id="3" name="Date Placeholder 2">
            <a:extLst>
              <a:ext uri="{FF2B5EF4-FFF2-40B4-BE49-F238E27FC236}">
                <a16:creationId xmlns:a16="http://schemas.microsoft.com/office/drawing/2014/main" id="{A47FB1B3-9472-4BF1-B1E6-3F65F5FB3362}"/>
              </a:ext>
            </a:extLst>
          </p:cNvPr>
          <p:cNvSpPr>
            <a:spLocks noGrp="1"/>
          </p:cNvSpPr>
          <p:nvPr>
            <p:ph type="dt" sz="half" idx="10"/>
          </p:nvPr>
        </p:nvSpPr>
        <p:spPr/>
        <p:txBody>
          <a:bodyPr/>
          <a:lstStyle/>
          <a:p>
            <a:r>
              <a:rPr lang="en-US" dirty="0"/>
              <a:t>Last updated 15/10/2020</a:t>
            </a:r>
            <a:endParaRPr lang="en-AU" dirty="0"/>
          </a:p>
        </p:txBody>
      </p:sp>
      <p:sp>
        <p:nvSpPr>
          <p:cNvPr id="6" name="Footer Placeholder 5">
            <a:extLst>
              <a:ext uri="{FF2B5EF4-FFF2-40B4-BE49-F238E27FC236}">
                <a16:creationId xmlns:a16="http://schemas.microsoft.com/office/drawing/2014/main" id="{30720A73-4702-45C2-ABAB-AF6C6250BCE4}"/>
              </a:ext>
            </a:extLst>
          </p:cNvPr>
          <p:cNvSpPr>
            <a:spLocks noGrp="1"/>
          </p:cNvSpPr>
          <p:nvPr>
            <p:ph type="ftr" sz="quarter" idx="11"/>
          </p:nvPr>
        </p:nvSpPr>
        <p:spPr/>
        <p:txBody>
          <a:bodyPr/>
          <a:lstStyle/>
          <a:p>
            <a:r>
              <a:rPr lang="en-AU"/>
              <a:t>www.onedisease.org</a:t>
            </a:r>
          </a:p>
        </p:txBody>
      </p:sp>
      <p:pic>
        <p:nvPicPr>
          <p:cNvPr id="10" name="Picture 9" descr="Diagram&#10;&#10;Description automatically generated">
            <a:extLst>
              <a:ext uri="{FF2B5EF4-FFF2-40B4-BE49-F238E27FC236}">
                <a16:creationId xmlns:a16="http://schemas.microsoft.com/office/drawing/2014/main" id="{4DD8230E-7415-4125-9054-5FAEA68C8A4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4836" y="1809881"/>
            <a:ext cx="4935590" cy="3492163"/>
          </a:xfrm>
          <a:prstGeom prst="rect">
            <a:avLst/>
          </a:prstGeom>
        </p:spPr>
      </p:pic>
    </p:spTree>
    <p:extLst>
      <p:ext uri="{BB962C8B-B14F-4D97-AF65-F5344CB8AC3E}">
        <p14:creationId xmlns:p14="http://schemas.microsoft.com/office/powerpoint/2010/main" val="10338916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B6F1"/>
          </a:solidFill>
        </p:spPr>
        <p:txBody>
          <a:bodyPr>
            <a:normAutofit/>
          </a:bodyPr>
          <a:lstStyle/>
          <a:p>
            <a:r>
              <a:rPr lang="en-AU" b="0" dirty="0">
                <a:latin typeface="Arial" panose="020B0604020202020204" pitchFamily="34" charset="0"/>
                <a:cs typeface="Arial" panose="020B0604020202020204" pitchFamily="34" charset="0"/>
              </a:rPr>
              <a:t>Scabies</a:t>
            </a:r>
          </a:p>
        </p:txBody>
      </p:sp>
      <p:sp>
        <p:nvSpPr>
          <p:cNvPr id="3" name="Content Placeholder 2"/>
          <p:cNvSpPr>
            <a:spLocks noGrp="1"/>
          </p:cNvSpPr>
          <p:nvPr>
            <p:ph sz="half" idx="4294967295"/>
          </p:nvPr>
        </p:nvSpPr>
        <p:spPr>
          <a:xfrm>
            <a:off x="838200" y="1843169"/>
            <a:ext cx="5964936" cy="4340057"/>
          </a:xfrm>
        </p:spPr>
        <p:txBody>
          <a:bodyPr>
            <a:normAutofit fontScale="25000" lnSpcReduction="20000"/>
          </a:bodyPr>
          <a:lstStyle/>
          <a:p>
            <a:pPr marL="0" indent="0">
              <a:lnSpc>
                <a:spcPct val="120000"/>
              </a:lnSpc>
              <a:spcBef>
                <a:spcPts val="600"/>
              </a:spcBef>
              <a:spcAft>
                <a:spcPts val="600"/>
              </a:spcAft>
              <a:buNone/>
            </a:pPr>
            <a:r>
              <a:rPr lang="en-AU" sz="9600" b="1" dirty="0"/>
              <a:t>Detection</a:t>
            </a:r>
          </a:p>
          <a:p>
            <a:pPr marL="0" indent="0">
              <a:lnSpc>
                <a:spcPct val="120000"/>
              </a:lnSpc>
              <a:spcBef>
                <a:spcPts val="600"/>
              </a:spcBef>
              <a:spcAft>
                <a:spcPts val="600"/>
              </a:spcAft>
              <a:buNone/>
            </a:pPr>
            <a:r>
              <a:rPr lang="en-US" sz="8000" dirty="0"/>
              <a:t>Look for:</a:t>
            </a:r>
            <a:endParaRPr lang="en-AU" sz="8000" dirty="0"/>
          </a:p>
          <a:p>
            <a:pPr>
              <a:lnSpc>
                <a:spcPct val="120000"/>
              </a:lnSpc>
              <a:spcBef>
                <a:spcPts val="600"/>
              </a:spcBef>
              <a:spcAft>
                <a:spcPts val="600"/>
              </a:spcAft>
            </a:pPr>
            <a:r>
              <a:rPr lang="en-AU" sz="8000" dirty="0"/>
              <a:t>Blisters or burrows in the folds of skin</a:t>
            </a:r>
          </a:p>
          <a:p>
            <a:pPr>
              <a:lnSpc>
                <a:spcPct val="120000"/>
              </a:lnSpc>
              <a:spcBef>
                <a:spcPts val="600"/>
              </a:spcBef>
              <a:spcAft>
                <a:spcPts val="600"/>
              </a:spcAft>
            </a:pPr>
            <a:r>
              <a:rPr lang="en-AU" sz="8000" dirty="0"/>
              <a:t>Pimple like bumps (papules)</a:t>
            </a:r>
          </a:p>
          <a:p>
            <a:pPr>
              <a:lnSpc>
                <a:spcPct val="120000"/>
              </a:lnSpc>
              <a:spcBef>
                <a:spcPts val="600"/>
              </a:spcBef>
              <a:spcAft>
                <a:spcPts val="600"/>
              </a:spcAft>
            </a:pPr>
            <a:r>
              <a:rPr lang="en-AU" sz="8000" dirty="0"/>
              <a:t>Itch (particularly at night) &amp; when you scratch the skin can become infected</a:t>
            </a:r>
          </a:p>
          <a:p>
            <a:pPr>
              <a:lnSpc>
                <a:spcPct val="120000"/>
              </a:lnSpc>
              <a:spcBef>
                <a:spcPts val="600"/>
              </a:spcBef>
              <a:spcAft>
                <a:spcPts val="600"/>
              </a:spcAft>
            </a:pPr>
            <a:r>
              <a:rPr lang="en-AU" sz="8000" dirty="0"/>
              <a:t>Rash and bumps on the skin</a:t>
            </a:r>
          </a:p>
          <a:p>
            <a:pPr>
              <a:lnSpc>
                <a:spcPct val="120000"/>
              </a:lnSpc>
              <a:spcBef>
                <a:spcPts val="600"/>
              </a:spcBef>
              <a:spcAft>
                <a:spcPts val="600"/>
              </a:spcAft>
            </a:pPr>
            <a:r>
              <a:rPr lang="en-AU" sz="8000" dirty="0"/>
              <a:t>Close contact with someone who has scabies</a:t>
            </a:r>
          </a:p>
          <a:p>
            <a:pPr>
              <a:lnSpc>
                <a:spcPct val="120000"/>
              </a:lnSpc>
              <a:spcBef>
                <a:spcPts val="600"/>
              </a:spcBef>
              <a:spcAft>
                <a:spcPts val="600"/>
              </a:spcAft>
            </a:pPr>
            <a:r>
              <a:rPr lang="en-AU" sz="8000" dirty="0"/>
              <a:t>Secondary Infection </a:t>
            </a:r>
          </a:p>
          <a:p>
            <a:pPr>
              <a:lnSpc>
                <a:spcPct val="120000"/>
              </a:lnSpc>
            </a:pPr>
            <a:endParaRPr lang="en-AU" dirty="0"/>
          </a:p>
        </p:txBody>
      </p:sp>
      <p:pic>
        <p:nvPicPr>
          <p:cNvPr id="8" name="Content Placeholder 7"/>
          <p:cNvPicPr>
            <a:picLocks noGrp="1" noChangeAspect="1"/>
          </p:cNvPicPr>
          <p:nvPr>
            <p:ph sz="half" idx="4294967295"/>
          </p:nvPr>
        </p:nvPicPr>
        <p:blipFill>
          <a:blip r:embed="rId3" cstate="screen">
            <a:extLst>
              <a:ext uri="{28A0092B-C50C-407E-A947-70E740481C1C}">
                <a14:useLocalDpi xmlns:a14="http://schemas.microsoft.com/office/drawing/2010/main"/>
              </a:ext>
            </a:extLst>
          </a:blip>
          <a:stretch>
            <a:fillRect/>
          </a:stretch>
        </p:blipFill>
        <p:spPr>
          <a:xfrm>
            <a:off x="7384925" y="1843169"/>
            <a:ext cx="2892932" cy="1872714"/>
          </a:xfrm>
        </p:spPr>
      </p:pic>
      <p:pic>
        <p:nvPicPr>
          <p:cNvPr id="12" name="Picture 1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384739" y="4199796"/>
            <a:ext cx="2893304" cy="1644876"/>
          </a:xfrm>
          <a:prstGeom prst="rect">
            <a:avLst/>
          </a:prstGeom>
        </p:spPr>
      </p:pic>
      <p:sp>
        <p:nvSpPr>
          <p:cNvPr id="4" name="TextBox 3">
            <a:extLst>
              <a:ext uri="{FF2B5EF4-FFF2-40B4-BE49-F238E27FC236}">
                <a16:creationId xmlns:a16="http://schemas.microsoft.com/office/drawing/2014/main" id="{EA9C9D19-E846-47B4-ACBF-97C300E5A21A}"/>
              </a:ext>
            </a:extLst>
          </p:cNvPr>
          <p:cNvSpPr txBox="1"/>
          <p:nvPr/>
        </p:nvSpPr>
        <p:spPr>
          <a:xfrm>
            <a:off x="7272258" y="3719812"/>
            <a:ext cx="422761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Scabies with infected sores from scratching</a:t>
            </a:r>
          </a:p>
        </p:txBody>
      </p:sp>
      <p:sp>
        <p:nvSpPr>
          <p:cNvPr id="9" name="TextBox 8">
            <a:extLst>
              <a:ext uri="{FF2B5EF4-FFF2-40B4-BE49-F238E27FC236}">
                <a16:creationId xmlns:a16="http://schemas.microsoft.com/office/drawing/2014/main" id="{40E68D19-C359-4350-A45D-B327CEECD4C5}"/>
              </a:ext>
            </a:extLst>
          </p:cNvPr>
          <p:cNvSpPr txBox="1"/>
          <p:nvPr/>
        </p:nvSpPr>
        <p:spPr>
          <a:xfrm>
            <a:off x="7272258" y="5844672"/>
            <a:ext cx="120105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dirty="0">
                <a:solidFill>
                  <a:prstClr val="black"/>
                </a:solidFill>
                <a:latin typeface="Arial" panose="020B0604020202020204" pitchFamily="34" charset="0"/>
                <a:cs typeface="Arial" panose="020B0604020202020204" pitchFamily="34" charset="0"/>
              </a:rPr>
              <a:t>Papules</a:t>
            </a:r>
            <a:endParaRPr kumimoji="0" lang="en-AU"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 name="Date Placeholder 5">
            <a:extLst>
              <a:ext uri="{FF2B5EF4-FFF2-40B4-BE49-F238E27FC236}">
                <a16:creationId xmlns:a16="http://schemas.microsoft.com/office/drawing/2014/main" id="{D0435524-066C-45A7-9F18-6BF21D1D6921}"/>
              </a:ext>
            </a:extLst>
          </p:cNvPr>
          <p:cNvSpPr>
            <a:spLocks noGrp="1"/>
          </p:cNvSpPr>
          <p:nvPr>
            <p:ph type="dt" sz="half" idx="10"/>
          </p:nvPr>
        </p:nvSpPr>
        <p:spPr/>
        <p:txBody>
          <a:bodyPr/>
          <a:lstStyle/>
          <a:p>
            <a:r>
              <a:rPr lang="en-US" dirty="0"/>
              <a:t>Last updated 15/10/2020</a:t>
            </a:r>
            <a:endParaRPr lang="en-AU" dirty="0"/>
          </a:p>
        </p:txBody>
      </p:sp>
      <p:sp>
        <p:nvSpPr>
          <p:cNvPr id="7" name="Footer Placeholder 6">
            <a:extLst>
              <a:ext uri="{FF2B5EF4-FFF2-40B4-BE49-F238E27FC236}">
                <a16:creationId xmlns:a16="http://schemas.microsoft.com/office/drawing/2014/main" id="{A24B16CA-B285-491C-BF95-CCC0CF8E105B}"/>
              </a:ext>
            </a:extLst>
          </p:cNvPr>
          <p:cNvSpPr>
            <a:spLocks noGrp="1"/>
          </p:cNvSpPr>
          <p:nvPr>
            <p:ph type="ftr" sz="quarter" idx="11"/>
          </p:nvPr>
        </p:nvSpPr>
        <p:spPr/>
        <p:txBody>
          <a:bodyPr/>
          <a:lstStyle/>
          <a:p>
            <a:r>
              <a:rPr lang="en-AU"/>
              <a:t>www.onedisease.org</a:t>
            </a:r>
          </a:p>
        </p:txBody>
      </p:sp>
    </p:spTree>
    <p:extLst>
      <p:ext uri="{BB962C8B-B14F-4D97-AF65-F5344CB8AC3E}">
        <p14:creationId xmlns:p14="http://schemas.microsoft.com/office/powerpoint/2010/main" val="39960748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19A86-CAAE-4C89-8E98-6CE37066549E}"/>
              </a:ext>
            </a:extLst>
          </p:cNvPr>
          <p:cNvSpPr>
            <a:spLocks noGrp="1"/>
          </p:cNvSpPr>
          <p:nvPr>
            <p:ph type="title"/>
          </p:nvPr>
        </p:nvSpPr>
        <p:spPr>
          <a:solidFill>
            <a:srgbClr val="00B6F1"/>
          </a:solidFill>
        </p:spPr>
        <p:txBody>
          <a:bodyPr/>
          <a:lstStyle/>
          <a:p>
            <a:r>
              <a:rPr lang="en-AU" b="0" dirty="0">
                <a:solidFill>
                  <a:schemeClr val="bg1"/>
                </a:solidFill>
                <a:latin typeface="Arial" panose="020B0604020202020204" pitchFamily="34" charset="0"/>
                <a:cs typeface="Arial" panose="020B0604020202020204" pitchFamily="34" charset="0"/>
              </a:rPr>
              <a:t>Scabies</a:t>
            </a:r>
            <a:endParaRPr lang="en-AU" sz="3900" b="0" dirty="0">
              <a:solidFill>
                <a:schemeClr val="bg1"/>
              </a:solidFill>
              <a:latin typeface="Arial" panose="020B0604020202020204" pitchFamily="34" charset="0"/>
              <a:cs typeface="Arial" panose="020B0604020202020204" pitchFamily="34" charset="0"/>
            </a:endParaRPr>
          </a:p>
        </p:txBody>
      </p:sp>
      <p:pic>
        <p:nvPicPr>
          <p:cNvPr id="5" name="Content Placeholder 4">
            <a:extLst>
              <a:ext uri="{FF2B5EF4-FFF2-40B4-BE49-F238E27FC236}">
                <a16:creationId xmlns:a16="http://schemas.microsoft.com/office/drawing/2014/main" id="{769BD1FE-049F-4854-A75F-14DBCD6A6F32}"/>
              </a:ext>
            </a:extLst>
          </p:cNvPr>
          <p:cNvPicPr>
            <a:picLocks noGrp="1" noChangeAspect="1"/>
          </p:cNvPicPr>
          <p:nvPr>
            <p:ph idx="4294967295"/>
          </p:nvPr>
        </p:nvPicPr>
        <p:blipFill>
          <a:blip r:embed="rId3" cstate="screen">
            <a:extLst>
              <a:ext uri="{28A0092B-C50C-407E-A947-70E740481C1C}">
                <a14:useLocalDpi xmlns:a14="http://schemas.microsoft.com/office/drawing/2010/main"/>
              </a:ext>
            </a:extLst>
          </a:blip>
          <a:stretch>
            <a:fillRect/>
          </a:stretch>
        </p:blipFill>
        <p:spPr>
          <a:xfrm>
            <a:off x="838201" y="1939771"/>
            <a:ext cx="4597052" cy="3200647"/>
          </a:xfrm>
        </p:spPr>
      </p:pic>
      <p:sp>
        <p:nvSpPr>
          <p:cNvPr id="6" name="TextBox 5">
            <a:extLst>
              <a:ext uri="{FF2B5EF4-FFF2-40B4-BE49-F238E27FC236}">
                <a16:creationId xmlns:a16="http://schemas.microsoft.com/office/drawing/2014/main" id="{3F5D371D-FD82-4D80-8C97-2D15631AC455}"/>
              </a:ext>
            </a:extLst>
          </p:cNvPr>
          <p:cNvSpPr txBox="1"/>
          <p:nvPr/>
        </p:nvSpPr>
        <p:spPr>
          <a:xfrm>
            <a:off x="5627358" y="1839162"/>
            <a:ext cx="5465473" cy="3600986"/>
          </a:xfrm>
          <a:prstGeom prst="rect">
            <a:avLst/>
          </a:prstGeom>
          <a:noFill/>
        </p:spPr>
        <p:txBody>
          <a:bodyPr wrap="square" rtlCol="0">
            <a:spAutoFit/>
          </a:bodyPr>
          <a:lstStyle/>
          <a:p>
            <a:pPr lvl="0" defTabSz="457200">
              <a:spcAft>
                <a:spcPts val="1200"/>
              </a:spcAft>
              <a:defRPr/>
            </a:pPr>
            <a:r>
              <a:rPr lang="en-AU" sz="2400" b="1" dirty="0">
                <a:latin typeface="Arial" panose="020B0604020202020204" pitchFamily="34" charset="0"/>
                <a:cs typeface="Arial" panose="020B0604020202020204" pitchFamily="34" charset="0"/>
              </a:rPr>
              <a:t>Transmission</a:t>
            </a:r>
          </a:p>
          <a:p>
            <a:pPr lvl="0" defTabSz="457200">
              <a:spcAft>
                <a:spcPts val="1200"/>
              </a:spcAft>
              <a:defRPr/>
            </a:pPr>
            <a:r>
              <a:rPr kumimoji="0" lang="en-AU"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Close, prolonged skin-to-skin contact such as:</a:t>
            </a:r>
          </a:p>
          <a:p>
            <a:pPr marL="342900" lvl="0" indent="-342900" defTabSz="457200">
              <a:spcAft>
                <a:spcPts val="1200"/>
              </a:spcAft>
              <a:buFont typeface="Arial" panose="020B0604020202020204" pitchFamily="34" charset="0"/>
              <a:buChar char="•"/>
              <a:defRPr/>
            </a:pPr>
            <a:r>
              <a:rPr kumimoji="0" lang="en-AU"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Sharing a bed with somebody</a:t>
            </a:r>
          </a:p>
          <a:p>
            <a:pPr marL="342900" lvl="0" indent="-342900" defTabSz="457200">
              <a:spcAft>
                <a:spcPts val="1200"/>
              </a:spcAft>
              <a:buFont typeface="Arial" panose="020B0604020202020204" pitchFamily="34" charset="0"/>
              <a:buChar char="•"/>
              <a:defRPr/>
            </a:pPr>
            <a:r>
              <a:rPr kumimoji="0" lang="en-AU"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Holding a child for a long time</a:t>
            </a:r>
          </a:p>
          <a:p>
            <a:pPr marL="342900" lvl="0" indent="-342900" defTabSz="457200">
              <a:spcAft>
                <a:spcPts val="1200"/>
              </a:spcAft>
              <a:buFont typeface="Arial" panose="020B0604020202020204" pitchFamily="34" charset="0"/>
              <a:buChar char="•"/>
              <a:defRPr/>
            </a:pPr>
            <a:r>
              <a:rPr kumimoji="0" lang="en-AU"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Overcrowded housing</a:t>
            </a:r>
          </a:p>
          <a:p>
            <a:pPr lvl="0" defTabSz="457200">
              <a:spcAft>
                <a:spcPts val="1200"/>
              </a:spcAft>
              <a:defRPr/>
            </a:pPr>
            <a:r>
              <a:rPr lang="en-US" sz="2000" dirty="0">
                <a:solidFill>
                  <a:prstClr val="black"/>
                </a:solidFill>
                <a:latin typeface="Arial" panose="020B0604020202020204" pitchFamily="34" charset="0"/>
                <a:cs typeface="Arial" panose="020B0604020202020204" pitchFamily="34" charset="0"/>
              </a:rPr>
              <a:t>Scabies mites are rarely transmitted from freshly contaminated clothes or bedclothes</a:t>
            </a:r>
          </a:p>
          <a:p>
            <a:pPr marL="1257300" lvl="2" indent="-342900" defTabSz="457200">
              <a:buFont typeface="Arial" pitchFamily="34" charset="0"/>
              <a:buChar char="•"/>
              <a:defRPr/>
            </a:pPr>
            <a:endParaRPr kumimoji="0" lang="en-AU"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 name="Date Placeholder 2">
            <a:extLst>
              <a:ext uri="{FF2B5EF4-FFF2-40B4-BE49-F238E27FC236}">
                <a16:creationId xmlns:a16="http://schemas.microsoft.com/office/drawing/2014/main" id="{B8E76323-5445-4E21-8751-1D460193729F}"/>
              </a:ext>
            </a:extLst>
          </p:cNvPr>
          <p:cNvSpPr>
            <a:spLocks noGrp="1"/>
          </p:cNvSpPr>
          <p:nvPr>
            <p:ph type="dt" sz="half" idx="10"/>
          </p:nvPr>
        </p:nvSpPr>
        <p:spPr/>
        <p:txBody>
          <a:bodyPr/>
          <a:lstStyle/>
          <a:p>
            <a:r>
              <a:rPr lang="en-US" dirty="0"/>
              <a:t>Last updated 15/10/2020</a:t>
            </a:r>
            <a:endParaRPr lang="en-AU" dirty="0"/>
          </a:p>
        </p:txBody>
      </p:sp>
      <p:sp>
        <p:nvSpPr>
          <p:cNvPr id="4" name="Footer Placeholder 3">
            <a:extLst>
              <a:ext uri="{FF2B5EF4-FFF2-40B4-BE49-F238E27FC236}">
                <a16:creationId xmlns:a16="http://schemas.microsoft.com/office/drawing/2014/main" id="{793E6E08-D250-47D6-A36C-4B3FB13DDFAA}"/>
              </a:ext>
            </a:extLst>
          </p:cNvPr>
          <p:cNvSpPr>
            <a:spLocks noGrp="1"/>
          </p:cNvSpPr>
          <p:nvPr>
            <p:ph type="ftr" sz="quarter" idx="11"/>
          </p:nvPr>
        </p:nvSpPr>
        <p:spPr/>
        <p:txBody>
          <a:bodyPr/>
          <a:lstStyle/>
          <a:p>
            <a:r>
              <a:rPr lang="en-AU"/>
              <a:t>www.onedisease.org</a:t>
            </a:r>
          </a:p>
        </p:txBody>
      </p:sp>
    </p:spTree>
    <p:extLst>
      <p:ext uri="{BB962C8B-B14F-4D97-AF65-F5344CB8AC3E}">
        <p14:creationId xmlns:p14="http://schemas.microsoft.com/office/powerpoint/2010/main" val="33876573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1848135"/>
            <a:ext cx="5209074" cy="2769989"/>
          </a:xfrm>
          <a:prstGeom prst="rect">
            <a:avLst/>
          </a:prstGeom>
          <a:noFill/>
        </p:spPr>
        <p:txBody>
          <a:bodyPr wrap="square" rtlCol="0">
            <a:spAutoFit/>
          </a:bodyPr>
          <a:lstStyle/>
          <a:p>
            <a:pPr>
              <a:spcAft>
                <a:spcPts val="1200"/>
              </a:spcAft>
            </a:pPr>
            <a:r>
              <a:rPr lang="en-US" sz="2400" b="1" dirty="0">
                <a:latin typeface="Arial" panose="020B0604020202020204" pitchFamily="34" charset="0"/>
                <a:cs typeface="Arial" panose="020B0604020202020204" pitchFamily="34" charset="0"/>
              </a:rPr>
              <a:t>Treatment</a:t>
            </a:r>
            <a:endParaRPr lang="en-US" b="1" dirty="0">
              <a:latin typeface="Arial" panose="020B0604020202020204" pitchFamily="34" charset="0"/>
              <a:cs typeface="Arial" panose="020B0604020202020204" pitchFamily="34" charset="0"/>
            </a:endParaRPr>
          </a:p>
          <a:p>
            <a:pPr>
              <a:spcAft>
                <a:spcPts val="1200"/>
              </a:spcAft>
            </a:pPr>
            <a:r>
              <a:rPr lang="en-US" sz="2000" dirty="0">
                <a:latin typeface="Arial" panose="020B0604020202020204" pitchFamily="34" charset="0"/>
                <a:cs typeface="Arial" panose="020B0604020202020204" pitchFamily="34" charset="0"/>
              </a:rPr>
              <a:t>Treatment of scabies requires 2 doses for you and all close contacts:</a:t>
            </a:r>
          </a:p>
          <a:p>
            <a:pPr marL="342900" indent="-342900">
              <a:spcAft>
                <a:spcPts val="1200"/>
              </a:spcAft>
              <a:buFont typeface="Arial" panose="020B0604020202020204" pitchFamily="34" charset="0"/>
              <a:buChar char="•"/>
            </a:pPr>
            <a:r>
              <a:rPr lang="en-US" sz="2000" dirty="0">
                <a:latin typeface="Arial" panose="020B0604020202020204" pitchFamily="34" charset="0"/>
                <a:cs typeface="Arial" panose="020B0604020202020204" pitchFamily="34" charset="0"/>
              </a:rPr>
              <a:t>Life cycle of scabies mite shows the first dose will kill adult mites but not eggs</a:t>
            </a:r>
          </a:p>
          <a:p>
            <a:pPr marL="342900" indent="-342900">
              <a:spcAft>
                <a:spcPts val="1200"/>
              </a:spcAft>
              <a:buFont typeface="Arial" panose="020B0604020202020204" pitchFamily="34" charset="0"/>
              <a:buChar char="•"/>
            </a:pPr>
            <a:r>
              <a:rPr lang="en-US" sz="2000" dirty="0">
                <a:latin typeface="Arial" panose="020B0604020202020204" pitchFamily="34" charset="0"/>
                <a:cs typeface="Arial" panose="020B0604020202020204" pitchFamily="34" charset="0"/>
              </a:rPr>
              <a:t>The second dose, one week later, will kill newly hatched eggs</a:t>
            </a:r>
            <a:endParaRPr lang="en-AU" sz="2000" dirty="0">
              <a:latin typeface="Arial" panose="020B0604020202020204" pitchFamily="34" charset="0"/>
              <a:cs typeface="Arial" panose="020B0604020202020204" pitchFamily="34" charset="0"/>
            </a:endParaRPr>
          </a:p>
        </p:txBody>
      </p:sp>
      <p:sp>
        <p:nvSpPr>
          <p:cNvPr id="3" name="Title 2"/>
          <p:cNvSpPr>
            <a:spLocks noGrp="1"/>
          </p:cNvSpPr>
          <p:nvPr>
            <p:ph type="title"/>
          </p:nvPr>
        </p:nvSpPr>
        <p:spPr>
          <a:solidFill>
            <a:srgbClr val="00B6F1"/>
          </a:solidFill>
        </p:spPr>
        <p:txBody>
          <a:bodyPr/>
          <a:lstStyle/>
          <a:p>
            <a:r>
              <a:rPr lang="en-US" b="0"/>
              <a:t>Scabies</a:t>
            </a:r>
            <a:endParaRPr lang="en-AU" b="0" dirty="0"/>
          </a:p>
        </p:txBody>
      </p:sp>
      <p:sp>
        <p:nvSpPr>
          <p:cNvPr id="2" name="Date Placeholder 1">
            <a:extLst>
              <a:ext uri="{FF2B5EF4-FFF2-40B4-BE49-F238E27FC236}">
                <a16:creationId xmlns:a16="http://schemas.microsoft.com/office/drawing/2014/main" id="{749462D5-5C1F-4EF0-AAF9-13461C43A636}"/>
              </a:ext>
            </a:extLst>
          </p:cNvPr>
          <p:cNvSpPr>
            <a:spLocks noGrp="1"/>
          </p:cNvSpPr>
          <p:nvPr>
            <p:ph type="dt" sz="half" idx="10"/>
          </p:nvPr>
        </p:nvSpPr>
        <p:spPr/>
        <p:txBody>
          <a:bodyPr/>
          <a:lstStyle/>
          <a:p>
            <a:r>
              <a:rPr lang="en-US" dirty="0"/>
              <a:t>Last updated 15/10/2020</a:t>
            </a:r>
            <a:endParaRPr lang="en-AU" dirty="0"/>
          </a:p>
        </p:txBody>
      </p:sp>
      <p:sp>
        <p:nvSpPr>
          <p:cNvPr id="6" name="Footer Placeholder 5">
            <a:extLst>
              <a:ext uri="{FF2B5EF4-FFF2-40B4-BE49-F238E27FC236}">
                <a16:creationId xmlns:a16="http://schemas.microsoft.com/office/drawing/2014/main" id="{192E6073-7E97-4979-9691-E37B4D191A76}"/>
              </a:ext>
            </a:extLst>
          </p:cNvPr>
          <p:cNvSpPr>
            <a:spLocks noGrp="1"/>
          </p:cNvSpPr>
          <p:nvPr>
            <p:ph type="ftr" sz="quarter" idx="11"/>
          </p:nvPr>
        </p:nvSpPr>
        <p:spPr/>
        <p:txBody>
          <a:bodyPr/>
          <a:lstStyle/>
          <a:p>
            <a:r>
              <a:rPr lang="en-AU"/>
              <a:t>www.onedisease.org</a:t>
            </a:r>
          </a:p>
        </p:txBody>
      </p:sp>
      <p:pic>
        <p:nvPicPr>
          <p:cNvPr id="9" name="Picture 8" descr="A picture containing text&#10;&#10;Description automatically generated">
            <a:extLst>
              <a:ext uri="{FF2B5EF4-FFF2-40B4-BE49-F238E27FC236}">
                <a16:creationId xmlns:a16="http://schemas.microsoft.com/office/drawing/2014/main" id="{F08986F1-DD33-442B-869E-BA986FB2C4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44727" y="2497696"/>
            <a:ext cx="5306524" cy="2316298"/>
          </a:xfrm>
          <a:prstGeom prst="rect">
            <a:avLst/>
          </a:prstGeom>
        </p:spPr>
      </p:pic>
    </p:spTree>
    <p:extLst>
      <p:ext uri="{BB962C8B-B14F-4D97-AF65-F5344CB8AC3E}">
        <p14:creationId xmlns:p14="http://schemas.microsoft.com/office/powerpoint/2010/main" val="2478140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B6F1"/>
          </a:solidFill>
        </p:spPr>
        <p:txBody>
          <a:bodyPr/>
          <a:lstStyle/>
          <a:p>
            <a:r>
              <a:rPr lang="en-US" b="0" dirty="0"/>
              <a:t>Scabies</a:t>
            </a:r>
            <a:endParaRPr lang="en-AU" b="0" dirty="0"/>
          </a:p>
        </p:txBody>
      </p:sp>
      <p:sp>
        <p:nvSpPr>
          <p:cNvPr id="3" name="Content Placeholder 2">
            <a:extLst>
              <a:ext uri="{FF2B5EF4-FFF2-40B4-BE49-F238E27FC236}">
                <a16:creationId xmlns:a16="http://schemas.microsoft.com/office/drawing/2014/main" id="{9B0D61CE-D7F5-45A2-AF1E-99D52C342CE9}"/>
              </a:ext>
            </a:extLst>
          </p:cNvPr>
          <p:cNvSpPr>
            <a:spLocks noGrp="1"/>
          </p:cNvSpPr>
          <p:nvPr>
            <p:ph idx="4294967295"/>
          </p:nvPr>
        </p:nvSpPr>
        <p:spPr>
          <a:xfrm>
            <a:off x="838201" y="1922900"/>
            <a:ext cx="10515600" cy="3910972"/>
          </a:xfrm>
        </p:spPr>
        <p:txBody>
          <a:bodyPr>
            <a:normAutofit/>
          </a:bodyPr>
          <a:lstStyle/>
          <a:p>
            <a:pPr marL="0" indent="0">
              <a:lnSpc>
                <a:spcPct val="110000"/>
              </a:lnSpc>
              <a:spcBef>
                <a:spcPts val="600"/>
              </a:spcBef>
              <a:spcAft>
                <a:spcPts val="600"/>
              </a:spcAft>
              <a:buNone/>
            </a:pPr>
            <a:r>
              <a:rPr lang="en-US" sz="2400" b="1" dirty="0"/>
              <a:t>Treatment – treat entire household on the same day</a:t>
            </a:r>
            <a:endParaRPr lang="en-AU" sz="2000" b="1" dirty="0"/>
          </a:p>
          <a:p>
            <a:pPr>
              <a:lnSpc>
                <a:spcPct val="110000"/>
              </a:lnSpc>
              <a:spcBef>
                <a:spcPts val="600"/>
              </a:spcBef>
              <a:spcAft>
                <a:spcPts val="600"/>
              </a:spcAft>
            </a:pPr>
            <a:r>
              <a:rPr lang="en-AU" sz="2000" dirty="0" err="1"/>
              <a:t>Lyclear</a:t>
            </a:r>
            <a:r>
              <a:rPr lang="en-AU" sz="2000" dirty="0"/>
              <a:t> (5% permethrin) topical, leave on for 8-24 hours</a:t>
            </a:r>
          </a:p>
          <a:p>
            <a:pPr>
              <a:lnSpc>
                <a:spcPct val="110000"/>
              </a:lnSpc>
              <a:spcBef>
                <a:spcPts val="600"/>
              </a:spcBef>
              <a:spcAft>
                <a:spcPts val="600"/>
              </a:spcAft>
            </a:pPr>
            <a:r>
              <a:rPr lang="en-AU" sz="2000" dirty="0"/>
              <a:t>Ivermectin (prescribed by doctors)</a:t>
            </a:r>
          </a:p>
          <a:p>
            <a:pPr>
              <a:lnSpc>
                <a:spcPct val="110000"/>
              </a:lnSpc>
              <a:spcBef>
                <a:spcPts val="600"/>
              </a:spcBef>
              <a:spcAft>
                <a:spcPts val="600"/>
              </a:spcAft>
            </a:pPr>
            <a:r>
              <a:rPr lang="en-AU" sz="2000" dirty="0"/>
              <a:t>Benzyl Benzoate (usually used for Crusted Scabies) topical, leave on for 24 hours. </a:t>
            </a:r>
          </a:p>
          <a:p>
            <a:pPr marL="0" indent="0" algn="ctr">
              <a:lnSpc>
                <a:spcPct val="110000"/>
              </a:lnSpc>
              <a:spcBef>
                <a:spcPts val="100"/>
              </a:spcBef>
              <a:spcAft>
                <a:spcPts val="100"/>
              </a:spcAft>
              <a:buNone/>
            </a:pPr>
            <a:endParaRPr lang="en-AU" sz="2000" b="1" dirty="0"/>
          </a:p>
          <a:p>
            <a:pPr marL="0" indent="0" algn="ctr">
              <a:lnSpc>
                <a:spcPct val="110000"/>
              </a:lnSpc>
              <a:spcBef>
                <a:spcPts val="100"/>
              </a:spcBef>
              <a:spcAft>
                <a:spcPts val="100"/>
              </a:spcAft>
              <a:buNone/>
            </a:pPr>
            <a:r>
              <a:rPr lang="en-AU" sz="2000" b="1" dirty="0"/>
              <a:t>NONE OF THESE KILL SCABIES EGGS SO THEY NEED TO BE USED TWICE – ONE WEEK APART</a:t>
            </a:r>
          </a:p>
          <a:p>
            <a:pPr marL="0" indent="0" algn="ctr">
              <a:lnSpc>
                <a:spcPct val="110000"/>
              </a:lnSpc>
              <a:spcBef>
                <a:spcPts val="100"/>
              </a:spcBef>
              <a:spcAft>
                <a:spcPts val="100"/>
              </a:spcAft>
              <a:buNone/>
            </a:pPr>
            <a:endParaRPr lang="en-AU" sz="2000" b="1" dirty="0"/>
          </a:p>
          <a:p>
            <a:pPr marL="0" indent="0" algn="ctr">
              <a:lnSpc>
                <a:spcPct val="110000"/>
              </a:lnSpc>
              <a:spcBef>
                <a:spcPts val="100"/>
              </a:spcBef>
              <a:spcAft>
                <a:spcPts val="100"/>
              </a:spcAft>
              <a:buNone/>
            </a:pPr>
            <a:r>
              <a:rPr kumimoji="0" lang="en-AU" sz="2000" b="0" i="0" u="sng" strike="noStrike" kern="1200" cap="none" spc="0" normalizeH="0" baseline="0" noProof="0" dirty="0">
                <a:ln>
                  <a:noFill/>
                </a:ln>
                <a:solidFill>
                  <a:prstClr val="black"/>
                </a:solidFill>
                <a:effectLst/>
                <a:uLnTx/>
                <a:uFillTx/>
              </a:rPr>
              <a:t>After final treatment</a:t>
            </a:r>
            <a:r>
              <a:rPr lang="en-AU" sz="2000" u="sng" dirty="0">
                <a:solidFill>
                  <a:prstClr val="black"/>
                </a:solidFill>
              </a:rPr>
              <a:t> – </a:t>
            </a:r>
            <a:r>
              <a:rPr kumimoji="0" lang="en-AU" sz="2000" b="0" i="0" u="sng" strike="noStrike" kern="1200" cap="none" spc="0" normalizeH="0" baseline="0" noProof="0" dirty="0">
                <a:ln>
                  <a:noFill/>
                </a:ln>
                <a:solidFill>
                  <a:prstClr val="black"/>
                </a:solidFill>
                <a:effectLst/>
                <a:uLnTx/>
                <a:uFillTx/>
              </a:rPr>
              <a:t>recalls for follow up treatment</a:t>
            </a:r>
          </a:p>
        </p:txBody>
      </p:sp>
      <p:sp>
        <p:nvSpPr>
          <p:cNvPr id="4" name="Date Placeholder 3">
            <a:extLst>
              <a:ext uri="{FF2B5EF4-FFF2-40B4-BE49-F238E27FC236}">
                <a16:creationId xmlns:a16="http://schemas.microsoft.com/office/drawing/2014/main" id="{C8E106DD-20B0-4131-A4B6-8FB6A7143D8C}"/>
              </a:ext>
            </a:extLst>
          </p:cNvPr>
          <p:cNvSpPr>
            <a:spLocks noGrp="1"/>
          </p:cNvSpPr>
          <p:nvPr>
            <p:ph type="dt" sz="half" idx="10"/>
          </p:nvPr>
        </p:nvSpPr>
        <p:spPr/>
        <p:txBody>
          <a:bodyPr/>
          <a:lstStyle/>
          <a:p>
            <a:r>
              <a:rPr lang="en-US" dirty="0"/>
              <a:t>Last updated 15/10/2020</a:t>
            </a:r>
            <a:endParaRPr lang="en-AU" dirty="0"/>
          </a:p>
        </p:txBody>
      </p:sp>
      <p:sp>
        <p:nvSpPr>
          <p:cNvPr id="5" name="Footer Placeholder 4">
            <a:extLst>
              <a:ext uri="{FF2B5EF4-FFF2-40B4-BE49-F238E27FC236}">
                <a16:creationId xmlns:a16="http://schemas.microsoft.com/office/drawing/2014/main" id="{9209A0EC-ECF2-4678-A571-3A54C68A528B}"/>
              </a:ext>
            </a:extLst>
          </p:cNvPr>
          <p:cNvSpPr>
            <a:spLocks noGrp="1"/>
          </p:cNvSpPr>
          <p:nvPr>
            <p:ph type="ftr" sz="quarter" idx="11"/>
          </p:nvPr>
        </p:nvSpPr>
        <p:spPr/>
        <p:txBody>
          <a:bodyPr/>
          <a:lstStyle/>
          <a:p>
            <a:r>
              <a:rPr lang="en-AU"/>
              <a:t>www.onedisease.org</a:t>
            </a:r>
          </a:p>
        </p:txBody>
      </p:sp>
    </p:spTree>
    <p:extLst>
      <p:ext uri="{BB962C8B-B14F-4D97-AF65-F5344CB8AC3E}">
        <p14:creationId xmlns:p14="http://schemas.microsoft.com/office/powerpoint/2010/main" val="37239833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B6F1"/>
          </a:solidFill>
        </p:spPr>
        <p:txBody>
          <a:bodyPr/>
          <a:lstStyle/>
          <a:p>
            <a:r>
              <a:rPr lang="en-US" b="0" dirty="0"/>
              <a:t>Scabies</a:t>
            </a:r>
            <a:endParaRPr lang="en-AU" b="0" dirty="0"/>
          </a:p>
        </p:txBody>
      </p:sp>
      <p:sp>
        <p:nvSpPr>
          <p:cNvPr id="3" name="Content Placeholder 2">
            <a:extLst>
              <a:ext uri="{FF2B5EF4-FFF2-40B4-BE49-F238E27FC236}">
                <a16:creationId xmlns:a16="http://schemas.microsoft.com/office/drawing/2014/main" id="{9B0D61CE-D7F5-45A2-AF1E-99D52C342CE9}"/>
              </a:ext>
            </a:extLst>
          </p:cNvPr>
          <p:cNvSpPr>
            <a:spLocks noGrp="1"/>
          </p:cNvSpPr>
          <p:nvPr>
            <p:ph idx="4294967295"/>
          </p:nvPr>
        </p:nvSpPr>
        <p:spPr>
          <a:xfrm>
            <a:off x="838201" y="1816100"/>
            <a:ext cx="5384799" cy="4540332"/>
          </a:xfrm>
        </p:spPr>
        <p:txBody>
          <a:bodyPr>
            <a:normAutofit fontScale="85000" lnSpcReduction="20000"/>
          </a:bodyPr>
          <a:lstStyle/>
          <a:p>
            <a:pPr marL="0" indent="0">
              <a:lnSpc>
                <a:spcPct val="110000"/>
              </a:lnSpc>
              <a:spcBef>
                <a:spcPts val="600"/>
              </a:spcBef>
              <a:spcAft>
                <a:spcPts val="600"/>
              </a:spcAft>
              <a:buNone/>
            </a:pPr>
            <a:r>
              <a:rPr lang="en-US" b="1" dirty="0"/>
              <a:t>Applying scabies creams/lotions</a:t>
            </a:r>
          </a:p>
          <a:p>
            <a:pPr marL="0" indent="0">
              <a:lnSpc>
                <a:spcPct val="110000"/>
              </a:lnSpc>
              <a:spcBef>
                <a:spcPts val="600"/>
              </a:spcBef>
              <a:spcAft>
                <a:spcPts val="600"/>
              </a:spcAft>
              <a:buNone/>
            </a:pPr>
            <a:r>
              <a:rPr lang="en-AU" sz="2000" dirty="0"/>
              <a:t>When applying creams or lotions (Permethrin or Benzyl Benzoate), make sure to apply to the </a:t>
            </a:r>
            <a:r>
              <a:rPr lang="en-AU" sz="2000" u="sng" dirty="0"/>
              <a:t>whole body</a:t>
            </a:r>
            <a:r>
              <a:rPr lang="en-AU" sz="2000" dirty="0"/>
              <a:t> from head to toe. </a:t>
            </a:r>
          </a:p>
          <a:p>
            <a:pPr marL="0" indent="0">
              <a:lnSpc>
                <a:spcPct val="110000"/>
              </a:lnSpc>
              <a:spcBef>
                <a:spcPts val="600"/>
              </a:spcBef>
              <a:spcAft>
                <a:spcPts val="600"/>
              </a:spcAft>
              <a:buNone/>
            </a:pPr>
            <a:r>
              <a:rPr lang="en-AU" sz="2000" dirty="0"/>
              <a:t>Make sure the cream goes everywhere including:</a:t>
            </a:r>
          </a:p>
          <a:p>
            <a:pPr>
              <a:lnSpc>
                <a:spcPct val="110000"/>
              </a:lnSpc>
              <a:spcBef>
                <a:spcPts val="600"/>
              </a:spcBef>
              <a:spcAft>
                <a:spcPts val="600"/>
              </a:spcAft>
            </a:pPr>
            <a:r>
              <a:rPr lang="en-AU" sz="2000" dirty="0"/>
              <a:t>Between fingers and toes</a:t>
            </a:r>
          </a:p>
          <a:p>
            <a:pPr>
              <a:lnSpc>
                <a:spcPct val="110000"/>
              </a:lnSpc>
              <a:spcBef>
                <a:spcPts val="600"/>
              </a:spcBef>
              <a:spcAft>
                <a:spcPts val="600"/>
              </a:spcAft>
            </a:pPr>
            <a:r>
              <a:rPr lang="en-AU" sz="2000" dirty="0"/>
              <a:t>On the face (avoid the eyes, nostrils and mouth) and scalp</a:t>
            </a:r>
          </a:p>
          <a:p>
            <a:pPr>
              <a:lnSpc>
                <a:spcPct val="110000"/>
              </a:lnSpc>
              <a:spcBef>
                <a:spcPts val="600"/>
              </a:spcBef>
              <a:spcAft>
                <a:spcPts val="600"/>
              </a:spcAft>
            </a:pPr>
            <a:r>
              <a:rPr lang="en-AU" sz="2000" dirty="0"/>
              <a:t>Under trimmed fingernails</a:t>
            </a:r>
          </a:p>
          <a:p>
            <a:pPr>
              <a:lnSpc>
                <a:spcPct val="110000"/>
              </a:lnSpc>
              <a:spcBef>
                <a:spcPts val="600"/>
              </a:spcBef>
              <a:spcAft>
                <a:spcPts val="600"/>
              </a:spcAft>
            </a:pPr>
            <a:r>
              <a:rPr lang="en-AU" sz="2000" dirty="0"/>
              <a:t>Soles of the feet</a:t>
            </a:r>
          </a:p>
          <a:p>
            <a:pPr>
              <a:lnSpc>
                <a:spcPct val="110000"/>
              </a:lnSpc>
              <a:spcBef>
                <a:spcPts val="600"/>
              </a:spcBef>
              <a:spcAft>
                <a:spcPts val="600"/>
              </a:spcAft>
            </a:pPr>
            <a:r>
              <a:rPr lang="en-AU" sz="2000" dirty="0"/>
              <a:t>Bottom and groin</a:t>
            </a:r>
          </a:p>
          <a:p>
            <a:pPr marL="0" indent="0">
              <a:lnSpc>
                <a:spcPct val="110000"/>
              </a:lnSpc>
              <a:spcBef>
                <a:spcPts val="600"/>
              </a:spcBef>
              <a:spcAft>
                <a:spcPts val="600"/>
              </a:spcAft>
              <a:buNone/>
            </a:pPr>
            <a:r>
              <a:rPr lang="en-AU" sz="2000" dirty="0"/>
              <a:t>Avoid the hands for babies who may put their hands in their mouths. </a:t>
            </a:r>
          </a:p>
        </p:txBody>
      </p:sp>
      <p:sp>
        <p:nvSpPr>
          <p:cNvPr id="4" name="Date Placeholder 3">
            <a:extLst>
              <a:ext uri="{FF2B5EF4-FFF2-40B4-BE49-F238E27FC236}">
                <a16:creationId xmlns:a16="http://schemas.microsoft.com/office/drawing/2014/main" id="{C8E106DD-20B0-4131-A4B6-8FB6A7143D8C}"/>
              </a:ext>
            </a:extLst>
          </p:cNvPr>
          <p:cNvSpPr>
            <a:spLocks noGrp="1"/>
          </p:cNvSpPr>
          <p:nvPr>
            <p:ph type="dt" sz="half" idx="10"/>
          </p:nvPr>
        </p:nvSpPr>
        <p:spPr/>
        <p:txBody>
          <a:bodyPr/>
          <a:lstStyle/>
          <a:p>
            <a:r>
              <a:rPr lang="en-US" dirty="0"/>
              <a:t>Last updated 15/10/2020</a:t>
            </a:r>
            <a:endParaRPr lang="en-AU" dirty="0"/>
          </a:p>
        </p:txBody>
      </p:sp>
      <p:sp>
        <p:nvSpPr>
          <p:cNvPr id="5" name="Footer Placeholder 4">
            <a:extLst>
              <a:ext uri="{FF2B5EF4-FFF2-40B4-BE49-F238E27FC236}">
                <a16:creationId xmlns:a16="http://schemas.microsoft.com/office/drawing/2014/main" id="{9209A0EC-ECF2-4678-A571-3A54C68A528B}"/>
              </a:ext>
            </a:extLst>
          </p:cNvPr>
          <p:cNvSpPr>
            <a:spLocks noGrp="1"/>
          </p:cNvSpPr>
          <p:nvPr>
            <p:ph type="ftr" sz="quarter" idx="11"/>
          </p:nvPr>
        </p:nvSpPr>
        <p:spPr/>
        <p:txBody>
          <a:bodyPr/>
          <a:lstStyle/>
          <a:p>
            <a:r>
              <a:rPr lang="en-AU"/>
              <a:t>www.onedisease.org</a:t>
            </a:r>
          </a:p>
        </p:txBody>
      </p:sp>
      <p:pic>
        <p:nvPicPr>
          <p:cNvPr id="7" name="Picture 6">
            <a:extLst>
              <a:ext uri="{FF2B5EF4-FFF2-40B4-BE49-F238E27FC236}">
                <a16:creationId xmlns:a16="http://schemas.microsoft.com/office/drawing/2014/main" id="{D128E569-95D6-412E-9C9A-2D25551074D5}"/>
              </a:ext>
            </a:extLst>
          </p:cNvPr>
          <p:cNvPicPr>
            <a:picLocks noChangeAspect="1"/>
          </p:cNvPicPr>
          <p:nvPr/>
        </p:nvPicPr>
        <p:blipFill>
          <a:blip r:embed="rId3"/>
          <a:stretch>
            <a:fillRect/>
          </a:stretch>
        </p:blipFill>
        <p:spPr>
          <a:xfrm>
            <a:off x="6526064" y="2189213"/>
            <a:ext cx="4980714" cy="3529008"/>
          </a:xfrm>
          <a:prstGeom prst="rect">
            <a:avLst/>
          </a:prstGeom>
        </p:spPr>
      </p:pic>
    </p:spTree>
    <p:extLst>
      <p:ext uri="{BB962C8B-B14F-4D97-AF65-F5344CB8AC3E}">
        <p14:creationId xmlns:p14="http://schemas.microsoft.com/office/powerpoint/2010/main" val="19531484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B6F1"/>
          </a:solidFill>
        </p:spPr>
        <p:txBody>
          <a:bodyPr/>
          <a:lstStyle/>
          <a:p>
            <a:r>
              <a:rPr lang="en-US" b="0" dirty="0"/>
              <a:t>Scabies</a:t>
            </a:r>
            <a:endParaRPr lang="en-AU" b="0" dirty="0"/>
          </a:p>
        </p:txBody>
      </p:sp>
      <p:sp>
        <p:nvSpPr>
          <p:cNvPr id="3" name="Content Placeholder 2">
            <a:extLst>
              <a:ext uri="{FF2B5EF4-FFF2-40B4-BE49-F238E27FC236}">
                <a16:creationId xmlns:a16="http://schemas.microsoft.com/office/drawing/2014/main" id="{9B0D61CE-D7F5-45A2-AF1E-99D52C342CE9}"/>
              </a:ext>
            </a:extLst>
          </p:cNvPr>
          <p:cNvSpPr>
            <a:spLocks noGrp="1"/>
          </p:cNvSpPr>
          <p:nvPr>
            <p:ph idx="4294967295"/>
          </p:nvPr>
        </p:nvSpPr>
        <p:spPr>
          <a:xfrm>
            <a:off x="838201" y="1958199"/>
            <a:ext cx="10515600" cy="4130725"/>
          </a:xfrm>
        </p:spPr>
        <p:txBody>
          <a:bodyPr>
            <a:normAutofit fontScale="92500" lnSpcReduction="10000"/>
          </a:bodyPr>
          <a:lstStyle/>
          <a:p>
            <a:pPr marL="0" indent="0">
              <a:spcAft>
                <a:spcPts val="1200"/>
              </a:spcAft>
              <a:buNone/>
            </a:pPr>
            <a:r>
              <a:rPr lang="en-AU" sz="2400" b="1" dirty="0"/>
              <a:t>Treatment</a:t>
            </a:r>
          </a:p>
          <a:p>
            <a:pPr marL="0" indent="0">
              <a:spcAft>
                <a:spcPts val="1200"/>
              </a:spcAft>
              <a:buNone/>
            </a:pPr>
            <a:r>
              <a:rPr lang="en-US" sz="2000" dirty="0"/>
              <a:t>Create scabies free zones using:</a:t>
            </a:r>
            <a:endParaRPr lang="en-AU" sz="2000" dirty="0"/>
          </a:p>
          <a:p>
            <a:pPr>
              <a:spcAft>
                <a:spcPts val="1200"/>
              </a:spcAft>
            </a:pPr>
            <a:r>
              <a:rPr lang="en-AU" sz="2000" dirty="0"/>
              <a:t>HEAT – temperatures above 50C will kill mites</a:t>
            </a:r>
          </a:p>
          <a:p>
            <a:pPr lvl="1">
              <a:spcAft>
                <a:spcPts val="1200"/>
              </a:spcAft>
            </a:pPr>
            <a:r>
              <a:rPr lang="en-AU" sz="2000" dirty="0"/>
              <a:t>If it is a very hot day, a black plastic bag in the sun should kill mites</a:t>
            </a:r>
          </a:p>
          <a:p>
            <a:pPr lvl="1">
              <a:spcAft>
                <a:spcPts val="1200"/>
              </a:spcAft>
            </a:pPr>
            <a:r>
              <a:rPr lang="en-AU" sz="2000" dirty="0"/>
              <a:t>Hot water washing machine or a hot clothes dryer for &gt;20 minutes</a:t>
            </a:r>
          </a:p>
          <a:p>
            <a:pPr>
              <a:spcAft>
                <a:spcPts val="1200"/>
              </a:spcAft>
            </a:pPr>
            <a:r>
              <a:rPr lang="en-AU" sz="2000" dirty="0"/>
              <a:t>ISOLATION – more than 72 hours OFF the body</a:t>
            </a:r>
          </a:p>
          <a:p>
            <a:pPr lvl="1">
              <a:spcAft>
                <a:spcPts val="1200"/>
              </a:spcAft>
            </a:pPr>
            <a:r>
              <a:rPr lang="en-AU" sz="2000" dirty="0"/>
              <a:t>If the mites can’t find a human, they’ll die after 3-8 days</a:t>
            </a:r>
          </a:p>
          <a:p>
            <a:pPr lvl="1">
              <a:lnSpc>
                <a:spcPct val="110000"/>
              </a:lnSpc>
              <a:spcAft>
                <a:spcPts val="1200"/>
              </a:spcAft>
            </a:pPr>
            <a:r>
              <a:rPr lang="en-AU" sz="2000" dirty="0"/>
              <a:t>This means any clothes, shoes, blankets can be bagged up and any mites on them will be dead in 3-8 days</a:t>
            </a:r>
          </a:p>
        </p:txBody>
      </p:sp>
      <p:sp>
        <p:nvSpPr>
          <p:cNvPr id="4" name="Date Placeholder 3">
            <a:extLst>
              <a:ext uri="{FF2B5EF4-FFF2-40B4-BE49-F238E27FC236}">
                <a16:creationId xmlns:a16="http://schemas.microsoft.com/office/drawing/2014/main" id="{BD05CBDE-CE3F-4555-AE61-1F0D907D9D7F}"/>
              </a:ext>
            </a:extLst>
          </p:cNvPr>
          <p:cNvSpPr>
            <a:spLocks noGrp="1"/>
          </p:cNvSpPr>
          <p:nvPr>
            <p:ph type="dt" sz="half" idx="10"/>
          </p:nvPr>
        </p:nvSpPr>
        <p:spPr/>
        <p:txBody>
          <a:bodyPr/>
          <a:lstStyle/>
          <a:p>
            <a:r>
              <a:rPr lang="en-US" dirty="0"/>
              <a:t>Last updated 15/10/2020</a:t>
            </a:r>
            <a:endParaRPr lang="en-AU" dirty="0"/>
          </a:p>
        </p:txBody>
      </p:sp>
      <p:sp>
        <p:nvSpPr>
          <p:cNvPr id="5" name="Footer Placeholder 4">
            <a:extLst>
              <a:ext uri="{FF2B5EF4-FFF2-40B4-BE49-F238E27FC236}">
                <a16:creationId xmlns:a16="http://schemas.microsoft.com/office/drawing/2014/main" id="{FD8AACF1-5F0A-4474-A8E0-FDF2BD403DAB}"/>
              </a:ext>
            </a:extLst>
          </p:cNvPr>
          <p:cNvSpPr>
            <a:spLocks noGrp="1"/>
          </p:cNvSpPr>
          <p:nvPr>
            <p:ph type="ftr" sz="quarter" idx="11"/>
          </p:nvPr>
        </p:nvSpPr>
        <p:spPr/>
        <p:txBody>
          <a:bodyPr/>
          <a:lstStyle/>
          <a:p>
            <a:r>
              <a:rPr lang="en-AU"/>
              <a:t>www.onedisease.org</a:t>
            </a:r>
          </a:p>
        </p:txBody>
      </p:sp>
    </p:spTree>
    <p:extLst>
      <p:ext uri="{BB962C8B-B14F-4D97-AF65-F5344CB8AC3E}">
        <p14:creationId xmlns:p14="http://schemas.microsoft.com/office/powerpoint/2010/main" val="14445983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solidFill>
            <a:srgbClr val="00B6F1"/>
          </a:solidFill>
        </p:spPr>
        <p:txBody>
          <a:bodyPr/>
          <a:lstStyle/>
          <a:p>
            <a:r>
              <a:rPr lang="en-US" b="0" dirty="0"/>
              <a:t>Scabies</a:t>
            </a:r>
            <a:endParaRPr lang="en-AU" b="0" dirty="0"/>
          </a:p>
        </p:txBody>
      </p:sp>
      <p:sp>
        <p:nvSpPr>
          <p:cNvPr id="2" name="Date Placeholder 1">
            <a:extLst>
              <a:ext uri="{FF2B5EF4-FFF2-40B4-BE49-F238E27FC236}">
                <a16:creationId xmlns:a16="http://schemas.microsoft.com/office/drawing/2014/main" id="{7850504E-8588-4C28-9733-8F7B332D42C3}"/>
              </a:ext>
            </a:extLst>
          </p:cNvPr>
          <p:cNvSpPr>
            <a:spLocks noGrp="1"/>
          </p:cNvSpPr>
          <p:nvPr>
            <p:ph type="dt" sz="half" idx="10"/>
          </p:nvPr>
        </p:nvSpPr>
        <p:spPr/>
        <p:txBody>
          <a:bodyPr/>
          <a:lstStyle/>
          <a:p>
            <a:r>
              <a:rPr lang="en-US" dirty="0"/>
              <a:t>Last updated 15/10/2020</a:t>
            </a:r>
            <a:endParaRPr lang="en-AU" dirty="0"/>
          </a:p>
        </p:txBody>
      </p:sp>
      <p:sp>
        <p:nvSpPr>
          <p:cNvPr id="6" name="Footer Placeholder 5">
            <a:extLst>
              <a:ext uri="{FF2B5EF4-FFF2-40B4-BE49-F238E27FC236}">
                <a16:creationId xmlns:a16="http://schemas.microsoft.com/office/drawing/2014/main" id="{95871635-1033-4EE9-95F8-721A1B7125D9}"/>
              </a:ext>
            </a:extLst>
          </p:cNvPr>
          <p:cNvSpPr>
            <a:spLocks noGrp="1"/>
          </p:cNvSpPr>
          <p:nvPr>
            <p:ph type="ftr" sz="quarter" idx="11"/>
          </p:nvPr>
        </p:nvSpPr>
        <p:spPr/>
        <p:txBody>
          <a:bodyPr/>
          <a:lstStyle/>
          <a:p>
            <a:r>
              <a:rPr lang="en-AU"/>
              <a:t>www.onedisease.org</a:t>
            </a:r>
          </a:p>
        </p:txBody>
      </p:sp>
      <p:pic>
        <p:nvPicPr>
          <p:cNvPr id="12" name="Picture 11" descr="A picture containing logo&#10;&#10;Description automatically generated">
            <a:extLst>
              <a:ext uri="{FF2B5EF4-FFF2-40B4-BE49-F238E27FC236}">
                <a16:creationId xmlns:a16="http://schemas.microsoft.com/office/drawing/2014/main" id="{822C7D62-CFB4-4825-8F0D-5DB4EFD3F25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52647" y="1844334"/>
            <a:ext cx="6486706" cy="4877223"/>
          </a:xfrm>
          <a:prstGeom prst="rect">
            <a:avLst/>
          </a:prstGeom>
        </p:spPr>
      </p:pic>
    </p:spTree>
    <p:extLst>
      <p:ext uri="{BB962C8B-B14F-4D97-AF65-F5344CB8AC3E}">
        <p14:creationId xmlns:p14="http://schemas.microsoft.com/office/powerpoint/2010/main" val="22637567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room, computer&#10;&#10;Description automatically generated">
            <a:extLst>
              <a:ext uri="{FF2B5EF4-FFF2-40B4-BE49-F238E27FC236}">
                <a16:creationId xmlns:a16="http://schemas.microsoft.com/office/drawing/2014/main" id="{64E66CE8-0CBE-4C1A-BA85-42F420628D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61455" y="2002561"/>
            <a:ext cx="4792346" cy="3149939"/>
          </a:xfrm>
          <a:prstGeom prst="rect">
            <a:avLst/>
          </a:prstGeom>
        </p:spPr>
      </p:pic>
      <p:sp>
        <p:nvSpPr>
          <p:cNvPr id="7" name="Rectangle 6">
            <a:extLst>
              <a:ext uri="{FF2B5EF4-FFF2-40B4-BE49-F238E27FC236}">
                <a16:creationId xmlns:a16="http://schemas.microsoft.com/office/drawing/2014/main" id="{74F4CA8D-F307-4B90-88BD-45BEEB192A0E}"/>
              </a:ext>
            </a:extLst>
          </p:cNvPr>
          <p:cNvSpPr/>
          <p:nvPr/>
        </p:nvSpPr>
        <p:spPr>
          <a:xfrm>
            <a:off x="838199" y="1887021"/>
            <a:ext cx="5145742" cy="3108543"/>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1200"/>
              </a:spcAft>
              <a:buClrTx/>
              <a:buSzTx/>
              <a:buFontTx/>
              <a:buNone/>
              <a:tabLst/>
              <a:defRPr/>
            </a:pPr>
            <a:r>
              <a:rPr lang="en-AU" sz="2400" b="1" kern="0" dirty="0">
                <a:solidFill>
                  <a:sysClr val="windowText" lastClr="000000"/>
                </a:solidFill>
                <a:latin typeface="Arial" panose="020B0604020202020204" pitchFamily="34" charset="0"/>
                <a:cs typeface="Arial" panose="020B0604020202020204" pitchFamily="34" charset="0"/>
              </a:rPr>
              <a:t>Scabies free zone: Individual level (Person)</a:t>
            </a:r>
            <a:r>
              <a:rPr kumimoji="0" lang="en-AU"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endParaRPr lang="en-AU" sz="2400" b="1" noProof="0" dirty="0">
              <a:solidFill>
                <a:prstClr val="black"/>
              </a:solidFill>
              <a:latin typeface="Arial" panose="020B0604020202020204" pitchFamily="34" charset="0"/>
              <a:cs typeface="Arial" panose="020B0604020202020204" pitchFamily="34" charset="0"/>
            </a:endParaRPr>
          </a:p>
          <a:p>
            <a:pPr marL="342900" marR="0" lvl="0" indent="-342900" defTabSz="91440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If you think you have scabies or skin problems, go to the clinic</a:t>
            </a:r>
          </a:p>
          <a:p>
            <a:pPr marL="342900" marR="0" lvl="0" indent="-342900" defTabSz="91440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2000" dirty="0">
                <a:latin typeface="Arial" panose="020B0604020202020204" pitchFamily="34" charset="0"/>
                <a:cs typeface="Arial" panose="020B0604020202020204" pitchFamily="34" charset="0"/>
              </a:rPr>
              <a:t>If it is scabies, treatment will require 2 doses for you and all close contacts, one week apart.</a:t>
            </a:r>
            <a:endParaRPr kumimoji="0" lang="en-AU"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p:nvPr>
        </p:nvSpPr>
        <p:spPr>
          <a:solidFill>
            <a:srgbClr val="00B6F1"/>
          </a:solidFill>
        </p:spPr>
        <p:txBody>
          <a:bodyPr/>
          <a:lstStyle/>
          <a:p>
            <a:r>
              <a:rPr lang="en-US" b="0" dirty="0"/>
              <a:t>Scabies</a:t>
            </a:r>
            <a:endParaRPr lang="en-AU" b="0" dirty="0"/>
          </a:p>
        </p:txBody>
      </p:sp>
      <p:sp>
        <p:nvSpPr>
          <p:cNvPr id="3" name="Date Placeholder 2">
            <a:extLst>
              <a:ext uri="{FF2B5EF4-FFF2-40B4-BE49-F238E27FC236}">
                <a16:creationId xmlns:a16="http://schemas.microsoft.com/office/drawing/2014/main" id="{1ADE68D6-E0BF-48BB-9B03-DA91BBBA9BAB}"/>
              </a:ext>
            </a:extLst>
          </p:cNvPr>
          <p:cNvSpPr>
            <a:spLocks noGrp="1"/>
          </p:cNvSpPr>
          <p:nvPr>
            <p:ph type="dt" sz="half" idx="10"/>
          </p:nvPr>
        </p:nvSpPr>
        <p:spPr/>
        <p:txBody>
          <a:bodyPr/>
          <a:lstStyle/>
          <a:p>
            <a:r>
              <a:rPr lang="en-US" dirty="0"/>
              <a:t>Last updated 15/10/2020</a:t>
            </a:r>
            <a:endParaRPr lang="en-AU" dirty="0"/>
          </a:p>
        </p:txBody>
      </p:sp>
      <p:sp>
        <p:nvSpPr>
          <p:cNvPr id="4" name="Footer Placeholder 3">
            <a:extLst>
              <a:ext uri="{FF2B5EF4-FFF2-40B4-BE49-F238E27FC236}">
                <a16:creationId xmlns:a16="http://schemas.microsoft.com/office/drawing/2014/main" id="{D7148BFE-E3B4-4ACC-888A-B22E767F6C4B}"/>
              </a:ext>
            </a:extLst>
          </p:cNvPr>
          <p:cNvSpPr>
            <a:spLocks noGrp="1"/>
          </p:cNvSpPr>
          <p:nvPr>
            <p:ph type="ftr" sz="quarter" idx="11"/>
          </p:nvPr>
        </p:nvSpPr>
        <p:spPr/>
        <p:txBody>
          <a:bodyPr/>
          <a:lstStyle/>
          <a:p>
            <a:r>
              <a:rPr lang="en-AU"/>
              <a:t>www.onedisease.org</a:t>
            </a:r>
          </a:p>
        </p:txBody>
      </p:sp>
      <p:pic>
        <p:nvPicPr>
          <p:cNvPr id="10" name="Picture 9" descr="A picture containing text&#10;&#10;Description automatically generated">
            <a:extLst>
              <a:ext uri="{FF2B5EF4-FFF2-40B4-BE49-F238E27FC236}">
                <a16:creationId xmlns:a16="http://schemas.microsoft.com/office/drawing/2014/main" id="{3DC3A332-21CB-4DBD-88BE-F0081B723C5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28449" y="4713837"/>
            <a:ext cx="3763104" cy="1642595"/>
          </a:xfrm>
          <a:prstGeom prst="rect">
            <a:avLst/>
          </a:prstGeom>
        </p:spPr>
      </p:pic>
    </p:spTree>
    <p:extLst>
      <p:ext uri="{BB962C8B-B14F-4D97-AF65-F5344CB8AC3E}">
        <p14:creationId xmlns:p14="http://schemas.microsoft.com/office/powerpoint/2010/main" val="4895091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B6F1"/>
          </a:solidFill>
        </p:spPr>
        <p:txBody>
          <a:bodyPr/>
          <a:lstStyle/>
          <a:p>
            <a:r>
              <a:rPr lang="en-US" b="0" dirty="0">
                <a:latin typeface="Arial" panose="020B0604020202020204" pitchFamily="34" charset="0"/>
                <a:cs typeface="Arial" panose="020B0604020202020204" pitchFamily="34" charset="0"/>
              </a:rPr>
              <a:t>Notice</a:t>
            </a:r>
            <a:endParaRPr lang="en-AU" b="0" dirty="0">
              <a:latin typeface="Arial" panose="020B0604020202020204" pitchFamily="34" charset="0"/>
              <a:cs typeface="Arial" panose="020B0604020202020204" pitchFamily="34" charset="0"/>
            </a:endParaRPr>
          </a:p>
        </p:txBody>
      </p:sp>
      <p:sp>
        <p:nvSpPr>
          <p:cNvPr id="4" name="TextBox 3"/>
          <p:cNvSpPr txBox="1"/>
          <p:nvPr/>
        </p:nvSpPr>
        <p:spPr>
          <a:xfrm>
            <a:off x="2426538" y="2050702"/>
            <a:ext cx="6717322" cy="3039294"/>
          </a:xfrm>
          <a:prstGeom prst="rect">
            <a:avLst/>
          </a:prstGeom>
          <a:noFill/>
        </p:spPr>
        <p:txBody>
          <a:bodyPr wrap="square" rtlCol="0">
            <a:spAutoFit/>
          </a:bodyPr>
          <a:lstStyle/>
          <a:p>
            <a:pPr algn="ctr">
              <a:spcBef>
                <a:spcPts val="600"/>
              </a:spcBef>
              <a:spcAft>
                <a:spcPts val="600"/>
              </a:spcAft>
            </a:pPr>
            <a:r>
              <a:rPr lang="en-US" sz="2400" b="1" dirty="0">
                <a:latin typeface="Arial" panose="020B0604020202020204" pitchFamily="34" charset="0"/>
                <a:cs typeface="Arial" panose="020B0604020202020204" pitchFamily="34" charset="0"/>
              </a:rPr>
              <a:t>Disclaimer</a:t>
            </a:r>
          </a:p>
          <a:p>
            <a:pPr lvl="1">
              <a:spcBef>
                <a:spcPts val="100"/>
              </a:spcBef>
              <a:spcAft>
                <a:spcPts val="100"/>
              </a:spcAft>
            </a:pPr>
            <a:r>
              <a:rPr lang="en-US" sz="2000" dirty="0">
                <a:latin typeface="Arial" panose="020B0604020202020204" pitchFamily="34" charset="0"/>
                <a:cs typeface="Arial" panose="020B0604020202020204" pitchFamily="34" charset="0"/>
              </a:rPr>
              <a:t>Information contained in this presentation, including texts, graphics and images, is intended for educational purposes only, and should not be substituted for medical advice from a doctor or healthcare provider.</a:t>
            </a:r>
          </a:p>
          <a:p>
            <a:pPr lvl="1">
              <a:spcBef>
                <a:spcPts val="100"/>
              </a:spcBef>
              <a:spcAft>
                <a:spcPts val="100"/>
              </a:spcAft>
            </a:pPr>
            <a:r>
              <a:rPr lang="en-US" sz="2000" dirty="0">
                <a:latin typeface="Arial" panose="020B0604020202020204" pitchFamily="34" charset="0"/>
                <a:cs typeface="Arial" panose="020B0604020202020204" pitchFamily="34" charset="0"/>
              </a:rPr>
              <a:t>All due care has been taken to ensure the accuracy of the content at the time of development of this resource. </a:t>
            </a:r>
            <a:endParaRPr lang="en-AU" sz="2000" dirty="0">
              <a:latin typeface="Arial" panose="020B0604020202020204" pitchFamily="34" charset="0"/>
              <a:cs typeface="Arial" panose="020B0604020202020204" pitchFamily="34" charset="0"/>
            </a:endParaRPr>
          </a:p>
        </p:txBody>
      </p:sp>
      <p:sp>
        <p:nvSpPr>
          <p:cNvPr id="5" name="Date Placeholder 4">
            <a:extLst>
              <a:ext uri="{FF2B5EF4-FFF2-40B4-BE49-F238E27FC236}">
                <a16:creationId xmlns:a16="http://schemas.microsoft.com/office/drawing/2014/main" id="{E0BA951C-E5C1-487F-B0C3-5D39DA5BE4E5}"/>
              </a:ext>
            </a:extLst>
          </p:cNvPr>
          <p:cNvSpPr>
            <a:spLocks noGrp="1"/>
          </p:cNvSpPr>
          <p:nvPr>
            <p:ph type="dt" sz="half" idx="10"/>
          </p:nvPr>
        </p:nvSpPr>
        <p:spPr/>
        <p:txBody>
          <a:bodyPr/>
          <a:lstStyle/>
          <a:p>
            <a:r>
              <a:rPr lang="en-US" dirty="0"/>
              <a:t>Last updated 15/10/2020</a:t>
            </a:r>
            <a:endParaRPr lang="en-AU" dirty="0"/>
          </a:p>
        </p:txBody>
      </p:sp>
      <p:sp>
        <p:nvSpPr>
          <p:cNvPr id="6" name="Footer Placeholder 5">
            <a:extLst>
              <a:ext uri="{FF2B5EF4-FFF2-40B4-BE49-F238E27FC236}">
                <a16:creationId xmlns:a16="http://schemas.microsoft.com/office/drawing/2014/main" id="{DFD50573-E89C-458F-AB37-9AC0A961A834}"/>
              </a:ext>
            </a:extLst>
          </p:cNvPr>
          <p:cNvSpPr>
            <a:spLocks noGrp="1"/>
          </p:cNvSpPr>
          <p:nvPr>
            <p:ph type="ftr" sz="quarter" idx="11"/>
          </p:nvPr>
        </p:nvSpPr>
        <p:spPr/>
        <p:txBody>
          <a:bodyPr/>
          <a:lstStyle/>
          <a:p>
            <a:r>
              <a:rPr lang="en-AU" dirty="0"/>
              <a:t>www.onedisease.org</a:t>
            </a:r>
          </a:p>
        </p:txBody>
      </p:sp>
    </p:spTree>
    <p:extLst>
      <p:ext uri="{BB962C8B-B14F-4D97-AF65-F5344CB8AC3E}">
        <p14:creationId xmlns:p14="http://schemas.microsoft.com/office/powerpoint/2010/main" val="510407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B6F1"/>
          </a:solidFill>
        </p:spPr>
        <p:txBody>
          <a:bodyPr/>
          <a:lstStyle/>
          <a:p>
            <a:r>
              <a:rPr lang="en-US" b="0"/>
              <a:t>Scabies</a:t>
            </a:r>
            <a:endParaRPr lang="en-AU" b="0" dirty="0"/>
          </a:p>
        </p:txBody>
      </p:sp>
      <p:sp>
        <p:nvSpPr>
          <p:cNvPr id="3" name="Content Placeholder 2">
            <a:extLst>
              <a:ext uri="{FF2B5EF4-FFF2-40B4-BE49-F238E27FC236}">
                <a16:creationId xmlns:a16="http://schemas.microsoft.com/office/drawing/2014/main" id="{81685E09-A6FA-46EC-8791-D41CDD0708BB}"/>
              </a:ext>
            </a:extLst>
          </p:cNvPr>
          <p:cNvSpPr>
            <a:spLocks noGrp="1"/>
          </p:cNvSpPr>
          <p:nvPr>
            <p:ph sz="half" idx="4294967295"/>
          </p:nvPr>
        </p:nvSpPr>
        <p:spPr>
          <a:xfrm>
            <a:off x="838201" y="1916231"/>
            <a:ext cx="5918200" cy="3693230"/>
          </a:xfrm>
        </p:spPr>
        <p:txBody>
          <a:bodyPr>
            <a:noAutofit/>
          </a:bodyPr>
          <a:lstStyle/>
          <a:p>
            <a:pPr marL="0" indent="0">
              <a:lnSpc>
                <a:spcPct val="100000"/>
              </a:lnSpc>
              <a:spcBef>
                <a:spcPts val="600"/>
              </a:spcBef>
              <a:spcAft>
                <a:spcPts val="1200"/>
              </a:spcAft>
              <a:buNone/>
            </a:pPr>
            <a:r>
              <a:rPr lang="en-AU" sz="2400" b="1" dirty="0"/>
              <a:t>Scabies free zone: Household and Family Group</a:t>
            </a:r>
          </a:p>
          <a:p>
            <a:pPr>
              <a:lnSpc>
                <a:spcPct val="100000"/>
              </a:lnSpc>
              <a:spcBef>
                <a:spcPts val="600"/>
              </a:spcBef>
              <a:spcAft>
                <a:spcPts val="1200"/>
              </a:spcAft>
            </a:pPr>
            <a:r>
              <a:rPr lang="en-AU" sz="2000" dirty="0"/>
              <a:t>Everyone in the house has treatment together to stop the transmission of scabies</a:t>
            </a:r>
          </a:p>
          <a:p>
            <a:pPr>
              <a:lnSpc>
                <a:spcPct val="100000"/>
              </a:lnSpc>
              <a:spcBef>
                <a:spcPts val="600"/>
              </a:spcBef>
              <a:spcAft>
                <a:spcPts val="1200"/>
              </a:spcAft>
            </a:pPr>
            <a:r>
              <a:rPr lang="en-AU" sz="2000" dirty="0"/>
              <a:t>Work with families to create and maintain a Scabies Free Zone in household places and spaces. </a:t>
            </a:r>
          </a:p>
          <a:p>
            <a:pPr>
              <a:lnSpc>
                <a:spcPct val="100000"/>
              </a:lnSpc>
              <a:spcBef>
                <a:spcPts val="600"/>
              </a:spcBef>
              <a:spcAft>
                <a:spcPts val="1200"/>
              </a:spcAft>
            </a:pPr>
            <a:r>
              <a:rPr lang="en-AU" sz="2000" dirty="0"/>
              <a:t>Clothes and bedding can go in a plastic bag for 3-8 days. This will kill the mites. </a:t>
            </a:r>
          </a:p>
        </p:txBody>
      </p:sp>
      <p:pic>
        <p:nvPicPr>
          <p:cNvPr id="12" name="Content Placeholder 11" descr="A group of people in a room&#10;&#10;Description automatically generated">
            <a:extLst>
              <a:ext uri="{FF2B5EF4-FFF2-40B4-BE49-F238E27FC236}">
                <a16:creationId xmlns:a16="http://schemas.microsoft.com/office/drawing/2014/main" id="{114781F1-1FE7-4916-B247-66D1258129B0}"/>
              </a:ext>
            </a:extLst>
          </p:cNvPr>
          <p:cNvPicPr>
            <a:picLocks noGrp="1" noChangeAspect="1"/>
          </p:cNvPicPr>
          <p:nvPr>
            <p:ph sz="half" idx="4294967295"/>
          </p:nvPr>
        </p:nvPicPr>
        <p:blipFill>
          <a:blip r:embed="rId3" cstate="screen">
            <a:extLst>
              <a:ext uri="{28A0092B-C50C-407E-A947-70E740481C1C}">
                <a14:useLocalDpi xmlns:a14="http://schemas.microsoft.com/office/drawing/2010/main"/>
              </a:ext>
            </a:extLst>
          </a:blip>
          <a:stretch>
            <a:fillRect/>
          </a:stretch>
        </p:blipFill>
        <p:spPr>
          <a:xfrm>
            <a:off x="6855225" y="2095322"/>
            <a:ext cx="4422237" cy="3081796"/>
          </a:xfrm>
          <a:ln>
            <a:solidFill>
              <a:schemeClr val="tx1">
                <a:lumMod val="50000"/>
                <a:lumOff val="50000"/>
              </a:schemeClr>
            </a:solidFill>
          </a:ln>
        </p:spPr>
      </p:pic>
      <p:sp>
        <p:nvSpPr>
          <p:cNvPr id="4" name="Date Placeholder 3">
            <a:extLst>
              <a:ext uri="{FF2B5EF4-FFF2-40B4-BE49-F238E27FC236}">
                <a16:creationId xmlns:a16="http://schemas.microsoft.com/office/drawing/2014/main" id="{EBE9350F-7D01-4386-9025-B0DB4C4C15B1}"/>
              </a:ext>
            </a:extLst>
          </p:cNvPr>
          <p:cNvSpPr>
            <a:spLocks noGrp="1"/>
          </p:cNvSpPr>
          <p:nvPr>
            <p:ph type="dt" sz="half" idx="10"/>
          </p:nvPr>
        </p:nvSpPr>
        <p:spPr/>
        <p:txBody>
          <a:bodyPr/>
          <a:lstStyle/>
          <a:p>
            <a:r>
              <a:rPr lang="en-US" dirty="0"/>
              <a:t>Last updated 15/10/2020</a:t>
            </a:r>
            <a:endParaRPr lang="en-AU" dirty="0"/>
          </a:p>
        </p:txBody>
      </p:sp>
      <p:sp>
        <p:nvSpPr>
          <p:cNvPr id="6" name="Footer Placeholder 5">
            <a:extLst>
              <a:ext uri="{FF2B5EF4-FFF2-40B4-BE49-F238E27FC236}">
                <a16:creationId xmlns:a16="http://schemas.microsoft.com/office/drawing/2014/main" id="{B3EEF1B6-6302-4D4F-B21E-319E224FC348}"/>
              </a:ext>
            </a:extLst>
          </p:cNvPr>
          <p:cNvSpPr>
            <a:spLocks noGrp="1"/>
          </p:cNvSpPr>
          <p:nvPr>
            <p:ph type="ftr" sz="quarter" idx="11"/>
          </p:nvPr>
        </p:nvSpPr>
        <p:spPr/>
        <p:txBody>
          <a:bodyPr/>
          <a:lstStyle/>
          <a:p>
            <a:r>
              <a:rPr lang="en-AU"/>
              <a:t>www.onedisease.org</a:t>
            </a:r>
          </a:p>
        </p:txBody>
      </p:sp>
    </p:spTree>
    <p:extLst>
      <p:ext uri="{BB962C8B-B14F-4D97-AF65-F5344CB8AC3E}">
        <p14:creationId xmlns:p14="http://schemas.microsoft.com/office/powerpoint/2010/main" val="22677318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B6F1"/>
          </a:solidFill>
        </p:spPr>
        <p:txBody>
          <a:bodyPr/>
          <a:lstStyle/>
          <a:p>
            <a:r>
              <a:rPr lang="en-US" b="0" dirty="0"/>
              <a:t>Scabies</a:t>
            </a:r>
            <a:endParaRPr lang="en-AU" b="0" dirty="0"/>
          </a:p>
        </p:txBody>
      </p:sp>
      <p:pic>
        <p:nvPicPr>
          <p:cNvPr id="9" name="Content Placeholder 8">
            <a:extLst>
              <a:ext uri="{FF2B5EF4-FFF2-40B4-BE49-F238E27FC236}">
                <a16:creationId xmlns:a16="http://schemas.microsoft.com/office/drawing/2014/main" id="{1A46505A-04EC-410F-9F0D-AB4B67BA94E9}"/>
              </a:ext>
            </a:extLst>
          </p:cNvPr>
          <p:cNvPicPr>
            <a:picLocks noGrp="1" noChangeAspect="1"/>
          </p:cNvPicPr>
          <p:nvPr>
            <p:ph sz="half" idx="4294967295"/>
          </p:nvPr>
        </p:nvPicPr>
        <p:blipFill>
          <a:blip r:embed="rId3" cstate="screen">
            <a:extLst>
              <a:ext uri="{28A0092B-C50C-407E-A947-70E740481C1C}">
                <a14:useLocalDpi xmlns:a14="http://schemas.microsoft.com/office/drawing/2010/main"/>
              </a:ext>
            </a:extLst>
          </a:blip>
          <a:stretch>
            <a:fillRect/>
          </a:stretch>
        </p:blipFill>
        <p:spPr>
          <a:xfrm>
            <a:off x="7005469" y="2211350"/>
            <a:ext cx="4348330" cy="2858191"/>
          </a:xfrm>
          <a:ln w="12700">
            <a:solidFill>
              <a:schemeClr val="tx1">
                <a:lumMod val="50000"/>
                <a:lumOff val="50000"/>
              </a:schemeClr>
            </a:solidFill>
          </a:ln>
        </p:spPr>
      </p:pic>
      <p:sp>
        <p:nvSpPr>
          <p:cNvPr id="12" name="Content Placeholder 11">
            <a:extLst>
              <a:ext uri="{FF2B5EF4-FFF2-40B4-BE49-F238E27FC236}">
                <a16:creationId xmlns:a16="http://schemas.microsoft.com/office/drawing/2014/main" id="{00ED4D35-B3A1-458A-94F9-3E488A2E7383}"/>
              </a:ext>
            </a:extLst>
          </p:cNvPr>
          <p:cNvSpPr>
            <a:spLocks noGrp="1"/>
          </p:cNvSpPr>
          <p:nvPr>
            <p:ph sz="half" idx="4294967295"/>
          </p:nvPr>
        </p:nvSpPr>
        <p:spPr>
          <a:xfrm>
            <a:off x="838202" y="1948223"/>
            <a:ext cx="6167268" cy="4078039"/>
          </a:xfrm>
          <a:prstGeom prst="rect">
            <a:avLst/>
          </a:prstGeom>
        </p:spPr>
        <p:txBody>
          <a:bodyPr wrap="square">
            <a:spAutoFit/>
          </a:bodyPr>
          <a:lstStyle/>
          <a:p>
            <a:pPr marL="0" indent="0">
              <a:lnSpc>
                <a:spcPct val="100000"/>
              </a:lnSpc>
              <a:spcBef>
                <a:spcPts val="600"/>
              </a:spcBef>
              <a:spcAft>
                <a:spcPts val="600"/>
              </a:spcAft>
              <a:buNone/>
            </a:pPr>
            <a:r>
              <a:rPr lang="en-AU" sz="2400" b="1" dirty="0"/>
              <a:t>Scabies free zone: Community level</a:t>
            </a:r>
          </a:p>
          <a:p>
            <a:pPr marL="0" indent="0">
              <a:lnSpc>
                <a:spcPct val="100000"/>
              </a:lnSpc>
              <a:spcBef>
                <a:spcPts val="600"/>
              </a:spcBef>
              <a:spcAft>
                <a:spcPts val="600"/>
              </a:spcAft>
              <a:buNone/>
            </a:pPr>
            <a:r>
              <a:rPr lang="en-AU" sz="2000" dirty="0"/>
              <a:t>If many households in the community have scabies, consider a community wide Healthy Skin Day.</a:t>
            </a:r>
          </a:p>
          <a:p>
            <a:pPr>
              <a:lnSpc>
                <a:spcPct val="100000"/>
              </a:lnSpc>
              <a:spcBef>
                <a:spcPts val="600"/>
              </a:spcBef>
              <a:spcAft>
                <a:spcPts val="600"/>
              </a:spcAft>
            </a:pPr>
            <a:r>
              <a:rPr lang="en-AU" sz="2000" dirty="0"/>
              <a:t>Possible measures include: </a:t>
            </a:r>
          </a:p>
          <a:p>
            <a:pPr lvl="1">
              <a:lnSpc>
                <a:spcPct val="100000"/>
              </a:lnSpc>
              <a:spcBef>
                <a:spcPts val="0"/>
              </a:spcBef>
            </a:pPr>
            <a:r>
              <a:rPr lang="en-AU" sz="2000" dirty="0"/>
              <a:t>Health education </a:t>
            </a:r>
          </a:p>
          <a:p>
            <a:pPr lvl="1">
              <a:lnSpc>
                <a:spcPct val="100000"/>
              </a:lnSpc>
              <a:spcBef>
                <a:spcPts val="0"/>
              </a:spcBef>
            </a:pPr>
            <a:r>
              <a:rPr lang="en-AU" sz="2000" dirty="0"/>
              <a:t>Screening and treatment</a:t>
            </a:r>
          </a:p>
          <a:p>
            <a:pPr lvl="1">
              <a:lnSpc>
                <a:spcPct val="100000"/>
              </a:lnSpc>
              <a:spcBef>
                <a:spcPts val="0"/>
              </a:spcBef>
            </a:pPr>
            <a:r>
              <a:rPr lang="en-AU" sz="2000" dirty="0"/>
              <a:t>With/without general clean-up of households and community spaces </a:t>
            </a:r>
          </a:p>
          <a:p>
            <a:pPr>
              <a:lnSpc>
                <a:spcPct val="100000"/>
              </a:lnSpc>
              <a:spcBef>
                <a:spcPts val="600"/>
              </a:spcBef>
              <a:spcAft>
                <a:spcPts val="600"/>
              </a:spcAft>
            </a:pPr>
            <a:r>
              <a:rPr lang="en-AU" sz="2000" dirty="0"/>
              <a:t>Don’t forget:</a:t>
            </a:r>
          </a:p>
          <a:p>
            <a:pPr lvl="1">
              <a:lnSpc>
                <a:spcPct val="100000"/>
              </a:lnSpc>
              <a:spcBef>
                <a:spcPts val="0"/>
              </a:spcBef>
            </a:pPr>
            <a:r>
              <a:rPr lang="en-AU" sz="2000" dirty="0"/>
              <a:t>Community involvement </a:t>
            </a:r>
          </a:p>
          <a:p>
            <a:pPr lvl="1">
              <a:lnSpc>
                <a:spcPct val="100000"/>
              </a:lnSpc>
              <a:spcBef>
                <a:spcPts val="0"/>
              </a:spcBef>
            </a:pPr>
            <a:r>
              <a:rPr lang="en-AU" sz="2000" dirty="0"/>
              <a:t>Inter-agency collaboration</a:t>
            </a:r>
          </a:p>
        </p:txBody>
      </p:sp>
      <p:sp>
        <p:nvSpPr>
          <p:cNvPr id="4" name="Date Placeholder 3">
            <a:extLst>
              <a:ext uri="{FF2B5EF4-FFF2-40B4-BE49-F238E27FC236}">
                <a16:creationId xmlns:a16="http://schemas.microsoft.com/office/drawing/2014/main" id="{C3FB1C7E-7591-47D3-B1F0-44B1E98D18AB}"/>
              </a:ext>
            </a:extLst>
          </p:cNvPr>
          <p:cNvSpPr>
            <a:spLocks noGrp="1"/>
          </p:cNvSpPr>
          <p:nvPr>
            <p:ph type="dt" sz="half" idx="10"/>
          </p:nvPr>
        </p:nvSpPr>
        <p:spPr/>
        <p:txBody>
          <a:bodyPr/>
          <a:lstStyle/>
          <a:p>
            <a:r>
              <a:rPr lang="en-US" dirty="0"/>
              <a:t>Last updated 15/10/2020</a:t>
            </a:r>
            <a:endParaRPr lang="en-AU" dirty="0"/>
          </a:p>
        </p:txBody>
      </p:sp>
      <p:sp>
        <p:nvSpPr>
          <p:cNvPr id="6" name="Footer Placeholder 5">
            <a:extLst>
              <a:ext uri="{FF2B5EF4-FFF2-40B4-BE49-F238E27FC236}">
                <a16:creationId xmlns:a16="http://schemas.microsoft.com/office/drawing/2014/main" id="{D7C1D9CE-A7DD-4501-9499-46F23B6659B0}"/>
              </a:ext>
            </a:extLst>
          </p:cNvPr>
          <p:cNvSpPr>
            <a:spLocks noGrp="1"/>
          </p:cNvSpPr>
          <p:nvPr>
            <p:ph type="ftr" sz="quarter" idx="11"/>
          </p:nvPr>
        </p:nvSpPr>
        <p:spPr/>
        <p:txBody>
          <a:bodyPr/>
          <a:lstStyle/>
          <a:p>
            <a:r>
              <a:rPr lang="en-AU" dirty="0"/>
              <a:t>www.onedisease.org</a:t>
            </a:r>
          </a:p>
        </p:txBody>
      </p:sp>
    </p:spTree>
    <p:extLst>
      <p:ext uri="{BB962C8B-B14F-4D97-AF65-F5344CB8AC3E}">
        <p14:creationId xmlns:p14="http://schemas.microsoft.com/office/powerpoint/2010/main" val="7840416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00961"/>
            <a:ext cx="10515600" cy="1325563"/>
          </a:xfrm>
          <a:solidFill>
            <a:srgbClr val="00B6F1"/>
          </a:solidFill>
        </p:spPr>
        <p:txBody>
          <a:bodyPr/>
          <a:lstStyle/>
          <a:p>
            <a:r>
              <a:rPr lang="en-US" b="0" dirty="0"/>
              <a:t>Scabies</a:t>
            </a:r>
            <a:endParaRPr lang="en-AU" b="0" dirty="0"/>
          </a:p>
        </p:txBody>
      </p:sp>
      <p:sp>
        <p:nvSpPr>
          <p:cNvPr id="3" name="Content Placeholder 2">
            <a:extLst>
              <a:ext uri="{FF2B5EF4-FFF2-40B4-BE49-F238E27FC236}">
                <a16:creationId xmlns:a16="http://schemas.microsoft.com/office/drawing/2014/main" id="{767306F4-313D-4B31-8123-7C2B6321FD10}"/>
              </a:ext>
            </a:extLst>
          </p:cNvPr>
          <p:cNvSpPr>
            <a:spLocks noGrp="1"/>
          </p:cNvSpPr>
          <p:nvPr>
            <p:ph sz="half" idx="4294967295"/>
          </p:nvPr>
        </p:nvSpPr>
        <p:spPr>
          <a:xfrm>
            <a:off x="838199" y="1810173"/>
            <a:ext cx="4979988" cy="4330008"/>
          </a:xfrm>
        </p:spPr>
        <p:txBody>
          <a:bodyPr>
            <a:noAutofit/>
          </a:bodyPr>
          <a:lstStyle/>
          <a:p>
            <a:pPr marL="0" indent="0">
              <a:buNone/>
            </a:pPr>
            <a:r>
              <a:rPr lang="en-AU" sz="2400" b="1" dirty="0"/>
              <a:t>Scabies free zone: Regional Level</a:t>
            </a:r>
          </a:p>
          <a:p>
            <a:pPr marL="0" indent="0">
              <a:buNone/>
            </a:pPr>
            <a:r>
              <a:rPr lang="en-AU" sz="2000" dirty="0"/>
              <a:t>Coordinating the development of Scabies Free Zone across a Region requires: </a:t>
            </a:r>
          </a:p>
          <a:p>
            <a:r>
              <a:rPr lang="en-AU" sz="2000" dirty="0"/>
              <a:t>Being clear about the boundaries of the region (e.g. State region, Shire area, health service region, etc)</a:t>
            </a:r>
          </a:p>
          <a:p>
            <a:r>
              <a:rPr lang="en-AU" sz="2000" dirty="0"/>
              <a:t>Engaging multiple groups or communities within the region</a:t>
            </a:r>
          </a:p>
          <a:p>
            <a:r>
              <a:rPr lang="en-AU" sz="2000" dirty="0"/>
              <a:t>Inter-agency collaboration</a:t>
            </a:r>
          </a:p>
          <a:p>
            <a:pPr marL="0" indent="0">
              <a:buNone/>
            </a:pPr>
            <a:endParaRPr lang="en-AU" sz="2000" dirty="0">
              <a:latin typeface="Calibri" pitchFamily="34" charset="0"/>
            </a:endParaRPr>
          </a:p>
        </p:txBody>
      </p:sp>
      <p:pic>
        <p:nvPicPr>
          <p:cNvPr id="1026" name="Picture 2" descr="Image: Map showing Population Change by SA2, Northern Territory, 2017-1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73624" y="2379969"/>
            <a:ext cx="4519756" cy="3190416"/>
          </a:xfrm>
          <a:prstGeom prst="rect">
            <a:avLst/>
          </a:prstGeom>
          <a:noFill/>
          <a:extLst>
            <a:ext uri="{909E8E84-426E-40DD-AFC4-6F175D3DCCD1}">
              <a14:hiddenFill xmlns:a14="http://schemas.microsoft.com/office/drawing/2010/main">
                <a:solidFill>
                  <a:srgbClr val="FFFFFF"/>
                </a:solidFill>
              </a14:hiddenFill>
            </a:ext>
          </a:extLst>
        </p:spPr>
      </p:pic>
      <p:sp>
        <p:nvSpPr>
          <p:cNvPr id="6" name="Date Placeholder 5">
            <a:extLst>
              <a:ext uri="{FF2B5EF4-FFF2-40B4-BE49-F238E27FC236}">
                <a16:creationId xmlns:a16="http://schemas.microsoft.com/office/drawing/2014/main" id="{CDE1F06B-218E-4E92-A51D-876089E88EE5}"/>
              </a:ext>
            </a:extLst>
          </p:cNvPr>
          <p:cNvSpPr>
            <a:spLocks noGrp="1"/>
          </p:cNvSpPr>
          <p:nvPr>
            <p:ph type="dt" sz="half" idx="10"/>
          </p:nvPr>
        </p:nvSpPr>
        <p:spPr/>
        <p:txBody>
          <a:bodyPr/>
          <a:lstStyle/>
          <a:p>
            <a:r>
              <a:rPr lang="en-US" dirty="0"/>
              <a:t>Last updated 15/10/2020</a:t>
            </a:r>
            <a:endParaRPr lang="en-AU" dirty="0"/>
          </a:p>
        </p:txBody>
      </p:sp>
      <p:sp>
        <p:nvSpPr>
          <p:cNvPr id="7" name="Footer Placeholder 6">
            <a:extLst>
              <a:ext uri="{FF2B5EF4-FFF2-40B4-BE49-F238E27FC236}">
                <a16:creationId xmlns:a16="http://schemas.microsoft.com/office/drawing/2014/main" id="{DEFC66B0-4744-482F-9C01-585CE82ECC0F}"/>
              </a:ext>
            </a:extLst>
          </p:cNvPr>
          <p:cNvSpPr>
            <a:spLocks noGrp="1"/>
          </p:cNvSpPr>
          <p:nvPr>
            <p:ph type="ftr" sz="quarter" idx="11"/>
          </p:nvPr>
        </p:nvSpPr>
        <p:spPr/>
        <p:txBody>
          <a:bodyPr/>
          <a:lstStyle/>
          <a:p>
            <a:r>
              <a:rPr lang="en-AU"/>
              <a:t>www.onedisease.org</a:t>
            </a:r>
          </a:p>
        </p:txBody>
      </p:sp>
    </p:spTree>
    <p:extLst>
      <p:ext uri="{BB962C8B-B14F-4D97-AF65-F5344CB8AC3E}">
        <p14:creationId xmlns:p14="http://schemas.microsoft.com/office/powerpoint/2010/main" val="36277883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F6B911C-59E0-404D-B012-9551E198637A}"/>
              </a:ext>
            </a:extLst>
          </p:cNvPr>
          <p:cNvSpPr>
            <a:spLocks noGrp="1"/>
          </p:cNvSpPr>
          <p:nvPr>
            <p:ph type="title"/>
          </p:nvPr>
        </p:nvSpPr>
        <p:spPr>
          <a:solidFill>
            <a:srgbClr val="00B6F1"/>
          </a:solidFill>
        </p:spPr>
        <p:txBody>
          <a:bodyPr/>
          <a:lstStyle/>
          <a:p>
            <a:r>
              <a:rPr lang="en-AU" b="0" dirty="0"/>
              <a:t>Scabies</a:t>
            </a:r>
          </a:p>
        </p:txBody>
      </p:sp>
      <p:sp>
        <p:nvSpPr>
          <p:cNvPr id="3" name="Content Placeholder 2"/>
          <p:cNvSpPr>
            <a:spLocks noGrp="1"/>
          </p:cNvSpPr>
          <p:nvPr>
            <p:ph idx="4294967295"/>
          </p:nvPr>
        </p:nvSpPr>
        <p:spPr>
          <a:xfrm>
            <a:off x="838201" y="1841584"/>
            <a:ext cx="10515600" cy="4003675"/>
          </a:xfrm>
        </p:spPr>
        <p:txBody>
          <a:bodyPr>
            <a:normAutofit/>
          </a:bodyPr>
          <a:lstStyle/>
          <a:p>
            <a:pPr marL="0" indent="0">
              <a:spcAft>
                <a:spcPts val="600"/>
              </a:spcAft>
              <a:buNone/>
            </a:pPr>
            <a:r>
              <a:rPr lang="en-AU" sz="2400" b="1" dirty="0"/>
              <a:t>General points:</a:t>
            </a:r>
          </a:p>
          <a:p>
            <a:pPr>
              <a:spcAft>
                <a:spcPts val="600"/>
              </a:spcAft>
            </a:pPr>
            <a:r>
              <a:rPr lang="en-AU" sz="2000" dirty="0"/>
              <a:t>Scabies mites do not live in dirt or dust.</a:t>
            </a:r>
          </a:p>
          <a:p>
            <a:pPr>
              <a:spcAft>
                <a:spcPts val="600"/>
              </a:spcAft>
            </a:pPr>
            <a:r>
              <a:rPr lang="en-AU" sz="2000" dirty="0"/>
              <a:t>Scabies is not a zoonotic condition-Scabies mites that come from dogs are different to human scabies mites. Scabies mites from dogs cannot reproduce in humans.</a:t>
            </a:r>
          </a:p>
          <a:p>
            <a:pPr>
              <a:spcAft>
                <a:spcPts val="600"/>
              </a:spcAft>
            </a:pPr>
            <a:r>
              <a:rPr lang="en-AU" sz="2000" dirty="0"/>
              <a:t>Scabies is not a disease of poor hygiene.</a:t>
            </a:r>
          </a:p>
          <a:p>
            <a:pPr>
              <a:spcAft>
                <a:spcPts val="600"/>
              </a:spcAft>
            </a:pPr>
            <a:r>
              <a:rPr lang="en-AU" sz="2000" dirty="0"/>
              <a:t>Scabies mites do not fly or jump.</a:t>
            </a:r>
          </a:p>
          <a:p>
            <a:pPr>
              <a:spcAft>
                <a:spcPts val="600"/>
              </a:spcAft>
            </a:pPr>
            <a:r>
              <a:rPr lang="en-AU" sz="2000" dirty="0"/>
              <a:t>Scabies burrow into the skin.</a:t>
            </a:r>
          </a:p>
          <a:p>
            <a:pPr>
              <a:spcAft>
                <a:spcPts val="600"/>
              </a:spcAft>
            </a:pPr>
            <a:r>
              <a:rPr lang="en-AU" sz="2000" dirty="0"/>
              <a:t>Reasons for recurrent scabies infections are complex and a case management approach is needed to break the cycle. </a:t>
            </a:r>
          </a:p>
          <a:p>
            <a:pPr marL="457200" lvl="1" indent="0">
              <a:spcBef>
                <a:spcPts val="600"/>
              </a:spcBef>
              <a:spcAft>
                <a:spcPts val="600"/>
              </a:spcAft>
              <a:buNone/>
            </a:pPr>
            <a:endParaRPr lang="en-AU" sz="2000" b="1" dirty="0"/>
          </a:p>
          <a:p>
            <a:pPr marL="457200" lvl="1" indent="0">
              <a:buNone/>
            </a:pPr>
            <a:endParaRPr lang="en-AU" sz="2000" b="1" dirty="0"/>
          </a:p>
          <a:p>
            <a:pPr marL="0" indent="0">
              <a:buNone/>
            </a:pPr>
            <a:endParaRPr lang="en-AU" dirty="0">
              <a:latin typeface="Museo Sans 100" panose="02000000000000000000" pitchFamily="50" charset="0"/>
            </a:endParaRPr>
          </a:p>
        </p:txBody>
      </p:sp>
      <p:sp>
        <p:nvSpPr>
          <p:cNvPr id="2" name="Date Placeholder 1">
            <a:extLst>
              <a:ext uri="{FF2B5EF4-FFF2-40B4-BE49-F238E27FC236}">
                <a16:creationId xmlns:a16="http://schemas.microsoft.com/office/drawing/2014/main" id="{D188A873-80BA-4444-BAA4-CCF54B3F1189}"/>
              </a:ext>
            </a:extLst>
          </p:cNvPr>
          <p:cNvSpPr>
            <a:spLocks noGrp="1"/>
          </p:cNvSpPr>
          <p:nvPr>
            <p:ph type="dt" sz="half" idx="10"/>
          </p:nvPr>
        </p:nvSpPr>
        <p:spPr/>
        <p:txBody>
          <a:bodyPr/>
          <a:lstStyle/>
          <a:p>
            <a:r>
              <a:rPr lang="en-US" dirty="0"/>
              <a:t>Last updated 15/10/2020</a:t>
            </a:r>
            <a:endParaRPr lang="en-AU" dirty="0"/>
          </a:p>
        </p:txBody>
      </p:sp>
      <p:sp>
        <p:nvSpPr>
          <p:cNvPr id="4" name="Footer Placeholder 3">
            <a:extLst>
              <a:ext uri="{FF2B5EF4-FFF2-40B4-BE49-F238E27FC236}">
                <a16:creationId xmlns:a16="http://schemas.microsoft.com/office/drawing/2014/main" id="{2B6BA4CC-C7E9-46E5-B11E-52EE1F380737}"/>
              </a:ext>
            </a:extLst>
          </p:cNvPr>
          <p:cNvSpPr>
            <a:spLocks noGrp="1"/>
          </p:cNvSpPr>
          <p:nvPr>
            <p:ph type="ftr" sz="quarter" idx="11"/>
          </p:nvPr>
        </p:nvSpPr>
        <p:spPr/>
        <p:txBody>
          <a:bodyPr/>
          <a:lstStyle/>
          <a:p>
            <a:r>
              <a:rPr lang="en-AU"/>
              <a:t>www.onedisease.org</a:t>
            </a:r>
          </a:p>
        </p:txBody>
      </p:sp>
    </p:spTree>
    <p:extLst>
      <p:ext uri="{BB962C8B-B14F-4D97-AF65-F5344CB8AC3E}">
        <p14:creationId xmlns:p14="http://schemas.microsoft.com/office/powerpoint/2010/main" val="33400720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B6F1"/>
          </a:solidFill>
        </p:spPr>
        <p:txBody>
          <a:bodyPr>
            <a:normAutofit/>
          </a:bodyPr>
          <a:lstStyle/>
          <a:p>
            <a:r>
              <a:rPr lang="en-AU" b="0" dirty="0">
                <a:solidFill>
                  <a:schemeClr val="bg1"/>
                </a:solidFill>
              </a:rPr>
              <a:t>Crusted Scabies</a:t>
            </a:r>
            <a:endParaRPr lang="en-AU" b="0" dirty="0">
              <a:solidFill>
                <a:srgbClr val="FF0000"/>
              </a:solidFill>
            </a:endParaRPr>
          </a:p>
        </p:txBody>
      </p:sp>
      <p:sp>
        <p:nvSpPr>
          <p:cNvPr id="3" name="Content Placeholder 2"/>
          <p:cNvSpPr>
            <a:spLocks noGrp="1"/>
          </p:cNvSpPr>
          <p:nvPr>
            <p:ph idx="4294967295"/>
          </p:nvPr>
        </p:nvSpPr>
        <p:spPr>
          <a:xfrm>
            <a:off x="838201" y="1892483"/>
            <a:ext cx="10515600" cy="3970671"/>
          </a:xfrm>
        </p:spPr>
        <p:txBody>
          <a:bodyPr>
            <a:noAutofit/>
          </a:bodyPr>
          <a:lstStyle/>
          <a:p>
            <a:pPr marL="0" indent="0">
              <a:buNone/>
            </a:pPr>
            <a:r>
              <a:rPr lang="en-US" sz="2400" b="1" dirty="0"/>
              <a:t>Overview</a:t>
            </a:r>
            <a:endParaRPr lang="en-AU" sz="2400" b="1" dirty="0"/>
          </a:p>
          <a:p>
            <a:r>
              <a:rPr lang="en-AU" sz="2000" dirty="0"/>
              <a:t>In January 2016 Crusted Scabies was made a notifiable disease under the </a:t>
            </a:r>
            <a:r>
              <a:rPr lang="en-AU" sz="2000" i="1" dirty="0"/>
              <a:t>Notifiable Diseases Act NT.</a:t>
            </a:r>
          </a:p>
          <a:p>
            <a:r>
              <a:rPr lang="en-AU" sz="2000" dirty="0"/>
              <a:t>Crusted Scabies is notified via laboratory following detection of </a:t>
            </a:r>
            <a:r>
              <a:rPr lang="en-AU" sz="2000" i="1" dirty="0"/>
              <a:t>Sarcoptes scabiei</a:t>
            </a:r>
            <a:r>
              <a:rPr lang="en-AU" sz="2000" dirty="0"/>
              <a:t> mites on skin scrapings.</a:t>
            </a:r>
          </a:p>
          <a:p>
            <a:r>
              <a:rPr lang="en-AU" sz="2000" dirty="0"/>
              <a:t>An Infectious Disease physician must have reviewed the patient in order to meet the case definition.</a:t>
            </a:r>
          </a:p>
          <a:p>
            <a:r>
              <a:rPr lang="en-AU" sz="2000" dirty="0"/>
              <a:t>A confirmed case of Crusted Scabies will elicit a Public Health response. This includes contact tracing and treatment of household and close contacts and creating a scabies free zone.</a:t>
            </a:r>
          </a:p>
          <a:p>
            <a:pPr marL="0" indent="0">
              <a:buNone/>
            </a:pPr>
            <a:endParaRPr lang="en-AU" dirty="0"/>
          </a:p>
          <a:p>
            <a:pPr marL="0" indent="0">
              <a:buNone/>
            </a:pPr>
            <a:endParaRPr lang="en-AU" dirty="0"/>
          </a:p>
        </p:txBody>
      </p:sp>
      <p:sp>
        <p:nvSpPr>
          <p:cNvPr id="4" name="Date Placeholder 3">
            <a:extLst>
              <a:ext uri="{FF2B5EF4-FFF2-40B4-BE49-F238E27FC236}">
                <a16:creationId xmlns:a16="http://schemas.microsoft.com/office/drawing/2014/main" id="{8575F2B1-D57E-4288-A353-7576DF284783}"/>
              </a:ext>
            </a:extLst>
          </p:cNvPr>
          <p:cNvSpPr>
            <a:spLocks noGrp="1"/>
          </p:cNvSpPr>
          <p:nvPr>
            <p:ph type="dt" sz="half" idx="10"/>
          </p:nvPr>
        </p:nvSpPr>
        <p:spPr/>
        <p:txBody>
          <a:bodyPr/>
          <a:lstStyle/>
          <a:p>
            <a:r>
              <a:rPr lang="en-US" dirty="0"/>
              <a:t>Last updated 15/10/2020</a:t>
            </a:r>
            <a:endParaRPr lang="en-AU" dirty="0"/>
          </a:p>
        </p:txBody>
      </p:sp>
      <p:sp>
        <p:nvSpPr>
          <p:cNvPr id="5" name="Footer Placeholder 4">
            <a:extLst>
              <a:ext uri="{FF2B5EF4-FFF2-40B4-BE49-F238E27FC236}">
                <a16:creationId xmlns:a16="http://schemas.microsoft.com/office/drawing/2014/main" id="{7C3FCB8B-0F3E-470A-B1DB-5DE5F79EC065}"/>
              </a:ext>
            </a:extLst>
          </p:cNvPr>
          <p:cNvSpPr>
            <a:spLocks noGrp="1"/>
          </p:cNvSpPr>
          <p:nvPr>
            <p:ph type="ftr" sz="quarter" idx="11"/>
          </p:nvPr>
        </p:nvSpPr>
        <p:spPr/>
        <p:txBody>
          <a:bodyPr/>
          <a:lstStyle/>
          <a:p>
            <a:r>
              <a:rPr lang="en-AU"/>
              <a:t>www.onedisease.org</a:t>
            </a:r>
          </a:p>
        </p:txBody>
      </p:sp>
    </p:spTree>
    <p:extLst>
      <p:ext uri="{BB962C8B-B14F-4D97-AF65-F5344CB8AC3E}">
        <p14:creationId xmlns:p14="http://schemas.microsoft.com/office/powerpoint/2010/main" val="42173429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B6F1"/>
          </a:solidFill>
        </p:spPr>
        <p:txBody>
          <a:bodyPr>
            <a:normAutofit/>
          </a:bodyPr>
          <a:lstStyle/>
          <a:p>
            <a:r>
              <a:rPr lang="en-AU" b="0" dirty="0"/>
              <a:t>Crusted Scabies</a:t>
            </a:r>
          </a:p>
        </p:txBody>
      </p:sp>
      <p:sp>
        <p:nvSpPr>
          <p:cNvPr id="3" name="Content Placeholder 2"/>
          <p:cNvSpPr>
            <a:spLocks noGrp="1"/>
          </p:cNvSpPr>
          <p:nvPr>
            <p:ph idx="4294967295"/>
          </p:nvPr>
        </p:nvSpPr>
        <p:spPr>
          <a:xfrm>
            <a:off x="831849" y="1810920"/>
            <a:ext cx="10521949" cy="4754563"/>
          </a:xfrm>
        </p:spPr>
        <p:txBody>
          <a:bodyPr>
            <a:normAutofit fontScale="25000" lnSpcReduction="20000"/>
          </a:bodyPr>
          <a:lstStyle/>
          <a:p>
            <a:pPr marL="0" indent="0">
              <a:lnSpc>
                <a:spcPct val="120000"/>
              </a:lnSpc>
              <a:spcBef>
                <a:spcPts val="100"/>
              </a:spcBef>
              <a:spcAft>
                <a:spcPts val="100"/>
              </a:spcAft>
              <a:buNone/>
            </a:pPr>
            <a:r>
              <a:rPr lang="en-AU" sz="9600" b="1" dirty="0"/>
              <a:t>Description – Is it Scabies or Crusted Scabies?</a:t>
            </a:r>
            <a:endParaRPr lang="en-AU" sz="8000" b="1" dirty="0"/>
          </a:p>
          <a:p>
            <a:pPr>
              <a:lnSpc>
                <a:spcPct val="120000"/>
              </a:lnSpc>
              <a:spcBef>
                <a:spcPts val="100"/>
              </a:spcBef>
              <a:spcAft>
                <a:spcPts val="100"/>
              </a:spcAft>
            </a:pPr>
            <a:r>
              <a:rPr lang="en-US" sz="8000" dirty="0"/>
              <a:t>Scabies:</a:t>
            </a:r>
            <a:endParaRPr lang="en-AU" sz="8000" dirty="0"/>
          </a:p>
          <a:p>
            <a:pPr lvl="1">
              <a:lnSpc>
                <a:spcPct val="120000"/>
              </a:lnSpc>
              <a:spcBef>
                <a:spcPts val="100"/>
              </a:spcBef>
              <a:spcAft>
                <a:spcPts val="100"/>
              </a:spcAft>
            </a:pPr>
            <a:r>
              <a:rPr lang="en-AU" sz="8000" dirty="0"/>
              <a:t>Scabies numbers – 10-15 mites </a:t>
            </a:r>
          </a:p>
          <a:p>
            <a:pPr lvl="1">
              <a:lnSpc>
                <a:spcPct val="120000"/>
              </a:lnSpc>
              <a:spcBef>
                <a:spcPts val="100"/>
              </a:spcBef>
              <a:spcAft>
                <a:spcPts val="100"/>
              </a:spcAft>
            </a:pPr>
            <a:r>
              <a:rPr lang="en-AU" sz="8000" dirty="0"/>
              <a:t>Itchy</a:t>
            </a:r>
          </a:p>
          <a:p>
            <a:pPr lvl="1">
              <a:lnSpc>
                <a:spcPct val="120000"/>
              </a:lnSpc>
              <a:spcBef>
                <a:spcPts val="100"/>
              </a:spcBef>
              <a:spcAft>
                <a:spcPts val="100"/>
              </a:spcAft>
            </a:pPr>
            <a:r>
              <a:rPr lang="en-AU" sz="8000" dirty="0"/>
              <a:t>Not highly contagious</a:t>
            </a:r>
          </a:p>
          <a:p>
            <a:pPr lvl="1">
              <a:lnSpc>
                <a:spcPct val="120000"/>
              </a:lnSpc>
              <a:spcBef>
                <a:spcPts val="100"/>
              </a:spcBef>
              <a:spcAft>
                <a:spcPts val="100"/>
              </a:spcAft>
            </a:pPr>
            <a:r>
              <a:rPr lang="en-AU" sz="8000" dirty="0"/>
              <a:t>Can be treated in clinic</a:t>
            </a:r>
          </a:p>
          <a:p>
            <a:pPr lvl="1">
              <a:lnSpc>
                <a:spcPct val="120000"/>
              </a:lnSpc>
              <a:spcBef>
                <a:spcPts val="100"/>
              </a:spcBef>
              <a:spcAft>
                <a:spcPts val="100"/>
              </a:spcAft>
            </a:pPr>
            <a:r>
              <a:rPr lang="en-AU" sz="8000" dirty="0"/>
              <a:t>With correct treatment it will get better</a:t>
            </a:r>
          </a:p>
          <a:p>
            <a:pPr>
              <a:lnSpc>
                <a:spcPct val="120000"/>
              </a:lnSpc>
              <a:spcBef>
                <a:spcPts val="100"/>
              </a:spcBef>
              <a:spcAft>
                <a:spcPts val="100"/>
              </a:spcAft>
            </a:pPr>
            <a:r>
              <a:rPr lang="en-US" sz="8000" dirty="0"/>
              <a:t>Crusted Scabies:</a:t>
            </a:r>
            <a:endParaRPr lang="en-AU" sz="8000" dirty="0"/>
          </a:p>
          <a:p>
            <a:pPr lvl="1">
              <a:lnSpc>
                <a:spcPct val="120000"/>
              </a:lnSpc>
              <a:spcBef>
                <a:spcPts val="100"/>
              </a:spcBef>
              <a:spcAft>
                <a:spcPts val="100"/>
              </a:spcAft>
            </a:pPr>
            <a:r>
              <a:rPr lang="en-AU" sz="8000" dirty="0"/>
              <a:t>Scabies numbers – hundreds to thousands of mites</a:t>
            </a:r>
          </a:p>
          <a:p>
            <a:pPr lvl="1">
              <a:lnSpc>
                <a:spcPct val="120000"/>
              </a:lnSpc>
              <a:spcBef>
                <a:spcPts val="100"/>
              </a:spcBef>
              <a:spcAft>
                <a:spcPts val="100"/>
              </a:spcAft>
            </a:pPr>
            <a:r>
              <a:rPr lang="en-AU" sz="8000" dirty="0"/>
              <a:t>May not be itchy</a:t>
            </a:r>
          </a:p>
          <a:p>
            <a:pPr lvl="1">
              <a:lnSpc>
                <a:spcPct val="120000"/>
              </a:lnSpc>
              <a:spcBef>
                <a:spcPts val="100"/>
              </a:spcBef>
              <a:spcAft>
                <a:spcPts val="100"/>
              </a:spcAft>
            </a:pPr>
            <a:r>
              <a:rPr lang="en-AU" sz="8000" dirty="0"/>
              <a:t>Highly contagious </a:t>
            </a:r>
          </a:p>
          <a:p>
            <a:pPr lvl="1">
              <a:lnSpc>
                <a:spcPct val="120000"/>
              </a:lnSpc>
              <a:spcBef>
                <a:spcPts val="100"/>
              </a:spcBef>
              <a:spcAft>
                <a:spcPts val="100"/>
              </a:spcAft>
            </a:pPr>
            <a:r>
              <a:rPr lang="en-AU" sz="8000" dirty="0"/>
              <a:t>Requires long treatment in hospital</a:t>
            </a:r>
          </a:p>
          <a:p>
            <a:pPr lvl="1">
              <a:lnSpc>
                <a:spcPct val="120000"/>
              </a:lnSpc>
              <a:spcBef>
                <a:spcPts val="100"/>
              </a:spcBef>
              <a:spcAft>
                <a:spcPts val="100"/>
              </a:spcAft>
            </a:pPr>
            <a:r>
              <a:rPr lang="en-AU" sz="8000" dirty="0"/>
              <a:t>With correct treatment it will get better</a:t>
            </a:r>
          </a:p>
          <a:p>
            <a:pPr marL="457189" lvl="1" indent="0" algn="ctr">
              <a:lnSpc>
                <a:spcPct val="120000"/>
              </a:lnSpc>
              <a:spcBef>
                <a:spcPts val="100"/>
              </a:spcBef>
              <a:spcAft>
                <a:spcPts val="100"/>
              </a:spcAft>
              <a:buNone/>
            </a:pPr>
            <a:endParaRPr lang="en-AU" b="1" dirty="0">
              <a:latin typeface="Museo Sans 700" panose="02000000000000000000" pitchFamily="50" charset="0"/>
            </a:endParaRPr>
          </a:p>
          <a:p>
            <a:pPr marL="0" indent="0" algn="ctr">
              <a:lnSpc>
                <a:spcPct val="120000"/>
              </a:lnSpc>
              <a:spcBef>
                <a:spcPts val="100"/>
              </a:spcBef>
              <a:spcAft>
                <a:spcPts val="100"/>
              </a:spcAft>
              <a:buNone/>
            </a:pPr>
            <a:endParaRPr lang="en-AU" dirty="0">
              <a:latin typeface="Museo Sans 100" panose="02000000000000000000" pitchFamily="50" charset="0"/>
            </a:endParaRPr>
          </a:p>
          <a:p>
            <a:pPr marL="0" indent="0" algn="ctr">
              <a:lnSpc>
                <a:spcPct val="120000"/>
              </a:lnSpc>
              <a:spcBef>
                <a:spcPts val="100"/>
              </a:spcBef>
              <a:spcAft>
                <a:spcPts val="100"/>
              </a:spcAft>
              <a:buNone/>
            </a:pPr>
            <a:endParaRPr lang="en-AU" dirty="0">
              <a:latin typeface="Museo Sans 100" panose="02000000000000000000" pitchFamily="50" charset="0"/>
            </a:endParaRPr>
          </a:p>
        </p:txBody>
      </p:sp>
      <p:sp>
        <p:nvSpPr>
          <p:cNvPr id="7" name="Date Placeholder 6">
            <a:extLst>
              <a:ext uri="{FF2B5EF4-FFF2-40B4-BE49-F238E27FC236}">
                <a16:creationId xmlns:a16="http://schemas.microsoft.com/office/drawing/2014/main" id="{CE794FE8-AD7A-48D9-9FA0-A0C18FB63464}"/>
              </a:ext>
            </a:extLst>
          </p:cNvPr>
          <p:cNvSpPr>
            <a:spLocks noGrp="1"/>
          </p:cNvSpPr>
          <p:nvPr>
            <p:ph type="dt" sz="half" idx="10"/>
          </p:nvPr>
        </p:nvSpPr>
        <p:spPr/>
        <p:txBody>
          <a:bodyPr/>
          <a:lstStyle/>
          <a:p>
            <a:r>
              <a:rPr lang="en-US" dirty="0"/>
              <a:t>Last updated 15/10/2020</a:t>
            </a:r>
            <a:endParaRPr lang="en-AU" dirty="0"/>
          </a:p>
        </p:txBody>
      </p:sp>
      <p:sp>
        <p:nvSpPr>
          <p:cNvPr id="8" name="Footer Placeholder 7">
            <a:extLst>
              <a:ext uri="{FF2B5EF4-FFF2-40B4-BE49-F238E27FC236}">
                <a16:creationId xmlns:a16="http://schemas.microsoft.com/office/drawing/2014/main" id="{56723BF8-3585-4C1B-B265-88B8F97A7949}"/>
              </a:ext>
            </a:extLst>
          </p:cNvPr>
          <p:cNvSpPr>
            <a:spLocks noGrp="1"/>
          </p:cNvSpPr>
          <p:nvPr>
            <p:ph type="ftr" sz="quarter" idx="11"/>
          </p:nvPr>
        </p:nvSpPr>
        <p:spPr/>
        <p:txBody>
          <a:bodyPr/>
          <a:lstStyle/>
          <a:p>
            <a:r>
              <a:rPr lang="en-AU"/>
              <a:t>www.onedisease.org</a:t>
            </a:r>
          </a:p>
        </p:txBody>
      </p:sp>
    </p:spTree>
    <p:extLst>
      <p:ext uri="{BB962C8B-B14F-4D97-AF65-F5344CB8AC3E}">
        <p14:creationId xmlns:p14="http://schemas.microsoft.com/office/powerpoint/2010/main" val="23842480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6281DF07-3713-489E-BC33-4D0C1D1827C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57609" y="1856938"/>
            <a:ext cx="2914239" cy="2057335"/>
          </a:xfrm>
          <a:prstGeom prst="rect">
            <a:avLst/>
          </a:prstGeom>
          <a:ln>
            <a:solidFill>
              <a:schemeClr val="tx1"/>
            </a:solidFill>
          </a:ln>
        </p:spPr>
      </p:pic>
      <p:pic>
        <p:nvPicPr>
          <p:cNvPr id="11" name="Picture 10" descr="A picture containing indoor, chocolate&#10;&#10;Description generated with high confidence">
            <a:extLst>
              <a:ext uri="{FF2B5EF4-FFF2-40B4-BE49-F238E27FC236}">
                <a16:creationId xmlns:a16="http://schemas.microsoft.com/office/drawing/2014/main" id="{30C72EFD-0133-4E73-A4CE-2C5F39374EB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38199" y="1846655"/>
            <a:ext cx="3761938" cy="4204521"/>
          </a:xfrm>
          <a:prstGeom prst="rect">
            <a:avLst/>
          </a:prstGeom>
          <a:ln w="12700">
            <a:solidFill>
              <a:schemeClr val="tx1">
                <a:lumMod val="50000"/>
                <a:lumOff val="50000"/>
              </a:schemeClr>
            </a:solidFill>
          </a:ln>
        </p:spPr>
      </p:pic>
      <p:pic>
        <p:nvPicPr>
          <p:cNvPr id="12" name="Picture 11">
            <a:extLst>
              <a:ext uri="{FF2B5EF4-FFF2-40B4-BE49-F238E27FC236}">
                <a16:creationId xmlns:a16="http://schemas.microsoft.com/office/drawing/2014/main" id="{B0227D11-AA5D-49DD-B479-FCDE833266C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57611" y="4108252"/>
            <a:ext cx="2914239" cy="2185679"/>
          </a:xfrm>
          <a:prstGeom prst="rect">
            <a:avLst/>
          </a:prstGeom>
          <a:ln w="12700">
            <a:solidFill>
              <a:schemeClr val="tx1">
                <a:lumMod val="50000"/>
                <a:lumOff val="50000"/>
              </a:schemeClr>
            </a:solidFill>
          </a:ln>
        </p:spPr>
      </p:pic>
      <p:pic>
        <p:nvPicPr>
          <p:cNvPr id="13" name="Picture 1" descr="CrustedScabies">
            <a:extLst>
              <a:ext uri="{FF2B5EF4-FFF2-40B4-BE49-F238E27FC236}">
                <a16:creationId xmlns:a16="http://schemas.microsoft.com/office/drawing/2014/main" id="{BCE09581-7C56-4DED-A7E6-BE9D09687CDC}"/>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rot="5400000">
            <a:off x="7742068" y="2166986"/>
            <a:ext cx="4005124" cy="3218343"/>
          </a:xfrm>
          <a:prstGeom prst="rect">
            <a:avLst/>
          </a:prstGeom>
          <a:noFill/>
          <a:ln w="12700" algn="ctr">
            <a:solidFill>
              <a:schemeClr val="tx1">
                <a:lumMod val="50000"/>
                <a:lumOff val="50000"/>
              </a:schemeClr>
            </a:solidFill>
            <a:miter lim="800000"/>
            <a:headEnd/>
            <a:tailEnd/>
          </a:ln>
          <a:effectLst/>
          <a:extLst>
            <a:ext uri="{909E8E84-426E-40DD-AFC4-6F175D3DCCD1}">
              <a14:hiddenFill xmlns:a14="http://schemas.microsoft.com/office/drawing/2010/main">
                <a:solidFill>
                  <a:srgbClr val="00B6F1"/>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 name="Title 2"/>
          <p:cNvSpPr>
            <a:spLocks noGrp="1"/>
          </p:cNvSpPr>
          <p:nvPr>
            <p:ph type="title"/>
          </p:nvPr>
        </p:nvSpPr>
        <p:spPr/>
        <p:txBody>
          <a:bodyPr/>
          <a:lstStyle/>
          <a:p>
            <a:r>
              <a:rPr lang="en-US" b="0" dirty="0"/>
              <a:t>Crusted Scabies</a:t>
            </a:r>
            <a:endParaRPr lang="en-AU" b="0" dirty="0"/>
          </a:p>
        </p:txBody>
      </p:sp>
      <p:sp>
        <p:nvSpPr>
          <p:cNvPr id="4" name="Date Placeholder 3">
            <a:extLst>
              <a:ext uri="{FF2B5EF4-FFF2-40B4-BE49-F238E27FC236}">
                <a16:creationId xmlns:a16="http://schemas.microsoft.com/office/drawing/2014/main" id="{D516C565-5CC1-49BA-8EE5-1CCCFFD4A216}"/>
              </a:ext>
            </a:extLst>
          </p:cNvPr>
          <p:cNvSpPr>
            <a:spLocks noGrp="1"/>
          </p:cNvSpPr>
          <p:nvPr>
            <p:ph type="dt" sz="half" idx="10"/>
          </p:nvPr>
        </p:nvSpPr>
        <p:spPr/>
        <p:txBody>
          <a:bodyPr/>
          <a:lstStyle/>
          <a:p>
            <a:r>
              <a:rPr lang="en-US" dirty="0"/>
              <a:t>Last updated 15/10/2020</a:t>
            </a:r>
            <a:endParaRPr lang="en-AU" dirty="0"/>
          </a:p>
        </p:txBody>
      </p:sp>
      <p:sp>
        <p:nvSpPr>
          <p:cNvPr id="5" name="Footer Placeholder 4">
            <a:extLst>
              <a:ext uri="{FF2B5EF4-FFF2-40B4-BE49-F238E27FC236}">
                <a16:creationId xmlns:a16="http://schemas.microsoft.com/office/drawing/2014/main" id="{5669C3B2-3F5A-4E0C-ADC6-CB95EF4A6618}"/>
              </a:ext>
            </a:extLst>
          </p:cNvPr>
          <p:cNvSpPr>
            <a:spLocks noGrp="1"/>
          </p:cNvSpPr>
          <p:nvPr>
            <p:ph type="ftr" sz="quarter" idx="11"/>
          </p:nvPr>
        </p:nvSpPr>
        <p:spPr/>
        <p:txBody>
          <a:bodyPr/>
          <a:lstStyle/>
          <a:p>
            <a:r>
              <a:rPr lang="en-AU" dirty="0"/>
              <a:t>www.onedisease.org</a:t>
            </a:r>
          </a:p>
        </p:txBody>
      </p:sp>
      <p:sp>
        <p:nvSpPr>
          <p:cNvPr id="2" name="Rectangle 1">
            <a:extLst>
              <a:ext uri="{FF2B5EF4-FFF2-40B4-BE49-F238E27FC236}">
                <a16:creationId xmlns:a16="http://schemas.microsoft.com/office/drawing/2014/main" id="{27E75E14-9290-43F2-96FB-C6652BB4CAF4}"/>
              </a:ext>
            </a:extLst>
          </p:cNvPr>
          <p:cNvSpPr/>
          <p:nvPr/>
        </p:nvSpPr>
        <p:spPr>
          <a:xfrm>
            <a:off x="838198" y="5709420"/>
            <a:ext cx="1141659" cy="338554"/>
          </a:xfrm>
          <a:prstGeom prst="rect">
            <a:avLst/>
          </a:prstGeom>
          <a:solidFill>
            <a:schemeClr val="bg1"/>
          </a:solidFill>
        </p:spPr>
        <p:txBody>
          <a:bodyPr wrap="square">
            <a:spAutoFit/>
          </a:bodyPr>
          <a:lstStyle/>
          <a:p>
            <a:r>
              <a:rPr lang="en-US" sz="1600" dirty="0">
                <a:latin typeface="Arial" panose="020B0604020202020204" pitchFamily="34" charset="0"/>
                <a:cs typeface="Arial" panose="020B0604020202020204" pitchFamily="34" charset="0"/>
              </a:rPr>
              <a:t>1. Scabies</a:t>
            </a:r>
            <a:endParaRPr lang="en-AU" sz="16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3EA5511F-E1F9-4711-A872-EDED73E892B8}"/>
              </a:ext>
            </a:extLst>
          </p:cNvPr>
          <p:cNvSpPr/>
          <p:nvPr/>
        </p:nvSpPr>
        <p:spPr>
          <a:xfrm>
            <a:off x="4857610" y="3569171"/>
            <a:ext cx="1141659" cy="338554"/>
          </a:xfrm>
          <a:prstGeom prst="rect">
            <a:avLst/>
          </a:prstGeom>
          <a:solidFill>
            <a:schemeClr val="bg1"/>
          </a:solidFill>
        </p:spPr>
        <p:txBody>
          <a:bodyPr wrap="none">
            <a:spAutoFit/>
          </a:bodyPr>
          <a:lstStyle/>
          <a:p>
            <a:r>
              <a:rPr lang="en-US" sz="1600" dirty="0">
                <a:latin typeface="Arial" panose="020B0604020202020204" pitchFamily="34" charset="0"/>
                <a:cs typeface="Arial" panose="020B0604020202020204" pitchFamily="34" charset="0"/>
              </a:rPr>
              <a:t>2. Scabies</a:t>
            </a:r>
            <a:endParaRPr lang="en-AU" sz="16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09E69B70-2227-4CC3-8D67-15035F3105ED}"/>
              </a:ext>
            </a:extLst>
          </p:cNvPr>
          <p:cNvSpPr/>
          <p:nvPr/>
        </p:nvSpPr>
        <p:spPr>
          <a:xfrm>
            <a:off x="4857610" y="5955377"/>
            <a:ext cx="1917513" cy="338554"/>
          </a:xfrm>
          <a:prstGeom prst="rect">
            <a:avLst/>
          </a:prstGeom>
          <a:solidFill>
            <a:schemeClr val="bg1"/>
          </a:solidFill>
        </p:spPr>
        <p:txBody>
          <a:bodyPr wrap="none">
            <a:spAutoFit/>
          </a:bodyPr>
          <a:lstStyle/>
          <a:p>
            <a:r>
              <a:rPr lang="en-US" sz="1600" dirty="0">
                <a:latin typeface="Arial" panose="020B0604020202020204" pitchFamily="34" charset="0"/>
                <a:cs typeface="Arial" panose="020B0604020202020204" pitchFamily="34" charset="0"/>
              </a:rPr>
              <a:t>3. Crusted Scabies</a:t>
            </a:r>
            <a:endParaRPr lang="en-AU" sz="1600" dirty="0">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F4A84E13-377B-4365-9ABB-5CBF2B2A44C9}"/>
              </a:ext>
            </a:extLst>
          </p:cNvPr>
          <p:cNvSpPr/>
          <p:nvPr/>
        </p:nvSpPr>
        <p:spPr>
          <a:xfrm>
            <a:off x="8135458" y="5440166"/>
            <a:ext cx="1917513" cy="338554"/>
          </a:xfrm>
          <a:prstGeom prst="rect">
            <a:avLst/>
          </a:prstGeom>
          <a:solidFill>
            <a:schemeClr val="bg1"/>
          </a:solidFill>
        </p:spPr>
        <p:txBody>
          <a:bodyPr wrap="none">
            <a:spAutoFit/>
          </a:bodyPr>
          <a:lstStyle/>
          <a:p>
            <a:r>
              <a:rPr lang="en-US" sz="1600" dirty="0">
                <a:latin typeface="Arial" panose="020B0604020202020204" pitchFamily="34" charset="0"/>
                <a:cs typeface="Arial" panose="020B0604020202020204" pitchFamily="34" charset="0"/>
              </a:rPr>
              <a:t>4. Crusted Scabies</a:t>
            </a:r>
            <a:endParaRPr lang="en-AU"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05828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6EA96-FC4F-4EEF-8B69-1828A46382BD}"/>
              </a:ext>
            </a:extLst>
          </p:cNvPr>
          <p:cNvSpPr>
            <a:spLocks noGrp="1"/>
          </p:cNvSpPr>
          <p:nvPr>
            <p:ph type="title"/>
          </p:nvPr>
        </p:nvSpPr>
        <p:spPr>
          <a:solidFill>
            <a:srgbClr val="00B6F1"/>
          </a:solidFill>
        </p:spPr>
        <p:txBody>
          <a:bodyPr>
            <a:noAutofit/>
          </a:bodyPr>
          <a:lstStyle/>
          <a:p>
            <a:r>
              <a:rPr lang="en-AU" dirty="0">
                <a:solidFill>
                  <a:schemeClr val="bg1"/>
                </a:solidFill>
              </a:rPr>
              <a:t>   </a:t>
            </a:r>
            <a:br>
              <a:rPr lang="en-AU" dirty="0">
                <a:solidFill>
                  <a:schemeClr val="bg1"/>
                </a:solidFill>
              </a:rPr>
            </a:br>
            <a:r>
              <a:rPr lang="en-AU" b="0" dirty="0">
                <a:solidFill>
                  <a:schemeClr val="bg1"/>
                </a:solidFill>
              </a:rPr>
              <a:t>Crusted Scabies</a:t>
            </a:r>
            <a:br>
              <a:rPr lang="en-AU" dirty="0">
                <a:solidFill>
                  <a:schemeClr val="bg1"/>
                </a:solidFill>
              </a:rPr>
            </a:br>
            <a:r>
              <a:rPr lang="en-AU" dirty="0">
                <a:solidFill>
                  <a:schemeClr val="bg1"/>
                </a:solidFill>
              </a:rPr>
              <a:t>     </a:t>
            </a:r>
            <a:endParaRPr lang="en-AU" dirty="0">
              <a:solidFill>
                <a:srgbClr val="FF0000"/>
              </a:solidFill>
            </a:endParaRPr>
          </a:p>
        </p:txBody>
      </p:sp>
      <p:pic>
        <p:nvPicPr>
          <p:cNvPr id="3073" name="Picture 1" descr="CrustedScabies">
            <a:extLst>
              <a:ext uri="{FF2B5EF4-FFF2-40B4-BE49-F238E27FC236}">
                <a16:creationId xmlns:a16="http://schemas.microsoft.com/office/drawing/2014/main" id="{256F088A-CD60-4342-854F-C4274EA0B10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89516" y="3892577"/>
            <a:ext cx="2383248" cy="1970159"/>
          </a:xfrm>
          <a:prstGeom prst="rect">
            <a:avLst/>
          </a:prstGeom>
          <a:noFill/>
          <a:ln>
            <a:noFill/>
          </a:ln>
          <a:effectLst/>
          <a:extLst>
            <a:ext uri="{909E8E84-426E-40DD-AFC4-6F175D3DCCD1}">
              <a14:hiddenFill xmlns:a14="http://schemas.microsoft.com/office/drawing/2010/main">
                <a:solidFill>
                  <a:srgbClr val="00B6F1"/>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6" name="Content Placeholder 10">
            <a:extLst>
              <a:ext uri="{FF2B5EF4-FFF2-40B4-BE49-F238E27FC236}">
                <a16:creationId xmlns:a16="http://schemas.microsoft.com/office/drawing/2014/main" id="{E0CD6F06-C9C0-4E6A-92C9-65363F3F6999}"/>
              </a:ext>
            </a:extLst>
          </p:cNvPr>
          <p:cNvSpPr txBox="1">
            <a:spLocks/>
          </p:cNvSpPr>
          <p:nvPr/>
        </p:nvSpPr>
        <p:spPr>
          <a:xfrm>
            <a:off x="725236" y="1909481"/>
            <a:ext cx="7316106" cy="4659683"/>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AU" sz="2400" b="1" dirty="0">
                <a:solidFill>
                  <a:prstClr val="black"/>
                </a:solidFill>
                <a:latin typeface="Arial" panose="020B0604020202020204" pitchFamily="34" charset="0"/>
                <a:cs typeface="Arial" panose="020B0604020202020204" pitchFamily="34" charset="0"/>
              </a:rPr>
              <a:t>Description</a:t>
            </a:r>
            <a:r>
              <a:rPr lang="en-AU" dirty="0">
                <a:solidFill>
                  <a:prstClr val="black"/>
                </a:solidFill>
                <a:latin typeface="Arial" panose="020B0604020202020204" pitchFamily="34" charset="0"/>
                <a:cs typeface="Arial" panose="020B0604020202020204" pitchFamily="34" charset="0"/>
              </a:rPr>
              <a:t> </a:t>
            </a:r>
          </a:p>
          <a:p>
            <a:pPr defTabSz="685800">
              <a:spcBef>
                <a:spcPts val="750"/>
              </a:spcBef>
            </a:pPr>
            <a:r>
              <a:rPr lang="en-AU" sz="2000" dirty="0">
                <a:latin typeface="Arial" panose="020B0604020202020204" pitchFamily="34" charset="0"/>
                <a:cs typeface="Arial" panose="020B0604020202020204" pitchFamily="34" charset="0"/>
              </a:rPr>
              <a:t>Immune response does not control mite proliferation.</a:t>
            </a:r>
          </a:p>
          <a:p>
            <a:pPr defTabSz="685800">
              <a:spcBef>
                <a:spcPts val="750"/>
              </a:spcBef>
            </a:pPr>
            <a:r>
              <a:rPr lang="en-AU" sz="2000" dirty="0">
                <a:latin typeface="Arial" panose="020B0604020202020204" pitchFamily="34" charset="0"/>
                <a:cs typeface="Arial" panose="020B0604020202020204" pitchFamily="34" charset="0"/>
              </a:rPr>
              <a:t>Crusted Scabies is highly infectious and causes outbreaks of scabies throughout households and communities. </a:t>
            </a:r>
          </a:p>
          <a:p>
            <a:pPr defTabSz="685800">
              <a:spcBef>
                <a:spcPts val="750"/>
              </a:spcBef>
            </a:pPr>
            <a:r>
              <a:rPr lang="en-AU" sz="2000" dirty="0">
                <a:solidFill>
                  <a:prstClr val="black"/>
                </a:solidFill>
                <a:latin typeface="Arial" panose="020B0604020202020204" pitchFamily="34" charset="0"/>
                <a:cs typeface="Arial" panose="020B0604020202020204" pitchFamily="34" charset="0"/>
              </a:rPr>
              <a:t>Thick, scaly cream-coloured skin.</a:t>
            </a:r>
          </a:p>
          <a:p>
            <a:pPr defTabSz="685800">
              <a:spcBef>
                <a:spcPts val="750"/>
              </a:spcBef>
            </a:pPr>
            <a:r>
              <a:rPr lang="en-AU" sz="2000" dirty="0">
                <a:solidFill>
                  <a:prstClr val="black"/>
                </a:solidFill>
                <a:latin typeface="Arial" panose="020B0604020202020204" pitchFamily="34" charset="0"/>
                <a:cs typeface="Arial" panose="020B0604020202020204" pitchFamily="34" charset="0"/>
              </a:rPr>
              <a:t>Sometimes no itch.</a:t>
            </a:r>
          </a:p>
          <a:p>
            <a:pPr defTabSz="685800">
              <a:spcBef>
                <a:spcPts val="750"/>
              </a:spcBef>
            </a:pPr>
            <a:r>
              <a:rPr lang="en-AU" sz="2000" dirty="0">
                <a:solidFill>
                  <a:prstClr val="black"/>
                </a:solidFill>
                <a:latin typeface="Arial" panose="020B0604020202020204" pitchFamily="34" charset="0"/>
                <a:cs typeface="Arial" panose="020B0604020202020204" pitchFamily="34" charset="0"/>
              </a:rPr>
              <a:t>With or without depigmentation.</a:t>
            </a:r>
          </a:p>
          <a:p>
            <a:pPr defTabSz="685800">
              <a:spcBef>
                <a:spcPts val="750"/>
              </a:spcBef>
            </a:pPr>
            <a:r>
              <a:rPr lang="en-AU" sz="2000" dirty="0">
                <a:solidFill>
                  <a:prstClr val="black"/>
                </a:solidFill>
                <a:latin typeface="Arial" panose="020B0604020202020204" pitchFamily="34" charset="0"/>
                <a:cs typeface="Arial" panose="020B0604020202020204" pitchFamily="34" charset="0"/>
              </a:rPr>
              <a:t>Can lead to secondary skin sepsis.</a:t>
            </a:r>
          </a:p>
          <a:p>
            <a:pPr defTabSz="685800">
              <a:spcBef>
                <a:spcPts val="750"/>
              </a:spcBef>
            </a:pPr>
            <a:r>
              <a:rPr lang="en-AU" sz="2000" dirty="0">
                <a:solidFill>
                  <a:prstClr val="black"/>
                </a:solidFill>
                <a:latin typeface="Arial" panose="020B0604020202020204" pitchFamily="34" charset="0"/>
                <a:cs typeface="Arial" panose="020B0604020202020204" pitchFamily="34" charset="0"/>
              </a:rPr>
              <a:t>Transmitted via skin to skin contact and from environment because of the number of mites.</a:t>
            </a:r>
          </a:p>
          <a:p>
            <a:pPr defTabSz="685800">
              <a:spcBef>
                <a:spcPts val="750"/>
              </a:spcBef>
            </a:pPr>
            <a:r>
              <a:rPr lang="en-AU" sz="2000" dirty="0">
                <a:solidFill>
                  <a:prstClr val="black"/>
                </a:solidFill>
                <a:latin typeface="Arial" panose="020B0604020202020204" pitchFamily="34" charset="0"/>
                <a:cs typeface="Arial" panose="020B0604020202020204" pitchFamily="34" charset="0"/>
              </a:rPr>
              <a:t>Mites can live up to 3-8 days off the skin.</a:t>
            </a:r>
          </a:p>
          <a:p>
            <a:pPr marL="0" indent="0" defTabSz="685800">
              <a:spcBef>
                <a:spcPts val="750"/>
              </a:spcBef>
              <a:buNone/>
            </a:pPr>
            <a:endParaRPr lang="en-AU" sz="2400" dirty="0">
              <a:solidFill>
                <a:prstClr val="black"/>
              </a:solidFill>
              <a:latin typeface="Arial" panose="020B0604020202020204" pitchFamily="34" charset="0"/>
              <a:cs typeface="Arial" panose="020B0604020202020204" pitchFamily="34" charset="0"/>
            </a:endParaRPr>
          </a:p>
          <a:p>
            <a:pPr marL="171450" indent="-171450" defTabSz="685800">
              <a:spcBef>
                <a:spcPts val="750"/>
              </a:spcBef>
            </a:pPr>
            <a:endParaRPr lang="en-AU" sz="2100" dirty="0">
              <a:solidFill>
                <a:prstClr val="black"/>
              </a:solidFill>
              <a:latin typeface="Arial" panose="020B0604020202020204" pitchFamily="34" charset="0"/>
              <a:cs typeface="Arial" panose="020B0604020202020204" pitchFamily="34" charset="0"/>
            </a:endParaRPr>
          </a:p>
        </p:txBody>
      </p:sp>
      <p:pic>
        <p:nvPicPr>
          <p:cNvPr id="25" name="Picture 24">
            <a:extLst>
              <a:ext uri="{FF2B5EF4-FFF2-40B4-BE49-F238E27FC236}">
                <a16:creationId xmlns:a16="http://schemas.microsoft.com/office/drawing/2014/main" id="{AD107776-1756-4327-B650-329A2C48E9E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
          <a:stretch/>
        </p:blipFill>
        <p:spPr>
          <a:xfrm>
            <a:off x="8670161" y="1870344"/>
            <a:ext cx="2208474" cy="1928104"/>
          </a:xfrm>
          <a:prstGeom prst="rect">
            <a:avLst/>
          </a:prstGeom>
        </p:spPr>
      </p:pic>
      <p:sp>
        <p:nvSpPr>
          <p:cNvPr id="3" name="Date Placeholder 2">
            <a:extLst>
              <a:ext uri="{FF2B5EF4-FFF2-40B4-BE49-F238E27FC236}">
                <a16:creationId xmlns:a16="http://schemas.microsoft.com/office/drawing/2014/main" id="{92D9BDAB-7390-495F-BDE0-D4729A763E21}"/>
              </a:ext>
            </a:extLst>
          </p:cNvPr>
          <p:cNvSpPr>
            <a:spLocks noGrp="1"/>
          </p:cNvSpPr>
          <p:nvPr>
            <p:ph type="dt" sz="half" idx="10"/>
          </p:nvPr>
        </p:nvSpPr>
        <p:spPr/>
        <p:txBody>
          <a:bodyPr/>
          <a:lstStyle/>
          <a:p>
            <a:r>
              <a:rPr lang="en-US" dirty="0"/>
              <a:t>Last updated 15/10/2020</a:t>
            </a:r>
            <a:endParaRPr lang="en-AU" dirty="0"/>
          </a:p>
        </p:txBody>
      </p:sp>
      <p:sp>
        <p:nvSpPr>
          <p:cNvPr id="4" name="Footer Placeholder 3">
            <a:extLst>
              <a:ext uri="{FF2B5EF4-FFF2-40B4-BE49-F238E27FC236}">
                <a16:creationId xmlns:a16="http://schemas.microsoft.com/office/drawing/2014/main" id="{3DA886DE-7994-4C32-AF39-3E0413DB16AF}"/>
              </a:ext>
            </a:extLst>
          </p:cNvPr>
          <p:cNvSpPr>
            <a:spLocks noGrp="1"/>
          </p:cNvSpPr>
          <p:nvPr>
            <p:ph type="ftr" sz="quarter" idx="11"/>
          </p:nvPr>
        </p:nvSpPr>
        <p:spPr/>
        <p:txBody>
          <a:bodyPr/>
          <a:lstStyle/>
          <a:p>
            <a:r>
              <a:rPr lang="en-AU"/>
              <a:t>www.onedisease.org</a:t>
            </a:r>
          </a:p>
        </p:txBody>
      </p:sp>
    </p:spTree>
    <p:extLst>
      <p:ext uri="{BB962C8B-B14F-4D97-AF65-F5344CB8AC3E}">
        <p14:creationId xmlns:p14="http://schemas.microsoft.com/office/powerpoint/2010/main" val="33578255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solidFill>
            <a:srgbClr val="00B6F1"/>
          </a:solidFill>
        </p:spPr>
        <p:txBody>
          <a:bodyPr/>
          <a:lstStyle/>
          <a:p>
            <a:r>
              <a:rPr lang="en-US" b="0" dirty="0"/>
              <a:t>Crusted Scabies</a:t>
            </a:r>
            <a:endParaRPr lang="en-AU" b="0" dirty="0"/>
          </a:p>
        </p:txBody>
      </p:sp>
      <p:pic>
        <p:nvPicPr>
          <p:cNvPr id="5" name="Content Placeholder 4" descr="A picture containing indoor&#10;&#10;Description generated with high confidence">
            <a:extLst>
              <a:ext uri="{FF2B5EF4-FFF2-40B4-BE49-F238E27FC236}">
                <a16:creationId xmlns:a16="http://schemas.microsoft.com/office/drawing/2014/main" id="{4E0E037E-16C8-4551-BE38-F3DDC7CB415F}"/>
              </a:ext>
            </a:extLst>
          </p:cNvPr>
          <p:cNvPicPr>
            <a:picLocks noGrp="1" noChangeAspect="1"/>
          </p:cNvPicPr>
          <p:nvPr>
            <p:ph idx="4294967295"/>
          </p:nvPr>
        </p:nvPicPr>
        <p:blipFill>
          <a:blip r:embed="rId3" cstate="screen">
            <a:extLst>
              <a:ext uri="{28A0092B-C50C-407E-A947-70E740481C1C}">
                <a14:useLocalDpi xmlns:a14="http://schemas.microsoft.com/office/drawing/2010/main"/>
              </a:ext>
            </a:extLst>
          </a:blip>
          <a:stretch>
            <a:fillRect/>
          </a:stretch>
        </p:blipFill>
        <p:spPr>
          <a:xfrm>
            <a:off x="950857" y="2396299"/>
            <a:ext cx="2654604" cy="3362817"/>
          </a:xfrm>
          <a:ln w="12700">
            <a:solidFill>
              <a:schemeClr val="tx1">
                <a:lumMod val="50000"/>
                <a:lumOff val="50000"/>
              </a:schemeClr>
            </a:solidFill>
          </a:ln>
        </p:spPr>
      </p:pic>
      <p:pic>
        <p:nvPicPr>
          <p:cNvPr id="7" name="Picture 6" descr="A picture containing person, indoor&#10;&#10;Description generated with high confidence">
            <a:extLst>
              <a:ext uri="{FF2B5EF4-FFF2-40B4-BE49-F238E27FC236}">
                <a16:creationId xmlns:a16="http://schemas.microsoft.com/office/drawing/2014/main" id="{A0984CAC-96F4-4527-9457-B1607EADD17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03113" y="2749757"/>
            <a:ext cx="3838863" cy="2482063"/>
          </a:xfrm>
          <a:prstGeom prst="rect">
            <a:avLst/>
          </a:prstGeom>
          <a:ln w="12700">
            <a:solidFill>
              <a:schemeClr val="tx1">
                <a:lumMod val="50000"/>
                <a:lumOff val="50000"/>
              </a:schemeClr>
            </a:solidFill>
          </a:ln>
        </p:spPr>
      </p:pic>
      <p:sp>
        <p:nvSpPr>
          <p:cNvPr id="2" name="Rectangle 1"/>
          <p:cNvSpPr/>
          <p:nvPr/>
        </p:nvSpPr>
        <p:spPr>
          <a:xfrm>
            <a:off x="838201" y="1798983"/>
            <a:ext cx="6904454" cy="461665"/>
          </a:xfrm>
          <a:prstGeom prst="rect">
            <a:avLst/>
          </a:prstGeom>
        </p:spPr>
        <p:txBody>
          <a:bodyPr wrap="none">
            <a:spAutoFit/>
          </a:bodyPr>
          <a:lstStyle/>
          <a:p>
            <a:r>
              <a:rPr lang="en-AU" sz="2400" b="1" dirty="0">
                <a:latin typeface="Arial" panose="020B0604020202020204" pitchFamily="34" charset="0"/>
                <a:cs typeface="Arial" panose="020B0604020202020204" pitchFamily="34" charset="0"/>
              </a:rPr>
              <a:t>Images of different grades of Crusted Scabies</a:t>
            </a:r>
          </a:p>
        </p:txBody>
      </p:sp>
      <p:pic>
        <p:nvPicPr>
          <p:cNvPr id="9" name="Picture 8" descr="A close up of an elephant&#10;&#10;Description automatically generated">
            <a:extLst>
              <a:ext uri="{FF2B5EF4-FFF2-40B4-BE49-F238E27FC236}">
                <a16:creationId xmlns:a16="http://schemas.microsoft.com/office/drawing/2014/main" id="{F54EC6E7-D530-4722-B29C-6C381943B30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39628" y="2749757"/>
            <a:ext cx="3201515" cy="2547610"/>
          </a:xfrm>
          <a:prstGeom prst="rect">
            <a:avLst/>
          </a:prstGeom>
          <a:solidFill>
            <a:schemeClr val="bg1"/>
          </a:solidFill>
          <a:ln>
            <a:solidFill>
              <a:schemeClr val="tx1">
                <a:lumMod val="50000"/>
                <a:lumOff val="50000"/>
              </a:schemeClr>
            </a:solidFill>
          </a:ln>
        </p:spPr>
      </p:pic>
      <p:sp>
        <p:nvSpPr>
          <p:cNvPr id="8" name="Date Placeholder 7">
            <a:extLst>
              <a:ext uri="{FF2B5EF4-FFF2-40B4-BE49-F238E27FC236}">
                <a16:creationId xmlns:a16="http://schemas.microsoft.com/office/drawing/2014/main" id="{2FB3898D-CE3E-43E8-B003-93F509840A50}"/>
              </a:ext>
            </a:extLst>
          </p:cNvPr>
          <p:cNvSpPr>
            <a:spLocks noGrp="1"/>
          </p:cNvSpPr>
          <p:nvPr>
            <p:ph type="dt" sz="half" idx="10"/>
          </p:nvPr>
        </p:nvSpPr>
        <p:spPr/>
        <p:txBody>
          <a:bodyPr/>
          <a:lstStyle/>
          <a:p>
            <a:r>
              <a:rPr lang="en-US" dirty="0"/>
              <a:t>Last updated 15/10/2020</a:t>
            </a:r>
            <a:endParaRPr lang="en-AU" dirty="0"/>
          </a:p>
        </p:txBody>
      </p:sp>
      <p:sp>
        <p:nvSpPr>
          <p:cNvPr id="10" name="Footer Placeholder 9">
            <a:extLst>
              <a:ext uri="{FF2B5EF4-FFF2-40B4-BE49-F238E27FC236}">
                <a16:creationId xmlns:a16="http://schemas.microsoft.com/office/drawing/2014/main" id="{23371D0E-511C-499E-8DC7-A1EC818927B7}"/>
              </a:ext>
            </a:extLst>
          </p:cNvPr>
          <p:cNvSpPr>
            <a:spLocks noGrp="1"/>
          </p:cNvSpPr>
          <p:nvPr>
            <p:ph type="ftr" sz="quarter" idx="11"/>
          </p:nvPr>
        </p:nvSpPr>
        <p:spPr/>
        <p:txBody>
          <a:bodyPr/>
          <a:lstStyle/>
          <a:p>
            <a:r>
              <a:rPr lang="en-AU"/>
              <a:t>www.onedisease.org</a:t>
            </a:r>
          </a:p>
        </p:txBody>
      </p:sp>
    </p:spTree>
    <p:extLst>
      <p:ext uri="{BB962C8B-B14F-4D97-AF65-F5344CB8AC3E}">
        <p14:creationId xmlns:p14="http://schemas.microsoft.com/office/powerpoint/2010/main" val="29605092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B6F1"/>
          </a:solidFill>
        </p:spPr>
        <p:txBody>
          <a:bodyPr/>
          <a:lstStyle/>
          <a:p>
            <a:r>
              <a:rPr lang="en-US" b="0" dirty="0"/>
              <a:t>Crusted Scabies</a:t>
            </a:r>
            <a:endParaRPr lang="en-AU" b="0" dirty="0"/>
          </a:p>
        </p:txBody>
      </p:sp>
      <p:pic>
        <p:nvPicPr>
          <p:cNvPr id="7" name="Menzies Video of Mites">
            <a:hlinkClick r:id="" action="ppaction://media"/>
            <a:extLst>
              <a:ext uri="{FF2B5EF4-FFF2-40B4-BE49-F238E27FC236}">
                <a16:creationId xmlns:a16="http://schemas.microsoft.com/office/drawing/2014/main" id="{C35DC697-89C7-46B6-BCD2-584D97D28D2D}"/>
              </a:ext>
            </a:extLst>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5"/>
          <a:stretch>
            <a:fillRect/>
          </a:stretch>
        </p:blipFill>
        <p:spPr>
          <a:xfrm>
            <a:off x="3194843" y="1847893"/>
            <a:ext cx="5802313" cy="4351337"/>
          </a:xfrm>
        </p:spPr>
      </p:pic>
      <p:sp>
        <p:nvSpPr>
          <p:cNvPr id="3" name="Date Placeholder 2">
            <a:extLst>
              <a:ext uri="{FF2B5EF4-FFF2-40B4-BE49-F238E27FC236}">
                <a16:creationId xmlns:a16="http://schemas.microsoft.com/office/drawing/2014/main" id="{5FF52FF1-6CD3-4F66-97AE-872A16CBB383}"/>
              </a:ext>
            </a:extLst>
          </p:cNvPr>
          <p:cNvSpPr>
            <a:spLocks noGrp="1"/>
          </p:cNvSpPr>
          <p:nvPr>
            <p:ph type="dt" sz="half" idx="10"/>
          </p:nvPr>
        </p:nvSpPr>
        <p:spPr/>
        <p:txBody>
          <a:bodyPr/>
          <a:lstStyle/>
          <a:p>
            <a:r>
              <a:rPr lang="en-US" dirty="0"/>
              <a:t>Last updated 15/10/2020</a:t>
            </a:r>
            <a:endParaRPr lang="en-AU" dirty="0"/>
          </a:p>
        </p:txBody>
      </p:sp>
      <p:sp>
        <p:nvSpPr>
          <p:cNvPr id="4" name="Footer Placeholder 3">
            <a:extLst>
              <a:ext uri="{FF2B5EF4-FFF2-40B4-BE49-F238E27FC236}">
                <a16:creationId xmlns:a16="http://schemas.microsoft.com/office/drawing/2014/main" id="{88BCB75D-B4DB-47A6-B5DE-7D6E7686ABE3}"/>
              </a:ext>
            </a:extLst>
          </p:cNvPr>
          <p:cNvSpPr>
            <a:spLocks noGrp="1"/>
          </p:cNvSpPr>
          <p:nvPr>
            <p:ph type="ftr" sz="quarter" idx="11"/>
          </p:nvPr>
        </p:nvSpPr>
        <p:spPr/>
        <p:txBody>
          <a:bodyPr/>
          <a:lstStyle/>
          <a:p>
            <a:r>
              <a:rPr lang="en-AU"/>
              <a:t>www.onedisease.org</a:t>
            </a:r>
          </a:p>
        </p:txBody>
      </p:sp>
    </p:spTree>
    <p:extLst>
      <p:ext uri="{BB962C8B-B14F-4D97-AF65-F5344CB8AC3E}">
        <p14:creationId xmlns:p14="http://schemas.microsoft.com/office/powerpoint/2010/main" val="98254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solidFill>
            <a:srgbClr val="00B6F1"/>
          </a:solidFill>
        </p:spPr>
        <p:txBody>
          <a:bodyPr>
            <a:normAutofit fontScale="90000"/>
          </a:bodyPr>
          <a:lstStyle/>
          <a:p>
            <a:br>
              <a:rPr lang="en-US" sz="4000" dirty="0">
                <a:solidFill>
                  <a:prstClr val="white"/>
                </a:solidFill>
                <a:latin typeface="Arial" panose="020B0604020202020204" pitchFamily="34" charset="0"/>
                <a:cs typeface="Arial" panose="020B0604020202020204" pitchFamily="34" charset="0"/>
              </a:rPr>
            </a:br>
            <a:r>
              <a:rPr lang="en-US" sz="4900" b="0" dirty="0">
                <a:solidFill>
                  <a:prstClr val="white"/>
                </a:solidFill>
                <a:latin typeface="Arial" panose="020B0604020202020204" pitchFamily="34" charset="0"/>
                <a:cs typeface="Arial" panose="020B0604020202020204" pitchFamily="34" charset="0"/>
              </a:rPr>
              <a:t>Overview</a:t>
            </a:r>
            <a:br>
              <a:rPr lang="en-AU" sz="4000" dirty="0">
                <a:solidFill>
                  <a:prstClr val="white"/>
                </a:solidFill>
                <a:latin typeface="Arial" panose="020B0604020202020204" pitchFamily="34" charset="0"/>
                <a:cs typeface="Arial" panose="020B0604020202020204" pitchFamily="34" charset="0"/>
              </a:rPr>
            </a:br>
            <a:endParaRPr lang="en-AU" dirty="0">
              <a:latin typeface="Arial" panose="020B0604020202020204" pitchFamily="34" charset="0"/>
              <a:cs typeface="Arial" panose="020B0604020202020204" pitchFamily="34" charset="0"/>
            </a:endParaRPr>
          </a:p>
        </p:txBody>
      </p:sp>
      <p:sp>
        <p:nvSpPr>
          <p:cNvPr id="3" name="Content Placeholder 2"/>
          <p:cNvSpPr>
            <a:spLocks noGrp="1"/>
          </p:cNvSpPr>
          <p:nvPr>
            <p:ph idx="4294967295"/>
          </p:nvPr>
        </p:nvSpPr>
        <p:spPr>
          <a:xfrm>
            <a:off x="1816101" y="1879643"/>
            <a:ext cx="3937000" cy="4613228"/>
          </a:xfrm>
        </p:spPr>
        <p:txBody>
          <a:bodyPr>
            <a:noAutofit/>
          </a:bodyPr>
          <a:lstStyle/>
          <a:p>
            <a:pPr marL="0" indent="0">
              <a:lnSpc>
                <a:spcPct val="100000"/>
              </a:lnSpc>
              <a:spcBef>
                <a:spcPts val="100"/>
              </a:spcBef>
              <a:spcAft>
                <a:spcPts val="100"/>
              </a:spcAft>
              <a:buNone/>
            </a:pPr>
            <a:r>
              <a:rPr lang="en-US" sz="2400" b="1" dirty="0">
                <a:latin typeface="Arial" panose="020B0604020202020204" pitchFamily="34" charset="0"/>
                <a:cs typeface="Arial" panose="020B0604020202020204" pitchFamily="34" charset="0"/>
              </a:rPr>
              <a:t>Skin</a:t>
            </a:r>
          </a:p>
          <a:p>
            <a:pPr marL="0" lvl="1">
              <a:lnSpc>
                <a:spcPct val="100000"/>
              </a:lnSpc>
              <a:spcBef>
                <a:spcPts val="100"/>
              </a:spcBef>
              <a:spcAft>
                <a:spcPts val="100"/>
              </a:spcAft>
              <a:buFont typeface="Arial" pitchFamily="34" charset="0"/>
              <a:buChar char="•"/>
            </a:pPr>
            <a:r>
              <a:rPr lang="en-US" sz="2000" dirty="0">
                <a:latin typeface="Arial" panose="020B0604020202020204" pitchFamily="34" charset="0"/>
                <a:cs typeface="Arial" panose="020B0604020202020204" pitchFamily="34" charset="0"/>
              </a:rPr>
              <a:t>Function</a:t>
            </a:r>
          </a:p>
          <a:p>
            <a:pPr marL="0" lvl="1">
              <a:lnSpc>
                <a:spcPct val="100000"/>
              </a:lnSpc>
              <a:spcBef>
                <a:spcPts val="100"/>
              </a:spcBef>
              <a:spcAft>
                <a:spcPts val="100"/>
              </a:spcAft>
              <a:buFont typeface="Arial" pitchFamily="34" charset="0"/>
              <a:buChar char="•"/>
            </a:pPr>
            <a:r>
              <a:rPr lang="en-US" sz="2000" dirty="0">
                <a:latin typeface="Arial" panose="020B0604020202020204" pitchFamily="34" charset="0"/>
                <a:cs typeface="Arial" panose="020B0604020202020204" pitchFamily="34" charset="0"/>
              </a:rPr>
              <a:t>Importance of healthy skin</a:t>
            </a:r>
          </a:p>
          <a:p>
            <a:pPr marL="0" indent="0">
              <a:lnSpc>
                <a:spcPct val="100000"/>
              </a:lnSpc>
              <a:spcBef>
                <a:spcPts val="100"/>
              </a:spcBef>
              <a:spcAft>
                <a:spcPts val="100"/>
              </a:spcAft>
              <a:buNone/>
            </a:pPr>
            <a:r>
              <a:rPr lang="en-US" sz="2400" b="1" dirty="0">
                <a:latin typeface="Arial" panose="020B0604020202020204" pitchFamily="34" charset="0"/>
                <a:cs typeface="Arial" panose="020B0604020202020204" pitchFamily="34" charset="0"/>
              </a:rPr>
              <a:t>Scabies</a:t>
            </a:r>
          </a:p>
          <a:p>
            <a:pPr marL="0" lvl="1">
              <a:lnSpc>
                <a:spcPct val="100000"/>
              </a:lnSpc>
              <a:spcBef>
                <a:spcPts val="100"/>
              </a:spcBef>
              <a:spcAft>
                <a:spcPts val="100"/>
              </a:spcAft>
              <a:buFont typeface="Arial" pitchFamily="34" charset="0"/>
              <a:buChar char="•"/>
            </a:pPr>
            <a:r>
              <a:rPr lang="en-US" sz="2000" dirty="0">
                <a:latin typeface="Arial" panose="020B0604020202020204" pitchFamily="34" charset="0"/>
                <a:cs typeface="Arial" panose="020B0604020202020204" pitchFamily="34" charset="0"/>
              </a:rPr>
              <a:t>Background</a:t>
            </a:r>
          </a:p>
          <a:p>
            <a:pPr marL="0" lvl="1">
              <a:lnSpc>
                <a:spcPct val="100000"/>
              </a:lnSpc>
              <a:spcBef>
                <a:spcPts val="100"/>
              </a:spcBef>
              <a:spcAft>
                <a:spcPts val="100"/>
              </a:spcAft>
              <a:buFont typeface="Arial" pitchFamily="34" charset="0"/>
              <a:buChar char="•"/>
            </a:pPr>
            <a:r>
              <a:rPr lang="en-US" sz="2000" dirty="0">
                <a:latin typeface="Arial" panose="020B0604020202020204" pitchFamily="34" charset="0"/>
                <a:cs typeface="Arial" panose="020B0604020202020204" pitchFamily="34" charset="0"/>
              </a:rPr>
              <a:t>Description</a:t>
            </a:r>
          </a:p>
          <a:p>
            <a:pPr marL="0" lvl="1">
              <a:lnSpc>
                <a:spcPct val="100000"/>
              </a:lnSpc>
              <a:spcBef>
                <a:spcPts val="100"/>
              </a:spcBef>
              <a:spcAft>
                <a:spcPts val="100"/>
              </a:spcAft>
              <a:buFont typeface="Arial" pitchFamily="34" charset="0"/>
              <a:buChar char="•"/>
            </a:pPr>
            <a:r>
              <a:rPr lang="en-US" sz="2000" dirty="0">
                <a:latin typeface="Arial" panose="020B0604020202020204" pitchFamily="34" charset="0"/>
                <a:cs typeface="Arial" panose="020B0604020202020204" pitchFamily="34" charset="0"/>
              </a:rPr>
              <a:t>Detection</a:t>
            </a:r>
          </a:p>
          <a:p>
            <a:pPr marL="0" lvl="1">
              <a:lnSpc>
                <a:spcPct val="100000"/>
              </a:lnSpc>
              <a:spcBef>
                <a:spcPts val="100"/>
              </a:spcBef>
              <a:spcAft>
                <a:spcPts val="100"/>
              </a:spcAft>
              <a:buFont typeface="Arial" pitchFamily="34" charset="0"/>
              <a:buChar char="•"/>
            </a:pPr>
            <a:r>
              <a:rPr lang="en-US" sz="2000" dirty="0"/>
              <a:t>Transmission</a:t>
            </a:r>
            <a:endParaRPr lang="en-US" sz="2000" dirty="0">
              <a:latin typeface="Arial" panose="020B0604020202020204" pitchFamily="34" charset="0"/>
              <a:cs typeface="Arial" panose="020B0604020202020204" pitchFamily="34" charset="0"/>
            </a:endParaRPr>
          </a:p>
          <a:p>
            <a:pPr marL="0" lvl="1">
              <a:lnSpc>
                <a:spcPct val="100000"/>
              </a:lnSpc>
              <a:spcBef>
                <a:spcPts val="100"/>
              </a:spcBef>
              <a:spcAft>
                <a:spcPts val="100"/>
              </a:spcAft>
              <a:buFont typeface="Arial" pitchFamily="34" charset="0"/>
              <a:buChar char="•"/>
            </a:pPr>
            <a:r>
              <a:rPr lang="en-US" sz="2000" dirty="0">
                <a:latin typeface="Arial" panose="020B0604020202020204" pitchFamily="34" charset="0"/>
                <a:cs typeface="Arial" panose="020B0604020202020204" pitchFamily="34" charset="0"/>
              </a:rPr>
              <a:t>Treatment</a:t>
            </a:r>
          </a:p>
          <a:p>
            <a:pPr marL="0" lvl="1">
              <a:lnSpc>
                <a:spcPct val="100000"/>
              </a:lnSpc>
              <a:spcBef>
                <a:spcPts val="100"/>
              </a:spcBef>
              <a:spcAft>
                <a:spcPts val="100"/>
              </a:spcAft>
              <a:buFont typeface="Arial" pitchFamily="34" charset="0"/>
              <a:buChar char="•"/>
            </a:pPr>
            <a:r>
              <a:rPr lang="en-US" sz="2000" dirty="0">
                <a:latin typeface="Arial" panose="020B0604020202020204" pitchFamily="34" charset="0"/>
                <a:cs typeface="Arial" panose="020B0604020202020204" pitchFamily="34" charset="0"/>
              </a:rPr>
              <a:t>Scabies Free Zone</a:t>
            </a:r>
          </a:p>
          <a:p>
            <a:pPr marL="0" lvl="1">
              <a:lnSpc>
                <a:spcPct val="100000"/>
              </a:lnSpc>
              <a:spcBef>
                <a:spcPts val="100"/>
              </a:spcBef>
              <a:spcAft>
                <a:spcPts val="100"/>
              </a:spcAft>
              <a:buFont typeface="Arial" pitchFamily="34" charset="0"/>
              <a:buChar char="•"/>
            </a:pPr>
            <a:r>
              <a:rPr lang="en-US" sz="2000" dirty="0"/>
              <a:t>General Points</a:t>
            </a:r>
            <a:endParaRPr lang="en-US" sz="1600" dirty="0">
              <a:latin typeface="Arial" panose="020B0604020202020204" pitchFamily="34" charset="0"/>
              <a:cs typeface="Arial" panose="020B0604020202020204" pitchFamily="34" charset="0"/>
            </a:endParaRPr>
          </a:p>
          <a:p>
            <a:pPr marL="0" indent="0">
              <a:lnSpc>
                <a:spcPct val="100000"/>
              </a:lnSpc>
              <a:spcBef>
                <a:spcPts val="0"/>
              </a:spcBef>
              <a:buNone/>
            </a:pPr>
            <a:endParaRPr lang="en-AU" sz="2000" dirty="0">
              <a:latin typeface="Arial" panose="020B0604020202020204" pitchFamily="34" charset="0"/>
              <a:cs typeface="Arial" panose="020B0604020202020204" pitchFamily="34" charset="0"/>
            </a:endParaRPr>
          </a:p>
        </p:txBody>
      </p:sp>
      <p:sp>
        <p:nvSpPr>
          <p:cNvPr id="2" name="Date Placeholder 1">
            <a:extLst>
              <a:ext uri="{FF2B5EF4-FFF2-40B4-BE49-F238E27FC236}">
                <a16:creationId xmlns:a16="http://schemas.microsoft.com/office/drawing/2014/main" id="{A75D257D-ED99-4B0E-955A-CF0ABBD56E36}"/>
              </a:ext>
            </a:extLst>
          </p:cNvPr>
          <p:cNvSpPr>
            <a:spLocks noGrp="1"/>
          </p:cNvSpPr>
          <p:nvPr>
            <p:ph type="dt" sz="half" idx="10"/>
          </p:nvPr>
        </p:nvSpPr>
        <p:spPr/>
        <p:txBody>
          <a:bodyPr/>
          <a:lstStyle/>
          <a:p>
            <a:r>
              <a:rPr lang="en-US" dirty="0"/>
              <a:t>Last updated 15/10/2020</a:t>
            </a:r>
            <a:endParaRPr lang="en-AU" dirty="0"/>
          </a:p>
        </p:txBody>
      </p:sp>
      <p:sp>
        <p:nvSpPr>
          <p:cNvPr id="4" name="Footer Placeholder 3">
            <a:extLst>
              <a:ext uri="{FF2B5EF4-FFF2-40B4-BE49-F238E27FC236}">
                <a16:creationId xmlns:a16="http://schemas.microsoft.com/office/drawing/2014/main" id="{D0961A83-6A95-4C2F-8615-7A55C3C6C0D1}"/>
              </a:ext>
            </a:extLst>
          </p:cNvPr>
          <p:cNvSpPr>
            <a:spLocks noGrp="1"/>
          </p:cNvSpPr>
          <p:nvPr>
            <p:ph type="ftr" sz="quarter" idx="11"/>
          </p:nvPr>
        </p:nvSpPr>
        <p:spPr/>
        <p:txBody>
          <a:bodyPr/>
          <a:lstStyle/>
          <a:p>
            <a:r>
              <a:rPr lang="en-AU" dirty="0"/>
              <a:t>www.onedisease.org</a:t>
            </a:r>
          </a:p>
        </p:txBody>
      </p:sp>
      <p:sp>
        <p:nvSpPr>
          <p:cNvPr id="6" name="TextBox 5">
            <a:extLst>
              <a:ext uri="{FF2B5EF4-FFF2-40B4-BE49-F238E27FC236}">
                <a16:creationId xmlns:a16="http://schemas.microsoft.com/office/drawing/2014/main" id="{FA3CD2F1-E1C8-4684-A900-C879AEC15FD8}"/>
              </a:ext>
            </a:extLst>
          </p:cNvPr>
          <p:cNvSpPr txBox="1"/>
          <p:nvPr/>
        </p:nvSpPr>
        <p:spPr>
          <a:xfrm>
            <a:off x="5918200" y="1835832"/>
            <a:ext cx="5232399" cy="3585597"/>
          </a:xfrm>
          <a:prstGeom prst="rect">
            <a:avLst/>
          </a:prstGeom>
          <a:noFill/>
        </p:spPr>
        <p:txBody>
          <a:bodyPr wrap="square" rtlCol="0">
            <a:spAutoFit/>
          </a:bodyPr>
          <a:lstStyle/>
          <a:p>
            <a:pPr marL="0" indent="0">
              <a:spcBef>
                <a:spcPts val="100"/>
              </a:spcBef>
              <a:spcAft>
                <a:spcPts val="100"/>
              </a:spcAft>
              <a:buNone/>
            </a:pPr>
            <a:r>
              <a:rPr lang="en-US" sz="2400" b="1" dirty="0">
                <a:latin typeface="Arial" panose="020B0604020202020204" pitchFamily="34" charset="0"/>
                <a:cs typeface="Arial" panose="020B0604020202020204" pitchFamily="34" charset="0"/>
              </a:rPr>
              <a:t>Crusted Scabies</a:t>
            </a:r>
          </a:p>
          <a:p>
            <a:pPr marL="342900" lvl="1" indent="-342900">
              <a:spcBef>
                <a:spcPts val="100"/>
              </a:spcBef>
              <a:spcAft>
                <a:spcPts val="100"/>
              </a:spcAft>
              <a:buFont typeface="Arial" panose="020B0604020202020204" pitchFamily="34" charset="0"/>
              <a:buChar char="•"/>
            </a:pPr>
            <a:r>
              <a:rPr lang="en-US" sz="2000" dirty="0">
                <a:latin typeface="Arial" panose="020B0604020202020204" pitchFamily="34" charset="0"/>
                <a:cs typeface="Arial" panose="020B0604020202020204" pitchFamily="34" charset="0"/>
              </a:rPr>
              <a:t>Overview</a:t>
            </a:r>
          </a:p>
          <a:p>
            <a:pPr marL="342900" lvl="1" indent="-342900">
              <a:spcBef>
                <a:spcPts val="100"/>
              </a:spcBef>
              <a:spcAft>
                <a:spcPts val="100"/>
              </a:spcAft>
              <a:buFont typeface="Arial" panose="020B0604020202020204" pitchFamily="34" charset="0"/>
              <a:buChar char="•"/>
            </a:pPr>
            <a:r>
              <a:rPr lang="en-US" sz="2000" dirty="0">
                <a:latin typeface="Arial" panose="020B0604020202020204" pitchFamily="34" charset="0"/>
                <a:cs typeface="Arial" panose="020B0604020202020204" pitchFamily="34" charset="0"/>
              </a:rPr>
              <a:t>Description</a:t>
            </a:r>
          </a:p>
          <a:p>
            <a:pPr marL="342900" lvl="1" indent="-342900">
              <a:spcBef>
                <a:spcPts val="100"/>
              </a:spcBef>
              <a:spcAft>
                <a:spcPts val="100"/>
              </a:spcAft>
              <a:buFont typeface="Arial" panose="020B0604020202020204" pitchFamily="34" charset="0"/>
              <a:buChar char="•"/>
            </a:pPr>
            <a:r>
              <a:rPr lang="en-US" sz="2000" dirty="0">
                <a:latin typeface="Arial" panose="020B0604020202020204" pitchFamily="34" charset="0"/>
                <a:cs typeface="Arial" panose="020B0604020202020204" pitchFamily="34" charset="0"/>
              </a:rPr>
              <a:t>Detection</a:t>
            </a:r>
          </a:p>
          <a:p>
            <a:pPr marL="342900" lvl="1" indent="-342900">
              <a:spcBef>
                <a:spcPts val="100"/>
              </a:spcBef>
              <a:spcAft>
                <a:spcPts val="100"/>
              </a:spcAft>
              <a:buFont typeface="Arial" panose="020B0604020202020204" pitchFamily="34" charset="0"/>
              <a:buChar char="•"/>
            </a:pPr>
            <a:r>
              <a:rPr lang="en-US" sz="2000" dirty="0">
                <a:latin typeface="Arial" panose="020B0604020202020204" pitchFamily="34" charset="0"/>
                <a:cs typeface="Arial" panose="020B0604020202020204" pitchFamily="34" charset="0"/>
              </a:rPr>
              <a:t>Grading Crusted Scabies </a:t>
            </a:r>
          </a:p>
          <a:p>
            <a:pPr marL="342900" lvl="1" indent="-342900">
              <a:spcBef>
                <a:spcPts val="100"/>
              </a:spcBef>
              <a:spcAft>
                <a:spcPts val="100"/>
              </a:spcAft>
              <a:buFont typeface="Arial" panose="020B0604020202020204" pitchFamily="34" charset="0"/>
              <a:buChar char="•"/>
            </a:pPr>
            <a:r>
              <a:rPr lang="en-US" sz="2000" dirty="0">
                <a:latin typeface="Arial" panose="020B0604020202020204" pitchFamily="34" charset="0"/>
                <a:cs typeface="Arial" panose="020B0604020202020204" pitchFamily="34" charset="0"/>
              </a:rPr>
              <a:t>Treatment</a:t>
            </a:r>
          </a:p>
          <a:p>
            <a:pPr marL="342900" lvl="1" indent="-342900">
              <a:spcBef>
                <a:spcPts val="100"/>
              </a:spcBef>
              <a:spcAft>
                <a:spcPts val="100"/>
              </a:spcAft>
              <a:buFont typeface="Arial" panose="020B0604020202020204" pitchFamily="34" charset="0"/>
              <a:buChar char="•"/>
            </a:pPr>
            <a:r>
              <a:rPr lang="en-US" sz="2000" dirty="0">
                <a:latin typeface="Arial" panose="020B0604020202020204" pitchFamily="34" charset="0"/>
                <a:cs typeface="Arial" panose="020B0604020202020204" pitchFamily="34" charset="0"/>
              </a:rPr>
              <a:t>Ongoing management</a:t>
            </a:r>
          </a:p>
          <a:p>
            <a:pPr marL="342900" lvl="1" indent="-342900">
              <a:spcBef>
                <a:spcPts val="100"/>
              </a:spcBef>
              <a:spcAft>
                <a:spcPts val="100"/>
              </a:spcAft>
              <a:buFont typeface="Arial" panose="020B0604020202020204" pitchFamily="34" charset="0"/>
              <a:buChar char="•"/>
            </a:pPr>
            <a:r>
              <a:rPr lang="en-US" sz="2000" dirty="0">
                <a:latin typeface="Arial" panose="020B0604020202020204" pitchFamily="34" charset="0"/>
                <a:cs typeface="Arial" panose="020B0604020202020204" pitchFamily="34" charset="0"/>
              </a:rPr>
              <a:t>General Points</a:t>
            </a:r>
          </a:p>
          <a:p>
            <a:pPr marL="0" indent="0">
              <a:spcBef>
                <a:spcPts val="100"/>
              </a:spcBef>
              <a:spcAft>
                <a:spcPts val="100"/>
              </a:spcAft>
              <a:buNone/>
            </a:pPr>
            <a:r>
              <a:rPr lang="en-US" sz="2400" b="1" dirty="0">
                <a:latin typeface="Arial" panose="020B0604020202020204" pitchFamily="34" charset="0"/>
                <a:cs typeface="Arial" panose="020B0604020202020204" pitchFamily="34" charset="0"/>
              </a:rPr>
              <a:t>Discussion</a:t>
            </a:r>
          </a:p>
          <a:p>
            <a:pPr marL="0" indent="0">
              <a:spcBef>
                <a:spcPts val="100"/>
              </a:spcBef>
              <a:spcAft>
                <a:spcPts val="100"/>
              </a:spcAft>
              <a:buNone/>
            </a:pPr>
            <a:r>
              <a:rPr lang="en-US" sz="2400" b="1" dirty="0">
                <a:latin typeface="Arial" panose="020B0604020202020204" pitchFamily="34" charset="0"/>
                <a:cs typeface="Arial" panose="020B0604020202020204" pitchFamily="34" charset="0"/>
              </a:rPr>
              <a:t>Resources</a:t>
            </a:r>
            <a:endParaRPr lang="en-AU" sz="2400" dirty="0"/>
          </a:p>
        </p:txBody>
      </p:sp>
    </p:spTree>
    <p:extLst>
      <p:ext uri="{BB962C8B-B14F-4D97-AF65-F5344CB8AC3E}">
        <p14:creationId xmlns:p14="http://schemas.microsoft.com/office/powerpoint/2010/main" val="37385359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rgbClr val="00B6F1"/>
          </a:solidFill>
        </p:spPr>
        <p:txBody>
          <a:bodyPr/>
          <a:lstStyle/>
          <a:p>
            <a:r>
              <a:rPr lang="en-US" b="0" dirty="0"/>
              <a:t>Crusted Scabies</a:t>
            </a:r>
            <a:endParaRPr lang="en-AU" b="0" dirty="0"/>
          </a:p>
        </p:txBody>
      </p:sp>
      <p:sp>
        <p:nvSpPr>
          <p:cNvPr id="3" name="Content Placeholder 2">
            <a:extLst>
              <a:ext uri="{FF2B5EF4-FFF2-40B4-BE49-F238E27FC236}">
                <a16:creationId xmlns:a16="http://schemas.microsoft.com/office/drawing/2014/main" id="{EFDE1BA2-7989-4570-8E4D-39FF3457DB9E}"/>
              </a:ext>
            </a:extLst>
          </p:cNvPr>
          <p:cNvSpPr>
            <a:spLocks noGrp="1"/>
          </p:cNvSpPr>
          <p:nvPr>
            <p:ph idx="4294967295"/>
          </p:nvPr>
        </p:nvSpPr>
        <p:spPr>
          <a:xfrm>
            <a:off x="838201" y="2396461"/>
            <a:ext cx="4985083" cy="2479090"/>
          </a:xfrm>
        </p:spPr>
        <p:txBody>
          <a:bodyPr>
            <a:normAutofit/>
          </a:bodyPr>
          <a:lstStyle/>
          <a:p>
            <a:pPr marL="0" indent="0">
              <a:spcAft>
                <a:spcPts val="1200"/>
              </a:spcAft>
              <a:buNone/>
            </a:pPr>
            <a:r>
              <a:rPr lang="en-AU" sz="2400" b="1" dirty="0"/>
              <a:t>People at risk</a:t>
            </a:r>
          </a:p>
          <a:p>
            <a:pPr>
              <a:lnSpc>
                <a:spcPct val="100000"/>
              </a:lnSpc>
              <a:spcBef>
                <a:spcPts val="100"/>
              </a:spcBef>
              <a:spcAft>
                <a:spcPts val="100"/>
              </a:spcAft>
            </a:pPr>
            <a:r>
              <a:rPr lang="en-AU" sz="2000" dirty="0"/>
              <a:t>Those with other health conditions like heart disease, kidney disease and diabetes.</a:t>
            </a:r>
          </a:p>
          <a:p>
            <a:pPr>
              <a:lnSpc>
                <a:spcPct val="100000"/>
              </a:lnSpc>
              <a:spcBef>
                <a:spcPts val="100"/>
              </a:spcBef>
              <a:spcAft>
                <a:spcPts val="100"/>
              </a:spcAft>
            </a:pPr>
            <a:r>
              <a:rPr lang="en-AU" sz="2000" dirty="0"/>
              <a:t>Those with immunodeficiency.</a:t>
            </a:r>
          </a:p>
        </p:txBody>
      </p:sp>
      <p:sp>
        <p:nvSpPr>
          <p:cNvPr id="2" name="Date Placeholder 1">
            <a:extLst>
              <a:ext uri="{FF2B5EF4-FFF2-40B4-BE49-F238E27FC236}">
                <a16:creationId xmlns:a16="http://schemas.microsoft.com/office/drawing/2014/main" id="{E3DED8D6-D92E-4949-95CA-3C3F91CF8EFC}"/>
              </a:ext>
            </a:extLst>
          </p:cNvPr>
          <p:cNvSpPr>
            <a:spLocks noGrp="1"/>
          </p:cNvSpPr>
          <p:nvPr>
            <p:ph type="dt" sz="half" idx="10"/>
          </p:nvPr>
        </p:nvSpPr>
        <p:spPr/>
        <p:txBody>
          <a:bodyPr/>
          <a:lstStyle/>
          <a:p>
            <a:r>
              <a:rPr lang="en-US" dirty="0"/>
              <a:t>Last updated 15/10/2020</a:t>
            </a:r>
            <a:endParaRPr lang="en-AU" dirty="0"/>
          </a:p>
        </p:txBody>
      </p:sp>
      <p:grpSp>
        <p:nvGrpSpPr>
          <p:cNvPr id="9" name="Group 8">
            <a:extLst>
              <a:ext uri="{FF2B5EF4-FFF2-40B4-BE49-F238E27FC236}">
                <a16:creationId xmlns:a16="http://schemas.microsoft.com/office/drawing/2014/main" id="{005F150F-75F0-44B8-A7BC-16D598E76DB7}"/>
              </a:ext>
            </a:extLst>
          </p:cNvPr>
          <p:cNvGrpSpPr/>
          <p:nvPr/>
        </p:nvGrpSpPr>
        <p:grpSpPr>
          <a:xfrm>
            <a:off x="5972599" y="1983447"/>
            <a:ext cx="5391002" cy="3606141"/>
            <a:chOff x="5972599" y="1983447"/>
            <a:chExt cx="5391002" cy="3606141"/>
          </a:xfrm>
        </p:grpSpPr>
        <p:pic>
          <p:nvPicPr>
            <p:cNvPr id="6" name="Picture 5">
              <a:extLst>
                <a:ext uri="{FF2B5EF4-FFF2-40B4-BE49-F238E27FC236}">
                  <a16:creationId xmlns:a16="http://schemas.microsoft.com/office/drawing/2014/main" id="{D8D1C697-AF51-424D-B581-65AB88B953C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72599" y="1983447"/>
              <a:ext cx="5229476" cy="3606141"/>
            </a:xfrm>
            <a:prstGeom prst="rect">
              <a:avLst/>
            </a:prstGeom>
          </p:spPr>
        </p:pic>
        <p:pic>
          <p:nvPicPr>
            <p:cNvPr id="8" name="Picture 7" descr="Logo, icon&#10;&#10;Description automatically generated">
              <a:extLst>
                <a:ext uri="{FF2B5EF4-FFF2-40B4-BE49-F238E27FC236}">
                  <a16:creationId xmlns:a16="http://schemas.microsoft.com/office/drawing/2014/main" id="{FE3CAE3D-7CC7-4FA0-AA3C-B9D2B853EA01}"/>
                </a:ext>
              </a:extLst>
            </p:cNvPr>
            <p:cNvPicPr>
              <a:picLocks noChangeAspect="1"/>
            </p:cNvPicPr>
            <p:nvPr/>
          </p:nvPicPr>
          <p:blipFill>
            <a:blip r:embed="rId4" cstate="screen">
              <a:duotone>
                <a:prstClr val="black"/>
                <a:schemeClr val="accent2">
                  <a:tint val="45000"/>
                  <a:satMod val="400000"/>
                </a:schemeClr>
              </a:duotone>
              <a:alphaModFix amt="50000"/>
              <a:extLst>
                <a:ext uri="{28A0092B-C50C-407E-A947-70E740481C1C}">
                  <a14:useLocalDpi xmlns:a14="http://schemas.microsoft.com/office/drawing/2010/main"/>
                </a:ext>
              </a:extLst>
            </a:blip>
            <a:stretch>
              <a:fillRect/>
            </a:stretch>
          </p:blipFill>
          <p:spPr>
            <a:xfrm>
              <a:off x="8587337" y="4319692"/>
              <a:ext cx="2776264" cy="1111717"/>
            </a:xfrm>
            <a:prstGeom prst="rect">
              <a:avLst/>
            </a:prstGeom>
          </p:spPr>
        </p:pic>
      </p:grpSp>
      <p:sp>
        <p:nvSpPr>
          <p:cNvPr id="5" name="Footer Placeholder 4">
            <a:extLst>
              <a:ext uri="{FF2B5EF4-FFF2-40B4-BE49-F238E27FC236}">
                <a16:creationId xmlns:a16="http://schemas.microsoft.com/office/drawing/2014/main" id="{23E86C67-80C0-4687-AEB7-2CF45D0AF2C6}"/>
              </a:ext>
            </a:extLst>
          </p:cNvPr>
          <p:cNvSpPr>
            <a:spLocks noGrp="1"/>
          </p:cNvSpPr>
          <p:nvPr>
            <p:ph type="ftr" sz="quarter" idx="11"/>
          </p:nvPr>
        </p:nvSpPr>
        <p:spPr/>
        <p:txBody>
          <a:bodyPr/>
          <a:lstStyle/>
          <a:p>
            <a:r>
              <a:rPr lang="en-AU"/>
              <a:t>www.onedisease.org</a:t>
            </a:r>
          </a:p>
        </p:txBody>
      </p:sp>
    </p:spTree>
    <p:extLst>
      <p:ext uri="{BB962C8B-B14F-4D97-AF65-F5344CB8AC3E}">
        <p14:creationId xmlns:p14="http://schemas.microsoft.com/office/powerpoint/2010/main" val="3440739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227FB9D-508F-4317-94A0-17F212F5B0C9}"/>
              </a:ext>
            </a:extLst>
          </p:cNvPr>
          <p:cNvSpPr>
            <a:spLocks noGrp="1"/>
          </p:cNvSpPr>
          <p:nvPr>
            <p:ph type="title"/>
          </p:nvPr>
        </p:nvSpPr>
        <p:spPr>
          <a:solidFill>
            <a:srgbClr val="00B6F1"/>
          </a:solidFill>
        </p:spPr>
        <p:txBody>
          <a:bodyPr/>
          <a:lstStyle/>
          <a:p>
            <a:r>
              <a:rPr lang="en-AU" b="0" dirty="0"/>
              <a:t>Crusted Scabies</a:t>
            </a:r>
          </a:p>
        </p:txBody>
      </p:sp>
      <p:sp>
        <p:nvSpPr>
          <p:cNvPr id="3" name="Content Placeholder 2"/>
          <p:cNvSpPr>
            <a:spLocks noGrp="1"/>
          </p:cNvSpPr>
          <p:nvPr>
            <p:ph idx="4294967295"/>
          </p:nvPr>
        </p:nvSpPr>
        <p:spPr>
          <a:xfrm>
            <a:off x="838199" y="1906383"/>
            <a:ext cx="3990475" cy="3146880"/>
          </a:xfrm>
        </p:spPr>
        <p:txBody>
          <a:bodyPr>
            <a:noAutofit/>
          </a:bodyPr>
          <a:lstStyle/>
          <a:p>
            <a:pPr marL="0" indent="0">
              <a:lnSpc>
                <a:spcPct val="100000"/>
              </a:lnSpc>
              <a:spcBef>
                <a:spcPts val="100"/>
              </a:spcBef>
              <a:spcAft>
                <a:spcPts val="100"/>
              </a:spcAft>
              <a:buNone/>
            </a:pPr>
            <a:r>
              <a:rPr lang="en-US" sz="2400" b="1" dirty="0"/>
              <a:t>Detection (for clinic staff)</a:t>
            </a:r>
            <a:endParaRPr lang="en-AU" sz="2400" b="1" dirty="0"/>
          </a:p>
          <a:p>
            <a:pPr>
              <a:lnSpc>
                <a:spcPct val="100000"/>
              </a:lnSpc>
              <a:spcBef>
                <a:spcPts val="600"/>
              </a:spcBef>
              <a:spcAft>
                <a:spcPts val="600"/>
              </a:spcAft>
            </a:pPr>
            <a:r>
              <a:rPr lang="en-AU" sz="2000" dirty="0"/>
              <a:t>Many cases of scabies are misdiagnosed as Crusted Scabies.</a:t>
            </a:r>
          </a:p>
          <a:p>
            <a:pPr>
              <a:lnSpc>
                <a:spcPct val="100000"/>
              </a:lnSpc>
              <a:spcBef>
                <a:spcPts val="600"/>
              </a:spcBef>
              <a:spcAft>
                <a:spcPts val="600"/>
              </a:spcAft>
            </a:pPr>
            <a:r>
              <a:rPr lang="en-AU" sz="2000" dirty="0"/>
              <a:t>Crusted sores occur with scabies from scratching and secondary infections.</a:t>
            </a:r>
          </a:p>
          <a:p>
            <a:pPr marL="0" indent="0">
              <a:buNone/>
            </a:pPr>
            <a:endParaRPr lang="en-AU" dirty="0"/>
          </a:p>
          <a:p>
            <a:pPr marL="0" indent="0">
              <a:buNone/>
            </a:pPr>
            <a:endParaRPr lang="en-AU" dirty="0"/>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54586" y="2017793"/>
            <a:ext cx="2998815" cy="2822414"/>
          </a:xfrm>
          <a:prstGeom prst="rect">
            <a:avLst/>
          </a:prstGeom>
        </p:spPr>
      </p:pic>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391527" y="2017792"/>
            <a:ext cx="2962274" cy="2822415"/>
          </a:xfrm>
          <a:prstGeom prst="rect">
            <a:avLst/>
          </a:prstGeom>
        </p:spPr>
      </p:pic>
      <p:sp>
        <p:nvSpPr>
          <p:cNvPr id="4" name="TextBox 3"/>
          <p:cNvSpPr txBox="1"/>
          <p:nvPr/>
        </p:nvSpPr>
        <p:spPr>
          <a:xfrm>
            <a:off x="5110693" y="4920615"/>
            <a:ext cx="2998815" cy="584775"/>
          </a:xfrm>
          <a:prstGeom prst="rect">
            <a:avLst/>
          </a:prstGeom>
          <a:noFill/>
        </p:spPr>
        <p:txBody>
          <a:bodyPr wrap="square" rtlCol="0">
            <a:spAutoFit/>
          </a:bodyPr>
          <a:lstStyle/>
          <a:p>
            <a:pPr defTabSz="457200">
              <a:defRPr/>
            </a:pPr>
            <a:r>
              <a:rPr lang="en-AU" sz="1600" dirty="0">
                <a:solidFill>
                  <a:prstClr val="black"/>
                </a:solidFill>
                <a:latin typeface="Arial" panose="020B0604020202020204" pitchFamily="34" charset="0"/>
                <a:cs typeface="Arial" panose="020B0604020202020204" pitchFamily="34" charset="0"/>
              </a:rPr>
              <a:t>Crusted sores - secondary infection from scratching</a:t>
            </a:r>
          </a:p>
        </p:txBody>
      </p:sp>
      <p:sp>
        <p:nvSpPr>
          <p:cNvPr id="10" name="TextBox 9"/>
          <p:cNvSpPr txBox="1"/>
          <p:nvPr/>
        </p:nvSpPr>
        <p:spPr>
          <a:xfrm>
            <a:off x="8354986" y="4951751"/>
            <a:ext cx="2998815" cy="338554"/>
          </a:xfrm>
          <a:prstGeom prst="rect">
            <a:avLst/>
          </a:prstGeom>
          <a:noFill/>
        </p:spPr>
        <p:txBody>
          <a:bodyPr wrap="square" rtlCol="0">
            <a:spAutoFit/>
          </a:bodyPr>
          <a:lstStyle/>
          <a:p>
            <a:pPr defTabSz="457200">
              <a:defRPr/>
            </a:pPr>
            <a:r>
              <a:rPr lang="en-AU" sz="1600" dirty="0">
                <a:solidFill>
                  <a:prstClr val="black"/>
                </a:solidFill>
                <a:latin typeface="Arial" panose="020B0604020202020204" pitchFamily="34" charset="0"/>
                <a:cs typeface="Arial" panose="020B0604020202020204" pitchFamily="34" charset="0"/>
              </a:rPr>
              <a:t>Crusted scabies</a:t>
            </a:r>
          </a:p>
        </p:txBody>
      </p:sp>
      <p:sp>
        <p:nvSpPr>
          <p:cNvPr id="2" name="Date Placeholder 1">
            <a:extLst>
              <a:ext uri="{FF2B5EF4-FFF2-40B4-BE49-F238E27FC236}">
                <a16:creationId xmlns:a16="http://schemas.microsoft.com/office/drawing/2014/main" id="{18E3F77F-9DB9-42C5-A9C9-F48CE4CB0C87}"/>
              </a:ext>
            </a:extLst>
          </p:cNvPr>
          <p:cNvSpPr>
            <a:spLocks noGrp="1"/>
          </p:cNvSpPr>
          <p:nvPr>
            <p:ph type="dt" sz="half" idx="10"/>
          </p:nvPr>
        </p:nvSpPr>
        <p:spPr/>
        <p:txBody>
          <a:bodyPr/>
          <a:lstStyle/>
          <a:p>
            <a:r>
              <a:rPr lang="en-US" dirty="0"/>
              <a:t>Last updated 15/10/2020</a:t>
            </a:r>
            <a:endParaRPr lang="en-AU" dirty="0"/>
          </a:p>
        </p:txBody>
      </p:sp>
      <p:sp>
        <p:nvSpPr>
          <p:cNvPr id="5" name="Footer Placeholder 4">
            <a:extLst>
              <a:ext uri="{FF2B5EF4-FFF2-40B4-BE49-F238E27FC236}">
                <a16:creationId xmlns:a16="http://schemas.microsoft.com/office/drawing/2014/main" id="{8E0694CC-4A5F-4C2A-B1DC-77C6455A3F18}"/>
              </a:ext>
            </a:extLst>
          </p:cNvPr>
          <p:cNvSpPr>
            <a:spLocks noGrp="1"/>
          </p:cNvSpPr>
          <p:nvPr>
            <p:ph type="ftr" sz="quarter" idx="11"/>
          </p:nvPr>
        </p:nvSpPr>
        <p:spPr/>
        <p:txBody>
          <a:bodyPr/>
          <a:lstStyle/>
          <a:p>
            <a:r>
              <a:rPr lang="en-AU"/>
              <a:t>www.onedisease.org</a:t>
            </a:r>
          </a:p>
        </p:txBody>
      </p:sp>
    </p:spTree>
    <p:extLst>
      <p:ext uri="{BB962C8B-B14F-4D97-AF65-F5344CB8AC3E}">
        <p14:creationId xmlns:p14="http://schemas.microsoft.com/office/powerpoint/2010/main" val="38613236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B6F1"/>
          </a:solidFill>
        </p:spPr>
        <p:txBody>
          <a:bodyPr/>
          <a:lstStyle/>
          <a:p>
            <a:r>
              <a:rPr lang="en-US" b="0" dirty="0"/>
              <a:t>Crusted Scabies</a:t>
            </a:r>
            <a:endParaRPr lang="en-AU" b="0" dirty="0"/>
          </a:p>
        </p:txBody>
      </p:sp>
      <p:sp>
        <p:nvSpPr>
          <p:cNvPr id="3" name="Content Placeholder 2">
            <a:extLst>
              <a:ext uri="{FF2B5EF4-FFF2-40B4-BE49-F238E27FC236}">
                <a16:creationId xmlns:a16="http://schemas.microsoft.com/office/drawing/2014/main" id="{5CA41303-4D4C-4481-9071-FA6419A11277}"/>
              </a:ext>
            </a:extLst>
          </p:cNvPr>
          <p:cNvSpPr>
            <a:spLocks noGrp="1"/>
          </p:cNvSpPr>
          <p:nvPr>
            <p:ph idx="4294967295"/>
          </p:nvPr>
        </p:nvSpPr>
        <p:spPr>
          <a:xfrm>
            <a:off x="838200" y="1947364"/>
            <a:ext cx="10515600" cy="4144154"/>
          </a:xfrm>
        </p:spPr>
        <p:txBody>
          <a:bodyPr>
            <a:noAutofit/>
          </a:bodyPr>
          <a:lstStyle/>
          <a:p>
            <a:pPr marL="0" indent="0">
              <a:lnSpc>
                <a:spcPct val="120000"/>
              </a:lnSpc>
              <a:spcBef>
                <a:spcPts val="600"/>
              </a:spcBef>
              <a:spcAft>
                <a:spcPts val="600"/>
              </a:spcAft>
              <a:buNone/>
            </a:pPr>
            <a:r>
              <a:rPr lang="en-US" sz="2400" b="1" dirty="0"/>
              <a:t>Detection (for clinic staff)</a:t>
            </a:r>
            <a:endParaRPr lang="en-AU" sz="2400" b="1" dirty="0"/>
          </a:p>
          <a:p>
            <a:pPr marL="0" indent="0">
              <a:lnSpc>
                <a:spcPct val="100000"/>
              </a:lnSpc>
              <a:spcBef>
                <a:spcPts val="600"/>
              </a:spcBef>
              <a:spcAft>
                <a:spcPts val="600"/>
              </a:spcAft>
              <a:buNone/>
            </a:pPr>
            <a:r>
              <a:rPr lang="en-AU" sz="2000" dirty="0"/>
              <a:t>Skin scrapings:</a:t>
            </a:r>
          </a:p>
          <a:p>
            <a:pPr>
              <a:lnSpc>
                <a:spcPct val="100000"/>
              </a:lnSpc>
              <a:spcBef>
                <a:spcPts val="600"/>
              </a:spcBef>
              <a:spcAft>
                <a:spcPts val="600"/>
              </a:spcAft>
            </a:pPr>
            <a:r>
              <a:rPr lang="en-AU" sz="2000" dirty="0"/>
              <a:t>Take from the part of the body where there is the most crusting</a:t>
            </a:r>
          </a:p>
          <a:p>
            <a:pPr>
              <a:lnSpc>
                <a:spcPct val="100000"/>
              </a:lnSpc>
              <a:spcBef>
                <a:spcPts val="600"/>
              </a:spcBef>
              <a:spcAft>
                <a:spcPts val="600"/>
              </a:spcAft>
            </a:pPr>
            <a:r>
              <a:rPr lang="en-AU" sz="2000" dirty="0"/>
              <a:t>If you think it might be tinea, take two separate scrapings with two separate pathology forms</a:t>
            </a:r>
          </a:p>
          <a:p>
            <a:pPr marL="0" indent="0">
              <a:lnSpc>
                <a:spcPct val="100000"/>
              </a:lnSpc>
              <a:spcBef>
                <a:spcPts val="600"/>
              </a:spcBef>
              <a:spcAft>
                <a:spcPts val="600"/>
              </a:spcAft>
              <a:buNone/>
            </a:pPr>
            <a:r>
              <a:rPr lang="en-AU" sz="2000" dirty="0"/>
              <a:t>Diagnosis:</a:t>
            </a:r>
          </a:p>
          <a:p>
            <a:pPr>
              <a:lnSpc>
                <a:spcPct val="100000"/>
              </a:lnSpc>
              <a:spcBef>
                <a:spcPts val="600"/>
              </a:spcBef>
              <a:spcAft>
                <a:spcPts val="600"/>
              </a:spcAft>
            </a:pPr>
            <a:r>
              <a:rPr lang="en-AU" sz="2000" dirty="0"/>
              <a:t>Call local hospital Infectious Disease team/ Dermatologist for opinion</a:t>
            </a:r>
          </a:p>
          <a:p>
            <a:pPr>
              <a:lnSpc>
                <a:spcPct val="100000"/>
              </a:lnSpc>
              <a:spcBef>
                <a:spcPts val="600"/>
              </a:spcBef>
              <a:spcAft>
                <a:spcPts val="600"/>
              </a:spcAft>
            </a:pPr>
            <a:r>
              <a:rPr lang="en-AU" sz="2000" dirty="0"/>
              <a:t>Gain consent from client and send photos to expert</a:t>
            </a:r>
          </a:p>
          <a:p>
            <a:pPr>
              <a:lnSpc>
                <a:spcPct val="100000"/>
              </a:lnSpc>
              <a:spcBef>
                <a:spcPts val="600"/>
              </a:spcBef>
              <a:spcAft>
                <a:spcPts val="600"/>
              </a:spcAft>
            </a:pPr>
            <a:r>
              <a:rPr lang="en-AU" sz="2000" dirty="0"/>
              <a:t>If scrapings are positive, Crusted Scabies more likely to be diagnosed</a:t>
            </a:r>
          </a:p>
        </p:txBody>
      </p:sp>
      <p:sp>
        <p:nvSpPr>
          <p:cNvPr id="4" name="Date Placeholder 3">
            <a:extLst>
              <a:ext uri="{FF2B5EF4-FFF2-40B4-BE49-F238E27FC236}">
                <a16:creationId xmlns:a16="http://schemas.microsoft.com/office/drawing/2014/main" id="{24CE680D-FD4D-41AA-B0C4-FCC6CD9039E5}"/>
              </a:ext>
            </a:extLst>
          </p:cNvPr>
          <p:cNvSpPr>
            <a:spLocks noGrp="1"/>
          </p:cNvSpPr>
          <p:nvPr>
            <p:ph type="dt" sz="half" idx="10"/>
          </p:nvPr>
        </p:nvSpPr>
        <p:spPr/>
        <p:txBody>
          <a:bodyPr/>
          <a:lstStyle/>
          <a:p>
            <a:r>
              <a:rPr lang="en-US" dirty="0"/>
              <a:t>Last updated 15/10/2020</a:t>
            </a:r>
            <a:endParaRPr lang="en-AU" dirty="0"/>
          </a:p>
        </p:txBody>
      </p:sp>
      <p:sp>
        <p:nvSpPr>
          <p:cNvPr id="5" name="Footer Placeholder 4">
            <a:extLst>
              <a:ext uri="{FF2B5EF4-FFF2-40B4-BE49-F238E27FC236}">
                <a16:creationId xmlns:a16="http://schemas.microsoft.com/office/drawing/2014/main" id="{3FBE9883-FF24-47EA-A059-C0EBABEDA1DD}"/>
              </a:ext>
            </a:extLst>
          </p:cNvPr>
          <p:cNvSpPr>
            <a:spLocks noGrp="1"/>
          </p:cNvSpPr>
          <p:nvPr>
            <p:ph type="ftr" sz="quarter" idx="11"/>
          </p:nvPr>
        </p:nvSpPr>
        <p:spPr/>
        <p:txBody>
          <a:bodyPr/>
          <a:lstStyle/>
          <a:p>
            <a:r>
              <a:rPr lang="en-AU"/>
              <a:t>www.onedisease.org</a:t>
            </a:r>
          </a:p>
        </p:txBody>
      </p:sp>
    </p:spTree>
    <p:extLst>
      <p:ext uri="{BB962C8B-B14F-4D97-AF65-F5344CB8AC3E}">
        <p14:creationId xmlns:p14="http://schemas.microsoft.com/office/powerpoint/2010/main" val="29622816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solidFill>
            <a:srgbClr val="00B6F1"/>
          </a:solidFill>
        </p:spPr>
        <p:txBody>
          <a:bodyPr/>
          <a:lstStyle/>
          <a:p>
            <a:r>
              <a:rPr lang="en-US" b="0" dirty="0"/>
              <a:t>Crusted Scabies</a:t>
            </a:r>
            <a:endParaRPr lang="en-AU" b="0" dirty="0"/>
          </a:p>
        </p:txBody>
      </p:sp>
      <p:sp>
        <p:nvSpPr>
          <p:cNvPr id="6" name="TextBox 5"/>
          <p:cNvSpPr txBox="1"/>
          <p:nvPr/>
        </p:nvSpPr>
        <p:spPr>
          <a:xfrm>
            <a:off x="3792621" y="5926810"/>
            <a:ext cx="3893682"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Skin Scraping Procedure (for clinic staff)</a:t>
            </a:r>
            <a:endParaRPr lang="en-AU" sz="1600" dirty="0">
              <a:latin typeface="Arial" panose="020B0604020202020204" pitchFamily="34" charset="0"/>
              <a:cs typeface="Arial" panose="020B0604020202020204" pitchFamily="34" charset="0"/>
            </a:endParaRPr>
          </a:p>
        </p:txBody>
      </p:sp>
      <p:sp>
        <p:nvSpPr>
          <p:cNvPr id="2" name="Date Placeholder 1">
            <a:extLst>
              <a:ext uri="{FF2B5EF4-FFF2-40B4-BE49-F238E27FC236}">
                <a16:creationId xmlns:a16="http://schemas.microsoft.com/office/drawing/2014/main" id="{554E3C63-3B52-4896-BFE0-DB0FA4AD3C23}"/>
              </a:ext>
            </a:extLst>
          </p:cNvPr>
          <p:cNvSpPr>
            <a:spLocks noGrp="1"/>
          </p:cNvSpPr>
          <p:nvPr>
            <p:ph type="dt" sz="half" idx="10"/>
          </p:nvPr>
        </p:nvSpPr>
        <p:spPr/>
        <p:txBody>
          <a:bodyPr/>
          <a:lstStyle/>
          <a:p>
            <a:r>
              <a:rPr lang="en-US" dirty="0"/>
              <a:t>Last updated 15/10/2020</a:t>
            </a:r>
            <a:endParaRPr lang="en-AU" dirty="0"/>
          </a:p>
        </p:txBody>
      </p:sp>
      <p:sp>
        <p:nvSpPr>
          <p:cNvPr id="5" name="Footer Placeholder 4">
            <a:extLst>
              <a:ext uri="{FF2B5EF4-FFF2-40B4-BE49-F238E27FC236}">
                <a16:creationId xmlns:a16="http://schemas.microsoft.com/office/drawing/2014/main" id="{96B4B673-613A-48D7-81FA-2B8F8776AC56}"/>
              </a:ext>
            </a:extLst>
          </p:cNvPr>
          <p:cNvSpPr>
            <a:spLocks noGrp="1"/>
          </p:cNvSpPr>
          <p:nvPr>
            <p:ph type="ftr" sz="quarter" idx="11"/>
          </p:nvPr>
        </p:nvSpPr>
        <p:spPr/>
        <p:txBody>
          <a:bodyPr/>
          <a:lstStyle/>
          <a:p>
            <a:r>
              <a:rPr lang="en-AU"/>
              <a:t>www.onedisease.org</a:t>
            </a:r>
          </a:p>
        </p:txBody>
      </p:sp>
      <p:pic>
        <p:nvPicPr>
          <p:cNvPr id="7" name="Skin Scraping Video Final-1-1">
            <a:hlinkClick r:id="" action="ppaction://media"/>
            <a:extLst>
              <a:ext uri="{FF2B5EF4-FFF2-40B4-BE49-F238E27FC236}">
                <a16:creationId xmlns:a16="http://schemas.microsoft.com/office/drawing/2014/main" id="{81E19C9C-EAC8-4B0A-BCB4-69767A2BB57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43762" y="1769147"/>
            <a:ext cx="7391400" cy="4157663"/>
          </a:xfrm>
          <a:prstGeom prst="rect">
            <a:avLst/>
          </a:prstGeom>
        </p:spPr>
      </p:pic>
    </p:spTree>
    <p:extLst>
      <p:ext uri="{BB962C8B-B14F-4D97-AF65-F5344CB8AC3E}">
        <p14:creationId xmlns:p14="http://schemas.microsoft.com/office/powerpoint/2010/main" val="1622583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26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0" dirty="0"/>
              <a:t>Crusted Scabies</a:t>
            </a:r>
            <a:endParaRPr lang="en-AU" b="0" dirty="0"/>
          </a:p>
        </p:txBody>
      </p:sp>
      <p:pic>
        <p:nvPicPr>
          <p:cNvPr id="6" name="Content Placeholder 5">
            <a:extLst>
              <a:ext uri="{FF2B5EF4-FFF2-40B4-BE49-F238E27FC236}">
                <a16:creationId xmlns:a16="http://schemas.microsoft.com/office/drawing/2014/main" id="{92ED1083-B0EC-4A8A-BF62-19BB1BCE6995}"/>
              </a:ext>
            </a:extLst>
          </p:cNvPr>
          <p:cNvPicPr>
            <a:picLocks noGrp="1" noChangeAspect="1"/>
          </p:cNvPicPr>
          <p:nvPr>
            <p:ph sz="half" idx="4294967295"/>
          </p:nvPr>
        </p:nvPicPr>
        <p:blipFill>
          <a:blip r:embed="rId3" cstate="screen">
            <a:extLst>
              <a:ext uri="{28A0092B-C50C-407E-A947-70E740481C1C}">
                <a14:useLocalDpi xmlns:a14="http://schemas.microsoft.com/office/drawing/2010/main"/>
              </a:ext>
            </a:extLst>
          </a:blip>
          <a:stretch>
            <a:fillRect/>
          </a:stretch>
        </p:blipFill>
        <p:spPr>
          <a:xfrm>
            <a:off x="838200" y="1809702"/>
            <a:ext cx="4190462" cy="4427719"/>
          </a:xfrm>
          <a:prstGeom prst="rect">
            <a:avLst/>
          </a:prstGeom>
        </p:spPr>
      </p:pic>
      <p:sp>
        <p:nvSpPr>
          <p:cNvPr id="7" name="Rectangle 6">
            <a:extLst>
              <a:ext uri="{FF2B5EF4-FFF2-40B4-BE49-F238E27FC236}">
                <a16:creationId xmlns:a16="http://schemas.microsoft.com/office/drawing/2014/main" id="{20BD3983-A34B-4850-8241-4A7409842B82}"/>
              </a:ext>
            </a:extLst>
          </p:cNvPr>
          <p:cNvSpPr/>
          <p:nvPr/>
        </p:nvSpPr>
        <p:spPr>
          <a:xfrm>
            <a:off x="5241168" y="1809702"/>
            <a:ext cx="6112632" cy="2859757"/>
          </a:xfrm>
          <a:prstGeom prst="rect">
            <a:avLst/>
          </a:prstGeom>
        </p:spPr>
        <p:txBody>
          <a:bodyPr wrap="square">
            <a:spAutoFit/>
          </a:bodyPr>
          <a:lstStyle/>
          <a:p>
            <a:pPr>
              <a:spcBef>
                <a:spcPts val="100"/>
              </a:spcBef>
              <a:spcAft>
                <a:spcPts val="100"/>
              </a:spcAft>
            </a:pPr>
            <a:r>
              <a:rPr lang="en-AU" sz="2400" b="1" dirty="0">
                <a:latin typeface="Arial" panose="020B0604020202020204" pitchFamily="34" charset="0"/>
                <a:cs typeface="Arial" panose="020B0604020202020204" pitchFamily="34" charset="0"/>
              </a:rPr>
              <a:t>Grading Crusted Scabies</a:t>
            </a:r>
          </a:p>
          <a:p>
            <a:pPr>
              <a:spcAft>
                <a:spcPts val="600"/>
              </a:spcAft>
            </a:pPr>
            <a:endParaRPr lang="en-AU" sz="2000" b="1" dirty="0">
              <a:latin typeface="Arial" panose="020B0604020202020204" pitchFamily="34" charset="0"/>
              <a:cs typeface="Arial" panose="020B0604020202020204" pitchFamily="34" charset="0"/>
            </a:endParaRPr>
          </a:p>
          <a:p>
            <a:pPr marL="342900" indent="-342900">
              <a:spcAft>
                <a:spcPts val="600"/>
              </a:spcAft>
              <a:buFont typeface="Arial" pitchFamily="34" charset="0"/>
              <a:buChar char="•"/>
            </a:pPr>
            <a:r>
              <a:rPr lang="en-AU" sz="2000" dirty="0">
                <a:latin typeface="Arial" panose="020B0604020202020204" pitchFamily="34" charset="0"/>
                <a:cs typeface="Arial" panose="020B0604020202020204" pitchFamily="34" charset="0"/>
              </a:rPr>
              <a:t>The ‘Crusted Scabies grading system and acute treatment protocol’ was developed by experts at Royal Darwin Hospital (Davis et al, 2013).</a:t>
            </a:r>
          </a:p>
          <a:p>
            <a:pPr marL="342900" indent="-342900">
              <a:spcAft>
                <a:spcPts val="600"/>
              </a:spcAft>
              <a:buFont typeface="Arial" pitchFamily="34" charset="0"/>
              <a:buChar char="•"/>
            </a:pPr>
            <a:r>
              <a:rPr lang="en-AU" sz="2000" dirty="0">
                <a:latin typeface="Arial" panose="020B0604020202020204" pitchFamily="34" charset="0"/>
                <a:cs typeface="Arial" panose="020B0604020202020204" pitchFamily="34" charset="0"/>
              </a:rPr>
              <a:t>Grading the severity of Crusted Scabies ensures correct diagnosis and medical treatment. </a:t>
            </a:r>
          </a:p>
          <a:p>
            <a:pPr marL="342900" indent="-342900">
              <a:spcAft>
                <a:spcPts val="600"/>
              </a:spcAft>
              <a:buFont typeface="Arial" pitchFamily="34" charset="0"/>
              <a:buChar char="•"/>
            </a:pPr>
            <a:r>
              <a:rPr lang="en-AU" sz="2000" dirty="0">
                <a:latin typeface="Arial" panose="020B0604020202020204" pitchFamily="34" charset="0"/>
                <a:cs typeface="Arial" panose="020B0604020202020204" pitchFamily="34" charset="0"/>
              </a:rPr>
              <a:t>Grade may be 1, 2 or 3 depending on severity.</a:t>
            </a:r>
          </a:p>
        </p:txBody>
      </p:sp>
      <p:sp>
        <p:nvSpPr>
          <p:cNvPr id="2" name="Date Placeholder 1">
            <a:extLst>
              <a:ext uri="{FF2B5EF4-FFF2-40B4-BE49-F238E27FC236}">
                <a16:creationId xmlns:a16="http://schemas.microsoft.com/office/drawing/2014/main" id="{269050A1-B753-4DE1-B689-408F12608171}"/>
              </a:ext>
            </a:extLst>
          </p:cNvPr>
          <p:cNvSpPr>
            <a:spLocks noGrp="1"/>
          </p:cNvSpPr>
          <p:nvPr>
            <p:ph type="dt" sz="half" idx="10"/>
          </p:nvPr>
        </p:nvSpPr>
        <p:spPr/>
        <p:txBody>
          <a:bodyPr/>
          <a:lstStyle/>
          <a:p>
            <a:r>
              <a:rPr lang="en-US" dirty="0"/>
              <a:t>Last updated 15/10/2020</a:t>
            </a:r>
            <a:endParaRPr lang="en-AU" dirty="0"/>
          </a:p>
        </p:txBody>
      </p:sp>
      <p:sp>
        <p:nvSpPr>
          <p:cNvPr id="4" name="Footer Placeholder 3">
            <a:extLst>
              <a:ext uri="{FF2B5EF4-FFF2-40B4-BE49-F238E27FC236}">
                <a16:creationId xmlns:a16="http://schemas.microsoft.com/office/drawing/2014/main" id="{A1FF7A68-CA9C-4E44-BEDF-2062FBBACBF0}"/>
              </a:ext>
            </a:extLst>
          </p:cNvPr>
          <p:cNvSpPr>
            <a:spLocks noGrp="1"/>
          </p:cNvSpPr>
          <p:nvPr>
            <p:ph type="ftr" sz="quarter" idx="11"/>
          </p:nvPr>
        </p:nvSpPr>
        <p:spPr/>
        <p:txBody>
          <a:bodyPr/>
          <a:lstStyle/>
          <a:p>
            <a:r>
              <a:rPr lang="en-AU"/>
              <a:t>www.onedisease.org</a:t>
            </a:r>
          </a:p>
        </p:txBody>
      </p:sp>
    </p:spTree>
    <p:extLst>
      <p:ext uri="{BB962C8B-B14F-4D97-AF65-F5344CB8AC3E}">
        <p14:creationId xmlns:p14="http://schemas.microsoft.com/office/powerpoint/2010/main" val="37089508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rgbClr val="00B6F1"/>
          </a:solidFill>
        </p:spPr>
        <p:txBody>
          <a:bodyPr/>
          <a:lstStyle/>
          <a:p>
            <a:r>
              <a:rPr lang="en-US" b="0" dirty="0"/>
              <a:t>Crusted Scabies</a:t>
            </a:r>
            <a:endParaRPr lang="en-AU" b="0" dirty="0"/>
          </a:p>
        </p:txBody>
      </p:sp>
      <p:sp>
        <p:nvSpPr>
          <p:cNvPr id="3" name="Content Placeholder 2">
            <a:extLst>
              <a:ext uri="{FF2B5EF4-FFF2-40B4-BE49-F238E27FC236}">
                <a16:creationId xmlns:a16="http://schemas.microsoft.com/office/drawing/2014/main" id="{3F344DB4-060E-4C84-9524-F90A6937B3C5}"/>
              </a:ext>
            </a:extLst>
          </p:cNvPr>
          <p:cNvSpPr>
            <a:spLocks noGrp="1"/>
          </p:cNvSpPr>
          <p:nvPr>
            <p:ph idx="4294967295"/>
          </p:nvPr>
        </p:nvSpPr>
        <p:spPr>
          <a:xfrm>
            <a:off x="838199" y="1690691"/>
            <a:ext cx="10515599" cy="2180797"/>
          </a:xfrm>
        </p:spPr>
        <p:txBody>
          <a:bodyPr>
            <a:noAutofit/>
          </a:bodyPr>
          <a:lstStyle/>
          <a:p>
            <a:pPr marL="57150" indent="0">
              <a:lnSpc>
                <a:spcPct val="150000"/>
              </a:lnSpc>
              <a:spcBef>
                <a:spcPts val="100"/>
              </a:spcBef>
              <a:spcAft>
                <a:spcPts val="100"/>
              </a:spcAft>
              <a:buNone/>
            </a:pPr>
            <a:r>
              <a:rPr lang="en-AU" sz="2400" b="1" dirty="0"/>
              <a:t>Treatment</a:t>
            </a:r>
          </a:p>
          <a:p>
            <a:pPr marL="400050" indent="-342900">
              <a:lnSpc>
                <a:spcPct val="100000"/>
              </a:lnSpc>
              <a:spcBef>
                <a:spcPts val="100"/>
              </a:spcBef>
              <a:spcAft>
                <a:spcPts val="100"/>
              </a:spcAft>
            </a:pPr>
            <a:r>
              <a:rPr lang="en-AU" sz="2000" dirty="0"/>
              <a:t>Treatment for Crusted Scabies is guided by grading system developed by Infectious Disease Specialists.</a:t>
            </a:r>
          </a:p>
          <a:p>
            <a:pPr marL="400050" indent="-342900">
              <a:lnSpc>
                <a:spcPct val="100000"/>
              </a:lnSpc>
              <a:spcBef>
                <a:spcPts val="100"/>
              </a:spcBef>
              <a:spcAft>
                <a:spcPts val="100"/>
              </a:spcAft>
            </a:pPr>
            <a:r>
              <a:rPr lang="en-AU" sz="2000" dirty="0"/>
              <a:t>Grading based on how much of the body is affected by crusting, how thick the crusting is, how much skin is shedding, past episodes and general skin condition like if it is cracked or not.</a:t>
            </a:r>
          </a:p>
        </p:txBody>
      </p:sp>
      <p:graphicFrame>
        <p:nvGraphicFramePr>
          <p:cNvPr id="6" name="Table 5"/>
          <p:cNvGraphicFramePr>
            <a:graphicFrameLocks noGrp="1"/>
          </p:cNvGraphicFramePr>
          <p:nvPr>
            <p:extLst>
              <p:ext uri="{D42A27DB-BD31-4B8C-83A1-F6EECF244321}">
                <p14:modId xmlns:p14="http://schemas.microsoft.com/office/powerpoint/2010/main" val="4017769248"/>
              </p:ext>
            </p:extLst>
          </p:nvPr>
        </p:nvGraphicFramePr>
        <p:xfrm>
          <a:off x="838198" y="3992512"/>
          <a:ext cx="10515599" cy="1468621"/>
        </p:xfrm>
        <a:graphic>
          <a:graphicData uri="http://schemas.openxmlformats.org/drawingml/2006/table">
            <a:tbl>
              <a:tblPr firstRow="1" bandRow="1">
                <a:tableStyleId>{3B4B98B0-60AC-42C2-AFA5-B58CD77FA1E5}</a:tableStyleId>
              </a:tblPr>
              <a:tblGrid>
                <a:gridCol w="950261">
                  <a:extLst>
                    <a:ext uri="{9D8B030D-6E8A-4147-A177-3AD203B41FA5}">
                      <a16:colId xmlns:a16="http://schemas.microsoft.com/office/drawing/2014/main" val="20000"/>
                    </a:ext>
                  </a:extLst>
                </a:gridCol>
                <a:gridCol w="2339788">
                  <a:extLst>
                    <a:ext uri="{9D8B030D-6E8A-4147-A177-3AD203B41FA5}">
                      <a16:colId xmlns:a16="http://schemas.microsoft.com/office/drawing/2014/main" val="20001"/>
                    </a:ext>
                  </a:extLst>
                </a:gridCol>
                <a:gridCol w="3442449">
                  <a:extLst>
                    <a:ext uri="{9D8B030D-6E8A-4147-A177-3AD203B41FA5}">
                      <a16:colId xmlns:a16="http://schemas.microsoft.com/office/drawing/2014/main" val="20002"/>
                    </a:ext>
                  </a:extLst>
                </a:gridCol>
                <a:gridCol w="3783101">
                  <a:extLst>
                    <a:ext uri="{9D8B030D-6E8A-4147-A177-3AD203B41FA5}">
                      <a16:colId xmlns:a16="http://schemas.microsoft.com/office/drawing/2014/main" val="20003"/>
                    </a:ext>
                  </a:extLst>
                </a:gridCol>
              </a:tblGrid>
              <a:tr h="350888">
                <a:tc>
                  <a:txBody>
                    <a:bodyPr/>
                    <a:lstStyle/>
                    <a:p>
                      <a:pPr>
                        <a:lnSpc>
                          <a:spcPct val="115000"/>
                        </a:lnSpc>
                        <a:spcAft>
                          <a:spcPts val="0"/>
                        </a:spcAft>
                      </a:pPr>
                      <a:r>
                        <a:rPr lang="en-AU" sz="1600" b="1" kern="1200" dirty="0">
                          <a:solidFill>
                            <a:srgbClr val="000000"/>
                          </a:solidFill>
                          <a:effectLst/>
                        </a:rPr>
                        <a:t>Grade</a:t>
                      </a:r>
                      <a:endParaRPr lang="en-AU" sz="1600" dirty="0">
                        <a:effectLst/>
                        <a:latin typeface="Calibri" pitchFamily="34" charset="0"/>
                        <a:ea typeface="Calibri"/>
                        <a:cs typeface="Times New Roman"/>
                      </a:endParaRPr>
                    </a:p>
                  </a:txBody>
                  <a:tcPr marL="68580" marR="68580" marT="0" marB="0"/>
                </a:tc>
                <a:tc>
                  <a:txBody>
                    <a:bodyPr/>
                    <a:lstStyle/>
                    <a:p>
                      <a:pPr>
                        <a:lnSpc>
                          <a:spcPct val="115000"/>
                        </a:lnSpc>
                        <a:spcAft>
                          <a:spcPts val="0"/>
                        </a:spcAft>
                      </a:pPr>
                      <a:r>
                        <a:rPr lang="en-AU" sz="1600" b="1" kern="1200" dirty="0">
                          <a:solidFill>
                            <a:srgbClr val="000000"/>
                          </a:solidFill>
                          <a:effectLst/>
                        </a:rPr>
                        <a:t>Typical </a:t>
                      </a:r>
                      <a:r>
                        <a:rPr lang="en-AU" sz="1600" b="1" kern="1200" dirty="0" err="1">
                          <a:solidFill>
                            <a:srgbClr val="000000"/>
                          </a:solidFill>
                          <a:effectLst/>
                        </a:rPr>
                        <a:t>tx</a:t>
                      </a:r>
                      <a:r>
                        <a:rPr lang="en-AU" sz="1600" b="1" kern="1200" dirty="0">
                          <a:solidFill>
                            <a:srgbClr val="000000"/>
                          </a:solidFill>
                          <a:effectLst/>
                        </a:rPr>
                        <a:t> duration</a:t>
                      </a:r>
                      <a:endParaRPr lang="en-AU" sz="1600" dirty="0">
                        <a:effectLst/>
                        <a:latin typeface="Calibri" pitchFamily="34" charset="0"/>
                        <a:ea typeface="Calibri"/>
                        <a:cs typeface="Times New Roman"/>
                      </a:endParaRPr>
                    </a:p>
                  </a:txBody>
                  <a:tcPr marL="68580" marR="68580" marT="0" marB="0"/>
                </a:tc>
                <a:tc>
                  <a:txBody>
                    <a:bodyPr/>
                    <a:lstStyle/>
                    <a:p>
                      <a:pPr>
                        <a:lnSpc>
                          <a:spcPct val="115000"/>
                        </a:lnSpc>
                        <a:spcAft>
                          <a:spcPts val="0"/>
                        </a:spcAft>
                      </a:pPr>
                      <a:r>
                        <a:rPr lang="en-AU" sz="1600" b="1" kern="1200" dirty="0">
                          <a:solidFill>
                            <a:srgbClr val="000000"/>
                          </a:solidFill>
                          <a:effectLst/>
                        </a:rPr>
                        <a:t>Topical treatment</a:t>
                      </a:r>
                      <a:endParaRPr lang="en-AU" sz="1600" dirty="0">
                        <a:effectLst/>
                        <a:latin typeface="Calibri" pitchFamily="34" charset="0"/>
                        <a:ea typeface="Calibri"/>
                        <a:cs typeface="Times New Roman"/>
                      </a:endParaRPr>
                    </a:p>
                  </a:txBody>
                  <a:tcPr marL="68580" marR="68580" marT="0" marB="0"/>
                </a:tc>
                <a:tc>
                  <a:txBody>
                    <a:bodyPr/>
                    <a:lstStyle/>
                    <a:p>
                      <a:pPr>
                        <a:lnSpc>
                          <a:spcPct val="115000"/>
                        </a:lnSpc>
                        <a:spcAft>
                          <a:spcPts val="0"/>
                        </a:spcAft>
                      </a:pPr>
                      <a:r>
                        <a:rPr lang="en-AU" sz="1600" b="1" kern="1200" dirty="0">
                          <a:solidFill>
                            <a:srgbClr val="000000"/>
                          </a:solidFill>
                          <a:effectLst/>
                        </a:rPr>
                        <a:t>Oral treatment</a:t>
                      </a:r>
                      <a:endParaRPr lang="en-AU" sz="1600" dirty="0">
                        <a:effectLst/>
                        <a:latin typeface="Calibri" pitchFamily="34" charset="0"/>
                        <a:ea typeface="Calibri"/>
                        <a:cs typeface="Times New Roman"/>
                      </a:endParaRPr>
                    </a:p>
                  </a:txBody>
                  <a:tcPr marL="68580" marR="68580" marT="0" marB="0"/>
                </a:tc>
                <a:extLst>
                  <a:ext uri="{0D108BD9-81ED-4DB2-BD59-A6C34878D82A}">
                    <a16:rowId xmlns:a16="http://schemas.microsoft.com/office/drawing/2014/main" val="10000"/>
                  </a:ext>
                </a:extLst>
              </a:tr>
              <a:tr h="351250">
                <a:tc>
                  <a:txBody>
                    <a:bodyPr/>
                    <a:lstStyle/>
                    <a:p>
                      <a:pPr>
                        <a:lnSpc>
                          <a:spcPct val="115000"/>
                        </a:lnSpc>
                        <a:spcBef>
                          <a:spcPts val="0"/>
                        </a:spcBef>
                        <a:spcAft>
                          <a:spcPts val="0"/>
                        </a:spcAft>
                      </a:pPr>
                      <a:r>
                        <a:rPr lang="en-AU" sz="1600" b="1" kern="1200">
                          <a:solidFill>
                            <a:srgbClr val="000000"/>
                          </a:solidFill>
                          <a:effectLst/>
                        </a:rPr>
                        <a:t>1</a:t>
                      </a:r>
                      <a:endParaRPr lang="en-AU" sz="1600">
                        <a:effectLst/>
                        <a:latin typeface="Calibri" pitchFamily="34" charset="0"/>
                        <a:ea typeface="Calibri"/>
                        <a:cs typeface="Times New Roman"/>
                      </a:endParaRPr>
                    </a:p>
                  </a:txBody>
                  <a:tcPr marL="68580" marR="68580" marT="0" marB="0"/>
                </a:tc>
                <a:tc>
                  <a:txBody>
                    <a:bodyPr/>
                    <a:lstStyle/>
                    <a:p>
                      <a:pPr>
                        <a:lnSpc>
                          <a:spcPct val="115000"/>
                        </a:lnSpc>
                        <a:spcBef>
                          <a:spcPts val="0"/>
                        </a:spcBef>
                        <a:spcAft>
                          <a:spcPts val="0"/>
                        </a:spcAft>
                      </a:pPr>
                      <a:r>
                        <a:rPr lang="en-AU" sz="1600" kern="1200" dirty="0">
                          <a:solidFill>
                            <a:srgbClr val="000000"/>
                          </a:solidFill>
                          <a:effectLst/>
                        </a:rPr>
                        <a:t>7 days</a:t>
                      </a:r>
                      <a:endParaRPr lang="en-AU" sz="1600" dirty="0">
                        <a:effectLst/>
                        <a:latin typeface="Calibri" pitchFamily="34" charset="0"/>
                        <a:ea typeface="Calibri"/>
                        <a:cs typeface="Times New Roman"/>
                      </a:endParaRPr>
                    </a:p>
                  </a:txBody>
                  <a:tcPr marL="68580" marR="68580" marT="0" marB="0"/>
                </a:tc>
                <a:tc>
                  <a:txBody>
                    <a:bodyPr/>
                    <a:lstStyle/>
                    <a:p>
                      <a:pPr>
                        <a:lnSpc>
                          <a:spcPct val="115000"/>
                        </a:lnSpc>
                        <a:spcBef>
                          <a:spcPts val="0"/>
                        </a:spcBef>
                        <a:spcAft>
                          <a:spcPts val="0"/>
                        </a:spcAft>
                      </a:pPr>
                      <a:r>
                        <a:rPr lang="en-AU" sz="1600" kern="1200" dirty="0">
                          <a:solidFill>
                            <a:srgbClr val="000000"/>
                          </a:solidFill>
                          <a:effectLst/>
                        </a:rPr>
                        <a:t>2</a:t>
                      </a:r>
                      <a:r>
                        <a:rPr lang="en-AU" sz="1600" kern="1200" baseline="30000" dirty="0">
                          <a:solidFill>
                            <a:srgbClr val="000000"/>
                          </a:solidFill>
                          <a:effectLst/>
                        </a:rPr>
                        <a:t>nd</a:t>
                      </a:r>
                      <a:r>
                        <a:rPr lang="en-AU" sz="1600" kern="1200" dirty="0">
                          <a:solidFill>
                            <a:srgbClr val="000000"/>
                          </a:solidFill>
                          <a:effectLst/>
                        </a:rPr>
                        <a:t> daily </a:t>
                      </a:r>
                      <a:r>
                        <a:rPr lang="en-AU" sz="1600" kern="1200" dirty="0" err="1">
                          <a:solidFill>
                            <a:srgbClr val="000000"/>
                          </a:solidFill>
                          <a:effectLst/>
                        </a:rPr>
                        <a:t>scabicidal</a:t>
                      </a:r>
                      <a:r>
                        <a:rPr lang="en-AU" sz="1600" kern="1200" dirty="0">
                          <a:solidFill>
                            <a:srgbClr val="000000"/>
                          </a:solidFill>
                          <a:effectLst/>
                        </a:rPr>
                        <a:t> and </a:t>
                      </a:r>
                      <a:r>
                        <a:rPr lang="en-AU" sz="1600" kern="1200" dirty="0" err="1">
                          <a:solidFill>
                            <a:srgbClr val="000000"/>
                          </a:solidFill>
                          <a:effectLst/>
                        </a:rPr>
                        <a:t>keratolytic</a:t>
                      </a:r>
                      <a:endParaRPr lang="en-AU" sz="1600" dirty="0">
                        <a:effectLst/>
                        <a:latin typeface="Calibri" pitchFamily="34" charset="0"/>
                        <a:ea typeface="Calibri"/>
                        <a:cs typeface="Times New Roman"/>
                      </a:endParaRPr>
                    </a:p>
                  </a:txBody>
                  <a:tcPr marL="68580" marR="68580" marT="0" marB="0"/>
                </a:tc>
                <a:tc>
                  <a:txBody>
                    <a:bodyPr/>
                    <a:lstStyle/>
                    <a:p>
                      <a:pPr>
                        <a:lnSpc>
                          <a:spcPct val="115000"/>
                        </a:lnSpc>
                        <a:spcBef>
                          <a:spcPts val="0"/>
                        </a:spcBef>
                        <a:spcAft>
                          <a:spcPts val="0"/>
                        </a:spcAft>
                      </a:pPr>
                      <a:r>
                        <a:rPr lang="en-AU" sz="1600" kern="1200" dirty="0">
                          <a:solidFill>
                            <a:srgbClr val="000000"/>
                          </a:solidFill>
                          <a:effectLst/>
                        </a:rPr>
                        <a:t>Ivermectin days 0, 1, 7</a:t>
                      </a:r>
                      <a:endParaRPr lang="en-AU" sz="1600" dirty="0">
                        <a:effectLst/>
                        <a:latin typeface="Calibri" pitchFamily="34" charset="0"/>
                        <a:ea typeface="Calibri"/>
                        <a:cs typeface="Times New Roman"/>
                      </a:endParaRPr>
                    </a:p>
                  </a:txBody>
                  <a:tcPr marL="68580" marR="68580" marT="0" marB="0"/>
                </a:tc>
                <a:extLst>
                  <a:ext uri="{0D108BD9-81ED-4DB2-BD59-A6C34878D82A}">
                    <a16:rowId xmlns:a16="http://schemas.microsoft.com/office/drawing/2014/main" val="10001"/>
                  </a:ext>
                </a:extLst>
              </a:tr>
              <a:tr h="363071">
                <a:tc>
                  <a:txBody>
                    <a:bodyPr/>
                    <a:lstStyle/>
                    <a:p>
                      <a:pPr>
                        <a:lnSpc>
                          <a:spcPct val="115000"/>
                        </a:lnSpc>
                        <a:spcBef>
                          <a:spcPts val="0"/>
                        </a:spcBef>
                        <a:spcAft>
                          <a:spcPts val="0"/>
                        </a:spcAft>
                      </a:pPr>
                      <a:r>
                        <a:rPr lang="en-AU" sz="1600" b="1" kern="1200">
                          <a:solidFill>
                            <a:srgbClr val="000000"/>
                          </a:solidFill>
                          <a:effectLst/>
                        </a:rPr>
                        <a:t>2</a:t>
                      </a:r>
                      <a:endParaRPr lang="en-AU" sz="1600">
                        <a:effectLst/>
                        <a:latin typeface="Calibri" pitchFamily="34" charset="0"/>
                        <a:ea typeface="Calibri"/>
                        <a:cs typeface="Times New Roman"/>
                      </a:endParaRPr>
                    </a:p>
                  </a:txBody>
                  <a:tcPr marL="68580" marR="68580" marT="0" marB="0"/>
                </a:tc>
                <a:tc>
                  <a:txBody>
                    <a:bodyPr/>
                    <a:lstStyle/>
                    <a:p>
                      <a:pPr>
                        <a:lnSpc>
                          <a:spcPct val="115000"/>
                        </a:lnSpc>
                        <a:spcBef>
                          <a:spcPts val="0"/>
                        </a:spcBef>
                        <a:spcAft>
                          <a:spcPts val="0"/>
                        </a:spcAft>
                      </a:pPr>
                      <a:r>
                        <a:rPr lang="en-AU" sz="1600" kern="1200" dirty="0">
                          <a:solidFill>
                            <a:srgbClr val="000000"/>
                          </a:solidFill>
                          <a:effectLst/>
                        </a:rPr>
                        <a:t>14 days</a:t>
                      </a:r>
                      <a:endParaRPr lang="en-AU" sz="1600" dirty="0">
                        <a:effectLst/>
                        <a:latin typeface="Calibri" pitchFamily="34" charset="0"/>
                        <a:ea typeface="Calibri"/>
                        <a:cs typeface="Times New Roman"/>
                      </a:endParaRPr>
                    </a:p>
                  </a:txBody>
                  <a:tcPr marL="68580" marR="68580" marT="0" marB="0"/>
                </a:tc>
                <a:tc>
                  <a:txBody>
                    <a:bodyPr/>
                    <a:lstStyle/>
                    <a:p>
                      <a:pPr>
                        <a:lnSpc>
                          <a:spcPct val="115000"/>
                        </a:lnSpc>
                        <a:spcBef>
                          <a:spcPts val="0"/>
                        </a:spcBef>
                        <a:spcAft>
                          <a:spcPts val="0"/>
                        </a:spcAft>
                      </a:pPr>
                      <a:r>
                        <a:rPr lang="en-AU" sz="1600" kern="1200" dirty="0">
                          <a:solidFill>
                            <a:srgbClr val="000000"/>
                          </a:solidFill>
                          <a:effectLst/>
                        </a:rPr>
                        <a:t>2</a:t>
                      </a:r>
                      <a:r>
                        <a:rPr lang="en-AU" sz="1600" kern="1200" baseline="30000" dirty="0">
                          <a:solidFill>
                            <a:srgbClr val="000000"/>
                          </a:solidFill>
                          <a:effectLst/>
                        </a:rPr>
                        <a:t>nd</a:t>
                      </a:r>
                      <a:r>
                        <a:rPr lang="en-AU" sz="1600" kern="1200" dirty="0">
                          <a:solidFill>
                            <a:srgbClr val="000000"/>
                          </a:solidFill>
                          <a:effectLst/>
                        </a:rPr>
                        <a:t> daily </a:t>
                      </a:r>
                      <a:r>
                        <a:rPr lang="en-AU" sz="1600" kern="1200" dirty="0" err="1">
                          <a:solidFill>
                            <a:srgbClr val="000000"/>
                          </a:solidFill>
                          <a:effectLst/>
                        </a:rPr>
                        <a:t>scabicidal</a:t>
                      </a:r>
                      <a:r>
                        <a:rPr lang="en-AU" sz="1600" kern="1200" dirty="0">
                          <a:solidFill>
                            <a:srgbClr val="000000"/>
                          </a:solidFill>
                          <a:effectLst/>
                        </a:rPr>
                        <a:t> and </a:t>
                      </a:r>
                      <a:r>
                        <a:rPr lang="en-AU" sz="1600" kern="1200" dirty="0" err="1">
                          <a:solidFill>
                            <a:srgbClr val="000000"/>
                          </a:solidFill>
                          <a:effectLst/>
                        </a:rPr>
                        <a:t>keratolytic</a:t>
                      </a:r>
                      <a:endParaRPr lang="en-AU" sz="1600" dirty="0">
                        <a:effectLst/>
                        <a:latin typeface="Calibri" pitchFamily="34" charset="0"/>
                        <a:ea typeface="Calibri"/>
                        <a:cs typeface="Times New Roman"/>
                      </a:endParaRPr>
                    </a:p>
                  </a:txBody>
                  <a:tcPr marL="68580" marR="68580" marT="0" marB="0"/>
                </a:tc>
                <a:tc>
                  <a:txBody>
                    <a:bodyPr/>
                    <a:lstStyle/>
                    <a:p>
                      <a:pPr>
                        <a:lnSpc>
                          <a:spcPct val="115000"/>
                        </a:lnSpc>
                        <a:spcBef>
                          <a:spcPts val="0"/>
                        </a:spcBef>
                        <a:spcAft>
                          <a:spcPts val="0"/>
                        </a:spcAft>
                      </a:pPr>
                      <a:r>
                        <a:rPr lang="en-AU" sz="1600" kern="1200" dirty="0">
                          <a:solidFill>
                            <a:srgbClr val="000000"/>
                          </a:solidFill>
                          <a:effectLst/>
                        </a:rPr>
                        <a:t>Ivermectin days 0, 1, 7, 8, 14</a:t>
                      </a:r>
                      <a:endParaRPr lang="en-AU" sz="1600" dirty="0">
                        <a:effectLst/>
                        <a:latin typeface="Calibri" pitchFamily="34" charset="0"/>
                        <a:ea typeface="Calibri"/>
                        <a:cs typeface="Times New Roman"/>
                      </a:endParaRPr>
                    </a:p>
                  </a:txBody>
                  <a:tcPr marL="68580" marR="68580" marT="0" marB="0"/>
                </a:tc>
                <a:extLst>
                  <a:ext uri="{0D108BD9-81ED-4DB2-BD59-A6C34878D82A}">
                    <a16:rowId xmlns:a16="http://schemas.microsoft.com/office/drawing/2014/main" val="10002"/>
                  </a:ext>
                </a:extLst>
              </a:tr>
              <a:tr h="403412">
                <a:tc>
                  <a:txBody>
                    <a:bodyPr/>
                    <a:lstStyle/>
                    <a:p>
                      <a:pPr>
                        <a:lnSpc>
                          <a:spcPct val="115000"/>
                        </a:lnSpc>
                        <a:spcBef>
                          <a:spcPts val="0"/>
                        </a:spcBef>
                        <a:spcAft>
                          <a:spcPts val="0"/>
                        </a:spcAft>
                      </a:pPr>
                      <a:r>
                        <a:rPr lang="en-AU" sz="1600" b="1" kern="1200">
                          <a:solidFill>
                            <a:srgbClr val="000000"/>
                          </a:solidFill>
                          <a:effectLst/>
                        </a:rPr>
                        <a:t>3</a:t>
                      </a:r>
                      <a:endParaRPr lang="en-AU" sz="1600">
                        <a:effectLst/>
                        <a:latin typeface="Calibri" pitchFamily="34" charset="0"/>
                        <a:ea typeface="Calibri"/>
                        <a:cs typeface="Times New Roman"/>
                      </a:endParaRPr>
                    </a:p>
                  </a:txBody>
                  <a:tcPr marL="68580" marR="68580" marT="0" marB="0"/>
                </a:tc>
                <a:tc>
                  <a:txBody>
                    <a:bodyPr/>
                    <a:lstStyle/>
                    <a:p>
                      <a:pPr>
                        <a:lnSpc>
                          <a:spcPct val="115000"/>
                        </a:lnSpc>
                        <a:spcBef>
                          <a:spcPts val="0"/>
                        </a:spcBef>
                        <a:spcAft>
                          <a:spcPts val="0"/>
                        </a:spcAft>
                      </a:pPr>
                      <a:r>
                        <a:rPr lang="en-AU" sz="1600" kern="1200">
                          <a:solidFill>
                            <a:srgbClr val="000000"/>
                          </a:solidFill>
                          <a:effectLst/>
                        </a:rPr>
                        <a:t>28 days</a:t>
                      </a:r>
                      <a:endParaRPr lang="en-AU" sz="1600">
                        <a:effectLst/>
                        <a:latin typeface="Calibri" pitchFamily="34" charset="0"/>
                        <a:ea typeface="Calibri"/>
                        <a:cs typeface="Times New Roman"/>
                      </a:endParaRPr>
                    </a:p>
                  </a:txBody>
                  <a:tcPr marL="68580" marR="68580" marT="0" marB="0"/>
                </a:tc>
                <a:tc>
                  <a:txBody>
                    <a:bodyPr/>
                    <a:lstStyle/>
                    <a:p>
                      <a:pPr>
                        <a:lnSpc>
                          <a:spcPct val="115000"/>
                        </a:lnSpc>
                        <a:spcBef>
                          <a:spcPts val="0"/>
                        </a:spcBef>
                        <a:spcAft>
                          <a:spcPts val="0"/>
                        </a:spcAft>
                      </a:pPr>
                      <a:r>
                        <a:rPr lang="en-AU" sz="1600" kern="1200" dirty="0">
                          <a:solidFill>
                            <a:srgbClr val="000000"/>
                          </a:solidFill>
                          <a:effectLst/>
                        </a:rPr>
                        <a:t>2</a:t>
                      </a:r>
                      <a:r>
                        <a:rPr lang="en-AU" sz="1600" kern="1200" baseline="30000" dirty="0">
                          <a:solidFill>
                            <a:srgbClr val="000000"/>
                          </a:solidFill>
                          <a:effectLst/>
                        </a:rPr>
                        <a:t>nd</a:t>
                      </a:r>
                      <a:r>
                        <a:rPr lang="en-AU" sz="1600" kern="1200" dirty="0">
                          <a:solidFill>
                            <a:srgbClr val="000000"/>
                          </a:solidFill>
                          <a:effectLst/>
                        </a:rPr>
                        <a:t> daily </a:t>
                      </a:r>
                      <a:r>
                        <a:rPr lang="en-AU" sz="1600" kern="1200" dirty="0" err="1">
                          <a:solidFill>
                            <a:srgbClr val="000000"/>
                          </a:solidFill>
                          <a:effectLst/>
                        </a:rPr>
                        <a:t>scabicidal</a:t>
                      </a:r>
                      <a:r>
                        <a:rPr lang="en-AU" sz="1600" kern="1200" dirty="0">
                          <a:solidFill>
                            <a:srgbClr val="000000"/>
                          </a:solidFill>
                          <a:effectLst/>
                        </a:rPr>
                        <a:t> and </a:t>
                      </a:r>
                      <a:r>
                        <a:rPr lang="en-AU" sz="1600" kern="1200" dirty="0" err="1">
                          <a:solidFill>
                            <a:srgbClr val="000000"/>
                          </a:solidFill>
                          <a:effectLst/>
                        </a:rPr>
                        <a:t>keratolytic</a:t>
                      </a:r>
                      <a:endParaRPr lang="en-AU" sz="1600" dirty="0">
                        <a:effectLst/>
                        <a:latin typeface="Calibri" pitchFamily="34" charset="0"/>
                        <a:ea typeface="Calibri"/>
                        <a:cs typeface="Times New Roman"/>
                      </a:endParaRPr>
                    </a:p>
                  </a:txBody>
                  <a:tcPr marL="68580" marR="68580" marT="0" marB="0"/>
                </a:tc>
                <a:tc>
                  <a:txBody>
                    <a:bodyPr/>
                    <a:lstStyle/>
                    <a:p>
                      <a:pPr>
                        <a:lnSpc>
                          <a:spcPct val="115000"/>
                        </a:lnSpc>
                        <a:spcBef>
                          <a:spcPts val="0"/>
                        </a:spcBef>
                        <a:spcAft>
                          <a:spcPts val="0"/>
                        </a:spcAft>
                      </a:pPr>
                      <a:r>
                        <a:rPr lang="en-AU" sz="1600" kern="1200" dirty="0">
                          <a:solidFill>
                            <a:srgbClr val="000000"/>
                          </a:solidFill>
                          <a:effectLst/>
                        </a:rPr>
                        <a:t>Ivermectin days 0, 1, 7, 8, 14, 21, 27</a:t>
                      </a:r>
                      <a:endParaRPr lang="en-AU" sz="1600" dirty="0">
                        <a:effectLst/>
                        <a:latin typeface="Calibri" pitchFamily="34" charset="0"/>
                        <a:ea typeface="Calibri"/>
                        <a:cs typeface="Times New Roman"/>
                      </a:endParaRPr>
                    </a:p>
                  </a:txBody>
                  <a:tcPr marL="68580" marR="68580" marT="0" marB="0"/>
                </a:tc>
                <a:extLst>
                  <a:ext uri="{0D108BD9-81ED-4DB2-BD59-A6C34878D82A}">
                    <a16:rowId xmlns:a16="http://schemas.microsoft.com/office/drawing/2014/main" val="10003"/>
                  </a:ext>
                </a:extLst>
              </a:tr>
            </a:tbl>
          </a:graphicData>
        </a:graphic>
      </p:graphicFrame>
      <p:sp>
        <p:nvSpPr>
          <p:cNvPr id="2" name="Date Placeholder 1">
            <a:extLst>
              <a:ext uri="{FF2B5EF4-FFF2-40B4-BE49-F238E27FC236}">
                <a16:creationId xmlns:a16="http://schemas.microsoft.com/office/drawing/2014/main" id="{53C66038-1F12-4823-9712-9EB7F102644C}"/>
              </a:ext>
            </a:extLst>
          </p:cNvPr>
          <p:cNvSpPr>
            <a:spLocks noGrp="1"/>
          </p:cNvSpPr>
          <p:nvPr>
            <p:ph type="dt" sz="half" idx="10"/>
          </p:nvPr>
        </p:nvSpPr>
        <p:spPr/>
        <p:txBody>
          <a:bodyPr/>
          <a:lstStyle/>
          <a:p>
            <a:r>
              <a:rPr lang="en-US" dirty="0"/>
              <a:t>Last updated 15/10/2020</a:t>
            </a:r>
            <a:endParaRPr lang="en-AU" dirty="0"/>
          </a:p>
        </p:txBody>
      </p:sp>
      <p:sp>
        <p:nvSpPr>
          <p:cNvPr id="5" name="Footer Placeholder 4">
            <a:extLst>
              <a:ext uri="{FF2B5EF4-FFF2-40B4-BE49-F238E27FC236}">
                <a16:creationId xmlns:a16="http://schemas.microsoft.com/office/drawing/2014/main" id="{6F220223-3045-41E6-886A-A15F36E98CCB}"/>
              </a:ext>
            </a:extLst>
          </p:cNvPr>
          <p:cNvSpPr>
            <a:spLocks noGrp="1"/>
          </p:cNvSpPr>
          <p:nvPr>
            <p:ph type="ftr" sz="quarter" idx="11"/>
          </p:nvPr>
        </p:nvSpPr>
        <p:spPr/>
        <p:txBody>
          <a:bodyPr/>
          <a:lstStyle/>
          <a:p>
            <a:r>
              <a:rPr lang="en-AU"/>
              <a:t>www.onedisease.org</a:t>
            </a:r>
          </a:p>
        </p:txBody>
      </p:sp>
    </p:spTree>
    <p:extLst>
      <p:ext uri="{BB962C8B-B14F-4D97-AF65-F5344CB8AC3E}">
        <p14:creationId xmlns:p14="http://schemas.microsoft.com/office/powerpoint/2010/main" val="21437934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solidFill>
            <a:srgbClr val="00B6F1"/>
          </a:solidFill>
        </p:spPr>
        <p:txBody>
          <a:bodyPr/>
          <a:lstStyle/>
          <a:p>
            <a:r>
              <a:rPr lang="en-US" b="0" dirty="0"/>
              <a:t>Crusted Scabies</a:t>
            </a:r>
            <a:endParaRPr lang="en-AU" b="0" dirty="0"/>
          </a:p>
        </p:txBody>
      </p:sp>
      <p:sp>
        <p:nvSpPr>
          <p:cNvPr id="8" name="Rectangle 7"/>
          <p:cNvSpPr/>
          <p:nvPr/>
        </p:nvSpPr>
        <p:spPr>
          <a:xfrm>
            <a:off x="4842323" y="5986660"/>
            <a:ext cx="2188977" cy="338554"/>
          </a:xfrm>
          <a:prstGeom prst="rect">
            <a:avLst/>
          </a:prstGeom>
        </p:spPr>
        <p:txBody>
          <a:bodyPr wrap="square">
            <a:spAutoFit/>
          </a:bodyPr>
          <a:lstStyle/>
          <a:p>
            <a:pPr>
              <a:spcAft>
                <a:spcPts val="600"/>
              </a:spcAft>
            </a:pPr>
            <a:r>
              <a:rPr lang="en-US" sz="1600" dirty="0">
                <a:latin typeface="Arial" panose="020B0604020202020204" pitchFamily="34" charset="0"/>
                <a:cs typeface="Arial" panose="020B0604020202020204" pitchFamily="34" charset="0"/>
              </a:rPr>
              <a:t>Treatment: In hospital</a:t>
            </a:r>
          </a:p>
        </p:txBody>
      </p:sp>
      <p:sp>
        <p:nvSpPr>
          <p:cNvPr id="3" name="Date Placeholder 2">
            <a:extLst>
              <a:ext uri="{FF2B5EF4-FFF2-40B4-BE49-F238E27FC236}">
                <a16:creationId xmlns:a16="http://schemas.microsoft.com/office/drawing/2014/main" id="{9CC3E4B1-B40E-471C-BBC5-C44466813B10}"/>
              </a:ext>
            </a:extLst>
          </p:cNvPr>
          <p:cNvSpPr>
            <a:spLocks noGrp="1"/>
          </p:cNvSpPr>
          <p:nvPr>
            <p:ph type="dt" sz="half" idx="10"/>
          </p:nvPr>
        </p:nvSpPr>
        <p:spPr/>
        <p:txBody>
          <a:bodyPr/>
          <a:lstStyle/>
          <a:p>
            <a:r>
              <a:rPr lang="en-US" dirty="0"/>
              <a:t>Last updated 15/10/2020</a:t>
            </a:r>
            <a:endParaRPr lang="en-AU" dirty="0"/>
          </a:p>
        </p:txBody>
      </p:sp>
      <p:sp>
        <p:nvSpPr>
          <p:cNvPr id="6" name="Footer Placeholder 5">
            <a:extLst>
              <a:ext uri="{FF2B5EF4-FFF2-40B4-BE49-F238E27FC236}">
                <a16:creationId xmlns:a16="http://schemas.microsoft.com/office/drawing/2014/main" id="{9B33F6A1-979E-4D5E-9C5F-85018198AB22}"/>
              </a:ext>
            </a:extLst>
          </p:cNvPr>
          <p:cNvSpPr>
            <a:spLocks noGrp="1"/>
          </p:cNvSpPr>
          <p:nvPr>
            <p:ph type="ftr" sz="quarter" idx="11"/>
          </p:nvPr>
        </p:nvSpPr>
        <p:spPr/>
        <p:txBody>
          <a:bodyPr/>
          <a:lstStyle/>
          <a:p>
            <a:r>
              <a:rPr lang="en-AU"/>
              <a:t>www.onedisease.org</a:t>
            </a:r>
          </a:p>
        </p:txBody>
      </p:sp>
      <p:pic>
        <p:nvPicPr>
          <p:cNvPr id="4" name="Hospital Italk Video English-1">
            <a:hlinkClick r:id="" action="ppaction://media"/>
            <a:extLst>
              <a:ext uri="{FF2B5EF4-FFF2-40B4-BE49-F238E27FC236}">
                <a16:creationId xmlns:a16="http://schemas.microsoft.com/office/drawing/2014/main" id="{C34FA5D9-D7A4-43C7-BA13-7B7F239AB80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57339" y="1768973"/>
            <a:ext cx="7358944" cy="4139406"/>
          </a:xfrm>
          <a:prstGeom prst="rect">
            <a:avLst/>
          </a:prstGeom>
        </p:spPr>
      </p:pic>
    </p:spTree>
    <p:extLst>
      <p:ext uri="{BB962C8B-B14F-4D97-AF65-F5344CB8AC3E}">
        <p14:creationId xmlns:p14="http://schemas.microsoft.com/office/powerpoint/2010/main" val="492638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7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solidFill>
            <a:srgbClr val="00B6F1"/>
          </a:solidFill>
        </p:spPr>
        <p:txBody>
          <a:bodyPr>
            <a:normAutofit/>
          </a:bodyPr>
          <a:lstStyle/>
          <a:p>
            <a:r>
              <a:rPr lang="en-US" b="0" dirty="0"/>
              <a:t>Crusted Scabies</a:t>
            </a:r>
            <a:endParaRPr lang="en-AU" b="0" dirty="0"/>
          </a:p>
        </p:txBody>
      </p:sp>
      <p:sp>
        <p:nvSpPr>
          <p:cNvPr id="3" name="Content Placeholder 2">
            <a:extLst>
              <a:ext uri="{FF2B5EF4-FFF2-40B4-BE49-F238E27FC236}">
                <a16:creationId xmlns:a16="http://schemas.microsoft.com/office/drawing/2014/main" id="{F627858F-AF04-4F25-A7B4-5BF4E032F656}"/>
              </a:ext>
            </a:extLst>
          </p:cNvPr>
          <p:cNvSpPr>
            <a:spLocks noGrp="1"/>
          </p:cNvSpPr>
          <p:nvPr>
            <p:ph idx="4294967295"/>
          </p:nvPr>
        </p:nvSpPr>
        <p:spPr>
          <a:xfrm>
            <a:off x="821234" y="1827131"/>
            <a:ext cx="6641884" cy="4665740"/>
          </a:xfrm>
        </p:spPr>
        <p:txBody>
          <a:bodyPr>
            <a:noAutofit/>
          </a:bodyPr>
          <a:lstStyle/>
          <a:p>
            <a:pPr marL="0" indent="0">
              <a:lnSpc>
                <a:spcPct val="100000"/>
              </a:lnSpc>
              <a:spcBef>
                <a:spcPts val="600"/>
              </a:spcBef>
              <a:spcAft>
                <a:spcPts val="600"/>
              </a:spcAft>
              <a:buNone/>
            </a:pPr>
            <a:r>
              <a:rPr lang="en-US" sz="2400" b="1" dirty="0"/>
              <a:t>Ongoing management</a:t>
            </a:r>
            <a:endParaRPr lang="en-AU" sz="2400" b="1" dirty="0"/>
          </a:p>
          <a:p>
            <a:pPr marL="0" indent="0">
              <a:lnSpc>
                <a:spcPct val="100000"/>
              </a:lnSpc>
              <a:spcBef>
                <a:spcPts val="600"/>
              </a:spcBef>
              <a:spcAft>
                <a:spcPts val="600"/>
              </a:spcAft>
              <a:buNone/>
            </a:pPr>
            <a:r>
              <a:rPr lang="en-AU" sz="2000" dirty="0"/>
              <a:t>People who have been treated for Crusted Scabies need ongoing surveillance to prevent recurrences </a:t>
            </a:r>
          </a:p>
          <a:p>
            <a:pPr marL="0" indent="0">
              <a:lnSpc>
                <a:spcPct val="100000"/>
              </a:lnSpc>
              <a:spcBef>
                <a:spcPts val="600"/>
              </a:spcBef>
              <a:spcAft>
                <a:spcPts val="600"/>
              </a:spcAft>
              <a:buNone/>
            </a:pPr>
            <a:r>
              <a:rPr lang="en-US" sz="2000" dirty="0"/>
              <a:t>Ongoing management of scabies includes:</a:t>
            </a:r>
            <a:endParaRPr lang="en-AU" sz="2000" b="1" dirty="0"/>
          </a:p>
          <a:p>
            <a:pPr>
              <a:lnSpc>
                <a:spcPct val="100000"/>
              </a:lnSpc>
              <a:spcBef>
                <a:spcPts val="600"/>
              </a:spcBef>
              <a:spcAft>
                <a:spcPts val="600"/>
              </a:spcAft>
            </a:pPr>
            <a:r>
              <a:rPr lang="en-AU" sz="2000" dirty="0"/>
              <a:t>Education/awareness, self check, seek treatment early</a:t>
            </a:r>
          </a:p>
          <a:p>
            <a:pPr>
              <a:lnSpc>
                <a:spcPct val="100000"/>
              </a:lnSpc>
              <a:spcBef>
                <a:spcPts val="600"/>
              </a:spcBef>
              <a:spcAft>
                <a:spcPts val="600"/>
              </a:spcAft>
            </a:pPr>
            <a:r>
              <a:rPr lang="en-AU" sz="2000" dirty="0"/>
              <a:t>Staff awareness </a:t>
            </a:r>
          </a:p>
          <a:p>
            <a:pPr>
              <a:lnSpc>
                <a:spcPct val="100000"/>
              </a:lnSpc>
              <a:spcBef>
                <a:spcPts val="600"/>
              </a:spcBef>
              <a:spcAft>
                <a:spcPts val="600"/>
              </a:spcAft>
            </a:pPr>
            <a:r>
              <a:rPr lang="en-AU" sz="2000" dirty="0"/>
              <a:t>Communication with regular/community health care providers</a:t>
            </a:r>
          </a:p>
          <a:p>
            <a:pPr>
              <a:lnSpc>
                <a:spcPct val="100000"/>
              </a:lnSpc>
              <a:spcBef>
                <a:spcPts val="600"/>
              </a:spcBef>
              <a:spcAft>
                <a:spcPts val="600"/>
              </a:spcAft>
            </a:pPr>
            <a:r>
              <a:rPr lang="en-AU" sz="2000" dirty="0"/>
              <a:t>A Care Plan that ensures regular review of skin</a:t>
            </a:r>
          </a:p>
          <a:p>
            <a:pPr>
              <a:lnSpc>
                <a:spcPct val="100000"/>
              </a:lnSpc>
              <a:spcBef>
                <a:spcPts val="600"/>
              </a:spcBef>
              <a:spcAft>
                <a:spcPts val="600"/>
              </a:spcAft>
            </a:pPr>
            <a:r>
              <a:rPr lang="en-AU" sz="2000" dirty="0"/>
              <a:t>Maintaining scabies free zones </a:t>
            </a:r>
          </a:p>
          <a:p>
            <a:pPr>
              <a:lnSpc>
                <a:spcPct val="100000"/>
              </a:lnSpc>
              <a:spcBef>
                <a:spcPts val="600"/>
              </a:spcBef>
              <a:spcAft>
                <a:spcPts val="600"/>
              </a:spcAft>
            </a:pPr>
            <a:endParaRPr lang="en-AU" sz="2000" dirty="0"/>
          </a:p>
        </p:txBody>
      </p:sp>
      <p:sp>
        <p:nvSpPr>
          <p:cNvPr id="2" name="Date Placeholder 1">
            <a:extLst>
              <a:ext uri="{FF2B5EF4-FFF2-40B4-BE49-F238E27FC236}">
                <a16:creationId xmlns:a16="http://schemas.microsoft.com/office/drawing/2014/main" id="{7263DC4C-DBAA-4A2F-BFD5-5E55B408D337}"/>
              </a:ext>
            </a:extLst>
          </p:cNvPr>
          <p:cNvSpPr>
            <a:spLocks noGrp="1"/>
          </p:cNvSpPr>
          <p:nvPr>
            <p:ph type="dt" sz="half" idx="10"/>
          </p:nvPr>
        </p:nvSpPr>
        <p:spPr/>
        <p:txBody>
          <a:bodyPr/>
          <a:lstStyle/>
          <a:p>
            <a:r>
              <a:rPr lang="en-US" dirty="0"/>
              <a:t>Last updated 15/10/2020</a:t>
            </a:r>
            <a:endParaRPr lang="en-AU" dirty="0"/>
          </a:p>
        </p:txBody>
      </p:sp>
      <p:sp>
        <p:nvSpPr>
          <p:cNvPr id="4" name="Footer Placeholder 3">
            <a:extLst>
              <a:ext uri="{FF2B5EF4-FFF2-40B4-BE49-F238E27FC236}">
                <a16:creationId xmlns:a16="http://schemas.microsoft.com/office/drawing/2014/main" id="{65FB29F1-97B8-4D04-A066-EBF67912D7E2}"/>
              </a:ext>
            </a:extLst>
          </p:cNvPr>
          <p:cNvSpPr>
            <a:spLocks noGrp="1"/>
          </p:cNvSpPr>
          <p:nvPr>
            <p:ph type="ftr" sz="quarter" idx="11"/>
          </p:nvPr>
        </p:nvSpPr>
        <p:spPr/>
        <p:txBody>
          <a:bodyPr/>
          <a:lstStyle/>
          <a:p>
            <a:r>
              <a:rPr lang="en-AU"/>
              <a:t>www.onedisease.org</a:t>
            </a:r>
          </a:p>
        </p:txBody>
      </p:sp>
      <p:pic>
        <p:nvPicPr>
          <p:cNvPr id="8" name="Picture 7" descr="A picture containing diagram&#10;&#10;Description automatically generated">
            <a:extLst>
              <a:ext uri="{FF2B5EF4-FFF2-40B4-BE49-F238E27FC236}">
                <a16:creationId xmlns:a16="http://schemas.microsoft.com/office/drawing/2014/main" id="{3846FE4B-5980-452F-864A-FB9EAE43D7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51376" y="2119179"/>
            <a:ext cx="3702425" cy="2619641"/>
          </a:xfrm>
          <a:prstGeom prst="rect">
            <a:avLst/>
          </a:prstGeom>
        </p:spPr>
      </p:pic>
    </p:spTree>
    <p:extLst>
      <p:ext uri="{BB962C8B-B14F-4D97-AF65-F5344CB8AC3E}">
        <p14:creationId xmlns:p14="http://schemas.microsoft.com/office/powerpoint/2010/main" val="3281731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BE50838-7CF5-45CB-891F-C2D32404F44F}"/>
              </a:ext>
            </a:extLst>
          </p:cNvPr>
          <p:cNvSpPr>
            <a:spLocks noGrp="1"/>
          </p:cNvSpPr>
          <p:nvPr>
            <p:ph type="title"/>
          </p:nvPr>
        </p:nvSpPr>
        <p:spPr/>
        <p:txBody>
          <a:bodyPr/>
          <a:lstStyle/>
          <a:p>
            <a:r>
              <a:rPr lang="en-AU" b="0" dirty="0">
                <a:latin typeface="+mj-lt"/>
              </a:rPr>
              <a:t>Crusted Scabies</a:t>
            </a:r>
          </a:p>
        </p:txBody>
      </p:sp>
      <p:sp>
        <p:nvSpPr>
          <p:cNvPr id="2" name="Date Placeholder 1">
            <a:extLst>
              <a:ext uri="{FF2B5EF4-FFF2-40B4-BE49-F238E27FC236}">
                <a16:creationId xmlns:a16="http://schemas.microsoft.com/office/drawing/2014/main" id="{174CB0B9-5E5C-41E8-9549-4832CF755415}"/>
              </a:ext>
            </a:extLst>
          </p:cNvPr>
          <p:cNvSpPr>
            <a:spLocks noGrp="1"/>
          </p:cNvSpPr>
          <p:nvPr>
            <p:ph type="dt" sz="half" idx="10"/>
          </p:nvPr>
        </p:nvSpPr>
        <p:spPr/>
        <p:txBody>
          <a:bodyPr/>
          <a:lstStyle/>
          <a:p>
            <a:r>
              <a:rPr lang="en-US" dirty="0"/>
              <a:t>Last updated 15/10/2020</a:t>
            </a:r>
            <a:endParaRPr lang="en-AU" dirty="0"/>
          </a:p>
        </p:txBody>
      </p:sp>
      <p:sp>
        <p:nvSpPr>
          <p:cNvPr id="3" name="Footer Placeholder 2">
            <a:extLst>
              <a:ext uri="{FF2B5EF4-FFF2-40B4-BE49-F238E27FC236}">
                <a16:creationId xmlns:a16="http://schemas.microsoft.com/office/drawing/2014/main" id="{F0C48B4B-E2FD-47DA-A2E8-100F5A5483A6}"/>
              </a:ext>
            </a:extLst>
          </p:cNvPr>
          <p:cNvSpPr>
            <a:spLocks noGrp="1"/>
          </p:cNvSpPr>
          <p:nvPr>
            <p:ph type="ftr" sz="quarter" idx="11"/>
          </p:nvPr>
        </p:nvSpPr>
        <p:spPr/>
        <p:txBody>
          <a:bodyPr/>
          <a:lstStyle/>
          <a:p>
            <a:r>
              <a:rPr lang="en-AU"/>
              <a:t>www.onedisease.org</a:t>
            </a:r>
          </a:p>
        </p:txBody>
      </p:sp>
      <p:pic>
        <p:nvPicPr>
          <p:cNvPr id="8" name="Picture 7">
            <a:extLst>
              <a:ext uri="{FF2B5EF4-FFF2-40B4-BE49-F238E27FC236}">
                <a16:creationId xmlns:a16="http://schemas.microsoft.com/office/drawing/2014/main" id="{43BA24F5-AFF6-4491-BEFC-7DE8CC515EEC}"/>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07779" y="2043952"/>
            <a:ext cx="10976441" cy="3523129"/>
          </a:xfrm>
          <a:prstGeom prst="rect">
            <a:avLst/>
          </a:prstGeom>
        </p:spPr>
      </p:pic>
    </p:spTree>
    <p:extLst>
      <p:ext uri="{BB962C8B-B14F-4D97-AF65-F5344CB8AC3E}">
        <p14:creationId xmlns:p14="http://schemas.microsoft.com/office/powerpoint/2010/main" val="41874408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D04FF-FCFD-4C6A-ADA8-54EEC161815A}"/>
              </a:ext>
            </a:extLst>
          </p:cNvPr>
          <p:cNvSpPr>
            <a:spLocks noGrp="1"/>
          </p:cNvSpPr>
          <p:nvPr>
            <p:ph type="title"/>
          </p:nvPr>
        </p:nvSpPr>
        <p:spPr/>
        <p:txBody>
          <a:bodyPr/>
          <a:lstStyle/>
          <a:p>
            <a:r>
              <a:rPr lang="en-AU" dirty="0"/>
              <a:t>Crusted Scabies</a:t>
            </a:r>
          </a:p>
        </p:txBody>
      </p:sp>
      <p:sp>
        <p:nvSpPr>
          <p:cNvPr id="3" name="Date Placeholder 2">
            <a:extLst>
              <a:ext uri="{FF2B5EF4-FFF2-40B4-BE49-F238E27FC236}">
                <a16:creationId xmlns:a16="http://schemas.microsoft.com/office/drawing/2014/main" id="{A3B57C32-1C6D-4126-9F04-DF9A5F5E8B6E}"/>
              </a:ext>
            </a:extLst>
          </p:cNvPr>
          <p:cNvSpPr>
            <a:spLocks noGrp="1"/>
          </p:cNvSpPr>
          <p:nvPr>
            <p:ph type="dt" sz="half" idx="10"/>
          </p:nvPr>
        </p:nvSpPr>
        <p:spPr/>
        <p:txBody>
          <a:bodyPr/>
          <a:lstStyle/>
          <a:p>
            <a:r>
              <a:rPr lang="en-US"/>
              <a:t>Last updated 31/07/2020</a:t>
            </a:r>
            <a:endParaRPr lang="en-AU"/>
          </a:p>
        </p:txBody>
      </p:sp>
      <p:sp>
        <p:nvSpPr>
          <p:cNvPr id="4" name="Footer Placeholder 3">
            <a:extLst>
              <a:ext uri="{FF2B5EF4-FFF2-40B4-BE49-F238E27FC236}">
                <a16:creationId xmlns:a16="http://schemas.microsoft.com/office/drawing/2014/main" id="{D4754451-6EC6-44AB-B723-CB2876900634}"/>
              </a:ext>
            </a:extLst>
          </p:cNvPr>
          <p:cNvSpPr>
            <a:spLocks noGrp="1"/>
          </p:cNvSpPr>
          <p:nvPr>
            <p:ph type="ftr" sz="quarter" idx="11"/>
          </p:nvPr>
        </p:nvSpPr>
        <p:spPr/>
        <p:txBody>
          <a:bodyPr/>
          <a:lstStyle/>
          <a:p>
            <a:r>
              <a:rPr lang="en-AU"/>
              <a:t>www.onedisease.org</a:t>
            </a:r>
          </a:p>
        </p:txBody>
      </p:sp>
      <p:sp>
        <p:nvSpPr>
          <p:cNvPr id="5" name="Content Placeholder 2">
            <a:extLst>
              <a:ext uri="{FF2B5EF4-FFF2-40B4-BE49-F238E27FC236}">
                <a16:creationId xmlns:a16="http://schemas.microsoft.com/office/drawing/2014/main" id="{26B54D56-07E7-41B2-B6EE-F897226B5745}"/>
              </a:ext>
            </a:extLst>
          </p:cNvPr>
          <p:cNvSpPr txBox="1">
            <a:spLocks/>
          </p:cNvSpPr>
          <p:nvPr/>
        </p:nvSpPr>
        <p:spPr>
          <a:xfrm>
            <a:off x="821234" y="1827131"/>
            <a:ext cx="10515600" cy="3900569"/>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AU" sz="2800" b="1" dirty="0"/>
              <a:t>General points:</a:t>
            </a:r>
          </a:p>
          <a:p>
            <a:pPr>
              <a:lnSpc>
                <a:spcPct val="100000"/>
              </a:lnSpc>
              <a:spcBef>
                <a:spcPts val="600"/>
              </a:spcBef>
              <a:spcAft>
                <a:spcPts val="600"/>
              </a:spcAft>
            </a:pPr>
            <a:r>
              <a:rPr lang="en-AU" sz="1900" dirty="0"/>
              <a:t>Crusted Scabies is a notifiable condition in the Northern Territory</a:t>
            </a:r>
          </a:p>
          <a:p>
            <a:pPr>
              <a:lnSpc>
                <a:spcPct val="100000"/>
              </a:lnSpc>
              <a:spcBef>
                <a:spcPts val="600"/>
              </a:spcBef>
              <a:spcAft>
                <a:spcPts val="600"/>
              </a:spcAft>
            </a:pPr>
            <a:r>
              <a:rPr lang="en-AU" sz="1900" dirty="0"/>
              <a:t>Crusted Scabies is diagnosed by laboratory scrapings and involvement by an infectious diseases physician</a:t>
            </a:r>
          </a:p>
          <a:p>
            <a:pPr>
              <a:lnSpc>
                <a:spcPct val="100000"/>
              </a:lnSpc>
              <a:spcBef>
                <a:spcPts val="600"/>
              </a:spcBef>
              <a:spcAft>
                <a:spcPts val="600"/>
              </a:spcAft>
            </a:pPr>
            <a:r>
              <a:rPr lang="en-AU" sz="1900" dirty="0"/>
              <a:t>Crusted Scabies is highly infectious and may contribute to cases of household scabies recurrence</a:t>
            </a:r>
          </a:p>
          <a:p>
            <a:pPr>
              <a:lnSpc>
                <a:spcPct val="100000"/>
              </a:lnSpc>
              <a:spcBef>
                <a:spcPts val="600"/>
              </a:spcBef>
              <a:spcAft>
                <a:spcPts val="600"/>
              </a:spcAft>
            </a:pPr>
            <a:r>
              <a:rPr lang="en-AU" sz="1900" dirty="0"/>
              <a:t>People with comorbidities and/or immunosuppression are at higher risk of developing Crusted Scabies</a:t>
            </a:r>
          </a:p>
          <a:p>
            <a:pPr>
              <a:lnSpc>
                <a:spcPct val="100000"/>
              </a:lnSpc>
              <a:spcBef>
                <a:spcPts val="600"/>
              </a:spcBef>
              <a:spcAft>
                <a:spcPts val="600"/>
              </a:spcAft>
            </a:pPr>
            <a:r>
              <a:rPr lang="en-AU" sz="1900" dirty="0"/>
              <a:t>Crusted Scabies often needs treatment in hospital</a:t>
            </a:r>
          </a:p>
          <a:p>
            <a:pPr>
              <a:lnSpc>
                <a:spcPct val="100000"/>
              </a:lnSpc>
              <a:spcBef>
                <a:spcPts val="600"/>
              </a:spcBef>
              <a:spcAft>
                <a:spcPts val="600"/>
              </a:spcAft>
            </a:pPr>
            <a:r>
              <a:rPr lang="en-AU" sz="1900" dirty="0"/>
              <a:t>People who have been treated for Crusted Scabies need to be on long-term management care plans to prevent recurrence and rehospitalisation</a:t>
            </a:r>
          </a:p>
          <a:p>
            <a:pPr>
              <a:lnSpc>
                <a:spcPct val="100000"/>
              </a:lnSpc>
              <a:spcBef>
                <a:spcPts val="600"/>
              </a:spcBef>
              <a:spcAft>
                <a:spcPts val="600"/>
              </a:spcAft>
            </a:pPr>
            <a:endParaRPr lang="en-AU" sz="2000" dirty="0"/>
          </a:p>
        </p:txBody>
      </p:sp>
    </p:spTree>
    <p:extLst>
      <p:ext uri="{BB962C8B-B14F-4D97-AF65-F5344CB8AC3E}">
        <p14:creationId xmlns:p14="http://schemas.microsoft.com/office/powerpoint/2010/main" val="27746477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B6F1"/>
          </a:solidFill>
        </p:spPr>
        <p:txBody>
          <a:bodyPr/>
          <a:lstStyle/>
          <a:p>
            <a:r>
              <a:rPr lang="en-US" b="0" dirty="0">
                <a:latin typeface="Arial" panose="020B0604020202020204" pitchFamily="34" charset="0"/>
                <a:cs typeface="Arial" panose="020B0604020202020204" pitchFamily="34" charset="0"/>
              </a:rPr>
              <a:t>Skin</a:t>
            </a:r>
            <a:endParaRPr lang="en-AU" b="0" dirty="0">
              <a:latin typeface="Arial" panose="020B0604020202020204" pitchFamily="34" charset="0"/>
              <a:cs typeface="Arial" panose="020B0604020202020204" pitchFamily="34" charset="0"/>
            </a:endParaRPr>
          </a:p>
        </p:txBody>
      </p:sp>
      <p:sp>
        <p:nvSpPr>
          <p:cNvPr id="3" name="Subtitle 2"/>
          <p:cNvSpPr>
            <a:spLocks noGrp="1"/>
          </p:cNvSpPr>
          <p:nvPr>
            <p:ph type="subTitle" idx="4294967295"/>
          </p:nvPr>
        </p:nvSpPr>
        <p:spPr>
          <a:xfrm>
            <a:off x="838201" y="1830614"/>
            <a:ext cx="6324599" cy="4163786"/>
          </a:xfrm>
        </p:spPr>
        <p:txBody>
          <a:bodyPr>
            <a:normAutofit/>
          </a:bodyPr>
          <a:lstStyle/>
          <a:p>
            <a:pPr marL="0" indent="0" algn="l">
              <a:buNone/>
            </a:pPr>
            <a:r>
              <a:rPr lang="en-US" sz="2400" b="1" dirty="0">
                <a:latin typeface="Arial" panose="020B0604020202020204" pitchFamily="34" charset="0"/>
                <a:cs typeface="Arial" panose="020B0604020202020204" pitchFamily="34" charset="0"/>
              </a:rPr>
              <a:t>Function</a:t>
            </a:r>
            <a:endParaRPr lang="en-US" sz="2600" b="1" dirty="0">
              <a:latin typeface="Arial" panose="020B0604020202020204" pitchFamily="34" charset="0"/>
              <a:cs typeface="Arial" panose="020B0604020202020204" pitchFamily="34" charset="0"/>
            </a:endParaRPr>
          </a:p>
          <a:p>
            <a:r>
              <a:rPr lang="en-AU" sz="2000" dirty="0">
                <a:latin typeface="Arial" panose="020B0604020202020204" pitchFamily="34" charset="0"/>
                <a:cs typeface="Arial" panose="020B0604020202020204" pitchFamily="34" charset="0"/>
              </a:rPr>
              <a:t>Your skin is your body's largest and fastest-growing organ. Skin is your body's coat, and it helps to protect you. It helps you stay warm when it's cold, and cool when it's hot. </a:t>
            </a:r>
          </a:p>
          <a:p>
            <a:r>
              <a:rPr lang="en-AU" sz="2000" dirty="0">
                <a:latin typeface="Arial" panose="020B0604020202020204" pitchFamily="34" charset="0"/>
                <a:cs typeface="Arial" panose="020B0604020202020204" pitchFamily="34" charset="0"/>
              </a:rPr>
              <a:t>Your skin keeps all your insides in, from your heart and lungs to your blood and muscles.</a:t>
            </a:r>
          </a:p>
          <a:p>
            <a:r>
              <a:rPr lang="en-AU" sz="2000" dirty="0">
                <a:latin typeface="Arial" panose="020B0604020202020204" pitchFamily="34" charset="0"/>
                <a:cs typeface="Arial" panose="020B0604020202020204" pitchFamily="34" charset="0"/>
              </a:rPr>
              <a:t>And, unless it's cut or damaged, it keeps stuff out, including germs.</a:t>
            </a:r>
          </a:p>
          <a:p>
            <a:r>
              <a:rPr lang="en-AU" sz="2000" dirty="0">
                <a:latin typeface="Arial" panose="020B0604020202020204" pitchFamily="34" charset="0"/>
                <a:cs typeface="Arial" panose="020B0604020202020204" pitchFamily="34" charset="0"/>
              </a:rPr>
              <a:t>You also feel things through the nerves in your skin.</a:t>
            </a:r>
          </a:p>
          <a:p>
            <a:pPr algn="l"/>
            <a:endParaRPr lang="en-US" dirty="0">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8D98F954-1002-489B-A84C-246FC53C7791}"/>
              </a:ext>
            </a:extLst>
          </p:cNvPr>
          <p:cNvSpPr>
            <a:spLocks noGrp="1"/>
          </p:cNvSpPr>
          <p:nvPr>
            <p:ph type="dt" sz="half" idx="10"/>
          </p:nvPr>
        </p:nvSpPr>
        <p:spPr/>
        <p:txBody>
          <a:bodyPr/>
          <a:lstStyle/>
          <a:p>
            <a:r>
              <a:rPr lang="en-US" dirty="0"/>
              <a:t>Last updated 15/10/2020</a:t>
            </a:r>
            <a:endParaRPr lang="en-AU" dirty="0"/>
          </a:p>
        </p:txBody>
      </p:sp>
      <p:sp>
        <p:nvSpPr>
          <p:cNvPr id="5" name="Footer Placeholder 4">
            <a:extLst>
              <a:ext uri="{FF2B5EF4-FFF2-40B4-BE49-F238E27FC236}">
                <a16:creationId xmlns:a16="http://schemas.microsoft.com/office/drawing/2014/main" id="{DCB29D5D-F9C9-412A-93FA-B03944779DED}"/>
              </a:ext>
            </a:extLst>
          </p:cNvPr>
          <p:cNvSpPr>
            <a:spLocks noGrp="1"/>
          </p:cNvSpPr>
          <p:nvPr>
            <p:ph type="ftr" sz="quarter" idx="11"/>
          </p:nvPr>
        </p:nvSpPr>
        <p:spPr/>
        <p:txBody>
          <a:bodyPr/>
          <a:lstStyle/>
          <a:p>
            <a:r>
              <a:rPr lang="en-AU"/>
              <a:t>www.onedisease.org</a:t>
            </a:r>
          </a:p>
        </p:txBody>
      </p:sp>
      <p:pic>
        <p:nvPicPr>
          <p:cNvPr id="11" name="Picture 10">
            <a:extLst>
              <a:ext uri="{FF2B5EF4-FFF2-40B4-BE49-F238E27FC236}">
                <a16:creationId xmlns:a16="http://schemas.microsoft.com/office/drawing/2014/main" id="{452E3665-1260-4EA8-8555-F869F91827FE}"/>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219851" y="2240983"/>
            <a:ext cx="4133948" cy="2855452"/>
          </a:xfrm>
          <a:prstGeom prst="rect">
            <a:avLst/>
          </a:prstGeom>
        </p:spPr>
      </p:pic>
    </p:spTree>
    <p:extLst>
      <p:ext uri="{BB962C8B-B14F-4D97-AF65-F5344CB8AC3E}">
        <p14:creationId xmlns:p14="http://schemas.microsoft.com/office/powerpoint/2010/main" val="20892296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41948-729F-4FC8-BCC8-761AFBF50A2C}"/>
              </a:ext>
            </a:extLst>
          </p:cNvPr>
          <p:cNvSpPr>
            <a:spLocks noGrp="1"/>
          </p:cNvSpPr>
          <p:nvPr>
            <p:ph type="title"/>
          </p:nvPr>
        </p:nvSpPr>
        <p:spPr>
          <a:solidFill>
            <a:srgbClr val="00B6F1"/>
          </a:solidFill>
        </p:spPr>
        <p:txBody>
          <a:bodyPr/>
          <a:lstStyle/>
          <a:p>
            <a:r>
              <a:rPr lang="en-AU" b="0" dirty="0"/>
              <a:t>Discussion</a:t>
            </a:r>
          </a:p>
        </p:txBody>
      </p:sp>
      <p:sp>
        <p:nvSpPr>
          <p:cNvPr id="3" name="Content Placeholder 2">
            <a:extLst>
              <a:ext uri="{FF2B5EF4-FFF2-40B4-BE49-F238E27FC236}">
                <a16:creationId xmlns:a16="http://schemas.microsoft.com/office/drawing/2014/main" id="{B96969E4-D393-4A6D-8C5A-0D7854CA95AD}"/>
              </a:ext>
            </a:extLst>
          </p:cNvPr>
          <p:cNvSpPr>
            <a:spLocks noGrp="1"/>
          </p:cNvSpPr>
          <p:nvPr>
            <p:ph idx="4294967295"/>
          </p:nvPr>
        </p:nvSpPr>
        <p:spPr>
          <a:xfrm>
            <a:off x="828340" y="2059658"/>
            <a:ext cx="10417175" cy="3234235"/>
          </a:xfrm>
        </p:spPr>
        <p:txBody>
          <a:bodyPr>
            <a:normAutofit/>
          </a:bodyPr>
          <a:lstStyle/>
          <a:p>
            <a:pPr marL="0" indent="0">
              <a:buNone/>
            </a:pPr>
            <a:r>
              <a:rPr lang="en-AU" sz="2400" b="1" dirty="0"/>
              <a:t>Discussion: Example scenario</a:t>
            </a:r>
          </a:p>
          <a:p>
            <a:r>
              <a:rPr lang="en-AU" sz="2000" dirty="0"/>
              <a:t>5 year old presented 3 times in the last 4 months with extensive scabies and skin sores </a:t>
            </a:r>
          </a:p>
          <a:p>
            <a:r>
              <a:rPr lang="en-AU" sz="2000" dirty="0"/>
              <a:t>LAB given each time, Lyclear provided each time</a:t>
            </a:r>
          </a:p>
          <a:p>
            <a:r>
              <a:rPr lang="en-AU" sz="2000" dirty="0"/>
              <a:t>Household appears to be doing good job cleaning house and treating family members with Lyclear</a:t>
            </a:r>
          </a:p>
          <a:p>
            <a:endParaRPr lang="en-AU" sz="2400" dirty="0"/>
          </a:p>
          <a:p>
            <a:pPr marL="0" indent="0">
              <a:buNone/>
            </a:pPr>
            <a:r>
              <a:rPr lang="en-AU" sz="2400" b="1" dirty="0"/>
              <a:t>Discuss what reasons there may be for cases of recurrent scabies.</a:t>
            </a:r>
          </a:p>
          <a:p>
            <a:pPr marL="0" indent="0">
              <a:buNone/>
            </a:pPr>
            <a:endParaRPr lang="en-AU" dirty="0"/>
          </a:p>
        </p:txBody>
      </p:sp>
      <p:sp>
        <p:nvSpPr>
          <p:cNvPr id="4" name="Date Placeholder 3">
            <a:extLst>
              <a:ext uri="{FF2B5EF4-FFF2-40B4-BE49-F238E27FC236}">
                <a16:creationId xmlns:a16="http://schemas.microsoft.com/office/drawing/2014/main" id="{C7D3B77B-E9CE-4967-90EC-A54590C7C9A8}"/>
              </a:ext>
            </a:extLst>
          </p:cNvPr>
          <p:cNvSpPr>
            <a:spLocks noGrp="1"/>
          </p:cNvSpPr>
          <p:nvPr>
            <p:ph type="dt" sz="half" idx="10"/>
          </p:nvPr>
        </p:nvSpPr>
        <p:spPr/>
        <p:txBody>
          <a:bodyPr/>
          <a:lstStyle/>
          <a:p>
            <a:r>
              <a:rPr lang="en-US" dirty="0"/>
              <a:t>Last updated 15/10/2020</a:t>
            </a:r>
            <a:endParaRPr lang="en-AU" dirty="0"/>
          </a:p>
        </p:txBody>
      </p:sp>
      <p:sp>
        <p:nvSpPr>
          <p:cNvPr id="5" name="Footer Placeholder 4">
            <a:extLst>
              <a:ext uri="{FF2B5EF4-FFF2-40B4-BE49-F238E27FC236}">
                <a16:creationId xmlns:a16="http://schemas.microsoft.com/office/drawing/2014/main" id="{07CED2FB-21C9-4687-BF46-C7BBD9A400FC}"/>
              </a:ext>
            </a:extLst>
          </p:cNvPr>
          <p:cNvSpPr>
            <a:spLocks noGrp="1"/>
          </p:cNvSpPr>
          <p:nvPr>
            <p:ph type="ftr" sz="quarter" idx="11"/>
          </p:nvPr>
        </p:nvSpPr>
        <p:spPr/>
        <p:txBody>
          <a:bodyPr/>
          <a:lstStyle/>
          <a:p>
            <a:r>
              <a:rPr lang="en-AU"/>
              <a:t>www.onedisease.org</a:t>
            </a:r>
          </a:p>
        </p:txBody>
      </p:sp>
    </p:spTree>
    <p:extLst>
      <p:ext uri="{BB962C8B-B14F-4D97-AF65-F5344CB8AC3E}">
        <p14:creationId xmlns:p14="http://schemas.microsoft.com/office/powerpoint/2010/main" val="38101512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914C36E-3A91-4239-810B-B2224B7BA8DC}"/>
              </a:ext>
            </a:extLst>
          </p:cNvPr>
          <p:cNvSpPr>
            <a:spLocks noGrp="1"/>
          </p:cNvSpPr>
          <p:nvPr>
            <p:ph type="title"/>
          </p:nvPr>
        </p:nvSpPr>
        <p:spPr>
          <a:solidFill>
            <a:srgbClr val="00B6F1"/>
          </a:solidFill>
        </p:spPr>
        <p:txBody>
          <a:bodyPr/>
          <a:lstStyle/>
          <a:p>
            <a:r>
              <a:rPr lang="en-AU" b="0" dirty="0"/>
              <a:t>Resources</a:t>
            </a:r>
          </a:p>
        </p:txBody>
      </p:sp>
      <p:sp>
        <p:nvSpPr>
          <p:cNvPr id="3" name="Content Placeholder 2">
            <a:extLst>
              <a:ext uri="{FF2B5EF4-FFF2-40B4-BE49-F238E27FC236}">
                <a16:creationId xmlns:a16="http://schemas.microsoft.com/office/drawing/2014/main" id="{D9E56AE4-678D-4222-8C93-298F77619E99}"/>
              </a:ext>
            </a:extLst>
          </p:cNvPr>
          <p:cNvSpPr>
            <a:spLocks noGrp="1"/>
          </p:cNvSpPr>
          <p:nvPr>
            <p:ph idx="4294967295"/>
          </p:nvPr>
        </p:nvSpPr>
        <p:spPr>
          <a:xfrm>
            <a:off x="838199" y="1802986"/>
            <a:ext cx="10515600" cy="4241800"/>
          </a:xfrm>
        </p:spPr>
        <p:txBody>
          <a:bodyPr>
            <a:normAutofit fontScale="77500" lnSpcReduction="20000"/>
          </a:bodyPr>
          <a:lstStyle/>
          <a:p>
            <a:pPr marL="0" indent="0">
              <a:buNone/>
            </a:pPr>
            <a:r>
              <a:rPr lang="en-AU" sz="2600" dirty="0"/>
              <a:t>CARPA Standard Treatment Manual</a:t>
            </a:r>
          </a:p>
          <a:p>
            <a:pPr marL="0" indent="0">
              <a:buNone/>
            </a:pPr>
            <a:r>
              <a:rPr lang="en-AU" sz="2600" dirty="0">
                <a:hlinkClick r:id="rId3"/>
              </a:rPr>
              <a:t>https://www.remotephcmanuals.com.au/</a:t>
            </a:r>
            <a:r>
              <a:rPr lang="en-AU" sz="2600" dirty="0"/>
              <a:t> </a:t>
            </a:r>
          </a:p>
          <a:p>
            <a:pPr marL="0" indent="0">
              <a:buNone/>
            </a:pPr>
            <a:endParaRPr lang="en-AU" sz="2600" dirty="0"/>
          </a:p>
          <a:p>
            <a:pPr marL="0" indent="0">
              <a:buNone/>
            </a:pPr>
            <a:r>
              <a:rPr lang="en-AU" sz="2600" dirty="0"/>
              <a:t>One Disease Resources</a:t>
            </a:r>
          </a:p>
          <a:p>
            <a:pPr marL="0" indent="0">
              <a:buNone/>
            </a:pPr>
            <a:r>
              <a:rPr lang="en-AU" sz="2600" dirty="0">
                <a:hlinkClick r:id="rId4"/>
              </a:rPr>
              <a:t>www.onedisease.org/resources-1</a:t>
            </a:r>
            <a:r>
              <a:rPr lang="en-AU" sz="2600" dirty="0"/>
              <a:t> </a:t>
            </a:r>
          </a:p>
          <a:p>
            <a:pPr marL="0" indent="0">
              <a:buNone/>
            </a:pPr>
            <a:r>
              <a:rPr lang="en-AU" sz="2600" dirty="0">
                <a:hlinkClick r:id="rId5"/>
              </a:rPr>
              <a:t>https://www.onedisease.org/faq</a:t>
            </a:r>
            <a:r>
              <a:rPr lang="en-AU" sz="2600" dirty="0"/>
              <a:t> </a:t>
            </a:r>
          </a:p>
          <a:p>
            <a:pPr marL="0" indent="0">
              <a:buNone/>
            </a:pPr>
            <a:endParaRPr lang="en-AU" sz="2600" dirty="0"/>
          </a:p>
          <a:p>
            <a:pPr marL="0" indent="0">
              <a:buNone/>
            </a:pPr>
            <a:r>
              <a:rPr lang="en-AU" sz="2600" dirty="0"/>
              <a:t>Telethon Kids Institute National Healthy Skin Guideline</a:t>
            </a:r>
          </a:p>
          <a:p>
            <a:pPr marL="0" indent="0">
              <a:buNone/>
            </a:pPr>
            <a:r>
              <a:rPr lang="en-AU" sz="2600" dirty="0">
                <a:hlinkClick r:id="rId6"/>
              </a:rPr>
              <a:t>https://infectiousdiseases.telethonkids.org.au/our-research/skin-guidelines/</a:t>
            </a:r>
            <a:endParaRPr lang="en-AU" sz="2600" dirty="0"/>
          </a:p>
          <a:p>
            <a:pPr marL="0" indent="0">
              <a:buNone/>
            </a:pPr>
            <a:endParaRPr lang="en-AU" sz="2600" dirty="0"/>
          </a:p>
          <a:p>
            <a:pPr marL="0" indent="0">
              <a:buNone/>
            </a:pPr>
            <a:r>
              <a:rPr lang="en-AU" sz="2600" dirty="0"/>
              <a:t>Remote Area Health Corps</a:t>
            </a:r>
          </a:p>
          <a:p>
            <a:pPr marL="0" indent="0">
              <a:buNone/>
            </a:pPr>
            <a:r>
              <a:rPr lang="en-AU" sz="2600" dirty="0">
                <a:hlinkClick r:id="rId7"/>
              </a:rPr>
              <a:t>https://www.rahc.com.au/</a:t>
            </a:r>
            <a:endParaRPr lang="en-AU" sz="2600" dirty="0"/>
          </a:p>
          <a:p>
            <a:pPr marL="0" indent="0">
              <a:buNone/>
            </a:pPr>
            <a:endParaRPr lang="en-AU" dirty="0"/>
          </a:p>
        </p:txBody>
      </p:sp>
      <p:sp>
        <p:nvSpPr>
          <p:cNvPr id="2" name="Date Placeholder 1">
            <a:extLst>
              <a:ext uri="{FF2B5EF4-FFF2-40B4-BE49-F238E27FC236}">
                <a16:creationId xmlns:a16="http://schemas.microsoft.com/office/drawing/2014/main" id="{A085FFBA-1D49-4B7E-8F02-1E01CED2FA05}"/>
              </a:ext>
            </a:extLst>
          </p:cNvPr>
          <p:cNvSpPr>
            <a:spLocks noGrp="1"/>
          </p:cNvSpPr>
          <p:nvPr>
            <p:ph type="dt" sz="half" idx="10"/>
          </p:nvPr>
        </p:nvSpPr>
        <p:spPr/>
        <p:txBody>
          <a:bodyPr/>
          <a:lstStyle/>
          <a:p>
            <a:r>
              <a:rPr lang="en-US" dirty="0"/>
              <a:t>Last updated 15/10/2020</a:t>
            </a:r>
            <a:endParaRPr lang="en-AU" dirty="0"/>
          </a:p>
        </p:txBody>
      </p:sp>
      <p:sp>
        <p:nvSpPr>
          <p:cNvPr id="4" name="Footer Placeholder 3">
            <a:extLst>
              <a:ext uri="{FF2B5EF4-FFF2-40B4-BE49-F238E27FC236}">
                <a16:creationId xmlns:a16="http://schemas.microsoft.com/office/drawing/2014/main" id="{AED69BF5-E95C-42BA-900F-F5466C45EF03}"/>
              </a:ext>
            </a:extLst>
          </p:cNvPr>
          <p:cNvSpPr>
            <a:spLocks noGrp="1"/>
          </p:cNvSpPr>
          <p:nvPr>
            <p:ph type="ftr" sz="quarter" idx="11"/>
          </p:nvPr>
        </p:nvSpPr>
        <p:spPr/>
        <p:txBody>
          <a:bodyPr/>
          <a:lstStyle/>
          <a:p>
            <a:r>
              <a:rPr lang="en-AU" dirty="0"/>
              <a:t>www.onedisease.org</a:t>
            </a:r>
          </a:p>
        </p:txBody>
      </p:sp>
    </p:spTree>
    <p:extLst>
      <p:ext uri="{BB962C8B-B14F-4D97-AF65-F5344CB8AC3E}">
        <p14:creationId xmlns:p14="http://schemas.microsoft.com/office/powerpoint/2010/main" val="39237983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B6F1"/>
          </a:solidFill>
        </p:spPr>
        <p:txBody>
          <a:bodyPr>
            <a:normAutofit/>
          </a:bodyPr>
          <a:lstStyle/>
          <a:p>
            <a:r>
              <a:rPr lang="en-US" b="0" dirty="0">
                <a:latin typeface="Arial" panose="020B0604020202020204" pitchFamily="34" charset="0"/>
                <a:cs typeface="Arial" panose="020B0604020202020204" pitchFamily="34" charset="0"/>
              </a:rPr>
              <a:t>Skin</a:t>
            </a:r>
            <a:endParaRPr lang="en-AU" sz="4000" b="0" dirty="0">
              <a:latin typeface="Arial" panose="020B0604020202020204" pitchFamily="34" charset="0"/>
              <a:cs typeface="Arial" panose="020B0604020202020204" pitchFamily="34" charset="0"/>
            </a:endParaRPr>
          </a:p>
        </p:txBody>
      </p:sp>
      <p:sp>
        <p:nvSpPr>
          <p:cNvPr id="3" name="Content Placeholder 2"/>
          <p:cNvSpPr>
            <a:spLocks noGrp="1"/>
          </p:cNvSpPr>
          <p:nvPr>
            <p:ph sz="half" idx="4294967295"/>
          </p:nvPr>
        </p:nvSpPr>
        <p:spPr>
          <a:xfrm>
            <a:off x="850830" y="1790696"/>
            <a:ext cx="7136723" cy="4702175"/>
          </a:xfrm>
        </p:spPr>
        <p:txBody>
          <a:bodyPr>
            <a:noAutofit/>
          </a:bodyPr>
          <a:lstStyle/>
          <a:p>
            <a:pPr marL="0" indent="0">
              <a:spcAft>
                <a:spcPts val="1200"/>
              </a:spcAft>
              <a:buNone/>
            </a:pPr>
            <a:r>
              <a:rPr lang="en-AU" sz="2400" b="1" dirty="0">
                <a:latin typeface="Arial" panose="020B0604020202020204" pitchFamily="34" charset="0"/>
                <a:cs typeface="Arial" panose="020B0604020202020204" pitchFamily="34" charset="0"/>
              </a:rPr>
              <a:t>Importance of healthy skin</a:t>
            </a:r>
          </a:p>
          <a:p>
            <a:pPr>
              <a:spcBef>
                <a:spcPts val="600"/>
              </a:spcBef>
              <a:spcAft>
                <a:spcPts val="600"/>
              </a:spcAft>
            </a:pPr>
            <a:r>
              <a:rPr lang="en-AU" sz="2000" dirty="0">
                <a:latin typeface="Arial" panose="020B0604020202020204" pitchFamily="34" charset="0"/>
                <a:cs typeface="Arial" panose="020B0604020202020204" pitchFamily="34" charset="0"/>
              </a:rPr>
              <a:t>Many skin conditions are preventable or easily treated with regular skin checks and early treatment. </a:t>
            </a:r>
          </a:p>
          <a:p>
            <a:pPr>
              <a:spcBef>
                <a:spcPts val="600"/>
              </a:spcBef>
              <a:spcAft>
                <a:spcPts val="600"/>
              </a:spcAft>
            </a:pPr>
            <a:r>
              <a:rPr lang="en-AU" sz="2000" dirty="0">
                <a:latin typeface="Arial" panose="020B0604020202020204" pitchFamily="34" charset="0"/>
                <a:cs typeface="Arial" panose="020B0604020202020204" pitchFamily="34" charset="0"/>
              </a:rPr>
              <a:t>Early treatment is important to help prevent serious life long health problems.</a:t>
            </a:r>
            <a:endParaRPr lang="en-AU" sz="2000" dirty="0"/>
          </a:p>
          <a:p>
            <a:pPr>
              <a:spcBef>
                <a:spcPts val="600"/>
              </a:spcBef>
              <a:spcAft>
                <a:spcPts val="600"/>
              </a:spcAft>
            </a:pPr>
            <a:r>
              <a:rPr lang="en-AU" sz="2000" dirty="0">
                <a:latin typeface="Arial" panose="020B0604020202020204" pitchFamily="34" charset="0"/>
                <a:cs typeface="Arial" panose="020B0604020202020204" pitchFamily="34" charset="0"/>
              </a:rPr>
              <a:t>Breaks in skin from cuts, sores or itchy scabies means the protective coat is damaged and germs can get in.</a:t>
            </a:r>
          </a:p>
          <a:p>
            <a:pPr>
              <a:spcBef>
                <a:spcPts val="600"/>
              </a:spcBef>
              <a:spcAft>
                <a:spcPts val="600"/>
              </a:spcAft>
            </a:pPr>
            <a:r>
              <a:rPr lang="en-AU" sz="2000" dirty="0">
                <a:latin typeface="Arial" panose="020B0604020202020204" pitchFamily="34" charset="0"/>
                <a:cs typeface="Arial" panose="020B0604020202020204" pitchFamily="34" charset="0"/>
              </a:rPr>
              <a:t>Germs can make you sick and your  kidneys and heart sick too.</a:t>
            </a:r>
          </a:p>
          <a:p>
            <a:pPr marL="457200" lvl="1" indent="0">
              <a:lnSpc>
                <a:spcPct val="120000"/>
              </a:lnSpc>
              <a:spcBef>
                <a:spcPts val="600"/>
              </a:spcBef>
              <a:spcAft>
                <a:spcPts val="600"/>
              </a:spcAft>
              <a:buNone/>
            </a:pPr>
            <a:endParaRPr lang="en-AU" sz="20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0D044B9B-FC40-431F-8FB5-8F76F391D4F9}"/>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3289" b="96356" l="5402" r="96106">
                        <a14:foregroundMark x1="48869" y1="29511" x2="628" y2="25511"/>
                        <a14:foregroundMark x1="628" y1="25511" x2="1508" y2="11822"/>
                        <a14:foregroundMark x1="1508" y1="11822" x2="20101" y2="4889"/>
                        <a14:foregroundMark x1="20101" y1="4889" x2="37186" y2="4622"/>
                        <a14:foregroundMark x1="37186" y1="4622" x2="54648" y2="5956"/>
                        <a14:foregroundMark x1="54648" y1="5956" x2="78643" y2="4711"/>
                        <a14:foregroundMark x1="78643" y1="4711" x2="62060" y2="11911"/>
                        <a14:foregroundMark x1="62060" y1="11911" x2="9171" y2="13511"/>
                        <a14:foregroundMark x1="9171" y1="13511" x2="21231" y2="21244"/>
                        <a14:foregroundMark x1="21231" y1="21244" x2="46985" y2="23911"/>
                        <a14:foregroundMark x1="46985" y1="23911" x2="69975" y2="23644"/>
                        <a14:foregroundMark x1="69975" y1="23644" x2="36055" y2="15022"/>
                        <a14:foregroundMark x1="36055" y1="15022" x2="35302" y2="29244"/>
                        <a14:foregroundMark x1="35302" y1="29244" x2="62940" y2="22222"/>
                        <a14:foregroundMark x1="62940" y1="22222" x2="52889" y2="8089"/>
                        <a14:foregroundMark x1="52889" y1="8089" x2="39950" y2="7556"/>
                        <a14:foregroundMark x1="65829" y1="48978" x2="90327" y2="40356"/>
                        <a14:foregroundMark x1="90327" y1="40356" x2="93719" y2="51733"/>
                        <a14:foregroundMark x1="93719" y1="51733" x2="89824" y2="33867"/>
                        <a14:foregroundMark x1="89824" y1="33867" x2="97362" y2="46222"/>
                        <a14:foregroundMark x1="97362" y1="46222" x2="93593" y2="59822"/>
                        <a14:foregroundMark x1="93593" y1="59822" x2="93970" y2="83733"/>
                        <a14:foregroundMark x1="93970" y1="83733" x2="52638" y2="87378"/>
                        <a14:foregroundMark x1="52638" y1="87378" x2="76256" y2="94756"/>
                        <a14:foregroundMark x1="76256" y1="94756" x2="94849" y2="91111"/>
                        <a14:foregroundMark x1="94849" y1="91111" x2="75628" y2="88711"/>
                        <a14:foregroundMark x1="75628" y1="88711" x2="58920" y2="91822"/>
                        <a14:foregroundMark x1="58920" y1="91822" x2="81281" y2="96356"/>
                        <a14:foregroundMark x1="81281" y1="96356" x2="99749" y2="94133"/>
                        <a14:foregroundMark x1="99749" y1="94133" x2="89196" y2="84533"/>
                        <a14:foregroundMark x1="89196" y1="84533" x2="72739" y2="83556"/>
                        <a14:foregroundMark x1="72739" y1="83556" x2="54774" y2="88622"/>
                        <a14:foregroundMark x1="54774" y1="88622" x2="75754" y2="96089"/>
                        <a14:foregroundMark x1="75754" y1="96089" x2="91834" y2="92444"/>
                        <a14:foregroundMark x1="91834" y1="92444" x2="69975" y2="84622"/>
                        <a14:foregroundMark x1="69975" y1="84622" x2="53769" y2="87556"/>
                        <a14:foregroundMark x1="53769" y1="87556" x2="73492" y2="90222"/>
                        <a14:foregroundMark x1="73492" y1="90222" x2="58417" y2="95733"/>
                        <a14:foregroundMark x1="58417" y1="95733" x2="85930" y2="91733"/>
                        <a14:foregroundMark x1="85930" y1="91733" x2="67462" y2="92267"/>
                        <a14:foregroundMark x1="67462" y1="92267" x2="69347" y2="91911"/>
                        <a14:foregroundMark x1="95729" y1="46044" x2="96106" y2="41333"/>
                        <a14:foregroundMark x1="50000" y1="92000" x2="66583" y2="97067"/>
                        <a14:foregroundMark x1="66583" y1="97067" x2="84422" y2="98844"/>
                        <a14:foregroundMark x1="84422" y1="98844" x2="64573" y2="96178"/>
                        <a14:foregroundMark x1="64573" y1="96178" x2="83920" y2="95289"/>
                        <a14:foregroundMark x1="83920" y1="95289" x2="99623" y2="97333"/>
                        <a14:foregroundMark x1="99623" y1="97333" x2="54397" y2="96000"/>
                        <a14:foregroundMark x1="54397" y1="96000" x2="71734" y2="91289"/>
                        <a14:foregroundMark x1="71734" y1="91289" x2="87940" y2="96444"/>
                        <a14:foregroundMark x1="87940" y1="96444" x2="65955" y2="94667"/>
                        <a14:foregroundMark x1="5779" y1="3644" x2="5402" y2="3289"/>
                      </a14:backgroundRemoval>
                    </a14:imgEffect>
                  </a14:imgLayer>
                </a14:imgProps>
              </a:ext>
              <a:ext uri="{28A0092B-C50C-407E-A947-70E740481C1C}">
                <a14:useLocalDpi xmlns:a14="http://schemas.microsoft.com/office/drawing/2010/main"/>
              </a:ext>
            </a:extLst>
          </a:blip>
          <a:stretch>
            <a:fillRect/>
          </a:stretch>
        </p:blipFill>
        <p:spPr>
          <a:xfrm>
            <a:off x="8336707" y="1790696"/>
            <a:ext cx="3017094" cy="4225889"/>
          </a:xfrm>
          <a:prstGeom prst="rect">
            <a:avLst/>
          </a:prstGeom>
        </p:spPr>
      </p:pic>
      <p:sp>
        <p:nvSpPr>
          <p:cNvPr id="4" name="Date Placeholder 3">
            <a:extLst>
              <a:ext uri="{FF2B5EF4-FFF2-40B4-BE49-F238E27FC236}">
                <a16:creationId xmlns:a16="http://schemas.microsoft.com/office/drawing/2014/main" id="{C3C15C4D-6A38-4CD0-B552-50A1FCE85FDA}"/>
              </a:ext>
            </a:extLst>
          </p:cNvPr>
          <p:cNvSpPr>
            <a:spLocks noGrp="1"/>
          </p:cNvSpPr>
          <p:nvPr>
            <p:ph type="dt" sz="half" idx="10"/>
          </p:nvPr>
        </p:nvSpPr>
        <p:spPr/>
        <p:txBody>
          <a:bodyPr/>
          <a:lstStyle/>
          <a:p>
            <a:r>
              <a:rPr lang="en-US" dirty="0"/>
              <a:t>Last updated 15/10/2020</a:t>
            </a:r>
            <a:endParaRPr lang="en-AU" dirty="0"/>
          </a:p>
        </p:txBody>
      </p:sp>
      <p:sp>
        <p:nvSpPr>
          <p:cNvPr id="7" name="Footer Placeholder 6">
            <a:extLst>
              <a:ext uri="{FF2B5EF4-FFF2-40B4-BE49-F238E27FC236}">
                <a16:creationId xmlns:a16="http://schemas.microsoft.com/office/drawing/2014/main" id="{7696B39E-69C7-45B2-BE91-62750640D446}"/>
              </a:ext>
            </a:extLst>
          </p:cNvPr>
          <p:cNvSpPr>
            <a:spLocks noGrp="1"/>
          </p:cNvSpPr>
          <p:nvPr>
            <p:ph type="ftr" sz="quarter" idx="11"/>
          </p:nvPr>
        </p:nvSpPr>
        <p:spPr/>
        <p:txBody>
          <a:bodyPr/>
          <a:lstStyle/>
          <a:p>
            <a:r>
              <a:rPr lang="en-AU"/>
              <a:t>www.onedisease.org</a:t>
            </a:r>
          </a:p>
        </p:txBody>
      </p:sp>
    </p:spTree>
    <p:extLst>
      <p:ext uri="{BB962C8B-B14F-4D97-AF65-F5344CB8AC3E}">
        <p14:creationId xmlns:p14="http://schemas.microsoft.com/office/powerpoint/2010/main" val="27157013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B6F1"/>
          </a:solidFill>
        </p:spPr>
        <p:txBody>
          <a:bodyPr/>
          <a:lstStyle/>
          <a:p>
            <a:r>
              <a:rPr lang="en-US" b="0" dirty="0"/>
              <a:t>Skin</a:t>
            </a:r>
            <a:endParaRPr lang="en-AU" b="0" dirty="0"/>
          </a:p>
        </p:txBody>
      </p:sp>
      <p:sp>
        <p:nvSpPr>
          <p:cNvPr id="5" name="TextBox 4">
            <a:extLst>
              <a:ext uri="{FF2B5EF4-FFF2-40B4-BE49-F238E27FC236}">
                <a16:creationId xmlns:a16="http://schemas.microsoft.com/office/drawing/2014/main" id="{C3CE0539-7561-4F5F-B322-82D8027B96E4}"/>
              </a:ext>
            </a:extLst>
          </p:cNvPr>
          <p:cNvSpPr txBox="1"/>
          <p:nvPr/>
        </p:nvSpPr>
        <p:spPr>
          <a:xfrm>
            <a:off x="5497339" y="2090057"/>
            <a:ext cx="184731" cy="369332"/>
          </a:xfrm>
          <a:prstGeom prst="rect">
            <a:avLst/>
          </a:prstGeom>
          <a:noFill/>
        </p:spPr>
        <p:txBody>
          <a:bodyPr wrap="none" rtlCol="0">
            <a:spAutoFit/>
          </a:bodyPr>
          <a:lstStyle/>
          <a:p>
            <a:pPr defTabSz="457200">
              <a:defRPr/>
            </a:pPr>
            <a:endParaRPr lang="en-AU" dirty="0">
              <a:solidFill>
                <a:prstClr val="black"/>
              </a:solidFill>
              <a:latin typeface="Calibri"/>
            </a:endParaRPr>
          </a:p>
        </p:txBody>
      </p:sp>
      <p:sp>
        <p:nvSpPr>
          <p:cNvPr id="7" name="Date Placeholder 6">
            <a:extLst>
              <a:ext uri="{FF2B5EF4-FFF2-40B4-BE49-F238E27FC236}">
                <a16:creationId xmlns:a16="http://schemas.microsoft.com/office/drawing/2014/main" id="{6AD8DB31-3F4B-4B1C-BA51-469DBFCB2D5A}"/>
              </a:ext>
            </a:extLst>
          </p:cNvPr>
          <p:cNvSpPr>
            <a:spLocks noGrp="1"/>
          </p:cNvSpPr>
          <p:nvPr>
            <p:ph type="dt" sz="half" idx="10"/>
          </p:nvPr>
        </p:nvSpPr>
        <p:spPr/>
        <p:txBody>
          <a:bodyPr/>
          <a:lstStyle/>
          <a:p>
            <a:r>
              <a:rPr lang="en-US" dirty="0"/>
              <a:t>Last updated 15/10/2020</a:t>
            </a:r>
            <a:endParaRPr lang="en-AU" dirty="0"/>
          </a:p>
        </p:txBody>
      </p:sp>
      <p:sp>
        <p:nvSpPr>
          <p:cNvPr id="8" name="Footer Placeholder 7">
            <a:extLst>
              <a:ext uri="{FF2B5EF4-FFF2-40B4-BE49-F238E27FC236}">
                <a16:creationId xmlns:a16="http://schemas.microsoft.com/office/drawing/2014/main" id="{D5501A27-15F3-45DE-B0AF-500E17B66ADD}"/>
              </a:ext>
            </a:extLst>
          </p:cNvPr>
          <p:cNvSpPr>
            <a:spLocks noGrp="1"/>
          </p:cNvSpPr>
          <p:nvPr>
            <p:ph type="ftr" sz="quarter" idx="11"/>
          </p:nvPr>
        </p:nvSpPr>
        <p:spPr/>
        <p:txBody>
          <a:bodyPr/>
          <a:lstStyle/>
          <a:p>
            <a:r>
              <a:rPr lang="en-AU"/>
              <a:t>www.onedisease.org</a:t>
            </a:r>
          </a:p>
        </p:txBody>
      </p:sp>
      <p:pic>
        <p:nvPicPr>
          <p:cNvPr id="4" name="Picture 3" descr="Logo, icon&#10;&#10;Description automatically generated">
            <a:extLst>
              <a:ext uri="{FF2B5EF4-FFF2-40B4-BE49-F238E27FC236}">
                <a16:creationId xmlns:a16="http://schemas.microsoft.com/office/drawing/2014/main" id="{0AA2AB34-43A0-4FF4-AB85-2B12A6ED5881}"/>
              </a:ext>
            </a:extLst>
          </p:cNvPr>
          <p:cNvPicPr>
            <a:picLocks noChangeAspect="1"/>
          </p:cNvPicPr>
          <p:nvPr/>
        </p:nvPicPr>
        <p:blipFill rotWithShape="1">
          <a:blip r:embed="rId3" cstate="screen">
            <a:alphaModFix amt="50000"/>
            <a:extLst>
              <a:ext uri="{28A0092B-C50C-407E-A947-70E740481C1C}">
                <a14:useLocalDpi xmlns:a14="http://schemas.microsoft.com/office/drawing/2010/main"/>
              </a:ext>
            </a:extLst>
          </a:blip>
          <a:srcRect r="12131"/>
          <a:stretch/>
        </p:blipFill>
        <p:spPr>
          <a:xfrm>
            <a:off x="6490446" y="4273754"/>
            <a:ext cx="3469891" cy="1581304"/>
          </a:xfrm>
          <a:prstGeom prst="rect">
            <a:avLst/>
          </a:prstGeom>
        </p:spPr>
      </p:pic>
      <p:pic>
        <p:nvPicPr>
          <p:cNvPr id="11" name="Picture 10" descr="Diagram&#10;&#10;Description automatically generated">
            <a:extLst>
              <a:ext uri="{FF2B5EF4-FFF2-40B4-BE49-F238E27FC236}">
                <a16:creationId xmlns:a16="http://schemas.microsoft.com/office/drawing/2014/main" id="{93A40AFC-7B39-4905-A0B3-2A38D0DC97A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31663" y="1813060"/>
            <a:ext cx="7730398" cy="4041998"/>
          </a:xfrm>
          <a:prstGeom prst="rect">
            <a:avLst/>
          </a:prstGeom>
        </p:spPr>
      </p:pic>
    </p:spTree>
    <p:extLst>
      <p:ext uri="{BB962C8B-B14F-4D97-AF65-F5344CB8AC3E}">
        <p14:creationId xmlns:p14="http://schemas.microsoft.com/office/powerpoint/2010/main" val="19698409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58B9BBE-165C-4640-AA08-6B29B759C371}"/>
              </a:ext>
            </a:extLst>
          </p:cNvPr>
          <p:cNvSpPr>
            <a:spLocks noGrp="1"/>
          </p:cNvSpPr>
          <p:nvPr>
            <p:ph type="title"/>
          </p:nvPr>
        </p:nvSpPr>
        <p:spPr>
          <a:xfrm>
            <a:off x="838200" y="365129"/>
            <a:ext cx="10515600" cy="1325563"/>
          </a:xfrm>
          <a:prstGeom prst="rect">
            <a:avLst/>
          </a:prstGeom>
          <a:solidFill>
            <a:srgbClr val="00B6F1"/>
          </a:solidFill>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b="0" i="0" u="none" strike="noStrike" kern="0" cap="none" spc="0" normalizeH="0" baseline="0" noProof="0" dirty="0">
                <a:ln>
                  <a:noFill/>
                </a:ln>
                <a:solidFill>
                  <a:sysClr val="window" lastClr="FFFFFF"/>
                </a:solidFill>
                <a:effectLst/>
                <a:uLnTx/>
                <a:uFillTx/>
                <a:latin typeface="Arial" panose="020B0604020202020204" pitchFamily="34" charset="0"/>
                <a:cs typeface="Arial" panose="020B0604020202020204" pitchFamily="34" charset="0"/>
              </a:rPr>
              <a:t>Scabies</a:t>
            </a:r>
          </a:p>
        </p:txBody>
      </p:sp>
      <p:sp>
        <p:nvSpPr>
          <p:cNvPr id="3" name="Content Placeholder 2">
            <a:extLst>
              <a:ext uri="{FF2B5EF4-FFF2-40B4-BE49-F238E27FC236}">
                <a16:creationId xmlns:a16="http://schemas.microsoft.com/office/drawing/2014/main" id="{6ADBDB4D-98F7-4535-8425-6CC2CF0CA2FB}"/>
              </a:ext>
            </a:extLst>
          </p:cNvPr>
          <p:cNvSpPr>
            <a:spLocks noGrp="1"/>
          </p:cNvSpPr>
          <p:nvPr>
            <p:ph idx="4294967295"/>
          </p:nvPr>
        </p:nvSpPr>
        <p:spPr>
          <a:xfrm>
            <a:off x="4343400" y="1827256"/>
            <a:ext cx="7010401" cy="3594976"/>
          </a:xfrm>
        </p:spPr>
        <p:txBody>
          <a:bodyPr>
            <a:normAutofit lnSpcReduction="10000"/>
          </a:bodyPr>
          <a:lstStyle/>
          <a:p>
            <a:pPr marL="0" indent="0">
              <a:spcAft>
                <a:spcPts val="600"/>
              </a:spcAft>
              <a:buNone/>
            </a:pPr>
            <a:r>
              <a:rPr lang="en-US" sz="2400" b="1" dirty="0">
                <a:latin typeface="Arial" panose="020B0604020202020204" pitchFamily="34" charset="0"/>
                <a:cs typeface="Arial" panose="020B0604020202020204" pitchFamily="34" charset="0"/>
              </a:rPr>
              <a:t>Background</a:t>
            </a:r>
            <a:endParaRPr lang="en-AU" sz="2000" dirty="0">
              <a:latin typeface="Arial" panose="020B0604020202020204" pitchFamily="34" charset="0"/>
              <a:cs typeface="Arial" panose="020B0604020202020204" pitchFamily="34" charset="0"/>
            </a:endParaRPr>
          </a:p>
          <a:p>
            <a:pPr>
              <a:lnSpc>
                <a:spcPct val="100000"/>
              </a:lnSpc>
              <a:spcBef>
                <a:spcPts val="600"/>
              </a:spcBef>
              <a:spcAft>
                <a:spcPts val="600"/>
              </a:spcAft>
            </a:pPr>
            <a:r>
              <a:rPr lang="en-AU" sz="2000" dirty="0">
                <a:latin typeface="Arial" panose="020B0604020202020204" pitchFamily="34" charset="0"/>
                <a:cs typeface="Arial" panose="020B0604020202020204" pitchFamily="34" charset="0"/>
              </a:rPr>
              <a:t>Scabies is a contagious skin condition caused by the scabies mite (</a:t>
            </a:r>
            <a:r>
              <a:rPr lang="en-AU" sz="2000" i="1" dirty="0">
                <a:latin typeface="Arial" panose="020B0604020202020204" pitchFamily="34" charset="0"/>
                <a:cs typeface="Arial" panose="020B0604020202020204" pitchFamily="34" charset="0"/>
              </a:rPr>
              <a:t>Sarcoptes scabiei</a:t>
            </a:r>
            <a:r>
              <a:rPr lang="en-AU" sz="2000" dirty="0">
                <a:latin typeface="Arial" panose="020B0604020202020204" pitchFamily="34" charset="0"/>
                <a:cs typeface="Arial" panose="020B0604020202020204" pitchFamily="34" charset="0"/>
              </a:rPr>
              <a:t> var. </a:t>
            </a:r>
            <a:r>
              <a:rPr lang="en-AU" sz="2000" i="1" dirty="0">
                <a:latin typeface="Arial" panose="020B0604020202020204" pitchFamily="34" charset="0"/>
                <a:cs typeface="Arial" panose="020B0604020202020204" pitchFamily="34" charset="0"/>
              </a:rPr>
              <a:t>hominis</a:t>
            </a:r>
            <a:r>
              <a:rPr lang="en-AU" sz="2000" dirty="0">
                <a:latin typeface="Arial" panose="020B0604020202020204" pitchFamily="34" charset="0"/>
                <a:cs typeface="Arial" panose="020B0604020202020204" pitchFamily="34" charset="0"/>
              </a:rPr>
              <a:t>). </a:t>
            </a:r>
          </a:p>
          <a:p>
            <a:pPr>
              <a:lnSpc>
                <a:spcPct val="100000"/>
              </a:lnSpc>
              <a:spcBef>
                <a:spcPts val="600"/>
              </a:spcBef>
              <a:spcAft>
                <a:spcPts val="600"/>
              </a:spcAft>
            </a:pPr>
            <a:r>
              <a:rPr lang="en-US" sz="2000" dirty="0">
                <a:latin typeface="Arial" panose="020B0604020202020204" pitchFamily="34" charset="0"/>
                <a:cs typeface="Arial" panose="020B0604020202020204" pitchFamily="34" charset="0"/>
              </a:rPr>
              <a:t>Scabies can be found in many areas of Australia and other countries. </a:t>
            </a:r>
          </a:p>
          <a:p>
            <a:pPr>
              <a:lnSpc>
                <a:spcPct val="100000"/>
              </a:lnSpc>
              <a:spcBef>
                <a:spcPts val="600"/>
              </a:spcBef>
              <a:spcAft>
                <a:spcPts val="600"/>
              </a:spcAft>
            </a:pPr>
            <a:r>
              <a:rPr lang="en-AU" sz="2000" dirty="0">
                <a:latin typeface="Arial" panose="020B0604020202020204" pitchFamily="34" charset="0"/>
                <a:cs typeface="Arial" panose="020B0604020202020204" pitchFamily="34" charset="0"/>
              </a:rPr>
              <a:t>Scabies is listed as a  Category A neglected tropical disease by the World Health Organisation.</a:t>
            </a:r>
          </a:p>
          <a:p>
            <a:pPr>
              <a:lnSpc>
                <a:spcPct val="100000"/>
              </a:lnSpc>
              <a:spcBef>
                <a:spcPts val="600"/>
              </a:spcBef>
              <a:spcAft>
                <a:spcPts val="600"/>
              </a:spcAft>
            </a:pPr>
            <a:r>
              <a:rPr lang="en-AU" sz="2000" dirty="0">
                <a:latin typeface="Arial" panose="020B0604020202020204" pitchFamily="34" charset="0"/>
                <a:cs typeface="Arial" panose="020B0604020202020204" pitchFamily="34" charset="0"/>
              </a:rPr>
              <a:t>The burden of disease from scabies is high and it presents a significant public health concern in the Northern Australia area.</a:t>
            </a:r>
          </a:p>
        </p:txBody>
      </p:sp>
      <p:sp>
        <p:nvSpPr>
          <p:cNvPr id="2" name="Date Placeholder 1">
            <a:extLst>
              <a:ext uri="{FF2B5EF4-FFF2-40B4-BE49-F238E27FC236}">
                <a16:creationId xmlns:a16="http://schemas.microsoft.com/office/drawing/2014/main" id="{6959EC60-A19A-45A7-A4D4-3F29208146CC}"/>
              </a:ext>
            </a:extLst>
          </p:cNvPr>
          <p:cNvSpPr>
            <a:spLocks noGrp="1"/>
          </p:cNvSpPr>
          <p:nvPr>
            <p:ph type="dt" sz="half" idx="10"/>
          </p:nvPr>
        </p:nvSpPr>
        <p:spPr/>
        <p:txBody>
          <a:bodyPr/>
          <a:lstStyle/>
          <a:p>
            <a:r>
              <a:rPr lang="en-US" dirty="0"/>
              <a:t>Last updated 15/10/2020</a:t>
            </a:r>
            <a:endParaRPr lang="en-AU" dirty="0"/>
          </a:p>
        </p:txBody>
      </p:sp>
      <p:sp>
        <p:nvSpPr>
          <p:cNvPr id="5" name="Footer Placeholder 4">
            <a:extLst>
              <a:ext uri="{FF2B5EF4-FFF2-40B4-BE49-F238E27FC236}">
                <a16:creationId xmlns:a16="http://schemas.microsoft.com/office/drawing/2014/main" id="{F4975CD5-38B2-41FD-A6EC-C9DA7F40183A}"/>
              </a:ext>
            </a:extLst>
          </p:cNvPr>
          <p:cNvSpPr>
            <a:spLocks noGrp="1"/>
          </p:cNvSpPr>
          <p:nvPr>
            <p:ph type="ftr" sz="quarter" idx="11"/>
          </p:nvPr>
        </p:nvSpPr>
        <p:spPr/>
        <p:txBody>
          <a:bodyPr/>
          <a:lstStyle/>
          <a:p>
            <a:r>
              <a:rPr lang="en-AU"/>
              <a:t>www.onedisease.org</a:t>
            </a:r>
          </a:p>
        </p:txBody>
      </p:sp>
      <p:pic>
        <p:nvPicPr>
          <p:cNvPr id="8" name="Picture 7" descr="Diagram&#10;&#10;Description automatically generated">
            <a:extLst>
              <a:ext uri="{FF2B5EF4-FFF2-40B4-BE49-F238E27FC236}">
                <a16:creationId xmlns:a16="http://schemas.microsoft.com/office/drawing/2014/main" id="{89DCFE7A-A0C5-437D-B168-126E5A00C6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0583" y="1827256"/>
            <a:ext cx="3108018" cy="4392612"/>
          </a:xfrm>
          <a:prstGeom prst="rect">
            <a:avLst/>
          </a:prstGeom>
        </p:spPr>
      </p:pic>
    </p:spTree>
    <p:extLst>
      <p:ext uri="{BB962C8B-B14F-4D97-AF65-F5344CB8AC3E}">
        <p14:creationId xmlns:p14="http://schemas.microsoft.com/office/powerpoint/2010/main" val="3941093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B6F1"/>
          </a:solidFill>
        </p:spPr>
        <p:txBody>
          <a:bodyPr>
            <a:normAutofit/>
          </a:bodyPr>
          <a:lstStyle/>
          <a:p>
            <a:r>
              <a:rPr lang="en-AU" b="0" dirty="0">
                <a:latin typeface="Arial" panose="020B0604020202020204" pitchFamily="34" charset="0"/>
                <a:cs typeface="Arial" panose="020B0604020202020204" pitchFamily="34" charset="0"/>
              </a:rPr>
              <a:t>Scabies</a:t>
            </a:r>
          </a:p>
        </p:txBody>
      </p:sp>
      <p:sp>
        <p:nvSpPr>
          <p:cNvPr id="12" name="Content Placeholder 11"/>
          <p:cNvSpPr>
            <a:spLocks noGrp="1"/>
          </p:cNvSpPr>
          <p:nvPr>
            <p:ph sz="half" idx="4294967295"/>
          </p:nvPr>
        </p:nvSpPr>
        <p:spPr>
          <a:xfrm>
            <a:off x="834052" y="1819275"/>
            <a:ext cx="5308600" cy="3684816"/>
          </a:xfrm>
        </p:spPr>
        <p:txBody>
          <a:bodyPr>
            <a:noAutofit/>
          </a:bodyPr>
          <a:lstStyle/>
          <a:p>
            <a:pPr marL="0" indent="0">
              <a:buNone/>
            </a:pPr>
            <a:r>
              <a:rPr lang="en-AU" sz="2400" b="1" dirty="0"/>
              <a:t>Description</a:t>
            </a:r>
          </a:p>
          <a:p>
            <a:r>
              <a:rPr lang="en-AU" sz="2000" dirty="0"/>
              <a:t>Scabies live, feed, reproduce, and lay their eggs in burrows in the top layer of skin. </a:t>
            </a:r>
          </a:p>
          <a:p>
            <a:r>
              <a:rPr lang="en-AU" sz="2000" dirty="0"/>
              <a:t>Scabies usually involves around 10 to 15 mites.</a:t>
            </a:r>
          </a:p>
          <a:p>
            <a:r>
              <a:rPr lang="en-AU" sz="2000" dirty="0"/>
              <a:t>Mites cannot live off the human body. Will only survive 3-8 days off a human body.</a:t>
            </a:r>
          </a:p>
          <a:p>
            <a:pPr marL="0" indent="0">
              <a:buNone/>
            </a:pPr>
            <a:endParaRPr lang="en-AU" sz="1400" dirty="0"/>
          </a:p>
        </p:txBody>
      </p:sp>
      <p:pic>
        <p:nvPicPr>
          <p:cNvPr id="8" name="Picture 7">
            <a:extLst>
              <a:ext uri="{FF2B5EF4-FFF2-40B4-BE49-F238E27FC236}">
                <a16:creationId xmlns:a16="http://schemas.microsoft.com/office/drawing/2014/main" id="{75D81D58-7647-44DE-8DD0-43644B08BC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42652" y="1819274"/>
            <a:ext cx="5211149" cy="3684817"/>
          </a:xfrm>
          <a:prstGeom prst="rect">
            <a:avLst/>
          </a:prstGeom>
          <a:ln>
            <a:solidFill>
              <a:schemeClr val="tx1">
                <a:lumMod val="50000"/>
                <a:lumOff val="50000"/>
              </a:schemeClr>
            </a:solidFill>
          </a:ln>
        </p:spPr>
      </p:pic>
      <p:sp>
        <p:nvSpPr>
          <p:cNvPr id="3" name="Date Placeholder 2">
            <a:extLst>
              <a:ext uri="{FF2B5EF4-FFF2-40B4-BE49-F238E27FC236}">
                <a16:creationId xmlns:a16="http://schemas.microsoft.com/office/drawing/2014/main" id="{A2D79BB1-BE98-4F50-8A93-685A2A4BBCA2}"/>
              </a:ext>
            </a:extLst>
          </p:cNvPr>
          <p:cNvSpPr>
            <a:spLocks noGrp="1"/>
          </p:cNvSpPr>
          <p:nvPr>
            <p:ph type="dt" sz="half" idx="10"/>
          </p:nvPr>
        </p:nvSpPr>
        <p:spPr/>
        <p:txBody>
          <a:bodyPr/>
          <a:lstStyle/>
          <a:p>
            <a:r>
              <a:rPr lang="en-US" dirty="0"/>
              <a:t>Last updated 15/10/2020</a:t>
            </a:r>
            <a:endParaRPr lang="en-AU" dirty="0"/>
          </a:p>
        </p:txBody>
      </p:sp>
      <p:sp>
        <p:nvSpPr>
          <p:cNvPr id="4" name="Footer Placeholder 3">
            <a:extLst>
              <a:ext uri="{FF2B5EF4-FFF2-40B4-BE49-F238E27FC236}">
                <a16:creationId xmlns:a16="http://schemas.microsoft.com/office/drawing/2014/main" id="{46D02567-3E69-44D2-92EE-F96BBC44B0DC}"/>
              </a:ext>
            </a:extLst>
          </p:cNvPr>
          <p:cNvSpPr>
            <a:spLocks noGrp="1"/>
          </p:cNvSpPr>
          <p:nvPr>
            <p:ph type="ftr" sz="quarter" idx="11"/>
          </p:nvPr>
        </p:nvSpPr>
        <p:spPr/>
        <p:txBody>
          <a:bodyPr/>
          <a:lstStyle/>
          <a:p>
            <a:r>
              <a:rPr lang="en-AU"/>
              <a:t>www.onedisease.org</a:t>
            </a:r>
          </a:p>
        </p:txBody>
      </p:sp>
    </p:spTree>
    <p:extLst>
      <p:ext uri="{BB962C8B-B14F-4D97-AF65-F5344CB8AC3E}">
        <p14:creationId xmlns:p14="http://schemas.microsoft.com/office/powerpoint/2010/main" val="34048660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B6F1"/>
          </a:solidFill>
        </p:spPr>
        <p:txBody>
          <a:bodyPr>
            <a:noAutofit/>
          </a:bodyPr>
          <a:lstStyle/>
          <a:p>
            <a:r>
              <a:rPr lang="en-AU" b="0" dirty="0">
                <a:cs typeface="Times New Roman" pitchFamily="18" charset="0"/>
              </a:rPr>
              <a:t>Scabies</a:t>
            </a:r>
          </a:p>
        </p:txBody>
      </p:sp>
      <p:pic>
        <p:nvPicPr>
          <p:cNvPr id="7" name="Content Placeholder 6" descr="A close up of a map&#10;&#10;Description automatically generated">
            <a:extLst>
              <a:ext uri="{FF2B5EF4-FFF2-40B4-BE49-F238E27FC236}">
                <a16:creationId xmlns:a16="http://schemas.microsoft.com/office/drawing/2014/main" id="{A9D271E1-06EA-4907-9E81-E6913492771F}"/>
              </a:ext>
            </a:extLst>
          </p:cNvPr>
          <p:cNvPicPr>
            <a:picLocks noGrp="1" noChangeAspect="1"/>
          </p:cNvPicPr>
          <p:nvPr>
            <p:ph idx="4294967295"/>
          </p:nvPr>
        </p:nvPicPr>
        <p:blipFill>
          <a:blip r:embed="rId3" cstate="screen">
            <a:extLst>
              <a:ext uri="{28A0092B-C50C-407E-A947-70E740481C1C}">
                <a14:useLocalDpi xmlns:a14="http://schemas.microsoft.com/office/drawing/2010/main"/>
              </a:ext>
            </a:extLst>
          </a:blip>
          <a:stretch>
            <a:fillRect/>
          </a:stretch>
        </p:blipFill>
        <p:spPr>
          <a:xfrm>
            <a:off x="2992328" y="1869225"/>
            <a:ext cx="6207344" cy="3964196"/>
          </a:xfrm>
        </p:spPr>
      </p:pic>
      <p:sp>
        <p:nvSpPr>
          <p:cNvPr id="3" name="Rectangle 2"/>
          <p:cNvSpPr/>
          <p:nvPr/>
        </p:nvSpPr>
        <p:spPr>
          <a:xfrm>
            <a:off x="3212839" y="5882705"/>
            <a:ext cx="5766322" cy="338554"/>
          </a:xfrm>
          <a:prstGeom prst="rect">
            <a:avLst/>
          </a:prstGeom>
        </p:spPr>
        <p:txBody>
          <a:bodyPr wrap="none">
            <a:spAutoFit/>
          </a:bodyPr>
          <a:lstStyle/>
          <a:p>
            <a:r>
              <a:rPr lang="en-US" sz="1600" dirty="0">
                <a:latin typeface="Arial" panose="020B0604020202020204" pitchFamily="34" charset="0"/>
                <a:cs typeface="Arial" panose="020B0604020202020204" pitchFamily="34" charset="0"/>
              </a:rPr>
              <a:t>Understanding the Life cycle of the scabies mite for treatment</a:t>
            </a:r>
            <a:endParaRPr lang="en-AU" sz="1600" dirty="0">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3190ED24-A09D-4911-942E-152EF2341105}"/>
              </a:ext>
            </a:extLst>
          </p:cNvPr>
          <p:cNvSpPr>
            <a:spLocks noGrp="1"/>
          </p:cNvSpPr>
          <p:nvPr>
            <p:ph type="dt" sz="half" idx="10"/>
          </p:nvPr>
        </p:nvSpPr>
        <p:spPr/>
        <p:txBody>
          <a:bodyPr/>
          <a:lstStyle/>
          <a:p>
            <a:r>
              <a:rPr lang="en-US" dirty="0"/>
              <a:t>Last updated 15/10/2020</a:t>
            </a:r>
            <a:endParaRPr lang="en-AU" dirty="0"/>
          </a:p>
        </p:txBody>
      </p:sp>
      <p:sp>
        <p:nvSpPr>
          <p:cNvPr id="5" name="Footer Placeholder 4">
            <a:extLst>
              <a:ext uri="{FF2B5EF4-FFF2-40B4-BE49-F238E27FC236}">
                <a16:creationId xmlns:a16="http://schemas.microsoft.com/office/drawing/2014/main" id="{E7E378FD-E129-4B8D-9B03-3A8618212FCE}"/>
              </a:ext>
            </a:extLst>
          </p:cNvPr>
          <p:cNvSpPr>
            <a:spLocks noGrp="1"/>
          </p:cNvSpPr>
          <p:nvPr>
            <p:ph type="ftr" sz="quarter" idx="11"/>
          </p:nvPr>
        </p:nvSpPr>
        <p:spPr/>
        <p:txBody>
          <a:bodyPr/>
          <a:lstStyle/>
          <a:p>
            <a:r>
              <a:rPr lang="en-AU"/>
              <a:t>www.onedisease.org</a:t>
            </a:r>
          </a:p>
        </p:txBody>
      </p:sp>
    </p:spTree>
    <p:extLst>
      <p:ext uri="{BB962C8B-B14F-4D97-AF65-F5344CB8AC3E}">
        <p14:creationId xmlns:p14="http://schemas.microsoft.com/office/powerpoint/2010/main" val="3997806047"/>
      </p:ext>
    </p:extLst>
  </p:cSld>
  <p:clrMapOvr>
    <a:masterClrMapping/>
  </p:clrMapOvr>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44546A"/>
      </a:dk2>
      <a:lt2>
        <a:srgbClr val="E7E6E6"/>
      </a:lt2>
      <a:accent1>
        <a:srgbClr val="00B6F1"/>
      </a:accent1>
      <a:accent2>
        <a:srgbClr val="6D6E71"/>
      </a:accent2>
      <a:accent3>
        <a:srgbClr val="0092C0"/>
      </a:accent3>
      <a:accent4>
        <a:srgbClr val="9B9C9F"/>
      </a:accent4>
      <a:accent5>
        <a:srgbClr val="006686"/>
      </a:accent5>
      <a:accent6>
        <a:srgbClr val="FF0000"/>
      </a:accent6>
      <a:hlink>
        <a:srgbClr val="0563C1"/>
      </a:hlink>
      <a:folHlink>
        <a:srgbClr val="954F72"/>
      </a:folHlink>
    </a:clrScheme>
    <a:fontScheme name="One Disease">
      <a:majorFont>
        <a:latin typeface="Museo Sans 500"/>
        <a:ea typeface=""/>
        <a:cs typeface=""/>
      </a:majorFont>
      <a:minorFont>
        <a:latin typeface="Museo Sans 100"/>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31942</TotalTime>
  <Words>6507</Words>
  <Application>Microsoft Office PowerPoint</Application>
  <PresentationFormat>Widescreen</PresentationFormat>
  <Paragraphs>599</Paragraphs>
  <Slides>41</Slides>
  <Notes>40</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Arial</vt:lpstr>
      <vt:lpstr>Calibri</vt:lpstr>
      <vt:lpstr>Museo Sans 100</vt:lpstr>
      <vt:lpstr>Museo Sans 500</vt:lpstr>
      <vt:lpstr>Museo Sans 700</vt:lpstr>
      <vt:lpstr>TimesNewRoman</vt:lpstr>
      <vt:lpstr>Office Theme</vt:lpstr>
      <vt:lpstr>               Scabies  &amp; Crusted Scabies Management</vt:lpstr>
      <vt:lpstr>Notice</vt:lpstr>
      <vt:lpstr> Overview </vt:lpstr>
      <vt:lpstr>Skin</vt:lpstr>
      <vt:lpstr>Skin</vt:lpstr>
      <vt:lpstr>Skin</vt:lpstr>
      <vt:lpstr>Scabies</vt:lpstr>
      <vt:lpstr>Scabies</vt:lpstr>
      <vt:lpstr>Scabies</vt:lpstr>
      <vt:lpstr>Scabies</vt:lpstr>
      <vt:lpstr>Scabies</vt:lpstr>
      <vt:lpstr>Scabies</vt:lpstr>
      <vt:lpstr>Scabies</vt:lpstr>
      <vt:lpstr>Scabies</vt:lpstr>
      <vt:lpstr>Scabies</vt:lpstr>
      <vt:lpstr>Scabies</vt:lpstr>
      <vt:lpstr>Scabies</vt:lpstr>
      <vt:lpstr>Scabies</vt:lpstr>
      <vt:lpstr>Scabies</vt:lpstr>
      <vt:lpstr>Scabies</vt:lpstr>
      <vt:lpstr>Scabies</vt:lpstr>
      <vt:lpstr>Scabies</vt:lpstr>
      <vt:lpstr>Scabies</vt:lpstr>
      <vt:lpstr>Crusted Scabies</vt:lpstr>
      <vt:lpstr>Crusted Scabies</vt:lpstr>
      <vt:lpstr>Crusted Scabies</vt:lpstr>
      <vt:lpstr>    Crusted Scabies      </vt:lpstr>
      <vt:lpstr>Crusted Scabies</vt:lpstr>
      <vt:lpstr>Crusted Scabies</vt:lpstr>
      <vt:lpstr>Crusted Scabies</vt:lpstr>
      <vt:lpstr>Crusted Scabies</vt:lpstr>
      <vt:lpstr>Crusted Scabies</vt:lpstr>
      <vt:lpstr>Crusted Scabies</vt:lpstr>
      <vt:lpstr>Crusted Scabies</vt:lpstr>
      <vt:lpstr>Crusted Scabies</vt:lpstr>
      <vt:lpstr>Crusted Scabies</vt:lpstr>
      <vt:lpstr>Crusted Scabies</vt:lpstr>
      <vt:lpstr>Crusted Scabies</vt:lpstr>
      <vt:lpstr>Crusted Scabies</vt:lpstr>
      <vt:lpstr>Discussion</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Scabies  &amp; Crusted Scabies Management</dc:title>
  <dc:creator>Dorothy Morrison</dc:creator>
  <cp:lastModifiedBy>Hannah.Woerle</cp:lastModifiedBy>
  <cp:revision>98</cp:revision>
  <dcterms:created xsi:type="dcterms:W3CDTF">2020-02-21T02:54:54Z</dcterms:created>
  <dcterms:modified xsi:type="dcterms:W3CDTF">2020-10-27T01:59:13Z</dcterms:modified>
</cp:coreProperties>
</file>