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5"/>
  </p:notesMasterIdLst>
  <p:sldIdLst>
    <p:sldId id="318" r:id="rId2"/>
    <p:sldId id="319" r:id="rId3"/>
    <p:sldId id="271" r:id="rId4"/>
    <p:sldId id="307" r:id="rId5"/>
    <p:sldId id="288" r:id="rId6"/>
    <p:sldId id="321" r:id="rId7"/>
    <p:sldId id="320" r:id="rId8"/>
    <p:sldId id="291" r:id="rId9"/>
    <p:sldId id="322" r:id="rId10"/>
    <p:sldId id="324" r:id="rId11"/>
    <p:sldId id="285" r:id="rId12"/>
    <p:sldId id="302" r:id="rId13"/>
    <p:sldId id="311" r:id="rId14"/>
    <p:sldId id="312" r:id="rId15"/>
    <p:sldId id="313" r:id="rId16"/>
    <p:sldId id="314" r:id="rId17"/>
    <p:sldId id="315" r:id="rId18"/>
    <p:sldId id="316" r:id="rId19"/>
    <p:sldId id="317" r:id="rId20"/>
    <p:sldId id="323" r:id="rId21"/>
    <p:sldId id="300" r:id="rId22"/>
    <p:sldId id="287" r:id="rId23"/>
    <p:sldId id="278" r:id="rId24"/>
  </p:sldIdLst>
  <p:sldSz cx="9144000" cy="6858000" type="screen4x3"/>
  <p:notesSz cx="9297988" cy="7011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EC536D-8202-DCC3-7966-931DE6ABF1FF}" name="Scott McLennan" initials="SM" userId="S::Scott.McLennan@nintione.com.au::1d86ad45-de52-413e-9caf-758002926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eve Fisher" initials="SF" lastIdx="52" clrIdx="0"/>
  <p:cmAuthor id="1" name="Maria Rodrigues" initials="" lastIdx="17" clrIdx="1"/>
  <p:cmAuthor id="2" name="Ingrid Horton" initials="" lastIdx="1" clrIdx="2"/>
  <p:cmAuthor id="3" name="Penney.Upton" initials="P" lastIdx="11" clrIdx="3">
    <p:extLst>
      <p:ext uri="{19B8F6BF-5375-455C-9EA6-DF929625EA0E}">
        <p15:presenceInfo xmlns:p15="http://schemas.microsoft.com/office/powerpoint/2012/main" userId="S::penney.upton@canberra.edu.au::06e60ddf-f276-4d44-8607-07adaf8f103d" providerId="AD"/>
      </p:ext>
    </p:extLst>
  </p:cmAuthor>
  <p:cmAuthor id="4" name="Scott McLennan" initials="SM" lastIdx="27" clrIdx="4">
    <p:extLst>
      <p:ext uri="{19B8F6BF-5375-455C-9EA6-DF929625EA0E}">
        <p15:presenceInfo xmlns:p15="http://schemas.microsoft.com/office/powerpoint/2012/main" userId="S::Scott.McLennan@nintione.com.au::1d86ad45-de52-413e-9caf-758002926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E09"/>
    <a:srgbClr val="0E7481"/>
    <a:srgbClr val="36AB8D"/>
    <a:srgbClr val="5CB49D"/>
    <a:srgbClr val="46AAAD"/>
    <a:srgbClr val="CF420A"/>
    <a:srgbClr val="3260AB"/>
    <a:srgbClr val="6D1927"/>
    <a:srgbClr val="B9046F"/>
    <a:srgbClr val="793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0" autoAdjust="0"/>
    <p:restoredTop sz="95775" autoAdjust="0"/>
  </p:normalViewPr>
  <p:slideViewPr>
    <p:cSldViewPr>
      <p:cViewPr varScale="1">
        <p:scale>
          <a:sx n="109" d="100"/>
          <a:sy n="109" d="100"/>
        </p:scale>
        <p:origin x="1272" y="132"/>
      </p:cViewPr>
      <p:guideLst>
        <p:guide orient="horz" pos="2160"/>
        <p:guide pos="2880"/>
      </p:guideLst>
    </p:cSldViewPr>
  </p:slideViewPr>
  <p:outlineViewPr>
    <p:cViewPr>
      <p:scale>
        <a:sx n="33" d="100"/>
        <a:sy n="33" d="100"/>
      </p:scale>
      <p:origin x="0" y="4656"/>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12" d="100"/>
          <a:sy n="112" d="100"/>
        </p:scale>
        <p:origin x="2560" y="184"/>
      </p:cViewPr>
      <p:guideLst>
        <p:guide orient="horz" pos="2209"/>
        <p:guide pos="29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128" cy="350599"/>
          </a:xfrm>
          <a:prstGeom prst="rect">
            <a:avLst/>
          </a:prstGeom>
        </p:spPr>
        <p:txBody>
          <a:bodyPr vert="horz" lIns="93196" tIns="46598" rIns="93196" bIns="46598" rtlCol="0"/>
          <a:lstStyle>
            <a:lvl1pPr algn="l">
              <a:defRPr sz="1200">
                <a:latin typeface="Arial"/>
              </a:defRPr>
            </a:lvl1pPr>
          </a:lstStyle>
          <a:p>
            <a:endParaRPr lang="en-US" dirty="0"/>
          </a:p>
        </p:txBody>
      </p:sp>
      <p:sp>
        <p:nvSpPr>
          <p:cNvPr id="3" name="Date Placeholder 2"/>
          <p:cNvSpPr>
            <a:spLocks noGrp="1"/>
          </p:cNvSpPr>
          <p:nvPr>
            <p:ph type="dt" idx="1"/>
          </p:nvPr>
        </p:nvSpPr>
        <p:spPr>
          <a:xfrm>
            <a:off x="5267246" y="0"/>
            <a:ext cx="4029128" cy="350599"/>
          </a:xfrm>
          <a:prstGeom prst="rect">
            <a:avLst/>
          </a:prstGeom>
        </p:spPr>
        <p:txBody>
          <a:bodyPr vert="horz" lIns="93196" tIns="46598" rIns="93196" bIns="46598" rtlCol="0"/>
          <a:lstStyle>
            <a:lvl1pPr algn="r">
              <a:defRPr sz="1200">
                <a:latin typeface="Arial"/>
              </a:defRPr>
            </a:lvl1pPr>
          </a:lstStyle>
          <a:p>
            <a:fld id="{976A4730-A86E-4545-9082-E604D2E4C53C}" type="datetimeFigureOut">
              <a:rPr lang="en-US" smtClean="0"/>
              <a:pPr/>
              <a:t>11/29/2022</a:t>
            </a:fld>
            <a:endParaRPr lang="en-US" dirty="0"/>
          </a:p>
        </p:txBody>
      </p:sp>
      <p:sp>
        <p:nvSpPr>
          <p:cNvPr id="4" name="Slide Image Placeholder 3"/>
          <p:cNvSpPr>
            <a:spLocks noGrp="1" noRot="1" noChangeAspect="1"/>
          </p:cNvSpPr>
          <p:nvPr>
            <p:ph type="sldImg" idx="2"/>
          </p:nvPr>
        </p:nvSpPr>
        <p:spPr>
          <a:xfrm>
            <a:off x="2895600" y="525463"/>
            <a:ext cx="3506788" cy="2630487"/>
          </a:xfrm>
          <a:prstGeom prst="rect">
            <a:avLst/>
          </a:prstGeom>
          <a:noFill/>
          <a:ln w="12700">
            <a:solidFill>
              <a:prstClr val="black"/>
            </a:solidFill>
          </a:ln>
        </p:spPr>
        <p:txBody>
          <a:bodyPr vert="horz" lIns="93196" tIns="46598" rIns="93196" bIns="46598" rtlCol="0" anchor="ctr"/>
          <a:lstStyle/>
          <a:p>
            <a:endParaRPr lang="en-US" dirty="0"/>
          </a:p>
        </p:txBody>
      </p:sp>
      <p:sp>
        <p:nvSpPr>
          <p:cNvPr id="5" name="Notes Placeholder 4"/>
          <p:cNvSpPr>
            <a:spLocks noGrp="1"/>
          </p:cNvSpPr>
          <p:nvPr>
            <p:ph type="body" sz="quarter" idx="3"/>
          </p:nvPr>
        </p:nvSpPr>
        <p:spPr>
          <a:xfrm>
            <a:off x="929799" y="3330694"/>
            <a:ext cx="7438390" cy="3155395"/>
          </a:xfrm>
          <a:prstGeom prst="rect">
            <a:avLst/>
          </a:prstGeom>
        </p:spPr>
        <p:txBody>
          <a:bodyPr vert="horz" lIns="93196" tIns="46598" rIns="93196" bIns="465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9766"/>
            <a:ext cx="4029128" cy="350599"/>
          </a:xfrm>
          <a:prstGeom prst="rect">
            <a:avLst/>
          </a:prstGeom>
        </p:spPr>
        <p:txBody>
          <a:bodyPr vert="horz" lIns="93196" tIns="46598" rIns="93196" bIns="46598"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5267246" y="6659766"/>
            <a:ext cx="4029128" cy="350599"/>
          </a:xfrm>
          <a:prstGeom prst="rect">
            <a:avLst/>
          </a:prstGeom>
        </p:spPr>
        <p:txBody>
          <a:bodyPr vert="horz" lIns="93196" tIns="46598" rIns="93196" bIns="46598" rtlCol="0" anchor="b"/>
          <a:lstStyle>
            <a:lvl1pPr algn="r">
              <a:defRPr sz="1200">
                <a:latin typeface="Arial"/>
              </a:defRPr>
            </a:lvl1pPr>
          </a:lstStyle>
          <a:p>
            <a:fld id="{DDC5BFB4-43BD-1649-8E5E-02CAB14763B2}" type="slidenum">
              <a:rPr lang="en-US" smtClean="0"/>
              <a:pPr/>
              <a:t>‹#›</a:t>
            </a:fld>
            <a:endParaRPr lang="en-US" dirty="0"/>
          </a:p>
        </p:txBody>
      </p:sp>
    </p:spTree>
    <p:extLst>
      <p:ext uri="{BB962C8B-B14F-4D97-AF65-F5344CB8AC3E}">
        <p14:creationId xmlns:p14="http://schemas.microsoft.com/office/powerpoint/2010/main" val="143653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1</a:t>
            </a:fld>
            <a:endParaRPr lang="en-US" dirty="0"/>
          </a:p>
        </p:txBody>
      </p:sp>
    </p:spTree>
    <p:extLst>
      <p:ext uri="{BB962C8B-B14F-4D97-AF65-F5344CB8AC3E}">
        <p14:creationId xmlns:p14="http://schemas.microsoft.com/office/powerpoint/2010/main" val="155235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13</a:t>
            </a:fld>
            <a:endParaRPr lang="en-US"/>
          </a:p>
        </p:txBody>
      </p:sp>
    </p:spTree>
    <p:extLst>
      <p:ext uri="{BB962C8B-B14F-4D97-AF65-F5344CB8AC3E}">
        <p14:creationId xmlns:p14="http://schemas.microsoft.com/office/powerpoint/2010/main" val="410617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14</a:t>
            </a:fld>
            <a:endParaRPr lang="en-US"/>
          </a:p>
        </p:txBody>
      </p:sp>
    </p:spTree>
    <p:extLst>
      <p:ext uri="{BB962C8B-B14F-4D97-AF65-F5344CB8AC3E}">
        <p14:creationId xmlns:p14="http://schemas.microsoft.com/office/powerpoint/2010/main" val="208564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15</a:t>
            </a:fld>
            <a:endParaRPr lang="en-US"/>
          </a:p>
        </p:txBody>
      </p:sp>
    </p:spTree>
    <p:extLst>
      <p:ext uri="{BB962C8B-B14F-4D97-AF65-F5344CB8AC3E}">
        <p14:creationId xmlns:p14="http://schemas.microsoft.com/office/powerpoint/2010/main" val="360718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16</a:t>
            </a:fld>
            <a:endParaRPr lang="en-US"/>
          </a:p>
        </p:txBody>
      </p:sp>
    </p:spTree>
    <p:extLst>
      <p:ext uri="{BB962C8B-B14F-4D97-AF65-F5344CB8AC3E}">
        <p14:creationId xmlns:p14="http://schemas.microsoft.com/office/powerpoint/2010/main" val="230385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17</a:t>
            </a:fld>
            <a:endParaRPr lang="en-US"/>
          </a:p>
        </p:txBody>
      </p:sp>
    </p:spTree>
    <p:extLst>
      <p:ext uri="{BB962C8B-B14F-4D97-AF65-F5344CB8AC3E}">
        <p14:creationId xmlns:p14="http://schemas.microsoft.com/office/powerpoint/2010/main" val="2514459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a copy of the draft policy developed with the organisation management. Go through the policy together and get feedback from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you arrived at this draft, including the findings of your environmental scan.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and agree any feedback to management about the draft policy.</a:t>
            </a:r>
          </a:p>
        </p:txBody>
      </p:sp>
      <p:sp>
        <p:nvSpPr>
          <p:cNvPr id="4" name="Slide Number Placeholder 3"/>
          <p:cNvSpPr>
            <a:spLocks noGrp="1"/>
          </p:cNvSpPr>
          <p:nvPr>
            <p:ph type="sldNum" sz="quarter" idx="5"/>
          </p:nvPr>
        </p:nvSpPr>
        <p:spPr/>
        <p:txBody>
          <a:bodyPr/>
          <a:lstStyle/>
          <a:p>
            <a:fld id="{F268EEFB-7BCD-1649-B353-2D4C52629670}" type="slidenum">
              <a:rPr lang="en-US" smtClean="0"/>
              <a:t>18</a:t>
            </a:fld>
            <a:endParaRPr lang="en-US"/>
          </a:p>
        </p:txBody>
      </p:sp>
    </p:spTree>
    <p:extLst>
      <p:ext uri="{BB962C8B-B14F-4D97-AF65-F5344CB8AC3E}">
        <p14:creationId xmlns:p14="http://schemas.microsoft.com/office/powerpoint/2010/main" val="3750279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Discuss what the workplace champion might do and if the workers think this will be useful; </a:t>
            </a:r>
          </a:p>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Identify someone to be the Smoke-free Workplace Champion</a:t>
            </a:r>
          </a:p>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Introduce the wall chart</a:t>
            </a:r>
          </a:p>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Get team to identify ways they can support each other before introducing the 5Ds</a:t>
            </a:r>
          </a:p>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20</a:t>
            </a:fld>
            <a:endParaRPr lang="en-US" dirty="0"/>
          </a:p>
        </p:txBody>
      </p:sp>
    </p:spTree>
    <p:extLst>
      <p:ext uri="{BB962C8B-B14F-4D97-AF65-F5344CB8AC3E}">
        <p14:creationId xmlns:p14="http://schemas.microsoft.com/office/powerpoint/2010/main" val="316060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AU" sz="2400" b="1" dirty="0">
                <a:ea typeface="ＭＳ Ｐゴシック" pitchFamily="34" charset="-128"/>
              </a:rPr>
              <a:t>EXPLAINED</a:t>
            </a:r>
          </a:p>
          <a:p>
            <a:pPr lvl="1"/>
            <a:endParaRPr lang="en-AU" sz="2000" dirty="0">
              <a:ea typeface="ＭＳ Ｐゴシック" pitchFamily="34" charset="-128"/>
            </a:endParaRPr>
          </a:p>
          <a:p>
            <a:r>
              <a:rPr lang="en-AU" b="1" dirty="0"/>
              <a:t>Deep Breaths</a:t>
            </a:r>
          </a:p>
          <a:p>
            <a:r>
              <a:rPr lang="en-AU" dirty="0"/>
              <a:t>Breathe in and breathe out slowly, as if you were smoking a cigarette. When you do deep breathing, inhale deeply, hold it for a couple seconds, and then release it slowly. Deep breathing will help you relax and make the craving dissipate.</a:t>
            </a:r>
          </a:p>
          <a:p>
            <a:r>
              <a:rPr lang="en-AU" b="1" dirty="0"/>
              <a:t>Drink Water</a:t>
            </a:r>
          </a:p>
          <a:p>
            <a:r>
              <a:rPr lang="en-AU" dirty="0"/>
              <a:t>Drink lots of water all day long, especially during a craving. Drinking water helps flush the toxins out of your system, and it will help keep your hands and mouth busy if that's something you miss from smoking. Some ex-smokers prefer to drink through a straw, which also helps with the oral fixation.</a:t>
            </a:r>
          </a:p>
          <a:p>
            <a:r>
              <a:rPr lang="en-AU" b="1" dirty="0"/>
              <a:t>Distract/Do something else</a:t>
            </a:r>
          </a:p>
          <a:p>
            <a:r>
              <a:rPr lang="en-AU" dirty="0"/>
              <a:t>Distract yourself by getting up and making yourself active. Go for a brisk walk. Go out and meet with a friend. If you choose to stay indoors, go into a different room. Grab a carrot stick and munch on it elsewhere. Put on some music. Open a book or browse through a magazine. Call up a friend. Many smokers have said that when they get an urge to smoke and then make the effort to change their surrounding environment, they do get distracted and actually forget that they wanted to smoke.</a:t>
            </a:r>
          </a:p>
          <a:p>
            <a:r>
              <a:rPr lang="en-AU" b="1" dirty="0"/>
              <a:t>Delay</a:t>
            </a:r>
          </a:p>
          <a:p>
            <a:r>
              <a:rPr lang="en-AU" dirty="0"/>
              <a:t>Most smokers falsely assume that each craving lasts a long time - maybe 45 minutes or so. Time yourself to learn the truth. Cravings come and go quickly. The average craving really only lasts about 5 to 10 minutes. No matter how strong the craving is, convince yourself that you can wait 10 minutes. To help those 10 minutes go by, practice the other Ds.</a:t>
            </a:r>
          </a:p>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21</a:t>
            </a:fld>
            <a:endParaRPr lang="en-US"/>
          </a:p>
        </p:txBody>
      </p:sp>
    </p:spTree>
    <p:extLst>
      <p:ext uri="{BB962C8B-B14F-4D97-AF65-F5344CB8AC3E}">
        <p14:creationId xmlns:p14="http://schemas.microsoft.com/office/powerpoint/2010/main" val="3045588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22</a:t>
            </a:fld>
            <a:endParaRPr lang="en-US" dirty="0"/>
          </a:p>
        </p:txBody>
      </p:sp>
    </p:spTree>
    <p:extLst>
      <p:ext uri="{BB962C8B-B14F-4D97-AF65-F5344CB8AC3E}">
        <p14:creationId xmlns:p14="http://schemas.microsoft.com/office/powerpoint/2010/main" val="279670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68EEFB-7BCD-1649-B353-2D4C52629670}" type="slidenum">
              <a:rPr lang="en-US" smtClean="0"/>
              <a:t>23</a:t>
            </a:fld>
            <a:endParaRPr lang="en-US"/>
          </a:p>
        </p:txBody>
      </p:sp>
    </p:spTree>
    <p:extLst>
      <p:ext uri="{BB962C8B-B14F-4D97-AF65-F5344CB8AC3E}">
        <p14:creationId xmlns:p14="http://schemas.microsoft.com/office/powerpoint/2010/main" val="358077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a:t>
            </a:fld>
            <a:endParaRPr lang="en-US" dirty="0"/>
          </a:p>
        </p:txBody>
      </p:sp>
    </p:spTree>
    <p:extLst>
      <p:ext uri="{BB962C8B-B14F-4D97-AF65-F5344CB8AC3E}">
        <p14:creationId xmlns:p14="http://schemas.microsoft.com/office/powerpoint/2010/main" val="167612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3</a:t>
            </a:fld>
            <a:endParaRPr lang="en-US"/>
          </a:p>
        </p:txBody>
      </p:sp>
    </p:spTree>
    <p:extLst>
      <p:ext uri="{BB962C8B-B14F-4D97-AF65-F5344CB8AC3E}">
        <p14:creationId xmlns:p14="http://schemas.microsoft.com/office/powerpoint/2010/main" val="427059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5</a:t>
            </a:fld>
            <a:endParaRPr lang="en-US"/>
          </a:p>
        </p:txBody>
      </p:sp>
    </p:spTree>
    <p:extLst>
      <p:ext uri="{BB962C8B-B14F-4D97-AF65-F5344CB8AC3E}">
        <p14:creationId xmlns:p14="http://schemas.microsoft.com/office/powerpoint/2010/main" val="77655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6</a:t>
            </a:fld>
            <a:endParaRPr lang="en-US" dirty="0"/>
          </a:p>
        </p:txBody>
      </p:sp>
    </p:spTree>
    <p:extLst>
      <p:ext uri="{BB962C8B-B14F-4D97-AF65-F5344CB8AC3E}">
        <p14:creationId xmlns:p14="http://schemas.microsoft.com/office/powerpoint/2010/main" val="279173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copies of the current policy available to share with the group. Focus on the policy angle and being smoke-free at work. The aim of the workshop is not about telling people who smoke to quit, and it is important that anyone who does smoke feels supported</a:t>
            </a:r>
          </a:p>
        </p:txBody>
      </p:sp>
      <p:sp>
        <p:nvSpPr>
          <p:cNvPr id="4" name="Slide Number Placeholder 3"/>
          <p:cNvSpPr>
            <a:spLocks noGrp="1"/>
          </p:cNvSpPr>
          <p:nvPr>
            <p:ph type="sldNum" sz="quarter" idx="5"/>
          </p:nvPr>
        </p:nvSpPr>
        <p:spPr/>
        <p:txBody>
          <a:bodyPr/>
          <a:lstStyle/>
          <a:p>
            <a:fld id="{F268EEFB-7BCD-1649-B353-2D4C52629670}" type="slidenum">
              <a:rPr lang="en-US" smtClean="0"/>
              <a:t>8</a:t>
            </a:fld>
            <a:endParaRPr lang="en-US"/>
          </a:p>
        </p:txBody>
      </p:sp>
    </p:spTree>
    <p:extLst>
      <p:ext uri="{BB962C8B-B14F-4D97-AF65-F5344CB8AC3E}">
        <p14:creationId xmlns:p14="http://schemas.microsoft.com/office/powerpoint/2010/main" val="110223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68EEFB-7BCD-1649-B353-2D4C52629670}" type="slidenum">
              <a:rPr lang="en-US" smtClean="0"/>
              <a:t>10</a:t>
            </a:fld>
            <a:endParaRPr lang="en-US"/>
          </a:p>
        </p:txBody>
      </p:sp>
    </p:spTree>
    <p:extLst>
      <p:ext uri="{BB962C8B-B14F-4D97-AF65-F5344CB8AC3E}">
        <p14:creationId xmlns:p14="http://schemas.microsoft.com/office/powerpoint/2010/main" val="394498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68EEFB-7BCD-1649-B353-2D4C52629670}" type="slidenum">
              <a:rPr lang="en-US" smtClean="0"/>
              <a:t>11</a:t>
            </a:fld>
            <a:endParaRPr lang="en-US"/>
          </a:p>
        </p:txBody>
      </p:sp>
    </p:spTree>
    <p:extLst>
      <p:ext uri="{BB962C8B-B14F-4D97-AF65-F5344CB8AC3E}">
        <p14:creationId xmlns:p14="http://schemas.microsoft.com/office/powerpoint/2010/main" val="358447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12</a:t>
            </a:fld>
            <a:endParaRPr lang="en-US"/>
          </a:p>
        </p:txBody>
      </p:sp>
    </p:spTree>
    <p:extLst>
      <p:ext uri="{BB962C8B-B14F-4D97-AF65-F5344CB8AC3E}">
        <p14:creationId xmlns:p14="http://schemas.microsoft.com/office/powerpoint/2010/main" val="1573083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b="0" i="0">
                <a:latin typeface="+mj-lt"/>
                <a:cs typeface="Arial" panose="020B0604020202020204" pitchFamily="34" charset="0"/>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b="0" i="0">
                <a:latin typeface="+mn-lt"/>
                <a:cs typeface="Arial" panose="020B0604020202020204" pitchFamily="34" charset="0"/>
              </a:defRPr>
            </a:lvl1pPr>
            <a:lvl2pPr>
              <a:spcAft>
                <a:spcPts val="600"/>
              </a:spcAft>
              <a:defRPr>
                <a:latin typeface="+mn-lt"/>
              </a:defRPr>
            </a:lvl2pPr>
            <a:lvl3pPr>
              <a:spcAft>
                <a:spcPts val="600"/>
              </a:spcAft>
              <a:defRPr>
                <a:latin typeface="+mn-lt"/>
              </a:defRPr>
            </a:lvl3pPr>
            <a:lvl4pPr>
              <a:spcAft>
                <a:spcPts val="600"/>
              </a:spcAft>
              <a:defRPr>
                <a:latin typeface="+mn-lt"/>
              </a:defRPr>
            </a:lvl4pPr>
            <a:lvl5pPr>
              <a:spcAft>
                <a:spcPts val="600"/>
              </a:spcAft>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29/11/2022</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7848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362200"/>
            <a:ext cx="9144000" cy="3124200"/>
          </a:xfrm>
          <a:prstGeom prst="rect">
            <a:avLst/>
          </a:prstGeom>
          <a:solidFill>
            <a:srgbClr val="0F7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ctrTitle"/>
          </p:nvPr>
        </p:nvSpPr>
        <p:spPr>
          <a:xfrm>
            <a:off x="533400" y="3002381"/>
            <a:ext cx="7391400" cy="507831"/>
          </a:xfrm>
          <a:prstGeom prst="rect">
            <a:avLst/>
          </a:prstGeom>
        </p:spPr>
        <p:txBody>
          <a:bodyPr wrap="square" lIns="0" tIns="0" rIns="0" bIns="0">
            <a:spAutoFit/>
          </a:bodyPr>
          <a:lstStyle>
            <a:lvl1pPr>
              <a:defRPr sz="3300" b="0" i="0">
                <a:solidFill>
                  <a:schemeClr val="bg1"/>
                </a:solidFill>
                <a:latin typeface="+mj-lt"/>
                <a:cs typeface="Arial"/>
              </a:defRPr>
            </a:lvl1pPr>
          </a:lstStyle>
          <a:p>
            <a:r>
              <a:rPr lang="en-GB"/>
              <a:t>Click to edit Master title style</a:t>
            </a:r>
            <a:endParaRPr dirty="0"/>
          </a:p>
        </p:txBody>
      </p:sp>
      <p:sp>
        <p:nvSpPr>
          <p:cNvPr id="3" name="Holder 3"/>
          <p:cNvSpPr>
            <a:spLocks noGrp="1"/>
          </p:cNvSpPr>
          <p:nvPr>
            <p:ph type="subTitle" idx="4"/>
          </p:nvPr>
        </p:nvSpPr>
        <p:spPr>
          <a:xfrm>
            <a:off x="533400" y="3810003"/>
            <a:ext cx="7391400" cy="492443"/>
          </a:xfrm>
          <a:prstGeom prst="rect">
            <a:avLst/>
          </a:prstGeom>
        </p:spPr>
        <p:txBody>
          <a:bodyPr wrap="square" lIns="0" tIns="0" rIns="0" bIns="0">
            <a:spAutoFit/>
          </a:bodyPr>
          <a:lstStyle>
            <a:lvl1pPr>
              <a:defRPr>
                <a:solidFill>
                  <a:srgbClr val="33B5C6"/>
                </a:solidFill>
                <a:latin typeface="+mn-lt"/>
                <a:cs typeface="Arial"/>
              </a:defRPr>
            </a:lvl1pPr>
          </a:lstStyle>
          <a:p>
            <a:r>
              <a:rPr lang="en-GB"/>
              <a:t>Click to edit Master subtitle style</a:t>
            </a:r>
            <a:endParaRPr dirty="0"/>
          </a:p>
        </p:txBody>
      </p:sp>
      <p:sp>
        <p:nvSpPr>
          <p:cNvPr id="4" name="Holder 4"/>
          <p:cNvSpPr>
            <a:spLocks noGrp="1"/>
          </p:cNvSpPr>
          <p:nvPr>
            <p:ph type="ftr" sz="quarter" idx="5"/>
          </p:nvPr>
        </p:nvSpPr>
        <p:spPr>
          <a:xfrm>
            <a:off x="3723894" y="6464987"/>
            <a:ext cx="1696720" cy="141642"/>
          </a:xfrm>
        </p:spPr>
        <p:txBody>
          <a:bodyPr lIns="0" tIns="0" rIns="0" bIns="0"/>
          <a:lstStyle>
            <a:lvl1pPr>
              <a:defRPr sz="900" b="0" i="0">
                <a:solidFill>
                  <a:schemeClr val="bg1"/>
                </a:solidFill>
                <a:latin typeface="Arial" panose="020B0604020202020204" pitchFamily="34" charset="0"/>
                <a:cs typeface="Arial" panose="020B0604020202020204" pitchFamily="34" charset="0"/>
              </a:defRPr>
            </a:lvl1pPr>
          </a:lstStyle>
          <a:p>
            <a:pPr marL="12700">
              <a:lnSpc>
                <a:spcPts val="1240"/>
              </a:lnSpc>
            </a:pP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11/29/2022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2"/>
          <a:stretch>
            <a:fillRect/>
          </a:stretch>
        </p:blipFill>
        <p:spPr>
          <a:xfrm>
            <a:off x="482601" y="457200"/>
            <a:ext cx="1879600" cy="1409700"/>
          </a:xfrm>
          <a:prstGeom prst="rect">
            <a:avLst/>
          </a:prstGeom>
        </p:spPr>
      </p:pic>
    </p:spTree>
    <p:extLst>
      <p:ext uri="{BB962C8B-B14F-4D97-AF65-F5344CB8AC3E}">
        <p14:creationId xmlns:p14="http://schemas.microsoft.com/office/powerpoint/2010/main" val="77533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E74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b="0" i="0">
                <a:solidFill>
                  <a:schemeClr val="bg1"/>
                </a:solidFill>
                <a:latin typeface="+mj-lt"/>
                <a:cs typeface="Arial" panose="020B0604020202020204" pitchFamily="34" charset="0"/>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b="0" i="0">
                <a:solidFill>
                  <a:schemeClr val="bg1"/>
                </a:solidFill>
                <a:latin typeface="+mn-lt"/>
                <a:cs typeface="Arial" panose="020B0604020202020204" pitchFamily="34" charset="0"/>
              </a:defRPr>
            </a:lvl1pPr>
            <a:lvl2pPr>
              <a:spcAft>
                <a:spcPts val="600"/>
              </a:spcAft>
              <a:defRPr>
                <a:solidFill>
                  <a:schemeClr val="bg1"/>
                </a:solidFill>
                <a:latin typeface="+mn-lt"/>
              </a:defRPr>
            </a:lvl2pPr>
            <a:lvl3pPr>
              <a:spcAft>
                <a:spcPts val="600"/>
              </a:spcAft>
              <a:defRPr>
                <a:solidFill>
                  <a:schemeClr val="bg1"/>
                </a:solidFill>
                <a:latin typeface="+mn-lt"/>
              </a:defRPr>
            </a:lvl3pPr>
            <a:lvl4pPr>
              <a:spcAft>
                <a:spcPts val="600"/>
              </a:spcAft>
              <a:defRPr>
                <a:solidFill>
                  <a:schemeClr val="bg1"/>
                </a:solidFill>
                <a:latin typeface="+mn-lt"/>
              </a:defRPr>
            </a:lvl4pPr>
            <a:lvl5pPr>
              <a:spcAft>
                <a:spcPts val="600"/>
              </a:spcAft>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29/11/2022</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082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718" y="1557868"/>
            <a:ext cx="2862910" cy="1439332"/>
          </a:xfrm>
        </p:spPr>
        <p:txBody>
          <a:bodyPr anchor="b">
            <a:normAutofit/>
          </a:bodyPr>
          <a:lstStyle>
            <a:lvl1pPr algn="l">
              <a:defRPr sz="1800" b="0" i="0">
                <a:latin typeface="+mj-lt"/>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3606145" y="609601"/>
            <a:ext cx="4627975" cy="5181600"/>
          </a:xfrm>
        </p:spPr>
        <p:txBody>
          <a:bodyPr anchor="ctr">
            <a:normAutofit/>
          </a:bodyPr>
          <a:lstStyle>
            <a:lvl1pPr>
              <a:defRPr b="0" i="0">
                <a:latin typeface="+mj-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61718" y="2997201"/>
            <a:ext cx="2862910" cy="1845735"/>
          </a:xfrm>
        </p:spPr>
        <p:txBody>
          <a:bodyPr anchor="t">
            <a:normAutofit/>
          </a:bodyPr>
          <a:lstStyle>
            <a:lvl1pPr marL="0" indent="0">
              <a:buNone/>
              <a:defRPr sz="1050" b="0" i="0">
                <a:latin typeface="+mn-lt"/>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3937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j-lt"/>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1" y="1412776"/>
            <a:ext cx="3813048" cy="3960440"/>
          </a:xfrm>
        </p:spPr>
        <p:txBody>
          <a:bodyPr>
            <a:normAutofit/>
          </a:bodyPr>
          <a:lstStyle>
            <a:lvl1pPr>
              <a:defRPr b="0" i="0">
                <a:latin typeface="+mn-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6553" y="1412778"/>
            <a:ext cx="3813048" cy="3960439"/>
          </a:xfrm>
        </p:spPr>
        <p:txBody>
          <a:bodyPr>
            <a:normAutofit/>
          </a:bodyPr>
          <a:lstStyle>
            <a:lvl1pPr>
              <a:defRPr b="0" i="0">
                <a:latin typeface="+mn-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11/29/2022</a:t>
            </a:fld>
            <a:endParaRPr lang="en-US" dirty="0"/>
          </a:p>
        </p:txBody>
      </p:sp>
      <p:sp>
        <p:nvSpPr>
          <p:cNvPr id="6" name="Footer Placeholder 5"/>
          <p:cNvSpPr>
            <a:spLocks noGrp="1"/>
          </p:cNvSpPr>
          <p:nvPr>
            <p:ph type="ftr" sz="quarter" idx="11"/>
          </p:nvPr>
        </p:nvSpPr>
        <p:spPr/>
        <p:txBody>
          <a:bodyPr/>
          <a:lstStyle/>
          <a:p>
            <a:pPr marL="12700">
              <a:lnSpc>
                <a:spcPts val="1240"/>
              </a:lnSpc>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dirty="0"/>
          </a:p>
        </p:txBody>
      </p:sp>
    </p:spTree>
    <p:extLst>
      <p:ext uri="{BB962C8B-B14F-4D97-AF65-F5344CB8AC3E}">
        <p14:creationId xmlns:p14="http://schemas.microsoft.com/office/powerpoint/2010/main" val="308760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2" y="3308581"/>
            <a:ext cx="7772400" cy="1468800"/>
          </a:xfrm>
        </p:spPr>
        <p:txBody>
          <a:bodyPr anchor="b">
            <a:normAutofit/>
          </a:bodyPr>
          <a:lstStyle>
            <a:lvl1pPr algn="l">
              <a:defRPr sz="2400" b="0" i="0" cap="a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350" b="0" i="0" cap="all">
                <a:solidFill>
                  <a:schemeClr val="tx1"/>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8001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title"/>
          </p:nvPr>
        </p:nvSpPr>
        <p:spPr>
          <a:xfrm>
            <a:off x="535941" y="509142"/>
            <a:ext cx="7541260" cy="553998"/>
          </a:xfrm>
          <a:prstGeom prst="rect">
            <a:avLst/>
          </a:prstGeom>
        </p:spPr>
        <p:txBody>
          <a:bodyPr wrap="square" lIns="0" tIns="0" rIns="0" bIns="0">
            <a:spAutoFit/>
          </a:bodyPr>
          <a:lstStyle>
            <a:lvl1pPr>
              <a:defRPr sz="3600" b="0" i="0">
                <a:solidFill>
                  <a:srgbClr val="FB4E07"/>
                </a:solidFill>
                <a:latin typeface="Calibri"/>
                <a:cs typeface="Calibri"/>
              </a:defRPr>
            </a:lvl1pPr>
          </a:lstStyle>
          <a:p>
            <a:endParaRPr dirty="0"/>
          </a:p>
        </p:txBody>
      </p:sp>
      <p:sp>
        <p:nvSpPr>
          <p:cNvPr id="3" name="Holder 3"/>
          <p:cNvSpPr>
            <a:spLocks noGrp="1"/>
          </p:cNvSpPr>
          <p:nvPr>
            <p:ph type="body" idx="1"/>
          </p:nvPr>
        </p:nvSpPr>
        <p:spPr>
          <a:xfrm>
            <a:off x="535941" y="2206375"/>
            <a:ext cx="7541260" cy="492443"/>
          </a:xfrm>
          <a:prstGeom prst="rect">
            <a:avLst/>
          </a:prstGeom>
        </p:spPr>
        <p:txBody>
          <a:bodyPr wrap="square" lIns="0" tIns="0" rIns="0" bIns="0">
            <a:spAutoFit/>
          </a:bodyPr>
          <a:lstStyle>
            <a:lvl1pPr>
              <a:defRPr sz="3200" b="0" i="0">
                <a:solidFill>
                  <a:srgbClr val="1E1C11"/>
                </a:solidFill>
                <a:latin typeface="Calibri"/>
                <a:cs typeface="Calibri"/>
              </a:defRPr>
            </a:lvl1pPr>
          </a:lstStyle>
          <a:p>
            <a:endParaRPr dirty="0"/>
          </a:p>
        </p:txBody>
      </p:sp>
      <p:sp>
        <p:nvSpPr>
          <p:cNvPr id="4" name="Holder 4"/>
          <p:cNvSpPr>
            <a:spLocks noGrp="1"/>
          </p:cNvSpPr>
          <p:nvPr>
            <p:ph type="ftr" sz="quarter" idx="5"/>
          </p:nvPr>
        </p:nvSpPr>
        <p:spPr>
          <a:xfrm>
            <a:off x="3723894" y="6464987"/>
            <a:ext cx="1696720" cy="115416"/>
          </a:xfrm>
          <a:prstGeom prst="rect">
            <a:avLst/>
          </a:prstGeom>
        </p:spPr>
        <p:txBody>
          <a:bodyPr wrap="square" lIns="0" tIns="0" rIns="0" bIns="0">
            <a:spAutoFit/>
          </a:bodyPr>
          <a:lstStyle>
            <a:lvl1pPr>
              <a:defRPr sz="750" b="0" i="0">
                <a:solidFill>
                  <a:srgbClr val="BFBFBF"/>
                </a:solidFill>
                <a:latin typeface="+mn-lt"/>
                <a:cs typeface="Arial"/>
              </a:defRPr>
            </a:lvl1pPr>
          </a:lstStyle>
          <a:p>
            <a:pPr marL="12700">
              <a:lnSpc>
                <a:spcPts val="1240"/>
              </a:lnSpc>
            </a:pPr>
            <a:endParaRPr lang="en-US" dirty="0"/>
          </a:p>
        </p:txBody>
      </p:sp>
      <p:sp>
        <p:nvSpPr>
          <p:cNvPr id="5" name="Holder 5"/>
          <p:cNvSpPr>
            <a:spLocks noGrp="1"/>
          </p:cNvSpPr>
          <p:nvPr>
            <p:ph type="dt" sz="half" idx="6"/>
          </p:nvPr>
        </p:nvSpPr>
        <p:spPr>
          <a:xfrm>
            <a:off x="1905000" y="6477000"/>
            <a:ext cx="1645920" cy="115416"/>
          </a:xfrm>
          <a:prstGeom prst="rect">
            <a:avLst/>
          </a:prstGeom>
        </p:spPr>
        <p:txBody>
          <a:bodyPr wrap="square" lIns="0" tIns="0" rIns="0" bIns="0">
            <a:spAutoFit/>
          </a:bodyPr>
          <a:lstStyle>
            <a:lvl1pPr algn="l">
              <a:defRPr sz="750">
                <a:solidFill>
                  <a:schemeClr val="bg1">
                    <a:lumMod val="75000"/>
                  </a:schemeClr>
                </a:solidFill>
              </a:defRPr>
            </a:lvl1pPr>
          </a:lstStyle>
          <a:p>
            <a:fld id="{1D8BD707-D9CF-40AE-B4C6-C98DA3205C09}" type="datetimeFigureOut">
              <a:rPr lang="en-US" smtClean="0"/>
              <a:pPr/>
              <a:t>11/29/2022</a:t>
            </a:fld>
            <a:endParaRPr lang="en-US" dirty="0"/>
          </a:p>
        </p:txBody>
      </p:sp>
      <p:sp>
        <p:nvSpPr>
          <p:cNvPr id="6" name="Holder 6"/>
          <p:cNvSpPr>
            <a:spLocks noGrp="1"/>
          </p:cNvSpPr>
          <p:nvPr>
            <p:ph type="sldNum" sz="quarter" idx="7"/>
          </p:nvPr>
        </p:nvSpPr>
        <p:spPr>
          <a:xfrm>
            <a:off x="5867400" y="6477000"/>
            <a:ext cx="2103120" cy="115416"/>
          </a:xfrm>
          <a:prstGeom prst="rect">
            <a:avLst/>
          </a:prstGeom>
        </p:spPr>
        <p:txBody>
          <a:bodyPr wrap="square" lIns="0" tIns="0" rIns="0" bIns="0">
            <a:spAutoFit/>
          </a:bodyPr>
          <a:lstStyle>
            <a:lvl1pPr algn="r">
              <a:defRPr sz="750">
                <a:solidFill>
                  <a:srgbClr val="BFBFBF"/>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8"/>
          <a:stretch>
            <a:fillRect/>
          </a:stretch>
        </p:blipFill>
        <p:spPr>
          <a:xfrm>
            <a:off x="533400" y="5943604"/>
            <a:ext cx="990600" cy="731315"/>
          </a:xfrm>
          <a:prstGeom prst="rect">
            <a:avLst/>
          </a:prstGeom>
        </p:spPr>
      </p:pic>
      <p:sp>
        <p:nvSpPr>
          <p:cNvPr id="7" name="Rectangle 6">
            <a:extLst>
              <a:ext uri="{FF2B5EF4-FFF2-40B4-BE49-F238E27FC236}">
                <a16:creationId xmlns:a16="http://schemas.microsoft.com/office/drawing/2014/main" id="{7F414358-F7C0-83FB-2585-1156505FDC17}"/>
              </a:ext>
            </a:extLst>
          </p:cNvPr>
          <p:cNvSpPr/>
          <p:nvPr userDrawn="1"/>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8D1EA0-E470-DC91-C507-30ABF2A95B9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33400" y="5943600"/>
            <a:ext cx="990600" cy="731315"/>
          </a:xfrm>
          <a:prstGeom prst="rect">
            <a:avLst/>
          </a:prstGeom>
        </p:spPr>
      </p:pic>
    </p:spTree>
    <p:extLst>
      <p:ext uri="{BB962C8B-B14F-4D97-AF65-F5344CB8AC3E}">
        <p14:creationId xmlns:p14="http://schemas.microsoft.com/office/powerpoint/2010/main" val="15804165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52" r:id="rId3"/>
    <p:sldLayoutId id="2147483678" r:id="rId4"/>
    <p:sldLayoutId id="2147483679" r:id="rId5"/>
    <p:sldLayoutId id="2147483751" r:id="rId6"/>
  </p:sldLayoutIdLst>
  <p:txStyles>
    <p:titleStyle>
      <a:lvl1pPr eaLnBrk="1" hangingPunct="1">
        <a:defRPr b="0" i="0">
          <a:solidFill>
            <a:srgbClr val="DD8047"/>
          </a:solidFill>
          <a:latin typeface="Arial" panose="020B0604020202020204" pitchFamily="34" charset="0"/>
          <a:ea typeface="+mj-ea"/>
          <a:cs typeface="Arial" panose="020B0604020202020204" pitchFamily="34" charset="0"/>
        </a:defRPr>
      </a:lvl1pPr>
    </p:titleStyle>
    <p:bodyStyle>
      <a:lvl1pPr marL="0" eaLnBrk="1" hangingPunct="1">
        <a:defRPr sz="2100" b="0" i="0">
          <a:latin typeface="Arial" panose="020B0604020202020204" pitchFamily="34" charset="0"/>
          <a:ea typeface="+mn-ea"/>
          <a:cs typeface="Arial" panose="020B0604020202020204" pitchFamily="34" charset="0"/>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62D8-B69F-4636-BA28-540FEEB8AB2A}"/>
              </a:ext>
            </a:extLst>
          </p:cNvPr>
          <p:cNvSpPr>
            <a:spLocks noGrp="1"/>
          </p:cNvSpPr>
          <p:nvPr>
            <p:ph type="ctrTitle"/>
          </p:nvPr>
        </p:nvSpPr>
        <p:spPr>
          <a:xfrm>
            <a:off x="511290" y="3215531"/>
            <a:ext cx="5118720" cy="1506739"/>
          </a:xfrm>
        </p:spPr>
        <p:txBody>
          <a:bodyPr>
            <a:noAutofit/>
          </a:bodyPr>
          <a:lstStyle/>
          <a:p>
            <a:pPr algn="l"/>
            <a:r>
              <a:rPr lang="en-US" sz="3600" b="1" dirty="0"/>
              <a:t>KEEP OUR PLACE A SMOKE-FREE SPACE</a:t>
            </a:r>
            <a:endParaRPr lang="en-AU" sz="3600" b="1" dirty="0"/>
          </a:p>
        </p:txBody>
      </p:sp>
      <p:sp>
        <p:nvSpPr>
          <p:cNvPr id="3" name="Subtitle 2">
            <a:extLst>
              <a:ext uri="{FF2B5EF4-FFF2-40B4-BE49-F238E27FC236}">
                <a16:creationId xmlns:a16="http://schemas.microsoft.com/office/drawing/2014/main" id="{3209F1C6-391B-4065-BDBD-70E0B031E873}"/>
              </a:ext>
            </a:extLst>
          </p:cNvPr>
          <p:cNvSpPr>
            <a:spLocks noGrp="1"/>
          </p:cNvSpPr>
          <p:nvPr>
            <p:ph type="subTitle" idx="4"/>
          </p:nvPr>
        </p:nvSpPr>
        <p:spPr>
          <a:xfrm>
            <a:off x="503176" y="4649856"/>
            <a:ext cx="4932920" cy="492443"/>
          </a:xfrm>
        </p:spPr>
        <p:txBody>
          <a:bodyPr>
            <a:normAutofit fontScale="40000" lnSpcReduction="20000"/>
          </a:bodyPr>
          <a:lstStyle/>
          <a:p>
            <a:pPr algn="l"/>
            <a:r>
              <a:rPr lang="en-US" sz="4500" dirty="0"/>
              <a:t>Why every workplace needs a smoke-free policy</a:t>
            </a:r>
          </a:p>
        </p:txBody>
      </p:sp>
      <p:pic>
        <p:nvPicPr>
          <p:cNvPr id="5" name="Picture 4">
            <a:extLst>
              <a:ext uri="{FF2B5EF4-FFF2-40B4-BE49-F238E27FC236}">
                <a16:creationId xmlns:a16="http://schemas.microsoft.com/office/drawing/2014/main" id="{43B938C9-1A74-4145-8975-D4F64C49E6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630010" y="0"/>
            <a:ext cx="3310967" cy="6542344"/>
          </a:xfrm>
          <a:prstGeom prst="rect">
            <a:avLst/>
          </a:prstGeom>
        </p:spPr>
      </p:pic>
    </p:spTree>
    <p:extLst>
      <p:ext uri="{BB962C8B-B14F-4D97-AF65-F5344CB8AC3E}">
        <p14:creationId xmlns:p14="http://schemas.microsoft.com/office/powerpoint/2010/main" val="239777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615D76-ED83-4ABE-9804-ABF148C23F3F}"/>
              </a:ext>
            </a:extLst>
          </p:cNvPr>
          <p:cNvSpPr>
            <a:spLocks noGrp="1"/>
          </p:cNvSpPr>
          <p:nvPr>
            <p:ph type="title"/>
          </p:nvPr>
        </p:nvSpPr>
        <p:spPr/>
        <p:txBody>
          <a:bodyPr>
            <a:normAutofit/>
          </a:bodyPr>
          <a:lstStyle/>
          <a:p>
            <a:pPr algn="l"/>
            <a:r>
              <a:rPr lang="en-AU" dirty="0"/>
              <a:t>What is second-hand smoke?</a:t>
            </a:r>
          </a:p>
        </p:txBody>
      </p:sp>
      <p:sp>
        <p:nvSpPr>
          <p:cNvPr id="4" name="Content Placeholder 3">
            <a:extLst>
              <a:ext uri="{FF2B5EF4-FFF2-40B4-BE49-F238E27FC236}">
                <a16:creationId xmlns:a16="http://schemas.microsoft.com/office/drawing/2014/main" id="{2D0AE917-FA6A-914D-AE01-CAF439D8E999}"/>
              </a:ext>
            </a:extLst>
          </p:cNvPr>
          <p:cNvSpPr>
            <a:spLocks noGrp="1"/>
          </p:cNvSpPr>
          <p:nvPr>
            <p:ph idx="1"/>
          </p:nvPr>
        </p:nvSpPr>
        <p:spPr>
          <a:xfrm>
            <a:off x="416333" y="1225599"/>
            <a:ext cx="7780475" cy="3876575"/>
          </a:xfrm>
        </p:spPr>
        <p:txBody>
          <a:bodyPr>
            <a:noAutofit/>
          </a:bodyPr>
          <a:lstStyle/>
          <a:p>
            <a:r>
              <a:rPr lang="en-AU" sz="2400" dirty="0">
                <a:solidFill>
                  <a:srgbClr val="313131"/>
                </a:solidFill>
              </a:rPr>
              <a:t>Second-hand smoke is made up of:</a:t>
            </a:r>
          </a:p>
          <a:p>
            <a:pPr marL="685800" lvl="1" indent="-342900">
              <a:buFont typeface="Arial" panose="020B0604020202020204" pitchFamily="34" charset="0"/>
              <a:buChar char="•"/>
            </a:pPr>
            <a:r>
              <a:rPr lang="en-AU" sz="2200" dirty="0">
                <a:solidFill>
                  <a:srgbClr val="313131"/>
                </a:solidFill>
              </a:rPr>
              <a:t>smoke exhaled by a person who is smoking</a:t>
            </a:r>
          </a:p>
          <a:p>
            <a:pPr marL="685800" lvl="1" indent="-342900">
              <a:buFont typeface="Arial" panose="020B0604020202020204" pitchFamily="34" charset="0"/>
              <a:buChar char="•"/>
            </a:pPr>
            <a:r>
              <a:rPr lang="en-AU" sz="2200" dirty="0">
                <a:solidFill>
                  <a:srgbClr val="313131"/>
                </a:solidFill>
              </a:rPr>
              <a:t>smoke from the lit end of a cigarette</a:t>
            </a:r>
            <a:endParaRPr lang="en-AU" sz="2400" dirty="0">
              <a:solidFill>
                <a:srgbClr val="313131"/>
              </a:solidFill>
            </a:endParaRPr>
          </a:p>
          <a:p>
            <a:r>
              <a:rPr lang="en-AU" sz="2400" dirty="0">
                <a:solidFill>
                  <a:srgbClr val="313131"/>
                </a:solidFill>
              </a:rPr>
              <a:t>The chemicals from s</a:t>
            </a:r>
            <a:r>
              <a:rPr lang="en-AU" sz="2400" b="0" i="0" u="none" strike="noStrike" dirty="0">
                <a:solidFill>
                  <a:srgbClr val="313131"/>
                </a:solidFill>
                <a:effectLst/>
              </a:rPr>
              <a:t>econd-hand smoke:</a:t>
            </a:r>
          </a:p>
          <a:p>
            <a:pPr marL="685800" lvl="1" indent="-342900">
              <a:buFont typeface="Arial" panose="020B0604020202020204" pitchFamily="34" charset="0"/>
              <a:buChar char="•"/>
            </a:pPr>
            <a:r>
              <a:rPr lang="en-AU" sz="2200" b="0" i="0" u="none" strike="noStrike" dirty="0">
                <a:solidFill>
                  <a:srgbClr val="313131"/>
                </a:solidFill>
                <a:effectLst/>
              </a:rPr>
              <a:t>stay in the air for many hours after a</a:t>
            </a:r>
            <a:r>
              <a:rPr lang="en-AU" sz="2200" dirty="0">
                <a:solidFill>
                  <a:srgbClr val="313131"/>
                </a:solidFill>
              </a:rPr>
              <a:t> </a:t>
            </a:r>
            <a:r>
              <a:rPr lang="en-AU" sz="2200" b="0" i="0" u="none" strike="noStrike" dirty="0">
                <a:solidFill>
                  <a:srgbClr val="000000"/>
                </a:solidFill>
                <a:effectLst/>
              </a:rPr>
              <a:t>cigarette is put out</a:t>
            </a:r>
            <a:r>
              <a:rPr lang="en-AU" sz="2200" dirty="0">
                <a:solidFill>
                  <a:srgbClr val="313131"/>
                </a:solidFill>
              </a:rPr>
              <a:t>.</a:t>
            </a:r>
            <a:r>
              <a:rPr lang="en-AU" sz="2200" b="0" i="0" u="none" strike="noStrike" dirty="0">
                <a:solidFill>
                  <a:srgbClr val="313131"/>
                </a:solidFill>
                <a:effectLst/>
              </a:rPr>
              <a:t> </a:t>
            </a:r>
          </a:p>
          <a:p>
            <a:pPr marL="685800" lvl="1" indent="-342900">
              <a:buFont typeface="Arial" panose="020B0604020202020204" pitchFamily="34" charset="0"/>
              <a:buChar char="•"/>
            </a:pPr>
            <a:r>
              <a:rPr lang="en-AU" sz="2200" b="0" i="0" u="none" strike="noStrike" dirty="0">
                <a:solidFill>
                  <a:srgbClr val="000000"/>
                </a:solidFill>
                <a:effectLst/>
              </a:rPr>
              <a:t>settle in clothing, furniture, car seats and carpets. </a:t>
            </a:r>
          </a:p>
          <a:p>
            <a:r>
              <a:rPr lang="en-AU" sz="2400" dirty="0">
                <a:solidFill>
                  <a:srgbClr val="000000"/>
                </a:solidFill>
              </a:rPr>
              <a:t>This ‘thirdhand smoke’ </a:t>
            </a:r>
            <a:r>
              <a:rPr lang="en-AU" sz="2400" b="0" i="0" u="none" strike="noStrike" dirty="0">
                <a:solidFill>
                  <a:srgbClr val="000000"/>
                </a:solidFill>
                <a:effectLst/>
              </a:rPr>
              <a:t>is resistant to general cleaning methods and can remain for weeks, months or even years.</a:t>
            </a:r>
            <a:endParaRPr lang="en-AU" sz="2400" dirty="0"/>
          </a:p>
        </p:txBody>
      </p:sp>
      <p:pic>
        <p:nvPicPr>
          <p:cNvPr id="5" name="Picture 4">
            <a:extLst>
              <a:ext uri="{FF2B5EF4-FFF2-40B4-BE49-F238E27FC236}">
                <a16:creationId xmlns:a16="http://schemas.microsoft.com/office/drawing/2014/main" id="{8719EA31-C40C-F205-26DD-50A99D4FF862}"/>
              </a:ext>
            </a:extLst>
          </p:cNvPr>
          <p:cNvPicPr>
            <a:picLocks noChangeAspect="1"/>
          </p:cNvPicPr>
          <p:nvPr/>
        </p:nvPicPr>
        <p:blipFill rotWithShape="1">
          <a:blip r:embed="rId3"/>
          <a:srcRect l="60698"/>
          <a:stretch/>
        </p:blipFill>
        <p:spPr>
          <a:xfrm>
            <a:off x="7292206" y="3721100"/>
            <a:ext cx="1851794" cy="3136900"/>
          </a:xfrm>
          <a:prstGeom prst="rect">
            <a:avLst/>
          </a:prstGeom>
        </p:spPr>
      </p:pic>
    </p:spTree>
    <p:extLst>
      <p:ext uri="{BB962C8B-B14F-4D97-AF65-F5344CB8AC3E}">
        <p14:creationId xmlns:p14="http://schemas.microsoft.com/office/powerpoint/2010/main" val="101676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615D76-ED83-4ABE-9804-ABF148C23F3F}"/>
              </a:ext>
            </a:extLst>
          </p:cNvPr>
          <p:cNvSpPr>
            <a:spLocks noGrp="1"/>
          </p:cNvSpPr>
          <p:nvPr>
            <p:ph type="title"/>
          </p:nvPr>
        </p:nvSpPr>
        <p:spPr>
          <a:xfrm>
            <a:off x="416333" y="548680"/>
            <a:ext cx="7541260" cy="492443"/>
          </a:xfrm>
        </p:spPr>
        <p:txBody>
          <a:bodyPr>
            <a:normAutofit/>
          </a:bodyPr>
          <a:lstStyle/>
          <a:p>
            <a:pPr algn="l"/>
            <a:r>
              <a:rPr lang="en-AU" dirty="0"/>
              <a:t>What’s in second-hand smoke?</a:t>
            </a:r>
          </a:p>
        </p:txBody>
      </p:sp>
      <p:sp>
        <p:nvSpPr>
          <p:cNvPr id="4" name="Content Placeholder 3">
            <a:extLst>
              <a:ext uri="{FF2B5EF4-FFF2-40B4-BE49-F238E27FC236}">
                <a16:creationId xmlns:a16="http://schemas.microsoft.com/office/drawing/2014/main" id="{2D0AE917-FA6A-914D-AE01-CAF439D8E999}"/>
              </a:ext>
            </a:extLst>
          </p:cNvPr>
          <p:cNvSpPr>
            <a:spLocks noGrp="1"/>
          </p:cNvSpPr>
          <p:nvPr>
            <p:ph idx="1"/>
          </p:nvPr>
        </p:nvSpPr>
        <p:spPr>
          <a:xfrm>
            <a:off x="416333" y="1225599"/>
            <a:ext cx="7780475" cy="3876575"/>
          </a:xfrm>
        </p:spPr>
        <p:txBody>
          <a:bodyPr>
            <a:noAutofit/>
          </a:bodyPr>
          <a:lstStyle/>
          <a:p>
            <a:r>
              <a:rPr lang="en-AU" sz="2400" dirty="0"/>
              <a:t>Second-hand smoke contains hundreds of toxic chemicals including about 70 known to cause cancer: </a:t>
            </a:r>
          </a:p>
          <a:p>
            <a:pPr lvl="1"/>
            <a:r>
              <a:rPr lang="en-AU" sz="2000" b="1" dirty="0"/>
              <a:t>Carbon monoxide </a:t>
            </a:r>
            <a:r>
              <a:rPr lang="en-AU" sz="2000" dirty="0"/>
              <a:t>(also found in vehicle exhaust fumes)</a:t>
            </a:r>
          </a:p>
          <a:p>
            <a:pPr lvl="1"/>
            <a:r>
              <a:rPr lang="en-AU" sz="2000" b="1" dirty="0"/>
              <a:t>Hydrogen cyanide </a:t>
            </a:r>
            <a:r>
              <a:rPr lang="en-AU" sz="2000" dirty="0"/>
              <a:t>(used in US death row gas chambers)</a:t>
            </a:r>
            <a:endParaRPr lang="en-AU" sz="2000" b="1" dirty="0"/>
          </a:p>
          <a:p>
            <a:pPr lvl="1"/>
            <a:r>
              <a:rPr lang="en-AU" sz="2000" b="1" dirty="0"/>
              <a:t>Benzene </a:t>
            </a:r>
            <a:r>
              <a:rPr lang="en-AU" sz="2000" dirty="0"/>
              <a:t>(also found in petrol, causes cancer)</a:t>
            </a:r>
          </a:p>
          <a:p>
            <a:pPr lvl="1"/>
            <a:r>
              <a:rPr lang="en-AU" sz="2000" b="1" dirty="0"/>
              <a:t>Heavy metals including lead </a:t>
            </a:r>
            <a:r>
              <a:rPr lang="en-AU" sz="2000" dirty="0"/>
              <a:t>(known to cause brain damage) </a:t>
            </a:r>
          </a:p>
          <a:p>
            <a:pPr lvl="1"/>
            <a:r>
              <a:rPr lang="en-AU" sz="2000" b="1" dirty="0"/>
              <a:t>Formaldehyde </a:t>
            </a:r>
            <a:r>
              <a:rPr lang="en-AU" sz="2000" dirty="0"/>
              <a:t>(used to preserve dead bodies)</a:t>
            </a:r>
          </a:p>
          <a:p>
            <a:pPr lvl="1"/>
            <a:r>
              <a:rPr lang="en-AU" sz="2000" b="1" dirty="0"/>
              <a:t>Acetone </a:t>
            </a:r>
            <a:r>
              <a:rPr lang="en-AU" sz="2000" dirty="0"/>
              <a:t>(used as a paint stripper)</a:t>
            </a:r>
          </a:p>
          <a:p>
            <a:pPr lvl="1"/>
            <a:r>
              <a:rPr lang="en-AU" sz="2000" b="1" dirty="0"/>
              <a:t>Arsenic </a:t>
            </a:r>
            <a:r>
              <a:rPr lang="en-AU" sz="2000" dirty="0"/>
              <a:t>(often used to poison rats) </a:t>
            </a:r>
          </a:p>
          <a:p>
            <a:pPr lvl="1"/>
            <a:r>
              <a:rPr lang="en-AU" sz="2000" b="1" dirty="0"/>
              <a:t>Butane </a:t>
            </a:r>
            <a:r>
              <a:rPr lang="en-AU" sz="2000" dirty="0"/>
              <a:t>(used in lighter fluids)</a:t>
            </a:r>
          </a:p>
        </p:txBody>
      </p:sp>
      <p:pic>
        <p:nvPicPr>
          <p:cNvPr id="7" name="Content Placeholder 6">
            <a:extLst>
              <a:ext uri="{FF2B5EF4-FFF2-40B4-BE49-F238E27FC236}">
                <a16:creationId xmlns:a16="http://schemas.microsoft.com/office/drawing/2014/main" id="{3A8C83AA-BF33-D747-BA70-F3394500D8E3}"/>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883621" y="3720381"/>
            <a:ext cx="4270375" cy="3163887"/>
          </a:xfrm>
        </p:spPr>
      </p:pic>
    </p:spTree>
    <p:extLst>
      <p:ext uri="{BB962C8B-B14F-4D97-AF65-F5344CB8AC3E}">
        <p14:creationId xmlns:p14="http://schemas.microsoft.com/office/powerpoint/2010/main" val="126284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icon&#10;&#10;Description automatically generated with medium confidence">
            <a:extLst>
              <a:ext uri="{FF2B5EF4-FFF2-40B4-BE49-F238E27FC236}">
                <a16:creationId xmlns:a16="http://schemas.microsoft.com/office/drawing/2014/main" id="{90DAA7D4-714F-748B-6914-EBE6D27AD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760" y="4221088"/>
            <a:ext cx="2197459" cy="1636515"/>
          </a:xfrm>
          <a:prstGeom prst="rect">
            <a:avLst/>
          </a:prstGeom>
        </p:spPr>
      </p:pic>
      <p:sp>
        <p:nvSpPr>
          <p:cNvPr id="10" name="Title 9">
            <a:extLst>
              <a:ext uri="{FF2B5EF4-FFF2-40B4-BE49-F238E27FC236}">
                <a16:creationId xmlns:a16="http://schemas.microsoft.com/office/drawing/2014/main" id="{083D8022-1678-4DD9-BB2E-43834774613A}"/>
              </a:ext>
            </a:extLst>
          </p:cNvPr>
          <p:cNvSpPr>
            <a:spLocks noGrp="1"/>
          </p:cNvSpPr>
          <p:nvPr>
            <p:ph type="title"/>
          </p:nvPr>
        </p:nvSpPr>
        <p:spPr>
          <a:xfrm>
            <a:off x="357726" y="306320"/>
            <a:ext cx="7541260" cy="492443"/>
          </a:xfrm>
        </p:spPr>
        <p:txBody>
          <a:bodyPr>
            <a:noAutofit/>
          </a:bodyPr>
          <a:lstStyle/>
          <a:p>
            <a:r>
              <a:rPr lang="en-AU" dirty="0"/>
              <a:t>What does second-hand smoke do to your body?</a:t>
            </a:r>
          </a:p>
        </p:txBody>
      </p:sp>
      <p:sp>
        <p:nvSpPr>
          <p:cNvPr id="6" name="Content Placeholder 2">
            <a:extLst>
              <a:ext uri="{FF2B5EF4-FFF2-40B4-BE49-F238E27FC236}">
                <a16:creationId xmlns:a16="http://schemas.microsoft.com/office/drawing/2014/main" id="{6681B8DC-4642-4967-9582-EFAD4616D102}"/>
              </a:ext>
            </a:extLst>
          </p:cNvPr>
          <p:cNvSpPr>
            <a:spLocks noGrp="1"/>
          </p:cNvSpPr>
          <p:nvPr>
            <p:ph idx="1"/>
          </p:nvPr>
        </p:nvSpPr>
        <p:spPr>
          <a:xfrm>
            <a:off x="357726" y="1412775"/>
            <a:ext cx="7863087" cy="3548015"/>
          </a:xfrm>
        </p:spPr>
        <p:txBody>
          <a:bodyPr/>
          <a:lstStyle/>
          <a:p>
            <a:pPr algn="l"/>
            <a:r>
              <a:rPr lang="en-AU" sz="2400" b="0" i="0" u="none" strike="noStrike" dirty="0">
                <a:solidFill>
                  <a:srgbClr val="000000"/>
                </a:solidFill>
                <a:effectLst/>
              </a:rPr>
              <a:t>Second- and third-hand smoke can expose people to many health risks including:</a:t>
            </a:r>
          </a:p>
          <a:p>
            <a:pPr marL="514350" lvl="1" indent="-171450" algn="l">
              <a:buFont typeface="Arial" panose="020B0604020202020204" pitchFamily="34" charset="0"/>
              <a:buChar char="•"/>
            </a:pPr>
            <a:r>
              <a:rPr lang="en-AU" sz="2200" dirty="0">
                <a:solidFill>
                  <a:srgbClr val="000000"/>
                </a:solidFill>
              </a:rPr>
              <a:t>H</a:t>
            </a:r>
            <a:r>
              <a:rPr lang="en-AU" sz="2200" b="0" i="0" u="none" strike="noStrike" dirty="0">
                <a:solidFill>
                  <a:srgbClr val="000000"/>
                </a:solidFill>
                <a:effectLst/>
              </a:rPr>
              <a:t>eart disease</a:t>
            </a:r>
          </a:p>
          <a:p>
            <a:pPr marL="514350" lvl="1" indent="-171450" algn="l">
              <a:buFont typeface="Arial" panose="020B0604020202020204" pitchFamily="34" charset="0"/>
              <a:buChar char="•"/>
            </a:pPr>
            <a:r>
              <a:rPr lang="en-AU" sz="2200" dirty="0">
                <a:solidFill>
                  <a:srgbClr val="000000"/>
                </a:solidFill>
              </a:rPr>
              <a:t>L</a:t>
            </a:r>
            <a:r>
              <a:rPr lang="en-AU" sz="2200" b="0" i="0" u="none" strike="noStrike" dirty="0">
                <a:solidFill>
                  <a:srgbClr val="000000"/>
                </a:solidFill>
                <a:effectLst/>
              </a:rPr>
              <a:t>ung cancer</a:t>
            </a:r>
          </a:p>
          <a:p>
            <a:pPr marL="514350" lvl="1" indent="-171450" algn="l">
              <a:buFont typeface="Arial" panose="020B0604020202020204" pitchFamily="34" charset="0"/>
              <a:buChar char="•"/>
            </a:pPr>
            <a:r>
              <a:rPr lang="en-AU" sz="2200" b="0" i="0" u="none" strike="noStrike" dirty="0">
                <a:solidFill>
                  <a:srgbClr val="000000"/>
                </a:solidFill>
                <a:effectLst/>
              </a:rPr>
              <a:t>Asthma and other breathing problems</a:t>
            </a:r>
          </a:p>
          <a:p>
            <a:pPr marL="514350" lvl="1" indent="-171450" algn="l">
              <a:buFont typeface="Arial" panose="020B0604020202020204" pitchFamily="34" charset="0"/>
              <a:buChar char="•"/>
            </a:pPr>
            <a:r>
              <a:rPr lang="en-AU" sz="2200" dirty="0">
                <a:solidFill>
                  <a:srgbClr val="000000"/>
                </a:solidFill>
              </a:rPr>
              <a:t>S</a:t>
            </a:r>
            <a:r>
              <a:rPr lang="en-AU" sz="2200" b="0" i="0" u="none" strike="noStrike" dirty="0">
                <a:solidFill>
                  <a:srgbClr val="000000"/>
                </a:solidFill>
                <a:effectLst/>
              </a:rPr>
              <a:t>troke </a:t>
            </a:r>
          </a:p>
          <a:p>
            <a:pPr marL="514350" lvl="1" indent="-171450" algn="l">
              <a:buFont typeface="Arial" panose="020B0604020202020204" pitchFamily="34" charset="0"/>
              <a:buChar char="•"/>
            </a:pPr>
            <a:r>
              <a:rPr lang="en-AU" sz="2200" b="0" i="0" u="none" strike="noStrike" dirty="0">
                <a:solidFill>
                  <a:srgbClr val="000000"/>
                </a:solidFill>
                <a:effectLst/>
              </a:rPr>
              <a:t>Clogged arteries</a:t>
            </a:r>
          </a:p>
          <a:p>
            <a:pPr marL="514350" lvl="1" indent="-171450" algn="l">
              <a:buFont typeface="Arial" panose="020B0604020202020204" pitchFamily="34" charset="0"/>
              <a:buChar char="•"/>
            </a:pPr>
            <a:r>
              <a:rPr lang="en-AU" sz="2200" b="0" i="0" u="none" strike="noStrike" dirty="0">
                <a:solidFill>
                  <a:srgbClr val="000000"/>
                </a:solidFill>
                <a:effectLst/>
              </a:rPr>
              <a:t>Reduced healing</a:t>
            </a:r>
          </a:p>
          <a:p>
            <a:pPr marL="514350" lvl="1" indent="-171450" algn="l">
              <a:buFont typeface="Arial" panose="020B0604020202020204" pitchFamily="34" charset="0"/>
              <a:buChar char="•"/>
            </a:pPr>
            <a:r>
              <a:rPr lang="en-AU" sz="2200" b="0" i="0" u="none" strike="noStrike" dirty="0">
                <a:solidFill>
                  <a:srgbClr val="000000"/>
                </a:solidFill>
                <a:effectLst/>
              </a:rPr>
              <a:t>Poor blood circulation</a:t>
            </a:r>
          </a:p>
        </p:txBody>
      </p:sp>
      <p:pic>
        <p:nvPicPr>
          <p:cNvPr id="5" name="Picture 4" descr="A picture containing shape&#10;&#10;Description automatically generated">
            <a:extLst>
              <a:ext uri="{FF2B5EF4-FFF2-40B4-BE49-F238E27FC236}">
                <a16:creationId xmlns:a16="http://schemas.microsoft.com/office/drawing/2014/main" id="{2204D48A-25CB-BC3C-B3FA-FB57EDFF2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400" y="2987474"/>
            <a:ext cx="3784600" cy="332740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9F099299-7CBF-E461-DF5B-3712B4560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528" y="4040998"/>
            <a:ext cx="2197459" cy="2370943"/>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9B319D5-196C-F38B-B048-E4F34E7306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436" y="4448244"/>
            <a:ext cx="871655" cy="1846533"/>
          </a:xfrm>
          <a:prstGeom prst="rect">
            <a:avLst/>
          </a:prstGeom>
        </p:spPr>
      </p:pic>
      <p:pic>
        <p:nvPicPr>
          <p:cNvPr id="4" name="Picture 3" descr="Icon&#10;&#10;Description automatically generated">
            <a:extLst>
              <a:ext uri="{FF2B5EF4-FFF2-40B4-BE49-F238E27FC236}">
                <a16:creationId xmlns:a16="http://schemas.microsoft.com/office/drawing/2014/main" id="{ACAC6FF0-0524-DFC2-6953-5C8DB53F32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511" y="5371510"/>
            <a:ext cx="871655" cy="1345381"/>
          </a:xfrm>
          <a:prstGeom prst="rect">
            <a:avLst/>
          </a:prstGeom>
        </p:spPr>
      </p:pic>
    </p:spTree>
    <p:extLst>
      <p:ext uri="{BB962C8B-B14F-4D97-AF65-F5344CB8AC3E}">
        <p14:creationId xmlns:p14="http://schemas.microsoft.com/office/powerpoint/2010/main" val="418914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032A1-F631-114E-860D-5D237135E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8652" y="1984871"/>
            <a:ext cx="6858000" cy="6858000"/>
          </a:xfrm>
          <a:prstGeom prst="rect">
            <a:avLst/>
          </a:prstGeom>
        </p:spPr>
      </p:pic>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a:xfrm>
            <a:off x="323528" y="313265"/>
            <a:ext cx="7753673" cy="984885"/>
          </a:xfrm>
        </p:spPr>
        <p:txBody>
          <a:bodyPr/>
          <a:lstStyle/>
          <a:p>
            <a:r>
              <a:rPr lang="en-US" dirty="0"/>
              <a:t>What level of second-hand smoke is harmful?</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334740" y="1412776"/>
            <a:ext cx="7541260" cy="4001095"/>
          </a:xfrm>
        </p:spPr>
        <p:txBody>
          <a:bodyPr/>
          <a:lstStyle/>
          <a:p>
            <a:pPr algn="l"/>
            <a:r>
              <a:rPr lang="en-AU" sz="2400" dirty="0">
                <a:solidFill>
                  <a:srgbClr val="313131"/>
                </a:solidFill>
              </a:rPr>
              <a:t>There is </a:t>
            </a:r>
            <a:r>
              <a:rPr lang="en-AU" sz="2400" b="1" dirty="0">
                <a:solidFill>
                  <a:srgbClr val="313131"/>
                </a:solidFill>
              </a:rPr>
              <a:t>no safe level</a:t>
            </a:r>
            <a:r>
              <a:rPr lang="en-AU" sz="2400" dirty="0">
                <a:solidFill>
                  <a:srgbClr val="313131"/>
                </a:solidFill>
              </a:rPr>
              <a:t> of ‘passive’ smoking. It </a:t>
            </a:r>
            <a:r>
              <a:rPr lang="en-AU" sz="2400" dirty="0">
                <a:solidFill>
                  <a:srgbClr val="343536"/>
                </a:solidFill>
              </a:rPr>
              <a:t>only takes 5 minutes of breathing in second-hand smoke to cause harm.</a:t>
            </a:r>
          </a:p>
          <a:p>
            <a:pPr marL="471488" lvl="1" indent="-128588" algn="l">
              <a:buFont typeface="Arial" panose="020B0604020202020204" pitchFamily="34" charset="0"/>
              <a:buChar char="•"/>
            </a:pPr>
            <a:r>
              <a:rPr lang="en-AU" sz="2000" b="1" dirty="0">
                <a:solidFill>
                  <a:srgbClr val="343536"/>
                </a:solidFill>
              </a:rPr>
              <a:t>After 5 minutes:</a:t>
            </a:r>
            <a:r>
              <a:rPr lang="en-AU" sz="2000" dirty="0">
                <a:solidFill>
                  <a:srgbClr val="343536"/>
                </a:solidFill>
              </a:rPr>
              <a:t> Arteries becomes less flexible, just as they do in a person smoking a cigarette.</a:t>
            </a:r>
          </a:p>
          <a:p>
            <a:pPr marL="471488" lvl="1" indent="-128588" algn="l">
              <a:buFont typeface="Arial" panose="020B0604020202020204" pitchFamily="34" charset="0"/>
              <a:buChar char="•"/>
            </a:pPr>
            <a:r>
              <a:rPr lang="en-AU" sz="2000" b="1" dirty="0">
                <a:solidFill>
                  <a:srgbClr val="343536"/>
                </a:solidFill>
              </a:rPr>
              <a:t>After 20-30 minutes:</a:t>
            </a:r>
            <a:r>
              <a:rPr lang="en-AU" sz="2000" dirty="0">
                <a:solidFill>
                  <a:srgbClr val="343536"/>
                </a:solidFill>
              </a:rPr>
              <a:t> Blood starts clotting, and fat deposits in blood vessels increase the risk of heart attack and stroke.</a:t>
            </a:r>
          </a:p>
          <a:p>
            <a:pPr marL="471488" lvl="1" indent="-128588" algn="l">
              <a:buFont typeface="Arial" panose="020B0604020202020204" pitchFamily="34" charset="0"/>
              <a:buChar char="•"/>
            </a:pPr>
            <a:r>
              <a:rPr lang="en-AU" sz="2000" b="1" dirty="0">
                <a:solidFill>
                  <a:srgbClr val="343536"/>
                </a:solidFill>
              </a:rPr>
              <a:t>After two hours:</a:t>
            </a:r>
            <a:r>
              <a:rPr lang="en-AU" sz="2000" dirty="0">
                <a:solidFill>
                  <a:srgbClr val="343536"/>
                </a:solidFill>
              </a:rPr>
              <a:t> An irregular heartbeat can develop, </a:t>
            </a:r>
            <a:br>
              <a:rPr lang="en-AU" sz="2000" dirty="0">
                <a:solidFill>
                  <a:srgbClr val="343536"/>
                </a:solidFill>
              </a:rPr>
            </a:br>
            <a:r>
              <a:rPr lang="en-AU" sz="2000" dirty="0">
                <a:solidFill>
                  <a:srgbClr val="343536"/>
                </a:solidFill>
              </a:rPr>
              <a:t>triggering a heart attack or other serious cardiac problems.</a:t>
            </a:r>
          </a:p>
          <a:p>
            <a:r>
              <a:rPr lang="en-US" sz="2400" dirty="0"/>
              <a:t>A smoke-free workplace can provide protection from this harm.</a:t>
            </a:r>
          </a:p>
        </p:txBody>
      </p:sp>
    </p:spTree>
    <p:extLst>
      <p:ext uri="{BB962C8B-B14F-4D97-AF65-F5344CB8AC3E}">
        <p14:creationId xmlns:p14="http://schemas.microsoft.com/office/powerpoint/2010/main" val="259456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p:txBody>
          <a:bodyPr/>
          <a:lstStyle/>
          <a:p>
            <a:r>
              <a:rPr lang="en-US" dirty="0"/>
              <a:t>Other benefits of being smoke-free:</a:t>
            </a:r>
          </a:p>
        </p:txBody>
      </p:sp>
      <p:pic>
        <p:nvPicPr>
          <p:cNvPr id="4" name="Picture 3">
            <a:extLst>
              <a:ext uri="{FF2B5EF4-FFF2-40B4-BE49-F238E27FC236}">
                <a16:creationId xmlns:a16="http://schemas.microsoft.com/office/drawing/2014/main" id="{B6805D15-7992-4EB4-D149-564C37AA2A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41572" y="4981315"/>
            <a:ext cx="2376264" cy="1791704"/>
          </a:xfrm>
          <a:prstGeom prst="rect">
            <a:avLst/>
          </a:prstGeom>
        </p:spPr>
      </p:pic>
      <p:pic>
        <p:nvPicPr>
          <p:cNvPr id="9" name="Picture 8" descr="A picture containing arrow&#10;&#10;Description automatically generated">
            <a:extLst>
              <a:ext uri="{FF2B5EF4-FFF2-40B4-BE49-F238E27FC236}">
                <a16:creationId xmlns:a16="http://schemas.microsoft.com/office/drawing/2014/main" id="{E38B0709-31A2-0741-8B09-F70259D67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15" t="31196" r="15983" b="32095"/>
          <a:stretch/>
        </p:blipFill>
        <p:spPr>
          <a:xfrm>
            <a:off x="5497666" y="3265271"/>
            <a:ext cx="3520170" cy="1891921"/>
          </a:xfrm>
          <a:prstGeom prst="rect">
            <a:avLst/>
          </a:prstGeom>
        </p:spPr>
      </p:pic>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1" y="1233041"/>
            <a:ext cx="7541260" cy="3754874"/>
          </a:xfrm>
        </p:spPr>
        <p:txBody>
          <a:bodyPr/>
          <a:lstStyle/>
          <a:p>
            <a:pPr algn="l"/>
            <a:r>
              <a:rPr lang="en-US" sz="2400" dirty="0"/>
              <a:t>Being smoke-free in the workplace is also good for </a:t>
            </a:r>
            <a:br>
              <a:rPr lang="en-US" sz="2400" dirty="0"/>
            </a:br>
            <a:r>
              <a:rPr lang="en-US" sz="2400" dirty="0"/>
              <a:t>your wallet and the environment. </a:t>
            </a:r>
            <a:r>
              <a:rPr lang="en-AU" sz="2400" dirty="0">
                <a:solidFill>
                  <a:srgbClr val="313131"/>
                </a:solidFill>
              </a:rPr>
              <a:t>Did you know: </a:t>
            </a:r>
          </a:p>
          <a:p>
            <a:pPr marL="628650" lvl="1" indent="-285750" algn="l">
              <a:buFont typeface="Arial" panose="020B0604020202020204" pitchFamily="34" charset="0"/>
              <a:buChar char="•"/>
            </a:pPr>
            <a:r>
              <a:rPr lang="en-AU" sz="2200" dirty="0">
                <a:solidFill>
                  <a:srgbClr val="313131"/>
                </a:solidFill>
              </a:rPr>
              <a:t>The world’s most littered plastic item is cigarette butts. Trillions are thrown into the environment every year. </a:t>
            </a:r>
          </a:p>
          <a:p>
            <a:pPr marL="628650" lvl="1" indent="-285750" algn="l">
              <a:buFont typeface="Arial" panose="020B0604020202020204" pitchFamily="34" charset="0"/>
              <a:buChar char="•"/>
            </a:pPr>
            <a:r>
              <a:rPr lang="en-AU" sz="2200" dirty="0">
                <a:solidFill>
                  <a:srgbClr val="313131"/>
                </a:solidFill>
              </a:rPr>
              <a:t>Butts pollute the environment with poisons and microplastics. </a:t>
            </a:r>
          </a:p>
          <a:p>
            <a:pPr marL="628650" lvl="1" indent="-285750" algn="l">
              <a:buFont typeface="Arial" panose="020B0604020202020204" pitchFamily="34" charset="0"/>
              <a:buChar char="•"/>
            </a:pPr>
            <a:r>
              <a:rPr lang="en-AU" sz="2200" dirty="0">
                <a:solidFill>
                  <a:srgbClr val="313131"/>
                </a:solidFill>
              </a:rPr>
              <a:t>Someone who smokes 30 cigarettes/day spends at least  $350 a week. </a:t>
            </a:r>
          </a:p>
          <a:p>
            <a:pPr marL="628650" lvl="1" indent="-285750" algn="l">
              <a:buFont typeface="Arial" panose="020B0604020202020204" pitchFamily="34" charset="0"/>
              <a:buChar char="•"/>
            </a:pPr>
            <a:r>
              <a:rPr lang="en-AU" sz="2200" dirty="0">
                <a:solidFill>
                  <a:srgbClr val="313131"/>
                </a:solidFill>
              </a:rPr>
              <a:t>In six months, a person who used to </a:t>
            </a:r>
            <a:br>
              <a:rPr lang="en-AU" sz="2200" dirty="0">
                <a:solidFill>
                  <a:srgbClr val="313131"/>
                </a:solidFill>
              </a:rPr>
            </a:br>
            <a:r>
              <a:rPr lang="en-AU" sz="2200" dirty="0">
                <a:solidFill>
                  <a:srgbClr val="313131"/>
                </a:solidFill>
              </a:rPr>
              <a:t>smoke could save almost $10,000.</a:t>
            </a:r>
          </a:p>
        </p:txBody>
      </p:sp>
    </p:spTree>
    <p:extLst>
      <p:ext uri="{BB962C8B-B14F-4D97-AF65-F5344CB8AC3E}">
        <p14:creationId xmlns:p14="http://schemas.microsoft.com/office/powerpoint/2010/main" val="2679189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8D020F-151F-6447-A6BE-A0525A09C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92076"/>
            <a:ext cx="4252083" cy="4252083"/>
          </a:xfrm>
          <a:prstGeom prst="rect">
            <a:avLst/>
          </a:prstGeom>
        </p:spPr>
      </p:pic>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a:xfrm>
            <a:off x="535940" y="404664"/>
            <a:ext cx="7541260" cy="492443"/>
          </a:xfrm>
        </p:spPr>
        <p:txBody>
          <a:bodyPr/>
          <a:lstStyle/>
          <a:p>
            <a:r>
              <a:rPr lang="en-US" dirty="0"/>
              <a:t>What about vaping?</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0" y="945389"/>
            <a:ext cx="7708467" cy="3893374"/>
          </a:xfrm>
        </p:spPr>
        <p:txBody>
          <a:bodyPr/>
          <a:lstStyle/>
          <a:p>
            <a:pPr algn="l"/>
            <a:r>
              <a:rPr lang="en-AU" sz="2400" dirty="0">
                <a:solidFill>
                  <a:srgbClr val="313131"/>
                </a:solidFill>
              </a:rPr>
              <a:t>The evidence does not support vaping as the best way to stop smoking. Here are five vaping facts: </a:t>
            </a:r>
          </a:p>
          <a:p>
            <a:pPr marL="685800" lvl="1" indent="-342900" algn="l">
              <a:buFont typeface="+mj-lt"/>
              <a:buAutoNum type="arabicPeriod"/>
            </a:pPr>
            <a:r>
              <a:rPr lang="en-AU" sz="2000" dirty="0">
                <a:solidFill>
                  <a:srgbClr val="313131"/>
                </a:solidFill>
              </a:rPr>
              <a:t>Short-term side-effects include nausea, vomiting, mouth and airway irritation, chest pain and heart palpitations. </a:t>
            </a:r>
          </a:p>
          <a:p>
            <a:pPr marL="685800" lvl="1" indent="-342900" algn="l">
              <a:buFont typeface="+mj-lt"/>
              <a:buAutoNum type="arabicPeriod"/>
            </a:pPr>
            <a:r>
              <a:rPr lang="en-AU" sz="2000" dirty="0">
                <a:solidFill>
                  <a:srgbClr val="313131"/>
                </a:solidFill>
              </a:rPr>
              <a:t>Studies show vaping is linked to lung disease. </a:t>
            </a:r>
          </a:p>
          <a:p>
            <a:pPr marL="685800" lvl="1" indent="-342900" algn="l">
              <a:buFont typeface="+mj-lt"/>
              <a:buAutoNum type="arabicPeriod"/>
            </a:pPr>
            <a:r>
              <a:rPr lang="en-AU" sz="2000" dirty="0">
                <a:solidFill>
                  <a:srgbClr val="313131"/>
                </a:solidFill>
              </a:rPr>
              <a:t>Vapes produce toxic chemicals. </a:t>
            </a:r>
          </a:p>
          <a:p>
            <a:pPr marL="685800" lvl="1" indent="-342900" algn="l">
              <a:buFont typeface="+mj-lt"/>
              <a:buAutoNum type="arabicPeriod"/>
            </a:pPr>
            <a:r>
              <a:rPr lang="en-AU" sz="2000" dirty="0">
                <a:solidFill>
                  <a:srgbClr val="313131"/>
                </a:solidFill>
              </a:rPr>
              <a:t>Vaping increases the chance of having a heart attack or stroke. </a:t>
            </a:r>
          </a:p>
          <a:p>
            <a:pPr marL="685800" lvl="1" indent="-342900" algn="l">
              <a:buFont typeface="+mj-lt"/>
              <a:buAutoNum type="arabicPeriod"/>
            </a:pPr>
            <a:r>
              <a:rPr lang="en-AU" sz="2000" dirty="0">
                <a:solidFill>
                  <a:srgbClr val="313131"/>
                </a:solidFill>
              </a:rPr>
              <a:t>Vaping exposes you to heavy metals such as chromium, nickel and lead that are linked to heart disease, </a:t>
            </a:r>
            <a:br>
              <a:rPr lang="en-AU" sz="2000" dirty="0">
                <a:solidFill>
                  <a:srgbClr val="313131"/>
                </a:solidFill>
              </a:rPr>
            </a:br>
            <a:r>
              <a:rPr lang="en-AU" sz="2000" dirty="0">
                <a:solidFill>
                  <a:srgbClr val="313131"/>
                </a:solidFill>
              </a:rPr>
              <a:t>brain damage and cancer.</a:t>
            </a:r>
          </a:p>
        </p:txBody>
      </p:sp>
    </p:spTree>
    <p:extLst>
      <p:ext uri="{BB962C8B-B14F-4D97-AF65-F5344CB8AC3E}">
        <p14:creationId xmlns:p14="http://schemas.microsoft.com/office/powerpoint/2010/main" val="86953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1" y="1412776"/>
            <a:ext cx="7541260" cy="630942"/>
          </a:xfrm>
        </p:spPr>
        <p:txBody>
          <a:bodyPr/>
          <a:lstStyle/>
          <a:p>
            <a:pPr algn="l"/>
            <a:r>
              <a:rPr lang="en-US" sz="1800" dirty="0"/>
              <a:t>Were you surprised by any of this information? </a:t>
            </a:r>
          </a:p>
          <a:p>
            <a:pPr algn="l"/>
            <a:r>
              <a:rPr lang="en-US" sz="1800" dirty="0"/>
              <a:t>Has it changed how you think about smoking/vaping? </a:t>
            </a:r>
          </a:p>
        </p:txBody>
      </p:sp>
    </p:spTree>
    <p:extLst>
      <p:ext uri="{BB962C8B-B14F-4D97-AF65-F5344CB8AC3E}">
        <p14:creationId xmlns:p14="http://schemas.microsoft.com/office/powerpoint/2010/main" val="246504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109036"/>
            <a:ext cx="7391400" cy="507831"/>
          </a:xfrm>
        </p:spPr>
        <p:txBody>
          <a:bodyPr/>
          <a:lstStyle/>
          <a:p>
            <a:pPr marL="214313" indent="-214313" algn="l"/>
            <a:r>
              <a:rPr lang="en-AU" dirty="0">
                <a:cs typeface="Arial" panose="020B0604020202020204" pitchFamily="34" charset="0"/>
              </a:rPr>
              <a:t>How will your new policy look?</a:t>
            </a:r>
            <a:endParaRPr lang="en-US" b="1" dirty="0"/>
          </a:p>
        </p:txBody>
      </p:sp>
    </p:spTree>
    <p:extLst>
      <p:ext uri="{BB962C8B-B14F-4D97-AF65-F5344CB8AC3E}">
        <p14:creationId xmlns:p14="http://schemas.microsoft.com/office/powerpoint/2010/main" val="3355612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1" y="1412776"/>
            <a:ext cx="7541260" cy="1764522"/>
          </a:xfrm>
        </p:spPr>
        <p:txBody>
          <a:bodyPr/>
          <a:lstStyle/>
          <a:p>
            <a:pPr marL="285750" indent="-285750">
              <a:lnSpc>
                <a:spcPct val="150000"/>
              </a:lnSpc>
              <a:buFont typeface="Arial" panose="020B0604020202020204" pitchFamily="34" charset="0"/>
              <a:buChar char="•"/>
            </a:pPr>
            <a:r>
              <a:rPr lang="en-AU" sz="1800" dirty="0">
                <a:ea typeface="Calibri" panose="020F0502020204030204" pitchFamily="34" charset="0"/>
                <a:cs typeface="Times New Roman" panose="02020603050405020304" pitchFamily="18" charset="0"/>
              </a:rPr>
              <a:t>Are there any possible challenges with implementing this policy?</a:t>
            </a:r>
          </a:p>
          <a:p>
            <a:pPr marL="285750" indent="-285750">
              <a:lnSpc>
                <a:spcPct val="150000"/>
              </a:lnSpc>
              <a:buFont typeface="Arial" panose="020B0604020202020204" pitchFamily="34" charset="0"/>
              <a:buChar char="•"/>
            </a:pPr>
            <a:r>
              <a:rPr lang="en-AU" sz="1800" dirty="0">
                <a:ea typeface="Calibri" panose="020F0502020204030204" pitchFamily="34" charset="0"/>
                <a:cs typeface="Times New Roman" panose="02020603050405020304" pitchFamily="18" charset="0"/>
              </a:rPr>
              <a:t>If yes, can you come up with workable solutions?</a:t>
            </a:r>
          </a:p>
          <a:p>
            <a:pPr marL="285750" indent="-285750">
              <a:lnSpc>
                <a:spcPct val="150000"/>
              </a:lnSpc>
              <a:buFont typeface="Arial" panose="020B0604020202020204" pitchFamily="34" charset="0"/>
              <a:buChar char="•"/>
            </a:pPr>
            <a:r>
              <a:rPr lang="en-AU" sz="1800" dirty="0">
                <a:ea typeface="Calibri" panose="020F0502020204030204" pitchFamily="34" charset="0"/>
              </a:rPr>
              <a:t>Is anything missing from the policy, anything that doesn’t make sense, or anything you would change or add</a:t>
            </a:r>
            <a:r>
              <a:rPr lang="en-US" sz="1800" dirty="0"/>
              <a:t>? </a:t>
            </a:r>
          </a:p>
        </p:txBody>
      </p:sp>
    </p:spTree>
    <p:extLst>
      <p:ext uri="{BB962C8B-B14F-4D97-AF65-F5344CB8AC3E}">
        <p14:creationId xmlns:p14="http://schemas.microsoft.com/office/powerpoint/2010/main" val="398336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109036"/>
            <a:ext cx="7391400" cy="507831"/>
          </a:xfrm>
        </p:spPr>
        <p:txBody>
          <a:bodyPr/>
          <a:lstStyle/>
          <a:p>
            <a:pPr marL="214313" indent="-214313" algn="l"/>
            <a:r>
              <a:rPr lang="en-AU" dirty="0">
                <a:cs typeface="Arial" panose="020B0604020202020204" pitchFamily="34" charset="0"/>
              </a:rPr>
              <a:t>How to be smoke-free at work</a:t>
            </a:r>
            <a:endParaRPr lang="en-US" b="1" dirty="0"/>
          </a:p>
        </p:txBody>
      </p:sp>
    </p:spTree>
    <p:extLst>
      <p:ext uri="{BB962C8B-B14F-4D97-AF65-F5344CB8AC3E}">
        <p14:creationId xmlns:p14="http://schemas.microsoft.com/office/powerpoint/2010/main" val="425703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EECEA-A01F-5E4C-A338-194EF7D5F248}"/>
              </a:ext>
            </a:extLst>
          </p:cNvPr>
          <p:cNvSpPr>
            <a:spLocks noGrp="1"/>
          </p:cNvSpPr>
          <p:nvPr>
            <p:ph type="title"/>
          </p:nvPr>
        </p:nvSpPr>
        <p:spPr/>
        <p:txBody>
          <a:bodyPr/>
          <a:lstStyle/>
          <a:p>
            <a:r>
              <a:rPr lang="en-US" dirty="0"/>
              <a:t>Acknowledgement</a:t>
            </a:r>
          </a:p>
        </p:txBody>
      </p:sp>
      <p:sp>
        <p:nvSpPr>
          <p:cNvPr id="4" name="Content Placeholder 3">
            <a:extLst>
              <a:ext uri="{FF2B5EF4-FFF2-40B4-BE49-F238E27FC236}">
                <a16:creationId xmlns:a16="http://schemas.microsoft.com/office/drawing/2014/main" id="{7BA4DCF0-3D03-854B-837C-C8E20C6C1096}"/>
              </a:ext>
            </a:extLst>
          </p:cNvPr>
          <p:cNvSpPr>
            <a:spLocks noGrp="1"/>
          </p:cNvSpPr>
          <p:nvPr>
            <p:ph idx="1"/>
          </p:nvPr>
        </p:nvSpPr>
        <p:spPr>
          <a:xfrm>
            <a:off x="535941" y="1412776"/>
            <a:ext cx="7541260" cy="3323987"/>
          </a:xfrm>
        </p:spPr>
        <p:txBody>
          <a:bodyPr/>
          <a:lstStyle/>
          <a:p>
            <a:r>
              <a:rPr lang="en-US" sz="2400" dirty="0"/>
              <a:t>We acknowledge and respect the traditional custodians whose ancestral lands we are meeting upon here today. We pay our respects to Elders past, present and emerging. We acknowledge the deep feelings of attachment and relationship of Aboriginal and Torres Strait Islander peoples to Country. We also pay respects to the cultural authority of Aboriginal and Torres Strait Islander people visiting/attending from other areas of Australia present here.</a:t>
            </a:r>
            <a:endParaRPr lang="en-AU" sz="2400" dirty="0"/>
          </a:p>
        </p:txBody>
      </p:sp>
    </p:spTree>
    <p:extLst>
      <p:ext uri="{BB962C8B-B14F-4D97-AF65-F5344CB8AC3E}">
        <p14:creationId xmlns:p14="http://schemas.microsoft.com/office/powerpoint/2010/main" val="4278566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F67C-95DA-ED4A-B672-E27FA3053A20}"/>
              </a:ext>
            </a:extLst>
          </p:cNvPr>
          <p:cNvSpPr>
            <a:spLocks noGrp="1"/>
          </p:cNvSpPr>
          <p:nvPr>
            <p:ph type="title"/>
          </p:nvPr>
        </p:nvSpPr>
        <p:spPr>
          <a:xfrm>
            <a:off x="535941" y="509142"/>
            <a:ext cx="7541260" cy="984885"/>
          </a:xfrm>
        </p:spPr>
        <p:txBody>
          <a:bodyPr/>
          <a:lstStyle/>
          <a:p>
            <a:r>
              <a:rPr lang="en-US" dirty="0"/>
              <a:t>How can we work together </a:t>
            </a:r>
            <a:br>
              <a:rPr lang="en-US" dirty="0"/>
            </a:br>
            <a:r>
              <a:rPr lang="en-US" dirty="0"/>
              <a:t>to implement the policy?</a:t>
            </a:r>
          </a:p>
        </p:txBody>
      </p:sp>
      <p:sp>
        <p:nvSpPr>
          <p:cNvPr id="3" name="Content Placeholder 2">
            <a:extLst>
              <a:ext uri="{FF2B5EF4-FFF2-40B4-BE49-F238E27FC236}">
                <a16:creationId xmlns:a16="http://schemas.microsoft.com/office/drawing/2014/main" id="{A84A64E7-0204-6248-B8DE-9BE295AD7137}"/>
              </a:ext>
            </a:extLst>
          </p:cNvPr>
          <p:cNvSpPr>
            <a:spLocks noGrp="1"/>
          </p:cNvSpPr>
          <p:nvPr>
            <p:ph idx="1"/>
          </p:nvPr>
        </p:nvSpPr>
        <p:spPr>
          <a:xfrm>
            <a:off x="535941" y="1844824"/>
            <a:ext cx="7541260" cy="2000548"/>
          </a:xfrm>
        </p:spPr>
        <p:txBody>
          <a:bodyPr/>
          <a:lstStyle/>
          <a:p>
            <a:pPr marL="342900" indent="-342900">
              <a:buFont typeface="Arial" panose="020B0604020202020204" pitchFamily="34" charset="0"/>
              <a:buChar char="•"/>
            </a:pPr>
            <a:r>
              <a:rPr lang="en-US" sz="2400" dirty="0"/>
              <a:t>A workplace champion as a point of contact for staff, management and the TIS team</a:t>
            </a:r>
          </a:p>
          <a:p>
            <a:pPr marL="342900" indent="-342900">
              <a:buFont typeface="Arial" panose="020B0604020202020204" pitchFamily="34" charset="0"/>
              <a:buChar char="•"/>
            </a:pPr>
            <a:r>
              <a:rPr lang="en-US" sz="2400" dirty="0"/>
              <a:t>A buddy system so team members support each other</a:t>
            </a:r>
          </a:p>
          <a:p>
            <a:pPr marL="342900" indent="-342900">
              <a:buFont typeface="Arial" panose="020B0604020202020204" pitchFamily="34" charset="0"/>
              <a:buChar char="•"/>
            </a:pPr>
            <a:r>
              <a:rPr lang="en-US" sz="2400" dirty="0"/>
              <a:t>Any other ideas?</a:t>
            </a:r>
          </a:p>
        </p:txBody>
      </p:sp>
      <p:pic>
        <p:nvPicPr>
          <p:cNvPr id="4" name="Picture 3">
            <a:extLst>
              <a:ext uri="{FF2B5EF4-FFF2-40B4-BE49-F238E27FC236}">
                <a16:creationId xmlns:a16="http://schemas.microsoft.com/office/drawing/2014/main" id="{C4FC9627-7D8D-574D-A97F-C41B3C13E8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4346" y="3427986"/>
            <a:ext cx="1475121" cy="3062481"/>
          </a:xfrm>
          <a:prstGeom prst="rect">
            <a:avLst/>
          </a:prstGeom>
        </p:spPr>
      </p:pic>
    </p:spTree>
    <p:extLst>
      <p:ext uri="{BB962C8B-B14F-4D97-AF65-F5344CB8AC3E}">
        <p14:creationId xmlns:p14="http://schemas.microsoft.com/office/powerpoint/2010/main" val="406119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3D8022-1678-4DD9-BB2E-43834774613A}"/>
              </a:ext>
            </a:extLst>
          </p:cNvPr>
          <p:cNvSpPr>
            <a:spLocks noGrp="1"/>
          </p:cNvSpPr>
          <p:nvPr>
            <p:ph type="title"/>
          </p:nvPr>
        </p:nvSpPr>
        <p:spPr/>
        <p:txBody>
          <a:bodyPr>
            <a:noAutofit/>
          </a:bodyPr>
          <a:lstStyle/>
          <a:p>
            <a:pPr algn="l"/>
            <a:r>
              <a:rPr lang="en-AU" dirty="0"/>
              <a:t>How can people who smoke manage cravings? </a:t>
            </a:r>
          </a:p>
        </p:txBody>
      </p:sp>
      <p:sp>
        <p:nvSpPr>
          <p:cNvPr id="6" name="Content Placeholder 2">
            <a:extLst>
              <a:ext uri="{FF2B5EF4-FFF2-40B4-BE49-F238E27FC236}">
                <a16:creationId xmlns:a16="http://schemas.microsoft.com/office/drawing/2014/main" id="{6681B8DC-4642-4967-9582-EFAD4616D102}"/>
              </a:ext>
            </a:extLst>
          </p:cNvPr>
          <p:cNvSpPr>
            <a:spLocks noGrp="1"/>
          </p:cNvSpPr>
          <p:nvPr>
            <p:ph idx="1"/>
          </p:nvPr>
        </p:nvSpPr>
        <p:spPr/>
        <p:txBody>
          <a:bodyPr/>
          <a:lstStyle/>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p>
          <a:p>
            <a:endParaRPr lang="en-AU" dirty="0"/>
          </a:p>
          <a:p>
            <a:endParaRPr lang="en-AU" dirty="0"/>
          </a:p>
          <a:p>
            <a:endParaRPr lang="en-AU" dirty="0"/>
          </a:p>
          <a:p>
            <a:endParaRPr lang="en-AU" dirty="0"/>
          </a:p>
          <a:p>
            <a:endParaRPr lang="en-GB" dirty="0"/>
          </a:p>
          <a:p>
            <a:endParaRPr lang="en-GB" dirty="0"/>
          </a:p>
        </p:txBody>
      </p:sp>
      <p:sp>
        <p:nvSpPr>
          <p:cNvPr id="3" name="TextBox 2">
            <a:extLst>
              <a:ext uri="{FF2B5EF4-FFF2-40B4-BE49-F238E27FC236}">
                <a16:creationId xmlns:a16="http://schemas.microsoft.com/office/drawing/2014/main" id="{38372E96-2BC6-E83D-31DA-0D50FDBE364D}"/>
              </a:ext>
            </a:extLst>
          </p:cNvPr>
          <p:cNvSpPr txBox="1"/>
          <p:nvPr/>
        </p:nvSpPr>
        <p:spPr>
          <a:xfrm>
            <a:off x="395536" y="1720840"/>
            <a:ext cx="7541260" cy="3416320"/>
          </a:xfrm>
          <a:prstGeom prst="rect">
            <a:avLst/>
          </a:prstGeom>
          <a:noFill/>
        </p:spPr>
        <p:txBody>
          <a:bodyPr wrap="square" rtlCol="0">
            <a:spAutoFit/>
          </a:bodyPr>
          <a:lstStyle/>
          <a:p>
            <a:pPr marL="14288" lvl="1"/>
            <a:r>
              <a:rPr lang="en-AU" sz="2400" dirty="0">
                <a:ea typeface="Calibri" panose="020F0502020204030204" pitchFamily="34" charset="0"/>
                <a:cs typeface="Times New Roman" panose="02020603050405020304" pitchFamily="18" charset="0"/>
              </a:rPr>
              <a:t>Use the 5 ‘Deadly Ds’</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Deep breaths </a:t>
            </a:r>
            <a:r>
              <a:rPr lang="en-AU" sz="2400" dirty="0">
                <a:ea typeface="Calibri" panose="020F0502020204030204" pitchFamily="34" charset="0"/>
                <a:cs typeface="Times New Roman" panose="02020603050405020304" pitchFamily="18" charset="0"/>
              </a:rPr>
              <a:t>- use mindfulness, relaxation, or yoga</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Drink water</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Distract</a:t>
            </a:r>
            <a:r>
              <a:rPr lang="en-AU" sz="2400" dirty="0">
                <a:ea typeface="Calibri" panose="020F0502020204030204" pitchFamily="34" charset="0"/>
                <a:cs typeface="Times New Roman" panose="02020603050405020304" pitchFamily="18" charset="0"/>
              </a:rPr>
              <a:t> - replace smoke break with a different activity, e.g., go for a walk</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Delay</a:t>
            </a:r>
            <a:r>
              <a:rPr lang="en-AU" sz="2400" dirty="0">
                <a:ea typeface="Calibri" panose="020F0502020204030204" pitchFamily="34" charset="0"/>
                <a:cs typeface="Times New Roman" panose="02020603050405020304" pitchFamily="18" charset="0"/>
              </a:rPr>
              <a:t> - cravings only last 5 minutes. Use the ‘Keep our place a smoke-free space’ resources to keep your hands busy until the urge to smoke passes</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Dial 137 848 </a:t>
            </a:r>
            <a:r>
              <a:rPr lang="en-AU" sz="2400" dirty="0">
                <a:ea typeface="Calibri" panose="020F0502020204030204" pitchFamily="34" charset="0"/>
                <a:cs typeface="Times New Roman" panose="02020603050405020304" pitchFamily="18" charset="0"/>
              </a:rPr>
              <a:t>– call the Quitline for support.</a:t>
            </a:r>
          </a:p>
        </p:txBody>
      </p:sp>
      <p:pic>
        <p:nvPicPr>
          <p:cNvPr id="4" name="Picture 3">
            <a:extLst>
              <a:ext uri="{FF2B5EF4-FFF2-40B4-BE49-F238E27FC236}">
                <a16:creationId xmlns:a16="http://schemas.microsoft.com/office/drawing/2014/main" id="{42EFC632-3418-DC41-B20B-CFBDDE451F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097332"/>
            <a:ext cx="3672408" cy="3672408"/>
          </a:xfrm>
          <a:prstGeom prst="rect">
            <a:avLst/>
          </a:prstGeom>
        </p:spPr>
      </p:pic>
    </p:spTree>
    <p:extLst>
      <p:ext uri="{BB962C8B-B14F-4D97-AF65-F5344CB8AC3E}">
        <p14:creationId xmlns:p14="http://schemas.microsoft.com/office/powerpoint/2010/main" val="393630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612B-EDB9-4332-9FF6-3AE331B077BB}"/>
              </a:ext>
            </a:extLst>
          </p:cNvPr>
          <p:cNvSpPr>
            <a:spLocks noGrp="1"/>
          </p:cNvSpPr>
          <p:nvPr>
            <p:ph type="title"/>
          </p:nvPr>
        </p:nvSpPr>
        <p:spPr/>
        <p:txBody>
          <a:bodyPr>
            <a:normAutofit/>
          </a:bodyPr>
          <a:lstStyle/>
          <a:p>
            <a:pPr algn="l"/>
            <a:r>
              <a:rPr lang="en-US" cap="none" dirty="0"/>
              <a:t>Where to get support</a:t>
            </a:r>
            <a:endParaRPr lang="en-AU" cap="none" dirty="0"/>
          </a:p>
        </p:txBody>
      </p:sp>
      <p:sp>
        <p:nvSpPr>
          <p:cNvPr id="3" name="Content Placeholder 2">
            <a:extLst>
              <a:ext uri="{FF2B5EF4-FFF2-40B4-BE49-F238E27FC236}">
                <a16:creationId xmlns:a16="http://schemas.microsoft.com/office/drawing/2014/main" id="{474B62C9-474E-2E4C-AF10-45D7F51A3343}"/>
              </a:ext>
            </a:extLst>
          </p:cNvPr>
          <p:cNvSpPr>
            <a:spLocks noGrp="1"/>
          </p:cNvSpPr>
          <p:nvPr>
            <p:ph idx="1"/>
          </p:nvPr>
        </p:nvSpPr>
        <p:spPr>
          <a:xfrm>
            <a:off x="535941" y="1412776"/>
            <a:ext cx="7541260" cy="2906693"/>
          </a:xfrm>
        </p:spPr>
        <p:txBody>
          <a:bodyPr/>
          <a:lstStyle/>
          <a:p>
            <a:pPr marL="214313" indent="-214313">
              <a:buFont typeface="Wingdings" panose="05000000000000000000" pitchFamily="2" charset="2"/>
              <a:buChar char="§"/>
            </a:pPr>
            <a:r>
              <a:rPr lang="en-US" sz="2400" dirty="0"/>
              <a:t>Aboriginal Health Workers, nurses or doctors at your local clinic at your local clinic</a:t>
            </a:r>
          </a:p>
          <a:p>
            <a:pPr marL="214313" indent="-214313">
              <a:spcAft>
                <a:spcPts val="450"/>
              </a:spcAft>
              <a:buFont typeface="Arial" panose="020B0604020202020204" pitchFamily="34" charset="0"/>
              <a:buChar char="•"/>
            </a:pPr>
            <a:r>
              <a:rPr lang="en-AU" sz="2400" dirty="0">
                <a:ea typeface="Calibri" panose="020F0502020204030204" pitchFamily="34" charset="0"/>
                <a:cs typeface="Times New Roman" panose="02020603050405020304" pitchFamily="18" charset="0"/>
              </a:rPr>
              <a:t>Call Aboriginal Quitline on 137 848</a:t>
            </a:r>
          </a:p>
          <a:p>
            <a:pPr marL="214313" indent="-214313">
              <a:spcAft>
                <a:spcPts val="450"/>
              </a:spcAft>
              <a:buFont typeface="Arial" panose="020B0604020202020204" pitchFamily="34" charset="0"/>
              <a:buChar char="•"/>
            </a:pPr>
            <a:r>
              <a:rPr lang="en-AU" sz="2400" dirty="0">
                <a:cs typeface="Times New Roman" panose="02020603050405020304" pitchFamily="18" charset="0"/>
              </a:rPr>
              <a:t>Use the ‘Keep our place a smoke-free space’ journal to track your progress and for tips and tricks to staying smoke-free</a:t>
            </a:r>
          </a:p>
          <a:p>
            <a:pPr marL="214313" indent="-214313">
              <a:lnSpc>
                <a:spcPct val="150000"/>
              </a:lnSpc>
              <a:buFont typeface="Wingdings" panose="05000000000000000000" pitchFamily="2" charset="2"/>
              <a:buChar char="§"/>
            </a:pPr>
            <a:r>
              <a:rPr lang="en-US" sz="2400" dirty="0"/>
              <a:t>Download the </a:t>
            </a:r>
            <a:r>
              <a:rPr lang="en-US" sz="2400" dirty="0" err="1"/>
              <a:t>MyQuit</a:t>
            </a:r>
            <a:r>
              <a:rPr lang="en-US" sz="2400" dirty="0"/>
              <a:t> Buddy app.</a:t>
            </a:r>
          </a:p>
        </p:txBody>
      </p:sp>
      <p:pic>
        <p:nvPicPr>
          <p:cNvPr id="7" name="Picture 6">
            <a:extLst>
              <a:ext uri="{FF2B5EF4-FFF2-40B4-BE49-F238E27FC236}">
                <a16:creationId xmlns:a16="http://schemas.microsoft.com/office/drawing/2014/main" id="{FAF7C9BC-ACCF-4574-8A32-FF9210601ECE}"/>
              </a:ext>
            </a:extLst>
          </p:cNvPr>
          <p:cNvPicPr>
            <a:picLocks noChangeAspect="1"/>
          </p:cNvPicPr>
          <p:nvPr/>
        </p:nvPicPr>
        <p:blipFill>
          <a:blip r:embed="rId3"/>
          <a:stretch>
            <a:fillRect/>
          </a:stretch>
        </p:blipFill>
        <p:spPr>
          <a:xfrm>
            <a:off x="4572230" y="3764855"/>
            <a:ext cx="3680419" cy="1680369"/>
          </a:xfrm>
          <a:prstGeom prst="rect">
            <a:avLst/>
          </a:prstGeom>
        </p:spPr>
      </p:pic>
    </p:spTree>
    <p:extLst>
      <p:ext uri="{BB962C8B-B14F-4D97-AF65-F5344CB8AC3E}">
        <p14:creationId xmlns:p14="http://schemas.microsoft.com/office/powerpoint/2010/main" val="2639874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AADFA0-11DF-1598-F2B1-1CA0F347AAC2}"/>
              </a:ext>
            </a:extLst>
          </p:cNvPr>
          <p:cNvSpPr txBox="1"/>
          <p:nvPr/>
        </p:nvSpPr>
        <p:spPr>
          <a:xfrm>
            <a:off x="1235946" y="2644170"/>
            <a:ext cx="5522666" cy="1569660"/>
          </a:xfrm>
          <a:prstGeom prst="rect">
            <a:avLst/>
          </a:prstGeom>
          <a:noFill/>
        </p:spPr>
        <p:txBody>
          <a:bodyPr wrap="none" rtlCol="0">
            <a:spAutoFit/>
          </a:bodyPr>
          <a:lstStyle/>
          <a:p>
            <a:pPr algn="ctr"/>
            <a:r>
              <a:rPr lang="en-US" sz="2400" dirty="0"/>
              <a:t>Thank you for participating today</a:t>
            </a:r>
          </a:p>
          <a:p>
            <a:pPr algn="ctr"/>
            <a:r>
              <a:rPr lang="en-US" sz="2400" dirty="0"/>
              <a:t>Any questions or comments?</a:t>
            </a:r>
          </a:p>
          <a:p>
            <a:pPr algn="ctr"/>
            <a:endParaRPr lang="en-US" sz="2400" dirty="0"/>
          </a:p>
          <a:p>
            <a:pPr algn="ctr"/>
            <a:r>
              <a:rPr lang="en-US" sz="2400" dirty="0"/>
              <a:t>Please complete the evaluation survey</a:t>
            </a:r>
            <a:r>
              <a:rPr lang="en-US" dirty="0"/>
              <a:t>.</a:t>
            </a:r>
          </a:p>
        </p:txBody>
      </p:sp>
      <p:sp>
        <p:nvSpPr>
          <p:cNvPr id="3" name="Rectangular Callout 2">
            <a:extLst>
              <a:ext uri="{FF2B5EF4-FFF2-40B4-BE49-F238E27FC236}">
                <a16:creationId xmlns:a16="http://schemas.microsoft.com/office/drawing/2014/main" id="{A13CD9C3-D653-5B49-B27F-0B06893E5418}"/>
              </a:ext>
            </a:extLst>
          </p:cNvPr>
          <p:cNvSpPr/>
          <p:nvPr/>
        </p:nvSpPr>
        <p:spPr>
          <a:xfrm>
            <a:off x="6696236" y="1916832"/>
            <a:ext cx="1800200" cy="1145582"/>
          </a:xfrm>
          <a:prstGeom prst="wedgeRectCallout">
            <a:avLst>
              <a:gd name="adj1" fmla="val -31921"/>
              <a:gd name="adj2" fmla="val 74799"/>
            </a:avLst>
          </a:prstGeom>
          <a:solidFill>
            <a:srgbClr val="0E74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A1FEC4-C542-204C-B2DC-CC8CB0077B92}"/>
              </a:ext>
            </a:extLst>
          </p:cNvPr>
          <p:cNvSpPr txBox="1"/>
          <p:nvPr/>
        </p:nvSpPr>
        <p:spPr>
          <a:xfrm>
            <a:off x="7574568" y="2243313"/>
            <a:ext cx="972108" cy="1584176"/>
          </a:xfrm>
          <a:prstGeom prst="rect">
            <a:avLst/>
          </a:prstGeom>
          <a:noFill/>
        </p:spPr>
        <p:txBody>
          <a:bodyPr wrap="square" rtlCol="0">
            <a:spAutoFit/>
          </a:bodyPr>
          <a:lstStyle/>
          <a:p>
            <a:r>
              <a:rPr lang="en-US" sz="9600" dirty="0">
                <a:solidFill>
                  <a:srgbClr val="0E7481"/>
                </a:solidFill>
              </a:rPr>
              <a:t>?</a:t>
            </a:r>
          </a:p>
        </p:txBody>
      </p:sp>
      <p:pic>
        <p:nvPicPr>
          <p:cNvPr id="6" name="Graphic 5" descr="Clipboard Partially Ticked outline">
            <a:extLst>
              <a:ext uri="{FF2B5EF4-FFF2-40B4-BE49-F238E27FC236}">
                <a16:creationId xmlns:a16="http://schemas.microsoft.com/office/drawing/2014/main" id="{5ECC78CF-8AB4-A44A-A88B-8D87A9AF29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6216" y="3356992"/>
            <a:ext cx="1374698" cy="1374698"/>
          </a:xfrm>
          <a:prstGeom prst="rect">
            <a:avLst/>
          </a:prstGeom>
        </p:spPr>
      </p:pic>
    </p:spTree>
    <p:extLst>
      <p:ext uri="{BB962C8B-B14F-4D97-AF65-F5344CB8AC3E}">
        <p14:creationId xmlns:p14="http://schemas.microsoft.com/office/powerpoint/2010/main" val="288469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F00858-10D5-F943-B0B9-B1EE4375BE32}"/>
              </a:ext>
            </a:extLst>
          </p:cNvPr>
          <p:cNvSpPr>
            <a:spLocks noGrp="1"/>
          </p:cNvSpPr>
          <p:nvPr>
            <p:ph type="title"/>
          </p:nvPr>
        </p:nvSpPr>
        <p:spPr>
          <a:xfrm>
            <a:off x="535941" y="509142"/>
            <a:ext cx="7541260" cy="492443"/>
          </a:xfrm>
        </p:spPr>
        <p:txBody>
          <a:bodyPr/>
          <a:lstStyle/>
          <a:p>
            <a:r>
              <a:rPr lang="en-US" dirty="0"/>
              <a:t>Workshop agenda:</a:t>
            </a:r>
          </a:p>
        </p:txBody>
      </p:sp>
      <p:sp>
        <p:nvSpPr>
          <p:cNvPr id="4" name="Content Placeholder 3">
            <a:extLst>
              <a:ext uri="{FF2B5EF4-FFF2-40B4-BE49-F238E27FC236}">
                <a16:creationId xmlns:a16="http://schemas.microsoft.com/office/drawing/2014/main" id="{085F9B6C-99B1-0F4E-B89F-6DB852015FD0}"/>
              </a:ext>
            </a:extLst>
          </p:cNvPr>
          <p:cNvSpPr>
            <a:spLocks noGrp="1"/>
          </p:cNvSpPr>
          <p:nvPr>
            <p:ph idx="1"/>
          </p:nvPr>
        </p:nvSpPr>
        <p:spPr>
          <a:xfrm>
            <a:off x="539761" y="1988840"/>
            <a:ext cx="7541260" cy="2154436"/>
          </a:xfrm>
        </p:spPr>
        <p:txBody>
          <a:bodyPr/>
          <a:lstStyle/>
          <a:p>
            <a:pPr marL="342900" indent="-342900">
              <a:buFont typeface="Arial" panose="020B0604020202020204" pitchFamily="34" charset="0"/>
              <a:buChar char="•"/>
            </a:pPr>
            <a:r>
              <a:rPr lang="en-US" sz="2400" dirty="0"/>
              <a:t>What are the benefits of a smoke-free workplace?</a:t>
            </a:r>
          </a:p>
          <a:p>
            <a:pPr marL="342900" indent="-342900">
              <a:buFont typeface="Arial" panose="020B0604020202020204" pitchFamily="34" charset="0"/>
              <a:buChar char="•"/>
            </a:pPr>
            <a:r>
              <a:rPr lang="en-US" sz="2400" dirty="0"/>
              <a:t>What is your current smoke-free workplace policy?</a:t>
            </a:r>
          </a:p>
          <a:p>
            <a:pPr marL="342900" indent="-342900">
              <a:buFont typeface="Arial" panose="020B0604020202020204" pitchFamily="34" charset="0"/>
              <a:buChar char="•"/>
            </a:pPr>
            <a:r>
              <a:rPr lang="en-US" sz="2400" dirty="0"/>
              <a:t>What are the harms of second-hand smoke?</a:t>
            </a:r>
          </a:p>
          <a:p>
            <a:pPr marL="342900" indent="-342900">
              <a:buFont typeface="Arial" panose="020B0604020202020204" pitchFamily="34" charset="0"/>
              <a:buChar char="•"/>
            </a:pPr>
            <a:r>
              <a:rPr lang="en-US" sz="2400" dirty="0"/>
              <a:t>How will your new policy look?</a:t>
            </a:r>
          </a:p>
          <a:p>
            <a:pPr marL="342900" indent="-342900">
              <a:buFont typeface="Arial" panose="020B0604020202020204" pitchFamily="34" charset="0"/>
              <a:buChar char="•"/>
            </a:pPr>
            <a:r>
              <a:rPr lang="en-US" sz="2400" dirty="0"/>
              <a:t>How to be smoke-free at work.</a:t>
            </a:r>
          </a:p>
        </p:txBody>
      </p:sp>
    </p:spTree>
    <p:extLst>
      <p:ext uri="{BB962C8B-B14F-4D97-AF65-F5344CB8AC3E}">
        <p14:creationId xmlns:p14="http://schemas.microsoft.com/office/powerpoint/2010/main" val="321920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002381"/>
            <a:ext cx="5910808" cy="1015663"/>
          </a:xfrm>
        </p:spPr>
        <p:txBody>
          <a:bodyPr/>
          <a:lstStyle/>
          <a:p>
            <a:pPr marL="19050" indent="-19050" algn="l"/>
            <a:r>
              <a:rPr lang="en-AU" dirty="0">
                <a:cs typeface="Arial" panose="020B0604020202020204" pitchFamily="34" charset="0"/>
              </a:rPr>
              <a:t>What are the benefits of a smoke-free workplace?</a:t>
            </a:r>
            <a:endParaRPr lang="en-US" b="1" dirty="0"/>
          </a:p>
        </p:txBody>
      </p:sp>
      <p:pic>
        <p:nvPicPr>
          <p:cNvPr id="5" name="Picture 4">
            <a:extLst>
              <a:ext uri="{FF2B5EF4-FFF2-40B4-BE49-F238E27FC236}">
                <a16:creationId xmlns:a16="http://schemas.microsoft.com/office/drawing/2014/main" id="{DA5506FD-2F94-9047-A823-44EA6AE6B3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660232" y="2780928"/>
            <a:ext cx="1674585" cy="1651000"/>
          </a:xfrm>
          <a:prstGeom prst="rect">
            <a:avLst/>
          </a:prstGeom>
        </p:spPr>
      </p:pic>
    </p:spTree>
    <p:extLst>
      <p:ext uri="{BB962C8B-B14F-4D97-AF65-F5344CB8AC3E}">
        <p14:creationId xmlns:p14="http://schemas.microsoft.com/office/powerpoint/2010/main" val="3685987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E0189-1BE9-A04B-BA39-C10817E6CA4B}"/>
              </a:ext>
            </a:extLst>
          </p:cNvPr>
          <p:cNvSpPr>
            <a:spLocks noGrp="1"/>
          </p:cNvSpPr>
          <p:nvPr>
            <p:ph type="title"/>
          </p:nvPr>
        </p:nvSpPr>
        <p:spPr>
          <a:xfrm>
            <a:off x="535941" y="509142"/>
            <a:ext cx="7541260" cy="984885"/>
          </a:xfrm>
        </p:spPr>
        <p:txBody>
          <a:bodyPr/>
          <a:lstStyle/>
          <a:p>
            <a:r>
              <a:rPr lang="en-US" dirty="0"/>
              <a:t>Why should your workplace have a Smoke-free Policy?</a:t>
            </a:r>
          </a:p>
        </p:txBody>
      </p:sp>
      <p:sp>
        <p:nvSpPr>
          <p:cNvPr id="2" name="Content Placeholder 1">
            <a:extLst>
              <a:ext uri="{FF2B5EF4-FFF2-40B4-BE49-F238E27FC236}">
                <a16:creationId xmlns:a16="http://schemas.microsoft.com/office/drawing/2014/main" id="{29D30470-40BD-3741-A6F5-9B0C3A8A734B}"/>
              </a:ext>
            </a:extLst>
          </p:cNvPr>
          <p:cNvSpPr>
            <a:spLocks noGrp="1"/>
          </p:cNvSpPr>
          <p:nvPr>
            <p:ph idx="1"/>
          </p:nvPr>
        </p:nvSpPr>
        <p:spPr>
          <a:xfrm>
            <a:off x="234599" y="1690062"/>
            <a:ext cx="7541260" cy="3339376"/>
          </a:xfrm>
        </p:spPr>
        <p:txBody>
          <a:bodyPr/>
          <a:lstStyle/>
          <a:p>
            <a:pPr marL="342900" indent="-342900">
              <a:buFont typeface="Arial" panose="020B0604020202020204" pitchFamily="34" charset="0"/>
              <a:buChar char="•"/>
            </a:pPr>
            <a:r>
              <a:rPr lang="en-US" sz="2300" dirty="0"/>
              <a:t>Each state has legislation outlining where people can and can’t smoke in the workplace. Having a policy in place ensures you are following the legislation. </a:t>
            </a:r>
          </a:p>
          <a:p>
            <a:pPr marL="342900" indent="-342900">
              <a:buFont typeface="Arial" panose="020B0604020202020204" pitchFamily="34" charset="0"/>
              <a:buChar char="•"/>
            </a:pPr>
            <a:r>
              <a:rPr lang="en-US" sz="2300" dirty="0"/>
              <a:t>But more importantly it sends a strong message to the community that your workplace is committed to providing a healthy, supportive working environment for all staff, contractors and visitors. </a:t>
            </a:r>
          </a:p>
          <a:p>
            <a:pPr marL="342900" indent="-342900">
              <a:buFont typeface="Arial" panose="020B0604020202020204" pitchFamily="34" charset="0"/>
              <a:buChar char="•"/>
            </a:pPr>
            <a:r>
              <a:rPr lang="en-US" sz="2300" dirty="0"/>
              <a:t>Everyone has a part to play in keeping the workplace </a:t>
            </a:r>
            <a:br>
              <a:rPr lang="en-US" sz="2300" dirty="0"/>
            </a:br>
            <a:r>
              <a:rPr lang="en-US" sz="2300" dirty="0"/>
              <a:t>safe, and that is the focus of today’s workshop.</a:t>
            </a:r>
          </a:p>
        </p:txBody>
      </p:sp>
      <p:pic>
        <p:nvPicPr>
          <p:cNvPr id="5" name="Picture 4" descr="A picture containing text, vector graphics, sign&#10;&#10;Description automatically generated">
            <a:extLst>
              <a:ext uri="{FF2B5EF4-FFF2-40B4-BE49-F238E27FC236}">
                <a16:creationId xmlns:a16="http://schemas.microsoft.com/office/drawing/2014/main" id="{E81CAF60-D2CD-87BA-CB82-EA94144B1A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3217" y="3933056"/>
            <a:ext cx="1656184" cy="2765940"/>
          </a:xfrm>
          <a:prstGeom prst="rect">
            <a:avLst/>
          </a:prstGeom>
        </p:spPr>
      </p:pic>
    </p:spTree>
    <p:extLst>
      <p:ext uri="{BB962C8B-B14F-4D97-AF65-F5344CB8AC3E}">
        <p14:creationId xmlns:p14="http://schemas.microsoft.com/office/powerpoint/2010/main" val="209974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FC0C5-6D0E-9D48-9034-CB83181514C9}"/>
              </a:ext>
            </a:extLst>
          </p:cNvPr>
          <p:cNvSpPr>
            <a:spLocks noGrp="1"/>
          </p:cNvSpPr>
          <p:nvPr>
            <p:ph type="title"/>
          </p:nvPr>
        </p:nvSpPr>
        <p:spPr/>
        <p:txBody>
          <a:bodyPr/>
          <a:lstStyle/>
          <a:p>
            <a:r>
              <a:rPr lang="en-US" dirty="0"/>
              <a:t>Benefits of a Smoke-Free Workplace</a:t>
            </a:r>
          </a:p>
        </p:txBody>
      </p:sp>
      <p:sp>
        <p:nvSpPr>
          <p:cNvPr id="4" name="Text Placeholder 3">
            <a:extLst>
              <a:ext uri="{FF2B5EF4-FFF2-40B4-BE49-F238E27FC236}">
                <a16:creationId xmlns:a16="http://schemas.microsoft.com/office/drawing/2014/main" id="{3E1430CB-87CE-4410-97C1-C20CC028750C}"/>
              </a:ext>
            </a:extLst>
          </p:cNvPr>
          <p:cNvSpPr>
            <a:spLocks noGrp="1"/>
          </p:cNvSpPr>
          <p:nvPr>
            <p:ph idx="1"/>
          </p:nvPr>
        </p:nvSpPr>
        <p:spPr>
          <a:xfrm>
            <a:off x="395536" y="1145878"/>
            <a:ext cx="7541260" cy="3816424"/>
          </a:xfrm>
        </p:spPr>
        <p:txBody>
          <a:bodyPr>
            <a:noAutofit/>
          </a:bodyPr>
          <a:lstStyle/>
          <a:p>
            <a:r>
              <a:rPr lang="en-US" sz="2400" dirty="0">
                <a:solidFill>
                  <a:schemeClr val="tx1"/>
                </a:solidFill>
              </a:rPr>
              <a:t>Creates an environment that:</a:t>
            </a:r>
          </a:p>
          <a:p>
            <a:pPr marL="342900" indent="-342900">
              <a:buFont typeface="Wingdings" pitchFamily="2" charset="2"/>
              <a:buChar char="ü"/>
            </a:pPr>
            <a:r>
              <a:rPr lang="en-US" sz="2400" dirty="0">
                <a:solidFill>
                  <a:schemeClr val="tx1"/>
                </a:solidFill>
              </a:rPr>
              <a:t>de-</a:t>
            </a:r>
            <a:r>
              <a:rPr lang="en-US" sz="2400" dirty="0" err="1">
                <a:solidFill>
                  <a:schemeClr val="tx1"/>
                </a:solidFill>
              </a:rPr>
              <a:t>normalises</a:t>
            </a:r>
            <a:r>
              <a:rPr lang="en-US" sz="2400" dirty="0">
                <a:solidFill>
                  <a:schemeClr val="tx1"/>
                </a:solidFill>
              </a:rPr>
              <a:t> smoking</a:t>
            </a:r>
          </a:p>
          <a:p>
            <a:pPr marL="374650" indent="-374650">
              <a:buFont typeface="Wingdings" panose="05000000000000000000" pitchFamily="2" charset="2"/>
              <a:buChar char="ü"/>
            </a:pPr>
            <a:r>
              <a:rPr lang="en-US" sz="2400" dirty="0">
                <a:solidFill>
                  <a:schemeClr val="tx1"/>
                </a:solidFill>
              </a:rPr>
              <a:t>is more supportive for people trying to quit</a:t>
            </a:r>
          </a:p>
          <a:p>
            <a:pPr marL="374650" indent="-374650">
              <a:buFont typeface="Wingdings" panose="05000000000000000000" pitchFamily="2" charset="2"/>
              <a:buChar char="ü"/>
            </a:pPr>
            <a:r>
              <a:rPr lang="en-US" sz="2400" dirty="0">
                <a:solidFill>
                  <a:schemeClr val="tx1"/>
                </a:solidFill>
              </a:rPr>
              <a:t>encourages those who smoke to make a quit attempt</a:t>
            </a:r>
          </a:p>
          <a:p>
            <a:pPr marL="415925" indent="-415925">
              <a:buFont typeface="Wingdings" panose="05000000000000000000" pitchFamily="2" charset="2"/>
              <a:buChar char="ü"/>
            </a:pPr>
            <a:r>
              <a:rPr lang="en-US" sz="2400" dirty="0">
                <a:solidFill>
                  <a:schemeClr val="tx1"/>
                </a:solidFill>
              </a:rPr>
              <a:t>improves health and safety for everyone, including people who don’t smoke.</a:t>
            </a:r>
          </a:p>
          <a:p>
            <a:pPr marL="415925" indent="-415925">
              <a:buFont typeface="Wingdings" panose="05000000000000000000" pitchFamily="2" charset="2"/>
              <a:buChar char="ü"/>
            </a:pPr>
            <a:endParaRPr lang="en-US" sz="2400" dirty="0">
              <a:solidFill>
                <a:schemeClr val="tx1"/>
              </a:solidFill>
            </a:endParaRPr>
          </a:p>
          <a:p>
            <a:r>
              <a:rPr lang="en-US" sz="2400" dirty="0">
                <a:solidFill>
                  <a:schemeClr val="tx1"/>
                </a:solidFill>
              </a:rPr>
              <a:t>A smoke-free workplace is a space where </a:t>
            </a:r>
            <a:br>
              <a:rPr lang="en-US" sz="2400" dirty="0">
                <a:solidFill>
                  <a:schemeClr val="tx1"/>
                </a:solidFill>
              </a:rPr>
            </a:br>
            <a:r>
              <a:rPr lang="en-US" sz="2400" dirty="0">
                <a:solidFill>
                  <a:schemeClr val="tx1"/>
                </a:solidFill>
              </a:rPr>
              <a:t>more people achieve long-term smoking cessation</a:t>
            </a:r>
            <a:r>
              <a:rPr lang="en-US" dirty="0">
                <a:solidFill>
                  <a:schemeClr val="tx1"/>
                </a:solidFill>
              </a:rPr>
              <a:t>.</a:t>
            </a:r>
            <a:endParaRPr lang="en-AU" b="1" dirty="0">
              <a:solidFill>
                <a:schemeClr val="tx1"/>
              </a:solidFill>
            </a:endParaRPr>
          </a:p>
        </p:txBody>
      </p:sp>
      <p:pic>
        <p:nvPicPr>
          <p:cNvPr id="5" name="Picture 4">
            <a:extLst>
              <a:ext uri="{FF2B5EF4-FFF2-40B4-BE49-F238E27FC236}">
                <a16:creationId xmlns:a16="http://schemas.microsoft.com/office/drawing/2014/main" id="{9CAB78AF-06E4-F946-98F4-9CFAE09F8E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39640" y="3431061"/>
            <a:ext cx="1475121" cy="3062481"/>
          </a:xfrm>
          <a:prstGeom prst="rect">
            <a:avLst/>
          </a:prstGeom>
        </p:spPr>
      </p:pic>
    </p:spTree>
    <p:extLst>
      <p:ext uri="{BB962C8B-B14F-4D97-AF65-F5344CB8AC3E}">
        <p14:creationId xmlns:p14="http://schemas.microsoft.com/office/powerpoint/2010/main" val="425525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002381"/>
            <a:ext cx="4398640" cy="1523494"/>
          </a:xfrm>
        </p:spPr>
        <p:txBody>
          <a:bodyPr/>
          <a:lstStyle/>
          <a:p>
            <a:pPr marL="19050" indent="-19050" algn="l"/>
            <a:r>
              <a:rPr lang="en-AU" dirty="0">
                <a:cs typeface="Arial" panose="020B0604020202020204" pitchFamily="34" charset="0"/>
              </a:rPr>
              <a:t>What is your current smoke-free workplace policy?</a:t>
            </a:r>
            <a:endParaRPr lang="en-US" b="1" dirty="0"/>
          </a:p>
        </p:txBody>
      </p:sp>
      <p:pic>
        <p:nvPicPr>
          <p:cNvPr id="5" name="Picture 4">
            <a:extLst>
              <a:ext uri="{FF2B5EF4-FFF2-40B4-BE49-F238E27FC236}">
                <a16:creationId xmlns:a16="http://schemas.microsoft.com/office/drawing/2014/main" id="{DA5506FD-2F94-9047-A823-44EA6AE6B3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76056" y="3140968"/>
            <a:ext cx="1674585" cy="1651000"/>
          </a:xfrm>
          <a:prstGeom prst="rect">
            <a:avLst/>
          </a:prstGeom>
        </p:spPr>
      </p:pic>
      <p:pic>
        <p:nvPicPr>
          <p:cNvPr id="3" name="Picture 2" descr="A mannequin wearing a pink dress&#10;&#10;Description automatically generated with medium confidence">
            <a:extLst>
              <a:ext uri="{FF2B5EF4-FFF2-40B4-BE49-F238E27FC236}">
                <a16:creationId xmlns:a16="http://schemas.microsoft.com/office/drawing/2014/main" id="{20E15C8F-FA8A-5FF8-D852-E62570D95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546184"/>
            <a:ext cx="2443584" cy="3311816"/>
          </a:xfrm>
          <a:prstGeom prst="rect">
            <a:avLst/>
          </a:prstGeom>
        </p:spPr>
      </p:pic>
    </p:spTree>
    <p:extLst>
      <p:ext uri="{BB962C8B-B14F-4D97-AF65-F5344CB8AC3E}">
        <p14:creationId xmlns:p14="http://schemas.microsoft.com/office/powerpoint/2010/main" val="4266927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C567C9-0FAA-8F41-8BA0-5F0536A03130}"/>
              </a:ext>
            </a:extLst>
          </p:cNvPr>
          <p:cNvSpPr>
            <a:spLocks noGrp="1"/>
          </p:cNvSpPr>
          <p:nvPr>
            <p:ph idx="1"/>
          </p:nvPr>
        </p:nvSpPr>
        <p:spPr>
          <a:xfrm>
            <a:off x="535941" y="1412776"/>
            <a:ext cx="7541260" cy="2893100"/>
          </a:xfrm>
        </p:spPr>
        <p:txBody>
          <a:bodyPr/>
          <a:lstStyle/>
          <a:p>
            <a:pPr marL="342900" indent="-342900">
              <a:buFont typeface="Arial" panose="020B0604020202020204" pitchFamily="34" charset="0"/>
              <a:buChar char="•"/>
            </a:pPr>
            <a:r>
              <a:rPr lang="en-US" sz="2400" dirty="0"/>
              <a:t>What do you know about your existing policy?</a:t>
            </a:r>
          </a:p>
          <a:p>
            <a:pPr marL="342900" indent="-342900">
              <a:buFont typeface="Arial" panose="020B0604020202020204" pitchFamily="34" charset="0"/>
              <a:buChar char="•"/>
            </a:pPr>
            <a:r>
              <a:rPr lang="en-US" sz="2400" dirty="0"/>
              <a:t>Are there many people who smoke in your workplace? Where do they go to smoke? </a:t>
            </a:r>
          </a:p>
          <a:p>
            <a:pPr marL="342900" indent="-342900">
              <a:buFont typeface="Arial" panose="020B0604020202020204" pitchFamily="34" charset="0"/>
              <a:buChar char="•"/>
            </a:pPr>
            <a:r>
              <a:rPr lang="en-US" sz="2400" dirty="0"/>
              <a:t>Are there designated smoking areas? If so, what is the visibility like (any signage)?</a:t>
            </a:r>
          </a:p>
          <a:p>
            <a:pPr marL="342900" indent="-342900">
              <a:buFont typeface="Arial" panose="020B0604020202020204" pitchFamily="34" charset="0"/>
              <a:buChar char="•"/>
            </a:pPr>
            <a:r>
              <a:rPr lang="en-US" sz="2400" dirty="0"/>
              <a:t>How does your </a:t>
            </a:r>
            <a:r>
              <a:rPr lang="en-US" sz="2400" dirty="0" err="1"/>
              <a:t>organisation</a:t>
            </a:r>
            <a:r>
              <a:rPr lang="en-US" sz="2400" dirty="0"/>
              <a:t> deal with vaping? </a:t>
            </a:r>
          </a:p>
          <a:p>
            <a:pPr marL="342900" indent="-342900">
              <a:buFont typeface="Arial" panose="020B0604020202020204" pitchFamily="34" charset="0"/>
              <a:buChar char="•"/>
            </a:pPr>
            <a:r>
              <a:rPr lang="en-US" sz="2400" dirty="0"/>
              <a:t>Do people follow the current policy (why/why not)? </a:t>
            </a:r>
          </a:p>
        </p:txBody>
      </p:sp>
      <p:sp>
        <p:nvSpPr>
          <p:cNvPr id="6" name="Title 5">
            <a:extLst>
              <a:ext uri="{FF2B5EF4-FFF2-40B4-BE49-F238E27FC236}">
                <a16:creationId xmlns:a16="http://schemas.microsoft.com/office/drawing/2014/main" id="{D1D4AD4C-9C88-7640-B283-90A587383152}"/>
              </a:ext>
            </a:extLst>
          </p:cNvPr>
          <p:cNvSpPr>
            <a:spLocks noGrp="1"/>
          </p:cNvSpPr>
          <p:nvPr>
            <p:ph type="title"/>
          </p:nvPr>
        </p:nvSpPr>
        <p:spPr/>
        <p:txBody>
          <a:bodyPr/>
          <a:lstStyle/>
          <a:p>
            <a:r>
              <a:rPr lang="en-US" dirty="0"/>
              <a:t>Group Discussion</a:t>
            </a:r>
          </a:p>
        </p:txBody>
      </p:sp>
    </p:spTree>
    <p:extLst>
      <p:ext uri="{BB962C8B-B14F-4D97-AF65-F5344CB8AC3E}">
        <p14:creationId xmlns:p14="http://schemas.microsoft.com/office/powerpoint/2010/main" val="3159051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002381"/>
            <a:ext cx="5190728" cy="1015663"/>
          </a:xfrm>
        </p:spPr>
        <p:txBody>
          <a:bodyPr/>
          <a:lstStyle/>
          <a:p>
            <a:pPr marL="19050" indent="-19050" algn="l"/>
            <a:r>
              <a:rPr lang="en-AU" dirty="0">
                <a:cs typeface="Arial" panose="020B0604020202020204" pitchFamily="34" charset="0"/>
              </a:rPr>
              <a:t>What are the effects of second-hand smoke?</a:t>
            </a:r>
            <a:endParaRPr lang="en-US" b="1" dirty="0"/>
          </a:p>
        </p:txBody>
      </p:sp>
      <p:pic>
        <p:nvPicPr>
          <p:cNvPr id="6" name="Picture 5">
            <a:extLst>
              <a:ext uri="{FF2B5EF4-FFF2-40B4-BE49-F238E27FC236}">
                <a16:creationId xmlns:a16="http://schemas.microsoft.com/office/drawing/2014/main" id="{133C8B51-B9D4-5443-976B-0D17AFB116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898532" y="3429000"/>
            <a:ext cx="4706519" cy="3128766"/>
          </a:xfrm>
          <a:prstGeom prst="rect">
            <a:avLst/>
          </a:prstGeom>
        </p:spPr>
      </p:pic>
      <p:pic>
        <p:nvPicPr>
          <p:cNvPr id="7" name="Picture 6">
            <a:extLst>
              <a:ext uri="{FF2B5EF4-FFF2-40B4-BE49-F238E27FC236}">
                <a16:creationId xmlns:a16="http://schemas.microsoft.com/office/drawing/2014/main" id="{553F4447-AA0D-DF41-8EE8-9181AE5F551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4755" y="5014129"/>
            <a:ext cx="1674585" cy="1651000"/>
          </a:xfrm>
          <a:prstGeom prst="rect">
            <a:avLst/>
          </a:prstGeom>
        </p:spPr>
      </p:pic>
    </p:spTree>
    <p:extLst>
      <p:ext uri="{BB962C8B-B14F-4D97-AF65-F5344CB8AC3E}">
        <p14:creationId xmlns:p14="http://schemas.microsoft.com/office/powerpoint/2010/main" val="3734573362"/>
      </p:ext>
    </p:extLst>
  </p:cSld>
  <p:clrMapOvr>
    <a:masterClrMapping/>
  </p:clrMapOvr>
</p:sld>
</file>

<file path=ppt/theme/theme1.xml><?xml version="1.0" encoding="utf-8"?>
<a:theme xmlns:a="http://schemas.openxmlformats.org/drawingml/2006/main" name="NBPU">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PU" id="{87663D7A-0464-0349-B156-3378D6244101}" vid="{DC653F30-EBF2-2D43-B8E7-07B28F8A2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NBPU</Template>
  <TotalTime>4074</TotalTime>
  <Words>1601</Words>
  <Application>Microsoft Office PowerPoint</Application>
  <PresentationFormat>On-screen Show (4:3)</PresentationFormat>
  <Paragraphs>153</Paragraphs>
  <Slides>23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NBPU</vt:lpstr>
      <vt:lpstr>KEEP OUR PLACE A SMOKE-FREE SPACE</vt:lpstr>
      <vt:lpstr>Acknowledgement</vt:lpstr>
      <vt:lpstr>Workshop agenda:</vt:lpstr>
      <vt:lpstr>What are the benefits of a smoke-free workplace?</vt:lpstr>
      <vt:lpstr>Why should your workplace have a Smoke-free Policy?</vt:lpstr>
      <vt:lpstr>Benefits of a Smoke-Free Workplace</vt:lpstr>
      <vt:lpstr>What is your current smoke-free workplace policy?</vt:lpstr>
      <vt:lpstr>Group Discussion</vt:lpstr>
      <vt:lpstr>What are the effects of second-hand smoke?</vt:lpstr>
      <vt:lpstr>What is second-hand smoke?</vt:lpstr>
      <vt:lpstr>What’s in second-hand smoke?</vt:lpstr>
      <vt:lpstr>What does second-hand smoke do to your body?</vt:lpstr>
      <vt:lpstr>What level of second-hand smoke is harmful?</vt:lpstr>
      <vt:lpstr>Other benefits of being smoke-free:</vt:lpstr>
      <vt:lpstr>What about vaping?</vt:lpstr>
      <vt:lpstr>Group Discussion</vt:lpstr>
      <vt:lpstr>How will your new policy look?</vt:lpstr>
      <vt:lpstr>Group Discussion</vt:lpstr>
      <vt:lpstr>How to be smoke-free at work</vt:lpstr>
      <vt:lpstr>How can we work together  to implement the policy?</vt:lpstr>
      <vt:lpstr>How can people who smoke manage cravings? </vt:lpstr>
      <vt:lpstr>Where to get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PROGRAM</dc:title>
  <dc:creator>Penney.Upton</dc:creator>
  <cp:lastModifiedBy>Aleina HUMPHREYS</cp:lastModifiedBy>
  <cp:revision>60</cp:revision>
  <cp:lastPrinted>2022-05-09T05:56:50Z</cp:lastPrinted>
  <dcterms:created xsi:type="dcterms:W3CDTF">2022-03-09T06:01:47Z</dcterms:created>
  <dcterms:modified xsi:type="dcterms:W3CDTF">2022-11-29T07:15:10Z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2016-05-16T00:00:00Z</vt:filetime>
  </property>
  <property fmtid="{D5CDD505-2E9C-101B-9397-08002B2CF9AE}" pid="3" name="Creator">
    <vt:lpwstr>Microsoft® PowerPoint® 2010</vt:lpwstr>
  </property>
  <property fmtid="{D5CDD505-2E9C-101B-9397-08002B2CF9AE}" pid="4" name="LastSaved">
    <vt:filetime>2016-07-18T00:00:00Z</vt:filetime>
  </property>
</Properties>
</file>