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3">
  <p:sldMasterIdLst>
    <p:sldMasterId id="2147483648" r:id="rId1"/>
  </p:sldMasterIdLst>
  <p:notesMasterIdLst>
    <p:notesMasterId r:id="rId57"/>
  </p:notesMasterIdLst>
  <p:handoutMasterIdLst>
    <p:handoutMasterId r:id="rId58"/>
  </p:handoutMasterIdLst>
  <p:sldIdLst>
    <p:sldId id="256" r:id="rId2"/>
    <p:sldId id="257" r:id="rId3"/>
    <p:sldId id="258" r:id="rId4"/>
    <p:sldId id="260" r:id="rId5"/>
    <p:sldId id="261" r:id="rId6"/>
    <p:sldId id="281"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62" r:id="rId20"/>
    <p:sldId id="297" r:id="rId21"/>
    <p:sldId id="263" r:id="rId22"/>
    <p:sldId id="298" r:id="rId23"/>
    <p:sldId id="299" r:id="rId24"/>
    <p:sldId id="300" r:id="rId25"/>
    <p:sldId id="264" r:id="rId26"/>
    <p:sldId id="301" r:id="rId27"/>
    <p:sldId id="265" r:id="rId28"/>
    <p:sldId id="282" r:id="rId29"/>
    <p:sldId id="266" r:id="rId30"/>
    <p:sldId id="283" r:id="rId31"/>
    <p:sldId id="302" r:id="rId32"/>
    <p:sldId id="303" r:id="rId33"/>
    <p:sldId id="267" r:id="rId34"/>
    <p:sldId id="268" r:id="rId35"/>
    <p:sldId id="304" r:id="rId36"/>
    <p:sldId id="305" r:id="rId37"/>
    <p:sldId id="269" r:id="rId38"/>
    <p:sldId id="270" r:id="rId39"/>
    <p:sldId id="271" r:id="rId40"/>
    <p:sldId id="272" r:id="rId41"/>
    <p:sldId id="273" r:id="rId42"/>
    <p:sldId id="284" r:id="rId43"/>
    <p:sldId id="306" r:id="rId44"/>
    <p:sldId id="307" r:id="rId45"/>
    <p:sldId id="308" r:id="rId46"/>
    <p:sldId id="274" r:id="rId47"/>
    <p:sldId id="275" r:id="rId48"/>
    <p:sldId id="276" r:id="rId49"/>
    <p:sldId id="277" r:id="rId50"/>
    <p:sldId id="278" r:id="rId51"/>
    <p:sldId id="279" r:id="rId52"/>
    <p:sldId id="309" r:id="rId53"/>
    <p:sldId id="280" r:id="rId54"/>
    <p:sldId id="310" r:id="rId55"/>
    <p:sldId id="311" r:id="rId56"/>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POTTER" initials="CP" lastIdx="42" clrIdx="0">
    <p:extLst>
      <p:ext uri="{19B8F6BF-5375-455C-9EA6-DF929625EA0E}">
        <p15:presenceInfo xmlns:p15="http://schemas.microsoft.com/office/powerpoint/2012/main" userId="S::c.potter@ecu.edu.au::c2a70f24-8105-4ee1-915e-1463f0240a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348540"/>
    <a:srgbClr val="B5A636"/>
    <a:srgbClr val="9AAE49"/>
    <a:srgbClr val="AAAE57"/>
    <a:srgbClr val="AE7139"/>
    <a:srgbClr val="AE5290"/>
    <a:srgbClr val="96A3AE"/>
    <a:srgbClr val="FDD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5" autoAdjust="0"/>
    <p:restoredTop sz="94697" autoAdjust="0"/>
  </p:normalViewPr>
  <p:slideViewPr>
    <p:cSldViewPr>
      <p:cViewPr varScale="1">
        <p:scale>
          <a:sx n="81" d="100"/>
          <a:sy n="81" d="100"/>
        </p:scale>
        <p:origin x="486" y="10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16416"/>
    </p:cViewPr>
  </p:sorterViewPr>
  <p:notesViewPr>
    <p:cSldViewPr>
      <p:cViewPr varScale="1">
        <p:scale>
          <a:sx n="88" d="100"/>
          <a:sy n="88" d="100"/>
        </p:scale>
        <p:origin x="37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4F6059-F4C4-1795-1DDA-3E8EEAFF7171}"/>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AU"/>
          </a:p>
        </p:txBody>
      </p:sp>
      <p:sp>
        <p:nvSpPr>
          <p:cNvPr id="4" name="Footer Placeholder 3">
            <a:extLst>
              <a:ext uri="{FF2B5EF4-FFF2-40B4-BE49-F238E27FC236}">
                <a16:creationId xmlns:a16="http://schemas.microsoft.com/office/drawing/2014/main" id="{6BFE4204-60D7-7D96-91FE-17D92EF28626}"/>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4553CE0-73AA-F0A8-055B-F4531E19EB61}"/>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367A9A99-2140-4C49-9D5A-3E247B593AAE}" type="slidenum">
              <a:rPr lang="en-AU" smtClean="0"/>
              <a:t>‹#›</a:t>
            </a:fld>
            <a:endParaRPr lang="en-AU"/>
          </a:p>
        </p:txBody>
      </p:sp>
      <p:sp>
        <p:nvSpPr>
          <p:cNvPr id="6" name="Date Placeholder 5">
            <a:extLst>
              <a:ext uri="{FF2B5EF4-FFF2-40B4-BE49-F238E27FC236}">
                <a16:creationId xmlns:a16="http://schemas.microsoft.com/office/drawing/2014/main" id="{DF7B3D1C-88F5-481A-17BF-3B7D3A65A355}"/>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41121C25-63F9-4923-AB1F-6BCBC6FE5E67}" type="datetimeFigureOut">
              <a:rPr lang="en-AU" smtClean="0"/>
              <a:t>13/03/2023</a:t>
            </a:fld>
            <a:endParaRPr lang="en-AU"/>
          </a:p>
        </p:txBody>
      </p:sp>
    </p:spTree>
    <p:extLst>
      <p:ext uri="{BB962C8B-B14F-4D97-AF65-F5344CB8AC3E}">
        <p14:creationId xmlns:p14="http://schemas.microsoft.com/office/powerpoint/2010/main" val="1689818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6477757A-D91F-4157-99FD-5012B8C5327E}" type="datetimeFigureOut">
              <a:rPr lang="en-AU" smtClean="0"/>
              <a:t>13/03/2023</a:t>
            </a:fld>
            <a:endParaRPr lang="en-AU"/>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E8C70BE8-551E-417F-8FCA-BA4563D32BC5}" type="slidenum">
              <a:rPr lang="en-AU" smtClean="0"/>
              <a:t>‹#›</a:t>
            </a:fld>
            <a:endParaRPr lang="en-AU"/>
          </a:p>
        </p:txBody>
      </p:sp>
    </p:spTree>
    <p:extLst>
      <p:ext uri="{BB962C8B-B14F-4D97-AF65-F5344CB8AC3E}">
        <p14:creationId xmlns:p14="http://schemas.microsoft.com/office/powerpoint/2010/main" val="222863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8C70BE8-551E-417F-8FCA-BA4563D32BC5}" type="slidenum">
              <a:rPr lang="en-AU" smtClean="0"/>
              <a:t>1</a:t>
            </a:fld>
            <a:endParaRPr lang="en-AU"/>
          </a:p>
        </p:txBody>
      </p:sp>
    </p:spTree>
    <p:extLst>
      <p:ext uri="{BB962C8B-B14F-4D97-AF65-F5344CB8AC3E}">
        <p14:creationId xmlns:p14="http://schemas.microsoft.com/office/powerpoint/2010/main" val="48367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C70BE8-551E-417F-8FCA-BA4563D32BC5}" type="slidenum">
              <a:rPr lang="en-AU" smtClean="0"/>
              <a:t>7</a:t>
            </a:fld>
            <a:endParaRPr lang="en-AU"/>
          </a:p>
        </p:txBody>
      </p:sp>
    </p:spTree>
    <p:extLst>
      <p:ext uri="{BB962C8B-B14F-4D97-AF65-F5344CB8AC3E}">
        <p14:creationId xmlns:p14="http://schemas.microsoft.com/office/powerpoint/2010/main" val="251497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4640"/>
            <a:ext cx="13817600" cy="276999"/>
          </a:xfrm>
          <a:prstGeom prst="rect">
            <a:avLst/>
          </a:prstGeom>
        </p:spPr>
        <p:txBody>
          <a:bodyPr wrap="square" lIns="0" tIns="0" rIns="0" bIns="0">
            <a:spAutoFit/>
          </a:bodyPr>
          <a:lstStyle>
            <a:lvl1pPr>
              <a:defRPr>
                <a:solidFill>
                  <a:srgbClr val="348540"/>
                </a:solidFill>
              </a:defRPr>
            </a:lvl1pPr>
          </a:lstStyle>
          <a:p>
            <a:endParaRPr dirty="0"/>
          </a:p>
        </p:txBody>
      </p:sp>
      <p:sp>
        <p:nvSpPr>
          <p:cNvPr id="3" name="Holder 3"/>
          <p:cNvSpPr>
            <a:spLocks noGrp="1"/>
          </p:cNvSpPr>
          <p:nvPr>
            <p:ph type="subTitle" idx="4"/>
          </p:nvPr>
        </p:nvSpPr>
        <p:spPr>
          <a:xfrm>
            <a:off x="2438400" y="5120640"/>
            <a:ext cx="11379200" cy="276999"/>
          </a:xfrm>
          <a:prstGeom prst="rect">
            <a:avLst/>
          </a:prstGeom>
        </p:spPr>
        <p:txBody>
          <a:bodyPr wrap="square" lIns="0" tIns="0" rIns="0" bIns="0">
            <a:spAutoFit/>
          </a:bodyPr>
          <a:lstStyle>
            <a:lvl1pPr>
              <a:defRPr>
                <a:solidFill>
                  <a:srgbClr val="348540"/>
                </a:solidFill>
              </a:defRPr>
            </a:lvl1pPr>
          </a:lstStyle>
          <a:p>
            <a:endParaRPr dirty="0"/>
          </a:p>
        </p:txBody>
      </p:sp>
      <p:sp>
        <p:nvSpPr>
          <p:cNvPr id="7" name="TextBox 6">
            <a:extLst>
              <a:ext uri="{FF2B5EF4-FFF2-40B4-BE49-F238E27FC236}">
                <a16:creationId xmlns:a16="http://schemas.microsoft.com/office/drawing/2014/main" id="{22E18BAC-8736-DEF1-FAEF-601D61780FAF}"/>
              </a:ext>
            </a:extLst>
          </p:cNvPr>
          <p:cNvSpPr txBox="1"/>
          <p:nvPr userDrawn="1"/>
        </p:nvSpPr>
        <p:spPr>
          <a:xfrm>
            <a:off x="15062200" y="8680645"/>
            <a:ext cx="685800" cy="369332"/>
          </a:xfrm>
          <a:prstGeom prst="rect">
            <a:avLst/>
          </a:prstGeom>
          <a:noFill/>
        </p:spPr>
        <p:txBody>
          <a:bodyPr wrap="square" rtlCol="0">
            <a:spAutoFit/>
          </a:bodyPr>
          <a:lstStyle/>
          <a:p>
            <a:pPr algn="ctr"/>
            <a:fld id="{5A8026A0-5F99-48D1-8E96-3C12FEA1A5D9}" type="slidenum">
              <a:rPr lang="en-AU" b="1" smtClean="0">
                <a:solidFill>
                  <a:schemeClr val="bg1"/>
                </a:solidFill>
              </a:rPr>
              <a:pPr algn="ctr"/>
              <a:t>‹#›</a:t>
            </a:fld>
            <a:endParaRPr lang="en-AU" b="1" dirty="0">
              <a:solidFill>
                <a:schemeClr val="bg1"/>
              </a:solidFill>
            </a:endParaRPr>
          </a:p>
        </p:txBody>
      </p:sp>
      <p:sp>
        <p:nvSpPr>
          <p:cNvPr id="8" name="TextBox 7">
            <a:extLst>
              <a:ext uri="{FF2B5EF4-FFF2-40B4-BE49-F238E27FC236}">
                <a16:creationId xmlns:a16="http://schemas.microsoft.com/office/drawing/2014/main" id="{9A61BA80-7E97-8053-D015-5F15B6C0129A}"/>
              </a:ext>
            </a:extLst>
          </p:cNvPr>
          <p:cNvSpPr txBox="1"/>
          <p:nvPr userDrawn="1"/>
        </p:nvSpPr>
        <p:spPr>
          <a:xfrm>
            <a:off x="10323672" y="8620780"/>
            <a:ext cx="473489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400" b="1" spc="10" dirty="0">
                <a:solidFill>
                  <a:schemeClr val="bg1"/>
                </a:solidFill>
                <a:latin typeface="Source Sans Pro" panose="020B0503030403020204" pitchFamily="34" charset="0"/>
              </a:rPr>
              <a:t>healthinfonet.ecu.edu.au </a:t>
            </a:r>
            <a:br>
              <a:rPr lang="en-AU" sz="1400" spc="10" dirty="0">
                <a:solidFill>
                  <a:schemeClr val="bg1"/>
                </a:solidFill>
                <a:latin typeface="Source Sans Pro" panose="020B0503030403020204" pitchFamily="34" charset="0"/>
              </a:rPr>
            </a:br>
            <a:r>
              <a:rPr lang="en-AU" sz="1400" spc="25" dirty="0">
                <a:solidFill>
                  <a:schemeClr val="bg1"/>
                </a:solidFill>
                <a:latin typeface="Source Sans Pro" panose="020B0503030403020204" pitchFamily="34" charset="0"/>
              </a:rPr>
              <a:t>©</a:t>
            </a:r>
            <a:r>
              <a:rPr lang="en-AU" sz="1400" spc="10" dirty="0">
                <a:solidFill>
                  <a:schemeClr val="bg1"/>
                </a:solidFill>
                <a:latin typeface="Source Sans Pro" panose="020B0503030403020204" pitchFamily="34" charset="0"/>
              </a:rPr>
              <a:t> </a:t>
            </a:r>
            <a:r>
              <a:rPr lang="en-AU" sz="1400" spc="15" dirty="0">
                <a:solidFill>
                  <a:schemeClr val="bg1"/>
                </a:solidFill>
                <a:latin typeface="Source Sans Pro" panose="020B0503030403020204" pitchFamily="34" charset="0"/>
              </a:rPr>
              <a:t>2023 </a:t>
            </a:r>
            <a:r>
              <a:rPr lang="en-AU" sz="1400" spc="10" dirty="0">
                <a:solidFill>
                  <a:schemeClr val="bg1"/>
                </a:solidFill>
                <a:latin typeface="Source Sans Pro" panose="020B0503030403020204" pitchFamily="34" charset="0"/>
              </a:rPr>
              <a:t>Australian</a:t>
            </a:r>
            <a:r>
              <a:rPr lang="en-AU" sz="1400" spc="15" dirty="0">
                <a:solidFill>
                  <a:schemeClr val="bg1"/>
                </a:solidFill>
                <a:latin typeface="Source Sans Pro" panose="020B0503030403020204" pitchFamily="34" charset="0"/>
              </a:rPr>
              <a:t> Indigenous </a:t>
            </a:r>
            <a:r>
              <a:rPr lang="en-AU" sz="1400" spc="10" dirty="0">
                <a:solidFill>
                  <a:schemeClr val="bg1"/>
                </a:solidFill>
                <a:latin typeface="Source Sans Pro" panose="020B0503030403020204" pitchFamily="34" charset="0"/>
              </a:rPr>
              <a:t>Health</a:t>
            </a:r>
            <a:r>
              <a:rPr lang="en-AU" sz="1400" i="1" spc="10" dirty="0">
                <a:solidFill>
                  <a:schemeClr val="bg1"/>
                </a:solidFill>
                <a:latin typeface="Source Sans Pro" panose="020B0503030403020204" pitchFamily="34" charset="0"/>
              </a:rPr>
              <a:t>InfoNet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64299" y="890238"/>
            <a:ext cx="11211901" cy="553998"/>
          </a:xfrm>
          <a:prstGeom prst="rect">
            <a:avLst/>
          </a:prstGeom>
        </p:spPr>
        <p:txBody>
          <a:bodyPr lIns="0" tIns="0" rIns="0" bIns="0"/>
          <a:lstStyle>
            <a:lvl1pPr>
              <a:defRPr sz="3200" b="1" i="0">
                <a:solidFill>
                  <a:srgbClr val="348540"/>
                </a:solidFill>
                <a:latin typeface="Source Sans Pro"/>
                <a:cs typeface="Source Sans Pro"/>
              </a:defRPr>
            </a:lvl1pPr>
          </a:lstStyle>
          <a:p>
            <a:endParaRPr dirty="0"/>
          </a:p>
        </p:txBody>
      </p:sp>
      <p:sp>
        <p:nvSpPr>
          <p:cNvPr id="3" name="Holder 3"/>
          <p:cNvSpPr>
            <a:spLocks noGrp="1"/>
          </p:cNvSpPr>
          <p:nvPr>
            <p:ph type="body" idx="1"/>
          </p:nvPr>
        </p:nvSpPr>
        <p:spPr>
          <a:xfrm>
            <a:off x="1270000" y="1828800"/>
            <a:ext cx="14429740" cy="6172200"/>
          </a:xfrm>
          <a:prstGeom prst="rect">
            <a:avLst/>
          </a:prstGeom>
        </p:spPr>
        <p:txBody>
          <a:bodyPr lIns="0" tIns="0" rIns="0" bIns="0"/>
          <a:lstStyle>
            <a:lvl1pPr>
              <a:spcAft>
                <a:spcPts val="1200"/>
              </a:spcAft>
              <a:defRPr sz="2400" b="1" i="0">
                <a:solidFill>
                  <a:srgbClr val="348540"/>
                </a:solidFill>
                <a:latin typeface="Source Sans Pro"/>
                <a:cs typeface="Source Sans Pro"/>
              </a:defRPr>
            </a:lvl1pPr>
          </a:lstStyle>
          <a:p>
            <a:endParaRPr lang="en-AU" dirty="0"/>
          </a:p>
        </p:txBody>
      </p:sp>
      <p:sp>
        <p:nvSpPr>
          <p:cNvPr id="7" name="Holder 2">
            <a:extLst>
              <a:ext uri="{FF2B5EF4-FFF2-40B4-BE49-F238E27FC236}">
                <a16:creationId xmlns:a16="http://schemas.microsoft.com/office/drawing/2014/main" id="{FB89F216-C2FE-8414-9297-A626FDEFCEDE}"/>
              </a:ext>
            </a:extLst>
          </p:cNvPr>
          <p:cNvSpPr txBox="1">
            <a:spLocks/>
          </p:cNvSpPr>
          <p:nvPr userDrawn="1"/>
        </p:nvSpPr>
        <p:spPr>
          <a:xfrm>
            <a:off x="1564299" y="914400"/>
            <a:ext cx="13127400" cy="553998"/>
          </a:xfrm>
          <a:prstGeom prst="rect">
            <a:avLst/>
          </a:prstGeom>
        </p:spPr>
        <p:txBody>
          <a:bodyPr lIns="0" tIns="0" rIns="0" bIns="0"/>
          <a:lstStyle>
            <a:lvl1pPr>
              <a:defRPr sz="3600" b="1" i="0">
                <a:solidFill>
                  <a:srgbClr val="B5A636"/>
                </a:solidFill>
                <a:latin typeface="Source Sans Pro"/>
                <a:ea typeface="+mj-ea"/>
                <a:cs typeface="Source Sans Pro"/>
              </a:defRPr>
            </a:lvl1pPr>
          </a:lstStyle>
          <a:p>
            <a:endParaRPr lang="en-AU" kern="0"/>
          </a:p>
        </p:txBody>
      </p:sp>
      <p:sp>
        <p:nvSpPr>
          <p:cNvPr id="9" name="TextBox 8">
            <a:extLst>
              <a:ext uri="{FF2B5EF4-FFF2-40B4-BE49-F238E27FC236}">
                <a16:creationId xmlns:a16="http://schemas.microsoft.com/office/drawing/2014/main" id="{114F9B90-F002-9B42-6B1A-D5C1A1650F44}"/>
              </a:ext>
            </a:extLst>
          </p:cNvPr>
          <p:cNvSpPr txBox="1"/>
          <p:nvPr userDrawn="1"/>
        </p:nvSpPr>
        <p:spPr>
          <a:xfrm>
            <a:off x="15062200" y="8680645"/>
            <a:ext cx="685800" cy="369332"/>
          </a:xfrm>
          <a:prstGeom prst="rect">
            <a:avLst/>
          </a:prstGeom>
          <a:noFill/>
        </p:spPr>
        <p:txBody>
          <a:bodyPr wrap="square" rtlCol="0">
            <a:spAutoFit/>
          </a:bodyPr>
          <a:lstStyle/>
          <a:p>
            <a:pPr algn="ctr"/>
            <a:fld id="{5A8026A0-5F99-48D1-8E96-3C12FEA1A5D9}" type="slidenum">
              <a:rPr lang="en-AU" b="1" smtClean="0">
                <a:solidFill>
                  <a:schemeClr val="bg1"/>
                </a:solidFill>
                <a:latin typeface="Source Sans Pro" panose="020B0503030403020204" pitchFamily="34" charset="0"/>
              </a:rPr>
              <a:pPr algn="ctr"/>
              <a:t>‹#›</a:t>
            </a:fld>
            <a:endParaRPr lang="en-AU" b="1" dirty="0">
              <a:solidFill>
                <a:schemeClr val="bg1"/>
              </a:solidFill>
              <a:latin typeface="Source Sans Pro" panose="020B0503030403020204" pitchFamily="34" charset="0"/>
            </a:endParaRPr>
          </a:p>
        </p:txBody>
      </p:sp>
      <p:sp>
        <p:nvSpPr>
          <p:cNvPr id="10" name="TextBox 9">
            <a:extLst>
              <a:ext uri="{FF2B5EF4-FFF2-40B4-BE49-F238E27FC236}">
                <a16:creationId xmlns:a16="http://schemas.microsoft.com/office/drawing/2014/main" id="{DA028E96-524E-4B6E-7936-07DDAD347E12}"/>
              </a:ext>
            </a:extLst>
          </p:cNvPr>
          <p:cNvSpPr txBox="1"/>
          <p:nvPr userDrawn="1"/>
        </p:nvSpPr>
        <p:spPr>
          <a:xfrm>
            <a:off x="10323672" y="8620780"/>
            <a:ext cx="473489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400" b="1" spc="10" dirty="0">
                <a:solidFill>
                  <a:schemeClr val="bg1"/>
                </a:solidFill>
                <a:latin typeface="Source Sans Pro" panose="020B0503030403020204" pitchFamily="34" charset="0"/>
              </a:rPr>
              <a:t>healthinfonet.ecu.edu.au </a:t>
            </a:r>
            <a:br>
              <a:rPr lang="en-AU" sz="1400" spc="10" dirty="0">
                <a:solidFill>
                  <a:schemeClr val="bg1"/>
                </a:solidFill>
                <a:latin typeface="Source Sans Pro" panose="020B0503030403020204" pitchFamily="34" charset="0"/>
              </a:rPr>
            </a:br>
            <a:r>
              <a:rPr lang="en-AU" sz="1400" spc="25" dirty="0">
                <a:solidFill>
                  <a:schemeClr val="bg1"/>
                </a:solidFill>
                <a:latin typeface="Source Sans Pro" panose="020B0503030403020204" pitchFamily="34" charset="0"/>
              </a:rPr>
              <a:t>©</a:t>
            </a:r>
            <a:r>
              <a:rPr lang="en-AU" sz="1400" spc="10" dirty="0">
                <a:solidFill>
                  <a:schemeClr val="bg1"/>
                </a:solidFill>
                <a:latin typeface="Source Sans Pro" panose="020B0503030403020204" pitchFamily="34" charset="0"/>
              </a:rPr>
              <a:t> </a:t>
            </a:r>
            <a:r>
              <a:rPr lang="en-AU" sz="1400" spc="15" dirty="0">
                <a:solidFill>
                  <a:schemeClr val="bg1"/>
                </a:solidFill>
                <a:latin typeface="Source Sans Pro" panose="020B0503030403020204" pitchFamily="34" charset="0"/>
              </a:rPr>
              <a:t>2023 </a:t>
            </a:r>
            <a:r>
              <a:rPr lang="en-AU" sz="1400" spc="10" dirty="0">
                <a:solidFill>
                  <a:schemeClr val="bg1"/>
                </a:solidFill>
                <a:latin typeface="Source Sans Pro" panose="020B0503030403020204" pitchFamily="34" charset="0"/>
              </a:rPr>
              <a:t>Australian</a:t>
            </a:r>
            <a:r>
              <a:rPr lang="en-AU" sz="1400" spc="15" dirty="0">
                <a:solidFill>
                  <a:schemeClr val="bg1"/>
                </a:solidFill>
                <a:latin typeface="Source Sans Pro" panose="020B0503030403020204" pitchFamily="34" charset="0"/>
              </a:rPr>
              <a:t> Indigenous </a:t>
            </a:r>
            <a:r>
              <a:rPr lang="en-AU" sz="1400" spc="10" dirty="0">
                <a:solidFill>
                  <a:schemeClr val="bg1"/>
                </a:solidFill>
                <a:latin typeface="Source Sans Pro" panose="020B0503030403020204" pitchFamily="34" charset="0"/>
              </a:rPr>
              <a:t>Health</a:t>
            </a:r>
            <a:r>
              <a:rPr lang="en-AU" sz="1400" i="1" spc="10" dirty="0">
                <a:solidFill>
                  <a:schemeClr val="bg1"/>
                </a:solidFill>
                <a:latin typeface="Source Sans Pro" panose="020B0503030403020204" pitchFamily="34" charset="0"/>
              </a:rPr>
              <a:t>InfoNet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64299" y="568715"/>
            <a:ext cx="13127400" cy="553998"/>
          </a:xfrm>
          <a:prstGeom prst="rect">
            <a:avLst/>
          </a:prstGeom>
        </p:spPr>
        <p:txBody>
          <a:bodyPr lIns="0" tIns="0" rIns="0" bIns="0"/>
          <a:lstStyle>
            <a:lvl1pPr>
              <a:defRPr sz="3600" b="1" i="0">
                <a:solidFill>
                  <a:srgbClr val="348540"/>
                </a:solidFill>
                <a:latin typeface="Source Sans Pro"/>
                <a:cs typeface="Source Sans Pro"/>
              </a:defRPr>
            </a:lvl1pPr>
          </a:lstStyle>
          <a:p>
            <a:endParaRPr/>
          </a:p>
        </p:txBody>
      </p:sp>
      <p:sp>
        <p:nvSpPr>
          <p:cNvPr id="3" name="Holder 3"/>
          <p:cNvSpPr>
            <a:spLocks noGrp="1"/>
          </p:cNvSpPr>
          <p:nvPr>
            <p:ph sz="half" idx="2"/>
          </p:nvPr>
        </p:nvSpPr>
        <p:spPr>
          <a:xfrm>
            <a:off x="2120812" y="2139017"/>
            <a:ext cx="5953125" cy="369332"/>
          </a:xfrm>
          <a:prstGeom prst="rect">
            <a:avLst/>
          </a:prstGeom>
        </p:spPr>
        <p:txBody>
          <a:bodyPr wrap="square" lIns="0" tIns="0" rIns="0" bIns="0">
            <a:spAutoFit/>
          </a:bodyPr>
          <a:lstStyle>
            <a:lvl1pPr>
              <a:defRPr sz="2400" b="1" i="0">
                <a:solidFill>
                  <a:srgbClr val="348540"/>
                </a:solidFill>
                <a:latin typeface="Source Sans Pro"/>
                <a:cs typeface="Source Sans Pro"/>
              </a:defRPr>
            </a:lvl1pPr>
          </a:lstStyle>
          <a:p>
            <a:endParaRPr/>
          </a:p>
        </p:txBody>
      </p:sp>
      <p:sp>
        <p:nvSpPr>
          <p:cNvPr id="4" name="Holder 4"/>
          <p:cNvSpPr>
            <a:spLocks noGrp="1"/>
          </p:cNvSpPr>
          <p:nvPr>
            <p:ph sz="half" idx="3"/>
          </p:nvPr>
        </p:nvSpPr>
        <p:spPr>
          <a:xfrm>
            <a:off x="8371840" y="2103120"/>
            <a:ext cx="7071360" cy="276999"/>
          </a:xfrm>
          <a:prstGeom prst="rect">
            <a:avLst/>
          </a:prstGeom>
        </p:spPr>
        <p:txBody>
          <a:bodyPr wrap="square" lIns="0" tIns="0" rIns="0" bIns="0">
            <a:spAutoFit/>
          </a:bodyPr>
          <a:lstStyle>
            <a:lvl1pPr>
              <a:defRPr>
                <a:solidFill>
                  <a:srgbClr val="348540"/>
                </a:solidFill>
              </a:defRPr>
            </a:lvl1pPr>
          </a:lstStyle>
          <a:p>
            <a:endParaRPr/>
          </a:p>
        </p:txBody>
      </p:sp>
      <p:sp>
        <p:nvSpPr>
          <p:cNvPr id="5" name="Holder 5"/>
          <p:cNvSpPr>
            <a:spLocks noGrp="1"/>
          </p:cNvSpPr>
          <p:nvPr>
            <p:ph type="ftr" sz="quarter" idx="5"/>
          </p:nvPr>
        </p:nvSpPr>
        <p:spPr>
          <a:xfrm>
            <a:off x="677980" y="8720079"/>
            <a:ext cx="2712085" cy="237490"/>
          </a:xfrm>
          <a:prstGeom prst="rect">
            <a:avLst/>
          </a:prstGeom>
        </p:spPr>
        <p:txBody>
          <a:bodyPr lIns="0" tIns="0" rIns="0" bIns="0"/>
          <a:lstStyle>
            <a:lvl1pPr>
              <a:defRPr sz="1150" b="0" i="1">
                <a:solidFill>
                  <a:schemeClr val="bg1"/>
                </a:solidFill>
                <a:latin typeface="Source Sans Pro"/>
                <a:cs typeface="Source Sans Pro"/>
              </a:defRPr>
            </a:lvl1pPr>
          </a:lstStyle>
          <a:p>
            <a:pPr marL="12700">
              <a:lnSpc>
                <a:spcPct val="100000"/>
              </a:lnSpc>
              <a:spcBef>
                <a:spcPts val="140"/>
              </a:spcBef>
            </a:pPr>
            <a:r>
              <a:rPr spc="25" dirty="0"/>
              <a:t>©</a:t>
            </a:r>
            <a:r>
              <a:rPr spc="10" dirty="0"/>
              <a:t> </a:t>
            </a:r>
            <a:r>
              <a:rPr spc="15" dirty="0"/>
              <a:t>2022 </a:t>
            </a:r>
            <a:r>
              <a:rPr spc="10" dirty="0"/>
              <a:t>Australian</a:t>
            </a:r>
            <a:r>
              <a:rPr spc="15" dirty="0"/>
              <a:t> Indigenous </a:t>
            </a:r>
            <a:r>
              <a:rPr spc="10" dirty="0"/>
              <a:t>HealthInfoNet</a:t>
            </a:r>
          </a:p>
        </p:txBody>
      </p:sp>
      <p:sp>
        <p:nvSpPr>
          <p:cNvPr id="6" name="Holder 6"/>
          <p:cNvSpPr>
            <a:spLocks noGrp="1"/>
          </p:cNvSpPr>
          <p:nvPr>
            <p:ph type="dt" sz="half" idx="6"/>
          </p:nvPr>
        </p:nvSpPr>
        <p:spPr>
          <a:xfrm>
            <a:off x="12136365" y="8707200"/>
            <a:ext cx="2609850" cy="276999"/>
          </a:xfrm>
          <a:prstGeom prst="rect">
            <a:avLst/>
          </a:prstGeom>
        </p:spPr>
        <p:txBody>
          <a:bodyPr lIns="0" tIns="0" rIns="0" bIns="0"/>
          <a:lstStyle>
            <a:lvl1pPr>
              <a:defRPr sz="1800" b="1" i="0">
                <a:solidFill>
                  <a:schemeClr val="bg1"/>
                </a:solidFill>
                <a:latin typeface="Source Sans Pro"/>
                <a:cs typeface="Source Sans Pro"/>
              </a:defRPr>
            </a:lvl1pPr>
          </a:lstStyle>
          <a:p>
            <a:pPr marL="12700">
              <a:lnSpc>
                <a:spcPct val="100000"/>
              </a:lnSpc>
              <a:spcBef>
                <a:spcPts val="120"/>
              </a:spcBef>
            </a:pPr>
            <a:r>
              <a:rPr lang="en-US" spc="-10"/>
              <a:t>healthinfonet.ecu.edu.au</a:t>
            </a:r>
            <a:endParaRPr spc="-10" dirty="0"/>
          </a:p>
        </p:txBody>
      </p:sp>
      <p:sp>
        <p:nvSpPr>
          <p:cNvPr id="7" name="Holder 7"/>
          <p:cNvSpPr>
            <a:spLocks noGrp="1"/>
          </p:cNvSpPr>
          <p:nvPr>
            <p:ph type="sldNum" sz="quarter" idx="7"/>
          </p:nvPr>
        </p:nvSpPr>
        <p:spPr>
          <a:xfrm>
            <a:off x="15367000" y="8707201"/>
            <a:ext cx="332740" cy="348615"/>
          </a:xfrm>
          <a:prstGeom prst="rect">
            <a:avLst/>
          </a:prstGeom>
        </p:spPr>
        <p:txBody>
          <a:bodyPr lIns="0" tIns="0" rIns="0" bIns="0"/>
          <a:lstStyle>
            <a:lvl1pPr>
              <a:defRPr sz="1800" b="1" i="0">
                <a:solidFill>
                  <a:schemeClr val="bg1"/>
                </a:solidFill>
                <a:latin typeface="Source Sans Pro"/>
                <a:cs typeface="Source Sans Pro"/>
              </a:defRPr>
            </a:lvl1pPr>
          </a:lstStyle>
          <a:p>
            <a:pPr marL="38100">
              <a:lnSpc>
                <a:spcPct val="100000"/>
              </a:lnSpc>
              <a:spcBef>
                <a:spcPts val="12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64299" y="568715"/>
            <a:ext cx="13127400" cy="553998"/>
          </a:xfrm>
          <a:prstGeom prst="rect">
            <a:avLst/>
          </a:prstGeom>
        </p:spPr>
        <p:txBody>
          <a:bodyPr lIns="0" tIns="0" rIns="0" bIns="0"/>
          <a:lstStyle>
            <a:lvl1pPr>
              <a:defRPr sz="3600" b="1" i="0">
                <a:solidFill>
                  <a:srgbClr val="348540"/>
                </a:solidFill>
                <a:latin typeface="Source Sans Pro"/>
                <a:cs typeface="Source Sans Pro"/>
              </a:defRPr>
            </a:lvl1pPr>
          </a:lstStyle>
          <a:p>
            <a:endParaRPr dirty="0"/>
          </a:p>
        </p:txBody>
      </p:sp>
      <p:sp>
        <p:nvSpPr>
          <p:cNvPr id="3" name="Holder 3"/>
          <p:cNvSpPr>
            <a:spLocks noGrp="1"/>
          </p:cNvSpPr>
          <p:nvPr>
            <p:ph type="ftr" sz="quarter" idx="5"/>
          </p:nvPr>
        </p:nvSpPr>
        <p:spPr>
          <a:xfrm>
            <a:off x="677980" y="8720079"/>
            <a:ext cx="2712085" cy="237490"/>
          </a:xfrm>
          <a:prstGeom prst="rect">
            <a:avLst/>
          </a:prstGeom>
        </p:spPr>
        <p:txBody>
          <a:bodyPr lIns="0" tIns="0" rIns="0" bIns="0"/>
          <a:lstStyle>
            <a:lvl1pPr>
              <a:defRPr sz="1150" b="0" i="1">
                <a:solidFill>
                  <a:schemeClr val="bg1"/>
                </a:solidFill>
                <a:latin typeface="Source Sans Pro"/>
                <a:cs typeface="Source Sans Pro"/>
              </a:defRPr>
            </a:lvl1pPr>
          </a:lstStyle>
          <a:p>
            <a:pPr marL="12700">
              <a:lnSpc>
                <a:spcPct val="100000"/>
              </a:lnSpc>
              <a:spcBef>
                <a:spcPts val="140"/>
              </a:spcBef>
            </a:pPr>
            <a:r>
              <a:rPr spc="25" dirty="0"/>
              <a:t>©</a:t>
            </a:r>
            <a:r>
              <a:rPr spc="10" dirty="0"/>
              <a:t> </a:t>
            </a:r>
            <a:r>
              <a:rPr spc="15" dirty="0"/>
              <a:t>2022 </a:t>
            </a:r>
            <a:r>
              <a:rPr spc="10" dirty="0"/>
              <a:t>Australian</a:t>
            </a:r>
            <a:r>
              <a:rPr spc="15" dirty="0"/>
              <a:t> Indigenous </a:t>
            </a:r>
            <a:r>
              <a:rPr spc="10" dirty="0"/>
              <a:t>HealthInfoNet</a:t>
            </a:r>
          </a:p>
        </p:txBody>
      </p:sp>
      <p:sp>
        <p:nvSpPr>
          <p:cNvPr id="4" name="Holder 4"/>
          <p:cNvSpPr>
            <a:spLocks noGrp="1"/>
          </p:cNvSpPr>
          <p:nvPr>
            <p:ph type="dt" sz="half" idx="6"/>
          </p:nvPr>
        </p:nvSpPr>
        <p:spPr>
          <a:xfrm>
            <a:off x="12136365" y="8707200"/>
            <a:ext cx="2609850" cy="276999"/>
          </a:xfrm>
          <a:prstGeom prst="rect">
            <a:avLst/>
          </a:prstGeom>
        </p:spPr>
        <p:txBody>
          <a:bodyPr lIns="0" tIns="0" rIns="0" bIns="0"/>
          <a:lstStyle>
            <a:lvl1pPr>
              <a:defRPr sz="1800" b="1" i="0">
                <a:solidFill>
                  <a:schemeClr val="bg1"/>
                </a:solidFill>
                <a:latin typeface="Source Sans Pro"/>
                <a:cs typeface="Source Sans Pro"/>
              </a:defRPr>
            </a:lvl1pPr>
          </a:lstStyle>
          <a:p>
            <a:pPr marL="12700">
              <a:lnSpc>
                <a:spcPct val="100000"/>
              </a:lnSpc>
              <a:spcBef>
                <a:spcPts val="120"/>
              </a:spcBef>
            </a:pPr>
            <a:r>
              <a:rPr lang="en-US" spc="-10"/>
              <a:t>healthinfonet.ecu.edu.au</a:t>
            </a:r>
            <a:endParaRPr spc="-10" dirty="0"/>
          </a:p>
        </p:txBody>
      </p:sp>
      <p:sp>
        <p:nvSpPr>
          <p:cNvPr id="5" name="Holder 5"/>
          <p:cNvSpPr>
            <a:spLocks noGrp="1"/>
          </p:cNvSpPr>
          <p:nvPr>
            <p:ph type="sldNum" sz="quarter" idx="7"/>
          </p:nvPr>
        </p:nvSpPr>
        <p:spPr>
          <a:xfrm>
            <a:off x="15367000" y="8707201"/>
            <a:ext cx="332740" cy="348615"/>
          </a:xfrm>
          <a:prstGeom prst="rect">
            <a:avLst/>
          </a:prstGeom>
        </p:spPr>
        <p:txBody>
          <a:bodyPr lIns="0" tIns="0" rIns="0" bIns="0"/>
          <a:lstStyle>
            <a:lvl1pPr>
              <a:defRPr sz="1800" b="1" i="0">
                <a:solidFill>
                  <a:schemeClr val="bg1"/>
                </a:solidFill>
                <a:latin typeface="Source Sans Pro"/>
                <a:cs typeface="Source Sans Pro"/>
              </a:defRPr>
            </a:lvl1pPr>
          </a:lstStyle>
          <a:p>
            <a:pPr marL="38100">
              <a:lnSpc>
                <a:spcPct val="100000"/>
              </a:lnSpc>
              <a:spcBef>
                <a:spcPts val="12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64299" y="568715"/>
            <a:ext cx="13127400" cy="553998"/>
          </a:xfrm>
          <a:prstGeom prst="rect">
            <a:avLst/>
          </a:prstGeom>
        </p:spPr>
        <p:txBody>
          <a:bodyPr lIns="0" tIns="0" rIns="0" bIns="0"/>
          <a:lstStyle>
            <a:lvl1pPr>
              <a:defRPr sz="3600" b="1" i="0">
                <a:solidFill>
                  <a:srgbClr val="348540"/>
                </a:solidFill>
                <a:latin typeface="Source Sans Pro"/>
                <a:cs typeface="Source Sans Pro"/>
              </a:defRPr>
            </a:lvl1pPr>
          </a:lstStyle>
          <a:p>
            <a:endParaRPr dirty="0"/>
          </a:p>
        </p:txBody>
      </p:sp>
      <p:sp>
        <p:nvSpPr>
          <p:cNvPr id="3" name="Holder 3"/>
          <p:cNvSpPr>
            <a:spLocks noGrp="1"/>
          </p:cNvSpPr>
          <p:nvPr>
            <p:ph type="ftr" sz="quarter" idx="5"/>
          </p:nvPr>
        </p:nvSpPr>
        <p:spPr>
          <a:xfrm>
            <a:off x="677980" y="8720079"/>
            <a:ext cx="2712085" cy="237490"/>
          </a:xfrm>
          <a:prstGeom prst="rect">
            <a:avLst/>
          </a:prstGeom>
        </p:spPr>
        <p:txBody>
          <a:bodyPr lIns="0" tIns="0" rIns="0" bIns="0"/>
          <a:lstStyle>
            <a:lvl1pPr>
              <a:defRPr sz="1150" b="0" i="1">
                <a:solidFill>
                  <a:schemeClr val="bg1"/>
                </a:solidFill>
                <a:latin typeface="Source Sans Pro"/>
                <a:cs typeface="Source Sans Pro"/>
              </a:defRPr>
            </a:lvl1pPr>
          </a:lstStyle>
          <a:p>
            <a:pPr marL="12700">
              <a:lnSpc>
                <a:spcPct val="100000"/>
              </a:lnSpc>
              <a:spcBef>
                <a:spcPts val="140"/>
              </a:spcBef>
            </a:pPr>
            <a:r>
              <a:rPr spc="25" dirty="0"/>
              <a:t>©</a:t>
            </a:r>
            <a:r>
              <a:rPr spc="10" dirty="0"/>
              <a:t> </a:t>
            </a:r>
            <a:r>
              <a:rPr spc="15" dirty="0"/>
              <a:t>2022 </a:t>
            </a:r>
            <a:r>
              <a:rPr spc="10" dirty="0"/>
              <a:t>Australian</a:t>
            </a:r>
            <a:r>
              <a:rPr spc="15" dirty="0"/>
              <a:t> Indigenous </a:t>
            </a:r>
            <a:r>
              <a:rPr spc="10" dirty="0"/>
              <a:t>HealthInfoNet</a:t>
            </a:r>
          </a:p>
        </p:txBody>
      </p:sp>
      <p:sp>
        <p:nvSpPr>
          <p:cNvPr id="4" name="Holder 4"/>
          <p:cNvSpPr>
            <a:spLocks noGrp="1"/>
          </p:cNvSpPr>
          <p:nvPr>
            <p:ph type="dt" sz="half" idx="6"/>
          </p:nvPr>
        </p:nvSpPr>
        <p:spPr>
          <a:xfrm>
            <a:off x="12136365" y="8707200"/>
            <a:ext cx="2609850" cy="276999"/>
          </a:xfrm>
          <a:prstGeom prst="rect">
            <a:avLst/>
          </a:prstGeom>
        </p:spPr>
        <p:txBody>
          <a:bodyPr lIns="0" tIns="0" rIns="0" bIns="0"/>
          <a:lstStyle>
            <a:lvl1pPr>
              <a:defRPr sz="1800" b="1" i="0">
                <a:solidFill>
                  <a:schemeClr val="bg1"/>
                </a:solidFill>
                <a:latin typeface="Source Sans Pro"/>
                <a:cs typeface="Source Sans Pro"/>
              </a:defRPr>
            </a:lvl1pPr>
          </a:lstStyle>
          <a:p>
            <a:pPr marL="12700">
              <a:lnSpc>
                <a:spcPct val="100000"/>
              </a:lnSpc>
              <a:spcBef>
                <a:spcPts val="120"/>
              </a:spcBef>
            </a:pPr>
            <a:r>
              <a:rPr lang="en-US" spc="-10"/>
              <a:t>healthinfonet.ecu.edu.au</a:t>
            </a:r>
            <a:endParaRPr spc="-10" dirty="0"/>
          </a:p>
        </p:txBody>
      </p:sp>
      <p:sp>
        <p:nvSpPr>
          <p:cNvPr id="5" name="Holder 5"/>
          <p:cNvSpPr>
            <a:spLocks noGrp="1"/>
          </p:cNvSpPr>
          <p:nvPr>
            <p:ph type="sldNum" sz="quarter" idx="7"/>
          </p:nvPr>
        </p:nvSpPr>
        <p:spPr>
          <a:xfrm>
            <a:off x="15367000" y="8707201"/>
            <a:ext cx="332740" cy="348615"/>
          </a:xfrm>
          <a:prstGeom prst="rect">
            <a:avLst/>
          </a:prstGeom>
        </p:spPr>
        <p:txBody>
          <a:bodyPr lIns="0" tIns="0" rIns="0" bIns="0"/>
          <a:lstStyle>
            <a:lvl1pPr>
              <a:defRPr sz="1800" b="1" i="0">
                <a:solidFill>
                  <a:schemeClr val="bg1"/>
                </a:solidFill>
                <a:latin typeface="Source Sans Pro"/>
                <a:cs typeface="Source Sans Pro"/>
              </a:defRPr>
            </a:lvl1pPr>
          </a:lstStyle>
          <a:p>
            <a:pPr marL="38100">
              <a:lnSpc>
                <a:spcPct val="100000"/>
              </a:lnSpc>
              <a:spcBef>
                <a:spcPts val="120"/>
              </a:spcBef>
            </a:pPr>
            <a:fld id="{81D60167-4931-47E6-BA6A-407CBD079E47}" type="slidenum">
              <a:rPr dirty="0"/>
              <a:t>‹#›</a:t>
            </a:fld>
            <a:endParaRPr dirty="0"/>
          </a:p>
        </p:txBody>
      </p:sp>
      <p:sp>
        <p:nvSpPr>
          <p:cNvPr id="6" name="Rectangle 5">
            <a:extLst>
              <a:ext uri="{FF2B5EF4-FFF2-40B4-BE49-F238E27FC236}">
                <a16:creationId xmlns:a16="http://schemas.microsoft.com/office/drawing/2014/main" id="{C4B48D6D-5FE6-4712-A6A8-D094D4035104}"/>
              </a:ext>
            </a:extLst>
          </p:cNvPr>
          <p:cNvSpPr/>
          <p:nvPr userDrawn="1"/>
        </p:nvSpPr>
        <p:spPr>
          <a:xfrm>
            <a:off x="12700000" y="304800"/>
            <a:ext cx="31242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8103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8.png"/><Relationship Id="rId10" Type="http://schemas.openxmlformats.org/officeDocument/2006/relationships/image" Target="../media/image3.png"/><Relationship Id="rId19" Type="http://schemas.openxmlformats.org/officeDocument/2006/relationships/image" Target="../media/image12.pn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12996272" y="720243"/>
            <a:ext cx="2561221" cy="1052829"/>
          </a:xfrm>
          <a:prstGeom prst="rect">
            <a:avLst/>
          </a:prstGeom>
        </p:spPr>
      </p:pic>
      <p:sp>
        <p:nvSpPr>
          <p:cNvPr id="18" name="bg object 18"/>
          <p:cNvSpPr/>
          <p:nvPr/>
        </p:nvSpPr>
        <p:spPr>
          <a:xfrm>
            <a:off x="0" y="753325"/>
            <a:ext cx="1260475" cy="865505"/>
          </a:xfrm>
          <a:custGeom>
            <a:avLst/>
            <a:gdLst/>
            <a:ahLst/>
            <a:cxnLst/>
            <a:rect l="l" t="t" r="r" b="b"/>
            <a:pathLst>
              <a:path w="1260475" h="865505">
                <a:moveTo>
                  <a:pt x="1260005" y="865263"/>
                </a:moveTo>
                <a:lnTo>
                  <a:pt x="0" y="865263"/>
                </a:lnTo>
                <a:lnTo>
                  <a:pt x="0" y="0"/>
                </a:lnTo>
                <a:lnTo>
                  <a:pt x="1260005" y="0"/>
                </a:lnTo>
                <a:lnTo>
                  <a:pt x="1260005" y="865263"/>
                </a:lnTo>
                <a:close/>
              </a:path>
            </a:pathLst>
          </a:custGeom>
          <a:solidFill>
            <a:srgbClr val="348540"/>
          </a:solidFill>
        </p:spPr>
        <p:txBody>
          <a:bodyPr wrap="square" lIns="0" tIns="0" rIns="0" bIns="0" rtlCol="0"/>
          <a:lstStyle/>
          <a:p>
            <a:endParaRPr dirty="0"/>
          </a:p>
        </p:txBody>
      </p:sp>
      <p:pic>
        <p:nvPicPr>
          <p:cNvPr id="19" name="bg object 19"/>
          <p:cNvPicPr/>
          <p:nvPr/>
        </p:nvPicPr>
        <p:blipFill>
          <a:blip r:embed="rId9" cstate="print"/>
          <a:stretch>
            <a:fillRect/>
          </a:stretch>
        </p:blipFill>
        <p:spPr>
          <a:xfrm>
            <a:off x="0" y="753326"/>
            <a:ext cx="106757" cy="91262"/>
          </a:xfrm>
          <a:prstGeom prst="rect">
            <a:avLst/>
          </a:prstGeom>
        </p:spPr>
      </p:pic>
      <p:pic>
        <p:nvPicPr>
          <p:cNvPr id="20" name="bg object 20"/>
          <p:cNvPicPr/>
          <p:nvPr/>
        </p:nvPicPr>
        <p:blipFill>
          <a:blip r:embed="rId10" cstate="print"/>
          <a:stretch>
            <a:fillRect/>
          </a:stretch>
        </p:blipFill>
        <p:spPr>
          <a:xfrm>
            <a:off x="289384" y="1235141"/>
            <a:ext cx="174024" cy="164135"/>
          </a:xfrm>
          <a:prstGeom prst="rect">
            <a:avLst/>
          </a:prstGeom>
        </p:spPr>
      </p:pic>
      <p:pic>
        <p:nvPicPr>
          <p:cNvPr id="21" name="bg object 21"/>
          <p:cNvPicPr/>
          <p:nvPr/>
        </p:nvPicPr>
        <p:blipFill>
          <a:blip r:embed="rId11" cstate="print"/>
          <a:stretch>
            <a:fillRect/>
          </a:stretch>
        </p:blipFill>
        <p:spPr>
          <a:xfrm>
            <a:off x="514953" y="1339136"/>
            <a:ext cx="153310" cy="156804"/>
          </a:xfrm>
          <a:prstGeom prst="rect">
            <a:avLst/>
          </a:prstGeom>
        </p:spPr>
      </p:pic>
      <p:pic>
        <p:nvPicPr>
          <p:cNvPr id="22" name="bg object 22"/>
          <p:cNvPicPr/>
          <p:nvPr/>
        </p:nvPicPr>
        <p:blipFill>
          <a:blip r:embed="rId12" cstate="print"/>
          <a:stretch>
            <a:fillRect/>
          </a:stretch>
        </p:blipFill>
        <p:spPr>
          <a:xfrm>
            <a:off x="769368" y="1399683"/>
            <a:ext cx="191273" cy="201402"/>
          </a:xfrm>
          <a:prstGeom prst="rect">
            <a:avLst/>
          </a:prstGeom>
        </p:spPr>
      </p:pic>
      <p:pic>
        <p:nvPicPr>
          <p:cNvPr id="23" name="bg object 23"/>
          <p:cNvPicPr/>
          <p:nvPr/>
        </p:nvPicPr>
        <p:blipFill>
          <a:blip r:embed="rId13" cstate="print"/>
          <a:stretch>
            <a:fillRect/>
          </a:stretch>
        </p:blipFill>
        <p:spPr>
          <a:xfrm>
            <a:off x="258163" y="1500250"/>
            <a:ext cx="157677" cy="118338"/>
          </a:xfrm>
          <a:prstGeom prst="rect">
            <a:avLst/>
          </a:prstGeom>
        </p:spPr>
      </p:pic>
      <p:sp>
        <p:nvSpPr>
          <p:cNvPr id="24" name="bg object 24"/>
          <p:cNvSpPr/>
          <p:nvPr/>
        </p:nvSpPr>
        <p:spPr>
          <a:xfrm>
            <a:off x="543355" y="1588046"/>
            <a:ext cx="135890" cy="31115"/>
          </a:xfrm>
          <a:custGeom>
            <a:avLst/>
            <a:gdLst/>
            <a:ahLst/>
            <a:cxnLst/>
            <a:rect l="l" t="t" r="r" b="b"/>
            <a:pathLst>
              <a:path w="135890" h="31115">
                <a:moveTo>
                  <a:pt x="77048" y="0"/>
                </a:moveTo>
                <a:lnTo>
                  <a:pt x="38502" y="5739"/>
                </a:lnTo>
                <a:lnTo>
                  <a:pt x="3383" y="26321"/>
                </a:lnTo>
                <a:lnTo>
                  <a:pt x="0" y="30542"/>
                </a:lnTo>
                <a:lnTo>
                  <a:pt x="135554" y="30542"/>
                </a:lnTo>
                <a:lnTo>
                  <a:pt x="114399" y="10761"/>
                </a:lnTo>
                <a:lnTo>
                  <a:pt x="77048" y="0"/>
                </a:lnTo>
                <a:close/>
              </a:path>
            </a:pathLst>
          </a:custGeom>
          <a:solidFill>
            <a:srgbClr val="FFFFFF">
              <a:alpha val="19999"/>
            </a:srgbClr>
          </a:solidFill>
        </p:spPr>
        <p:txBody>
          <a:bodyPr wrap="square" lIns="0" tIns="0" rIns="0" bIns="0" rtlCol="0"/>
          <a:lstStyle/>
          <a:p>
            <a:endParaRPr/>
          </a:p>
        </p:txBody>
      </p:sp>
      <p:pic>
        <p:nvPicPr>
          <p:cNvPr id="25" name="bg object 25"/>
          <p:cNvPicPr/>
          <p:nvPr/>
        </p:nvPicPr>
        <p:blipFill>
          <a:blip r:embed="rId14" cstate="print"/>
          <a:stretch>
            <a:fillRect/>
          </a:stretch>
        </p:blipFill>
        <p:spPr>
          <a:xfrm>
            <a:off x="892674" y="1159524"/>
            <a:ext cx="156938" cy="173646"/>
          </a:xfrm>
          <a:prstGeom prst="rect">
            <a:avLst/>
          </a:prstGeom>
        </p:spPr>
      </p:pic>
      <p:sp>
        <p:nvSpPr>
          <p:cNvPr id="26" name="bg object 26"/>
          <p:cNvSpPr/>
          <p:nvPr/>
        </p:nvSpPr>
        <p:spPr>
          <a:xfrm>
            <a:off x="0" y="753325"/>
            <a:ext cx="520065" cy="865505"/>
          </a:xfrm>
          <a:custGeom>
            <a:avLst/>
            <a:gdLst/>
            <a:ahLst/>
            <a:cxnLst/>
            <a:rect l="l" t="t" r="r" b="b"/>
            <a:pathLst>
              <a:path w="520065" h="865505">
                <a:moveTo>
                  <a:pt x="307800" y="0"/>
                </a:moveTo>
                <a:lnTo>
                  <a:pt x="193692" y="0"/>
                </a:lnTo>
                <a:lnTo>
                  <a:pt x="177670" y="22288"/>
                </a:lnTo>
                <a:lnTo>
                  <a:pt x="150040" y="62488"/>
                </a:lnTo>
                <a:lnTo>
                  <a:pt x="122274" y="104061"/>
                </a:lnTo>
                <a:lnTo>
                  <a:pt x="64348" y="191771"/>
                </a:lnTo>
                <a:lnTo>
                  <a:pt x="33192" y="238130"/>
                </a:lnTo>
                <a:lnTo>
                  <a:pt x="0" y="314784"/>
                </a:lnTo>
                <a:lnTo>
                  <a:pt x="0" y="589899"/>
                </a:lnTo>
                <a:lnTo>
                  <a:pt x="3839" y="590206"/>
                </a:lnTo>
                <a:lnTo>
                  <a:pt x="18676" y="596041"/>
                </a:lnTo>
                <a:lnTo>
                  <a:pt x="30346" y="604438"/>
                </a:lnTo>
                <a:lnTo>
                  <a:pt x="37074" y="614987"/>
                </a:lnTo>
                <a:lnTo>
                  <a:pt x="38784" y="627417"/>
                </a:lnTo>
                <a:lnTo>
                  <a:pt x="35402" y="641457"/>
                </a:lnTo>
                <a:lnTo>
                  <a:pt x="0" y="664922"/>
                </a:lnTo>
                <a:lnTo>
                  <a:pt x="0" y="865263"/>
                </a:lnTo>
                <a:lnTo>
                  <a:pt x="123857" y="865263"/>
                </a:lnTo>
                <a:lnTo>
                  <a:pt x="124644" y="825101"/>
                </a:lnTo>
                <a:lnTo>
                  <a:pt x="128043" y="771194"/>
                </a:lnTo>
                <a:lnTo>
                  <a:pt x="133774" y="717499"/>
                </a:lnTo>
                <a:lnTo>
                  <a:pt x="141829" y="664092"/>
                </a:lnTo>
                <a:lnTo>
                  <a:pt x="152200" y="611046"/>
                </a:lnTo>
                <a:lnTo>
                  <a:pt x="164879" y="558437"/>
                </a:lnTo>
                <a:lnTo>
                  <a:pt x="178413" y="511513"/>
                </a:lnTo>
                <a:lnTo>
                  <a:pt x="193925" y="465833"/>
                </a:lnTo>
                <a:lnTo>
                  <a:pt x="204898" y="437820"/>
                </a:lnTo>
                <a:lnTo>
                  <a:pt x="61413" y="437820"/>
                </a:lnTo>
                <a:lnTo>
                  <a:pt x="46734" y="437442"/>
                </a:lnTo>
                <a:lnTo>
                  <a:pt x="32837" y="431246"/>
                </a:lnTo>
                <a:lnTo>
                  <a:pt x="21498" y="419688"/>
                </a:lnTo>
                <a:lnTo>
                  <a:pt x="16185" y="406799"/>
                </a:lnTo>
                <a:lnTo>
                  <a:pt x="16890" y="392909"/>
                </a:lnTo>
                <a:lnTo>
                  <a:pt x="23604" y="378351"/>
                </a:lnTo>
                <a:lnTo>
                  <a:pt x="34073" y="366404"/>
                </a:lnTo>
                <a:lnTo>
                  <a:pt x="46478" y="360107"/>
                </a:lnTo>
                <a:lnTo>
                  <a:pt x="60857" y="359859"/>
                </a:lnTo>
                <a:lnTo>
                  <a:pt x="239669" y="359859"/>
                </a:lnTo>
                <a:lnTo>
                  <a:pt x="251753" y="335619"/>
                </a:lnTo>
                <a:lnTo>
                  <a:pt x="274602" y="294280"/>
                </a:lnTo>
                <a:lnTo>
                  <a:pt x="299142" y="253870"/>
                </a:lnTo>
                <a:lnTo>
                  <a:pt x="302710" y="248479"/>
                </a:lnTo>
                <a:lnTo>
                  <a:pt x="187984" y="248479"/>
                </a:lnTo>
                <a:lnTo>
                  <a:pt x="168790" y="243705"/>
                </a:lnTo>
                <a:lnTo>
                  <a:pt x="153299" y="231648"/>
                </a:lnTo>
                <a:lnTo>
                  <a:pt x="143895" y="215191"/>
                </a:lnTo>
                <a:lnTo>
                  <a:pt x="141287" y="196414"/>
                </a:lnTo>
                <a:lnTo>
                  <a:pt x="146184" y="177399"/>
                </a:lnTo>
                <a:lnTo>
                  <a:pt x="157203" y="162063"/>
                </a:lnTo>
                <a:lnTo>
                  <a:pt x="172427" y="153886"/>
                </a:lnTo>
                <a:lnTo>
                  <a:pt x="191069" y="153017"/>
                </a:lnTo>
                <a:lnTo>
                  <a:pt x="370973" y="153017"/>
                </a:lnTo>
                <a:lnTo>
                  <a:pt x="384588" y="135858"/>
                </a:lnTo>
                <a:lnTo>
                  <a:pt x="418204" y="98044"/>
                </a:lnTo>
                <a:lnTo>
                  <a:pt x="453546" y="61820"/>
                </a:lnTo>
                <a:lnTo>
                  <a:pt x="468506" y="47572"/>
                </a:lnTo>
                <a:lnTo>
                  <a:pt x="326690" y="47572"/>
                </a:lnTo>
                <a:lnTo>
                  <a:pt x="312529" y="43528"/>
                </a:lnTo>
                <a:lnTo>
                  <a:pt x="303632" y="36113"/>
                </a:lnTo>
                <a:lnTo>
                  <a:pt x="299735" y="27304"/>
                </a:lnTo>
                <a:lnTo>
                  <a:pt x="299993" y="17503"/>
                </a:lnTo>
                <a:lnTo>
                  <a:pt x="303515" y="7257"/>
                </a:lnTo>
                <a:lnTo>
                  <a:pt x="307800" y="0"/>
                </a:lnTo>
                <a:close/>
              </a:path>
              <a:path w="520065" h="865505">
                <a:moveTo>
                  <a:pt x="239669" y="359859"/>
                </a:moveTo>
                <a:lnTo>
                  <a:pt x="60857" y="359859"/>
                </a:lnTo>
                <a:lnTo>
                  <a:pt x="77249" y="366057"/>
                </a:lnTo>
                <a:lnTo>
                  <a:pt x="88341" y="376243"/>
                </a:lnTo>
                <a:lnTo>
                  <a:pt x="94211" y="388263"/>
                </a:lnTo>
                <a:lnTo>
                  <a:pt x="94635" y="401912"/>
                </a:lnTo>
                <a:lnTo>
                  <a:pt x="89390" y="416984"/>
                </a:lnTo>
                <a:lnTo>
                  <a:pt x="61413" y="437820"/>
                </a:lnTo>
                <a:lnTo>
                  <a:pt x="204898" y="437820"/>
                </a:lnTo>
                <a:lnTo>
                  <a:pt x="211357" y="421332"/>
                </a:lnTo>
                <a:lnTo>
                  <a:pt x="230652" y="377948"/>
                </a:lnTo>
                <a:lnTo>
                  <a:pt x="239669" y="359859"/>
                </a:lnTo>
                <a:close/>
              </a:path>
              <a:path w="520065" h="865505">
                <a:moveTo>
                  <a:pt x="370973" y="153017"/>
                </a:moveTo>
                <a:lnTo>
                  <a:pt x="191069" y="153017"/>
                </a:lnTo>
                <a:lnTo>
                  <a:pt x="212440" y="159619"/>
                </a:lnTo>
                <a:lnTo>
                  <a:pt x="227916" y="171475"/>
                </a:lnTo>
                <a:lnTo>
                  <a:pt x="237691" y="187625"/>
                </a:lnTo>
                <a:lnTo>
                  <a:pt x="241051" y="206199"/>
                </a:lnTo>
                <a:lnTo>
                  <a:pt x="237281" y="225328"/>
                </a:lnTo>
                <a:lnTo>
                  <a:pt x="225938" y="238349"/>
                </a:lnTo>
                <a:lnTo>
                  <a:pt x="208270" y="246380"/>
                </a:lnTo>
                <a:lnTo>
                  <a:pt x="187984" y="248479"/>
                </a:lnTo>
                <a:lnTo>
                  <a:pt x="302710" y="248479"/>
                </a:lnTo>
                <a:lnTo>
                  <a:pt x="325316" y="214325"/>
                </a:lnTo>
                <a:lnTo>
                  <a:pt x="353067" y="175582"/>
                </a:lnTo>
                <a:lnTo>
                  <a:pt x="370973" y="153017"/>
                </a:lnTo>
                <a:close/>
              </a:path>
              <a:path w="520065" h="865505">
                <a:moveTo>
                  <a:pt x="520028" y="0"/>
                </a:moveTo>
                <a:lnTo>
                  <a:pt x="362793" y="0"/>
                </a:lnTo>
                <a:lnTo>
                  <a:pt x="364161" y="1916"/>
                </a:lnTo>
                <a:lnTo>
                  <a:pt x="366257" y="13001"/>
                </a:lnTo>
                <a:lnTo>
                  <a:pt x="363989" y="25875"/>
                </a:lnTo>
                <a:lnTo>
                  <a:pt x="354964" y="37754"/>
                </a:lnTo>
                <a:lnTo>
                  <a:pt x="341683" y="45317"/>
                </a:lnTo>
                <a:lnTo>
                  <a:pt x="326690" y="47572"/>
                </a:lnTo>
                <a:lnTo>
                  <a:pt x="468506" y="47572"/>
                </a:lnTo>
                <a:lnTo>
                  <a:pt x="490246" y="26867"/>
                </a:lnTo>
                <a:lnTo>
                  <a:pt x="520028" y="0"/>
                </a:lnTo>
                <a:close/>
              </a:path>
              <a:path w="520065" h="865505">
                <a:moveTo>
                  <a:pt x="303563" y="7117"/>
                </a:moveTo>
                <a:lnTo>
                  <a:pt x="303397" y="7257"/>
                </a:lnTo>
                <a:lnTo>
                  <a:pt x="303563" y="7117"/>
                </a:lnTo>
                <a:close/>
              </a:path>
            </a:pathLst>
          </a:custGeom>
          <a:solidFill>
            <a:srgbClr val="FFFFFF">
              <a:alpha val="19999"/>
            </a:srgbClr>
          </a:solidFill>
        </p:spPr>
        <p:txBody>
          <a:bodyPr wrap="square" lIns="0" tIns="0" rIns="0" bIns="0" rtlCol="0"/>
          <a:lstStyle/>
          <a:p>
            <a:endParaRPr/>
          </a:p>
        </p:txBody>
      </p:sp>
      <p:pic>
        <p:nvPicPr>
          <p:cNvPr id="27" name="bg object 27"/>
          <p:cNvPicPr/>
          <p:nvPr/>
        </p:nvPicPr>
        <p:blipFill>
          <a:blip r:embed="rId15" cstate="print"/>
          <a:stretch>
            <a:fillRect/>
          </a:stretch>
        </p:blipFill>
        <p:spPr>
          <a:xfrm>
            <a:off x="1055727" y="753326"/>
            <a:ext cx="153848" cy="76435"/>
          </a:xfrm>
          <a:prstGeom prst="rect">
            <a:avLst/>
          </a:prstGeom>
        </p:spPr>
      </p:pic>
      <p:pic>
        <p:nvPicPr>
          <p:cNvPr id="28" name="bg object 28"/>
          <p:cNvPicPr/>
          <p:nvPr/>
        </p:nvPicPr>
        <p:blipFill>
          <a:blip r:embed="rId16" cstate="print"/>
          <a:stretch>
            <a:fillRect/>
          </a:stretch>
        </p:blipFill>
        <p:spPr>
          <a:xfrm>
            <a:off x="554679" y="768502"/>
            <a:ext cx="180157" cy="179568"/>
          </a:xfrm>
          <a:prstGeom prst="rect">
            <a:avLst/>
          </a:prstGeom>
        </p:spPr>
      </p:pic>
      <p:pic>
        <p:nvPicPr>
          <p:cNvPr id="29" name="bg object 29"/>
          <p:cNvPicPr/>
          <p:nvPr/>
        </p:nvPicPr>
        <p:blipFill>
          <a:blip r:embed="rId17" cstate="print"/>
          <a:stretch>
            <a:fillRect/>
          </a:stretch>
        </p:blipFill>
        <p:spPr>
          <a:xfrm>
            <a:off x="380901" y="997874"/>
            <a:ext cx="160358" cy="164117"/>
          </a:xfrm>
          <a:prstGeom prst="rect">
            <a:avLst/>
          </a:prstGeom>
        </p:spPr>
      </p:pic>
      <p:pic>
        <p:nvPicPr>
          <p:cNvPr id="30" name="bg object 30"/>
          <p:cNvPicPr/>
          <p:nvPr/>
        </p:nvPicPr>
        <p:blipFill>
          <a:blip r:embed="rId18" cstate="print"/>
          <a:stretch>
            <a:fillRect/>
          </a:stretch>
        </p:blipFill>
        <p:spPr>
          <a:xfrm>
            <a:off x="1076382" y="962651"/>
            <a:ext cx="176534" cy="188069"/>
          </a:xfrm>
          <a:prstGeom prst="rect">
            <a:avLst/>
          </a:prstGeom>
        </p:spPr>
      </p:pic>
      <p:pic>
        <p:nvPicPr>
          <p:cNvPr id="31" name="bg object 31"/>
          <p:cNvPicPr/>
          <p:nvPr/>
        </p:nvPicPr>
        <p:blipFill>
          <a:blip r:embed="rId19" cstate="print"/>
          <a:stretch>
            <a:fillRect/>
          </a:stretch>
        </p:blipFill>
        <p:spPr>
          <a:xfrm>
            <a:off x="822480" y="858325"/>
            <a:ext cx="177882" cy="176518"/>
          </a:xfrm>
          <a:prstGeom prst="rect">
            <a:avLst/>
          </a:prstGeom>
        </p:spPr>
      </p:pic>
      <p:sp>
        <p:nvSpPr>
          <p:cNvPr id="32" name="bg object 32"/>
          <p:cNvSpPr/>
          <p:nvPr/>
        </p:nvSpPr>
        <p:spPr>
          <a:xfrm>
            <a:off x="808169" y="753326"/>
            <a:ext cx="81915" cy="12700"/>
          </a:xfrm>
          <a:custGeom>
            <a:avLst/>
            <a:gdLst/>
            <a:ahLst/>
            <a:cxnLst/>
            <a:rect l="l" t="t" r="r" b="b"/>
            <a:pathLst>
              <a:path w="81915" h="12700">
                <a:moveTo>
                  <a:pt x="81894" y="0"/>
                </a:moveTo>
                <a:lnTo>
                  <a:pt x="0" y="0"/>
                </a:lnTo>
                <a:lnTo>
                  <a:pt x="11852" y="7131"/>
                </a:lnTo>
                <a:lnTo>
                  <a:pt x="35488" y="12528"/>
                </a:lnTo>
                <a:lnTo>
                  <a:pt x="60742" y="8545"/>
                </a:lnTo>
                <a:lnTo>
                  <a:pt x="81894" y="0"/>
                </a:lnTo>
                <a:close/>
              </a:path>
            </a:pathLst>
          </a:custGeom>
          <a:solidFill>
            <a:srgbClr val="FFFFFF">
              <a:alpha val="19999"/>
            </a:srgbClr>
          </a:solidFill>
        </p:spPr>
        <p:txBody>
          <a:bodyPr wrap="square" lIns="0" tIns="0" rIns="0" bIns="0" rtlCol="0"/>
          <a:lstStyle/>
          <a:p>
            <a:endParaRPr/>
          </a:p>
        </p:txBody>
      </p:sp>
      <p:pic>
        <p:nvPicPr>
          <p:cNvPr id="33" name="bg object 33"/>
          <p:cNvPicPr/>
          <p:nvPr/>
        </p:nvPicPr>
        <p:blipFill>
          <a:blip r:embed="rId20" cstate="print"/>
          <a:stretch>
            <a:fillRect/>
          </a:stretch>
        </p:blipFill>
        <p:spPr>
          <a:xfrm>
            <a:off x="611881" y="1056047"/>
            <a:ext cx="210934" cy="212748"/>
          </a:xfrm>
          <a:prstGeom prst="rect">
            <a:avLst/>
          </a:prstGeom>
        </p:spPr>
      </p:pic>
      <p:sp>
        <p:nvSpPr>
          <p:cNvPr id="2" name="bg object 17">
            <a:extLst>
              <a:ext uri="{FF2B5EF4-FFF2-40B4-BE49-F238E27FC236}">
                <a16:creationId xmlns:a16="http://schemas.microsoft.com/office/drawing/2014/main" id="{BD52AD00-7BAB-5DF3-E52E-1FA0DF6FABA2}"/>
              </a:ext>
            </a:extLst>
          </p:cNvPr>
          <p:cNvSpPr/>
          <p:nvPr userDrawn="1"/>
        </p:nvSpPr>
        <p:spPr>
          <a:xfrm>
            <a:off x="0" y="8586546"/>
            <a:ext cx="16256000" cy="557530"/>
          </a:xfrm>
          <a:custGeom>
            <a:avLst/>
            <a:gdLst/>
            <a:ahLst/>
            <a:cxnLst/>
            <a:rect l="l" t="t" r="r" b="b"/>
            <a:pathLst>
              <a:path w="16256000" h="557529">
                <a:moveTo>
                  <a:pt x="0" y="0"/>
                </a:moveTo>
                <a:lnTo>
                  <a:pt x="0" y="557453"/>
                </a:lnTo>
                <a:lnTo>
                  <a:pt x="16256000" y="557453"/>
                </a:lnTo>
                <a:lnTo>
                  <a:pt x="16256000" y="0"/>
                </a:lnTo>
                <a:lnTo>
                  <a:pt x="0" y="0"/>
                </a:lnTo>
                <a:close/>
              </a:path>
            </a:pathLst>
          </a:custGeom>
          <a:solidFill>
            <a:srgbClr val="348540"/>
          </a:solidFill>
        </p:spPr>
        <p:txBody>
          <a:bodyPr wrap="square" lIns="0" tIns="0" rIns="0" bIns="0" rtlCol="0"/>
          <a:lstStyle/>
          <a:p>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5" r:id="rId6"/>
  </p:sldLayoutIdLst>
  <p:hf hdr="0" ftr="0" dt="0"/>
  <p:txStyles>
    <p:titleStyle>
      <a:lvl1pPr>
        <a:defRPr>
          <a:solidFill>
            <a:srgbClr val="B5A636"/>
          </a:solidFill>
          <a:latin typeface="+mj-lt"/>
          <a:ea typeface="+mj-ea"/>
          <a:cs typeface="+mj-cs"/>
        </a:defRPr>
      </a:lvl1pPr>
    </p:titleStyle>
    <p:bodyStyle>
      <a:lvl1pPr marL="0">
        <a:defRPr>
          <a:solidFill>
            <a:srgbClr val="B5A636"/>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healthinfonet.ecu.edu.au/learn/health-facts/overview-aboriginal-torres-strait-islander-health-stat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65583" y="407"/>
            <a:ext cx="8991600" cy="7764145"/>
          </a:xfrm>
          <a:custGeom>
            <a:avLst/>
            <a:gdLst/>
            <a:ahLst/>
            <a:cxnLst/>
            <a:rect l="l" t="t" r="r" b="b"/>
            <a:pathLst>
              <a:path w="8991600" h="7764145">
                <a:moveTo>
                  <a:pt x="0" y="7764005"/>
                </a:moveTo>
                <a:lnTo>
                  <a:pt x="8991600" y="7764005"/>
                </a:lnTo>
                <a:lnTo>
                  <a:pt x="8991600" y="0"/>
                </a:lnTo>
                <a:lnTo>
                  <a:pt x="0" y="0"/>
                </a:lnTo>
                <a:lnTo>
                  <a:pt x="0" y="7764005"/>
                </a:lnTo>
                <a:close/>
              </a:path>
            </a:pathLst>
          </a:custGeom>
          <a:solidFill>
            <a:srgbClr val="348540"/>
          </a:solidFill>
        </p:spPr>
        <p:txBody>
          <a:bodyPr wrap="square" lIns="0" tIns="0" rIns="0" bIns="0" rtlCol="0"/>
          <a:lstStyle/>
          <a:p>
            <a:endParaRPr dirty="0"/>
          </a:p>
        </p:txBody>
      </p:sp>
      <p:grpSp>
        <p:nvGrpSpPr>
          <p:cNvPr id="3" name="object 3"/>
          <p:cNvGrpSpPr/>
          <p:nvPr/>
        </p:nvGrpSpPr>
        <p:grpSpPr>
          <a:xfrm>
            <a:off x="-81" y="0"/>
            <a:ext cx="16256081" cy="9144495"/>
            <a:chOff x="-81" y="0"/>
            <a:chExt cx="16256081" cy="9144495"/>
          </a:xfrm>
        </p:grpSpPr>
        <p:sp>
          <p:nvSpPr>
            <p:cNvPr id="4" name="object 4"/>
            <p:cNvSpPr/>
            <p:nvPr/>
          </p:nvSpPr>
          <p:spPr>
            <a:xfrm>
              <a:off x="0" y="7764005"/>
              <a:ext cx="16256000" cy="1380490"/>
            </a:xfrm>
            <a:custGeom>
              <a:avLst/>
              <a:gdLst/>
              <a:ahLst/>
              <a:cxnLst/>
              <a:rect l="l" t="t" r="r" b="b"/>
              <a:pathLst>
                <a:path w="16256000" h="1380490">
                  <a:moveTo>
                    <a:pt x="16256000" y="0"/>
                  </a:moveTo>
                  <a:lnTo>
                    <a:pt x="0" y="0"/>
                  </a:lnTo>
                  <a:lnTo>
                    <a:pt x="0" y="1379994"/>
                  </a:lnTo>
                  <a:lnTo>
                    <a:pt x="16256000" y="1379994"/>
                  </a:lnTo>
                  <a:lnTo>
                    <a:pt x="16256000" y="0"/>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stretch>
              <a:fillRect/>
            </a:stretch>
          </p:blipFill>
          <p:spPr>
            <a:xfrm>
              <a:off x="14542217" y="8088490"/>
              <a:ext cx="907561" cy="671017"/>
            </a:xfrm>
            <a:prstGeom prst="rect">
              <a:avLst/>
            </a:prstGeom>
          </p:spPr>
        </p:pic>
        <p:pic>
          <p:nvPicPr>
            <p:cNvPr id="7" name="object 7"/>
            <p:cNvPicPr/>
            <p:nvPr/>
          </p:nvPicPr>
          <p:blipFill>
            <a:blip r:embed="rId4" cstate="print"/>
            <a:stretch>
              <a:fillRect/>
            </a:stretch>
          </p:blipFill>
          <p:spPr>
            <a:xfrm>
              <a:off x="-81" y="0"/>
              <a:ext cx="7266847" cy="7764961"/>
            </a:xfrm>
            <a:prstGeom prst="rect">
              <a:avLst/>
            </a:prstGeom>
          </p:spPr>
        </p:pic>
        <p:pic>
          <p:nvPicPr>
            <p:cNvPr id="8" name="object 8"/>
            <p:cNvPicPr/>
            <p:nvPr/>
          </p:nvPicPr>
          <p:blipFill>
            <a:blip r:embed="rId5" cstate="print"/>
            <a:stretch>
              <a:fillRect/>
            </a:stretch>
          </p:blipFill>
          <p:spPr>
            <a:xfrm>
              <a:off x="12996275" y="720244"/>
              <a:ext cx="2561220" cy="1052829"/>
            </a:xfrm>
            <a:prstGeom prst="rect">
              <a:avLst/>
            </a:prstGeom>
          </p:spPr>
        </p:pic>
      </p:grpSp>
      <p:sp>
        <p:nvSpPr>
          <p:cNvPr id="9" name="object 9"/>
          <p:cNvSpPr txBox="1"/>
          <p:nvPr/>
        </p:nvSpPr>
        <p:spPr>
          <a:xfrm>
            <a:off x="8115300" y="3249466"/>
            <a:ext cx="7334478" cy="3706143"/>
          </a:xfrm>
          <a:prstGeom prst="rect">
            <a:avLst/>
          </a:prstGeom>
        </p:spPr>
        <p:txBody>
          <a:bodyPr vert="horz" wrap="square" lIns="0" tIns="12700" rIns="0" bIns="0" rtlCol="0">
            <a:spAutoFit/>
          </a:bodyPr>
          <a:lstStyle/>
          <a:p>
            <a:pPr marL="12700">
              <a:lnSpc>
                <a:spcPct val="100000"/>
              </a:lnSpc>
              <a:spcBef>
                <a:spcPts val="100"/>
              </a:spcBef>
            </a:pPr>
            <a:r>
              <a:rPr lang="en-AU" sz="4800" b="1" i="1" dirty="0">
                <a:solidFill>
                  <a:srgbClr val="FFFFFF"/>
                </a:solidFill>
                <a:latin typeface="Source Sans Pro"/>
                <a:cs typeface="Source Sans Pro"/>
              </a:rPr>
              <a:t>Overview</a:t>
            </a:r>
            <a:r>
              <a:rPr sz="4800" b="1" i="1" spc="-25" dirty="0">
                <a:solidFill>
                  <a:srgbClr val="FFFFFF"/>
                </a:solidFill>
                <a:latin typeface="Source Sans Pro"/>
                <a:cs typeface="Source Sans Pro"/>
              </a:rPr>
              <a:t> </a:t>
            </a:r>
            <a:r>
              <a:rPr sz="4800" b="1" i="1" dirty="0">
                <a:solidFill>
                  <a:srgbClr val="FFFFFF"/>
                </a:solidFill>
                <a:latin typeface="Source Sans Pro"/>
                <a:cs typeface="Source Sans Pro"/>
              </a:rPr>
              <a:t>of</a:t>
            </a:r>
            <a:r>
              <a:rPr sz="4800" b="1" i="1" spc="-20" dirty="0">
                <a:solidFill>
                  <a:srgbClr val="FFFFFF"/>
                </a:solidFill>
                <a:latin typeface="Source Sans Pro"/>
                <a:cs typeface="Source Sans Pro"/>
              </a:rPr>
              <a:t> </a:t>
            </a:r>
            <a:r>
              <a:rPr sz="4800" b="1" i="1" dirty="0">
                <a:solidFill>
                  <a:srgbClr val="FFFFFF"/>
                </a:solidFill>
                <a:latin typeface="Source Sans Pro"/>
                <a:cs typeface="Source Sans Pro"/>
              </a:rPr>
              <a:t>Aboriginal</a:t>
            </a:r>
            <a:r>
              <a:rPr sz="4800" b="1" i="1" spc="-20" dirty="0">
                <a:solidFill>
                  <a:srgbClr val="FFFFFF"/>
                </a:solidFill>
                <a:latin typeface="Source Sans Pro"/>
                <a:cs typeface="Source Sans Pro"/>
              </a:rPr>
              <a:t> </a:t>
            </a:r>
            <a:r>
              <a:rPr sz="4800" b="1" i="1" dirty="0">
                <a:solidFill>
                  <a:srgbClr val="FFFFFF"/>
                </a:solidFill>
                <a:latin typeface="Source Sans Pro"/>
                <a:cs typeface="Source Sans Pro"/>
              </a:rPr>
              <a:t>and</a:t>
            </a:r>
            <a:endParaRPr sz="4800" dirty="0">
              <a:latin typeface="Source Sans Pro"/>
              <a:cs typeface="Source Sans Pro"/>
            </a:endParaRPr>
          </a:p>
          <a:p>
            <a:pPr marL="12700">
              <a:lnSpc>
                <a:spcPct val="100000"/>
              </a:lnSpc>
            </a:pPr>
            <a:r>
              <a:rPr sz="4800" b="1" i="1" spc="-45" dirty="0">
                <a:solidFill>
                  <a:srgbClr val="FFFFFF"/>
                </a:solidFill>
                <a:latin typeface="Source Sans Pro"/>
                <a:cs typeface="Source Sans Pro"/>
              </a:rPr>
              <a:t>Torres</a:t>
            </a:r>
            <a:r>
              <a:rPr sz="4800" b="1" i="1" spc="-15" dirty="0">
                <a:solidFill>
                  <a:srgbClr val="FFFFFF"/>
                </a:solidFill>
                <a:latin typeface="Source Sans Pro"/>
                <a:cs typeface="Source Sans Pro"/>
              </a:rPr>
              <a:t> </a:t>
            </a:r>
            <a:r>
              <a:rPr sz="4800" b="1" i="1" spc="-10" dirty="0">
                <a:solidFill>
                  <a:srgbClr val="FFFFFF"/>
                </a:solidFill>
                <a:latin typeface="Source Sans Pro"/>
                <a:cs typeface="Source Sans Pro"/>
              </a:rPr>
              <a:t>Strait </a:t>
            </a:r>
            <a:r>
              <a:rPr sz="4800" b="1" i="1" dirty="0">
                <a:solidFill>
                  <a:srgbClr val="FFFFFF"/>
                </a:solidFill>
                <a:latin typeface="Source Sans Pro"/>
                <a:cs typeface="Source Sans Pro"/>
              </a:rPr>
              <a:t>Islander</a:t>
            </a:r>
            <a:r>
              <a:rPr sz="4800" b="1" i="1" spc="-15" dirty="0">
                <a:solidFill>
                  <a:srgbClr val="FFFFFF"/>
                </a:solidFill>
                <a:latin typeface="Source Sans Pro"/>
                <a:cs typeface="Source Sans Pro"/>
              </a:rPr>
              <a:t> </a:t>
            </a:r>
            <a:r>
              <a:rPr sz="4800" b="1" i="1" dirty="0">
                <a:solidFill>
                  <a:srgbClr val="FFFFFF"/>
                </a:solidFill>
                <a:latin typeface="Source Sans Pro"/>
                <a:cs typeface="Source Sans Pro"/>
              </a:rPr>
              <a:t>health</a:t>
            </a:r>
            <a:r>
              <a:rPr sz="4800" b="1" i="1" spc="-10" dirty="0">
                <a:solidFill>
                  <a:srgbClr val="FFFFFF"/>
                </a:solidFill>
                <a:latin typeface="Source Sans Pro"/>
                <a:cs typeface="Source Sans Pro"/>
              </a:rPr>
              <a:t> </a:t>
            </a:r>
            <a:r>
              <a:rPr sz="4800" b="1" i="1" spc="-20" dirty="0">
                <a:solidFill>
                  <a:srgbClr val="FFFFFF"/>
                </a:solidFill>
                <a:latin typeface="Source Sans Pro"/>
                <a:cs typeface="Source Sans Pro"/>
              </a:rPr>
              <a:t>status</a:t>
            </a:r>
            <a:r>
              <a:rPr lang="en-AU" sz="4800" b="1" i="1" spc="-20" dirty="0">
                <a:solidFill>
                  <a:srgbClr val="FFFFFF"/>
                </a:solidFill>
                <a:latin typeface="Source Sans Pro"/>
                <a:cs typeface="Source Sans Pro"/>
              </a:rPr>
              <a:t> </a:t>
            </a:r>
            <a:r>
              <a:rPr sz="4800" b="1" i="1" dirty="0">
                <a:solidFill>
                  <a:srgbClr val="FFFFFF"/>
                </a:solidFill>
                <a:latin typeface="Source Sans Pro"/>
                <a:cs typeface="Source Sans Pro"/>
              </a:rPr>
              <a:t>202</a:t>
            </a:r>
            <a:r>
              <a:rPr lang="en-AU" sz="4800" b="1" i="1" dirty="0">
                <a:solidFill>
                  <a:srgbClr val="FFFFFF"/>
                </a:solidFill>
                <a:latin typeface="Source Sans Pro"/>
                <a:cs typeface="Source Sans Pro"/>
              </a:rPr>
              <a:t>2</a:t>
            </a:r>
          </a:p>
          <a:p>
            <a:pPr marL="12700">
              <a:lnSpc>
                <a:spcPct val="100000"/>
              </a:lnSpc>
            </a:pPr>
            <a:endParaRPr lang="en-AU" sz="4800" b="1" dirty="0">
              <a:solidFill>
                <a:srgbClr val="FFFFFF"/>
              </a:solidFill>
              <a:latin typeface="Source Sans Pro"/>
              <a:cs typeface="Source Sans Pro"/>
            </a:endParaRPr>
          </a:p>
          <a:p>
            <a:pPr marL="12700">
              <a:lnSpc>
                <a:spcPct val="100000"/>
              </a:lnSpc>
            </a:pPr>
            <a:r>
              <a:rPr lang="en-AU" sz="4800" b="1" dirty="0">
                <a:solidFill>
                  <a:srgbClr val="FFFFFF"/>
                </a:solidFill>
                <a:latin typeface="Source Sans Pro"/>
                <a:cs typeface="Source Sans Pro"/>
              </a:rPr>
              <a:t>Key facts</a:t>
            </a:r>
            <a:endParaRPr sz="4800" dirty="0">
              <a:latin typeface="Source Sans Pro"/>
              <a:cs typeface="Source Sans Pro"/>
            </a:endParaRPr>
          </a:p>
        </p:txBody>
      </p:sp>
      <p:sp>
        <p:nvSpPr>
          <p:cNvPr id="10" name="Slide Number Placeholder 9">
            <a:extLst>
              <a:ext uri="{FF2B5EF4-FFF2-40B4-BE49-F238E27FC236}">
                <a16:creationId xmlns:a16="http://schemas.microsoft.com/office/drawing/2014/main" id="{207F2A4F-6D52-EF9A-8E7D-56DC3EA4E856}"/>
              </a:ext>
            </a:extLst>
          </p:cNvPr>
          <p:cNvSpPr>
            <a:spLocks noGrp="1"/>
          </p:cNvSpPr>
          <p:nvPr>
            <p:ph type="sldNum" sz="quarter" idx="4294967295"/>
          </p:nvPr>
        </p:nvSpPr>
        <p:spPr>
          <a:xfrm>
            <a:off x="15367000" y="8707201"/>
            <a:ext cx="332740" cy="348615"/>
          </a:xfrm>
          <a:prstGeom prst="rect">
            <a:avLst/>
          </a:prstGeom>
        </p:spPr>
        <p:txBody>
          <a:bodyPr/>
          <a:lstStyle/>
          <a:p>
            <a:pPr marL="38100">
              <a:lnSpc>
                <a:spcPct val="100000"/>
              </a:lnSpc>
              <a:spcBef>
                <a:spcPts val="120"/>
              </a:spcBef>
            </a:pPr>
            <a:fld id="{81D60167-4931-47E6-BA6A-407CBD079E47}" type="slidenum">
              <a:rPr lang="en-AU" smtClean="0"/>
              <a:t>1</a:t>
            </a:fld>
            <a:endParaRPr lang="en-AU" dirty="0"/>
          </a:p>
        </p:txBody>
      </p:sp>
      <p:pic>
        <p:nvPicPr>
          <p:cNvPr id="12" name="Picture 11" descr="Text&#10;&#10;Description automatically generated">
            <a:extLst>
              <a:ext uri="{FF2B5EF4-FFF2-40B4-BE49-F238E27FC236}">
                <a16:creationId xmlns:a16="http://schemas.microsoft.com/office/drawing/2014/main" id="{21D97CE3-D8EE-0706-2FC3-96C2BD340D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400" y="8092300"/>
            <a:ext cx="1257300" cy="723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5. Expectation of life at birth in years, by Indigenous status and sex, selected jurisdictions, Australia, 2015-2017</a:t>
            </a:r>
            <a:endParaRPr lang="en-AU" dirty="0">
              <a:solidFill>
                <a:srgbClr val="9BBB59"/>
              </a:solidFill>
            </a:endParaRPr>
          </a:p>
        </p:txBody>
      </p:sp>
      <p:graphicFrame>
        <p:nvGraphicFramePr>
          <p:cNvPr id="3" name="Table 2">
            <a:extLst>
              <a:ext uri="{FF2B5EF4-FFF2-40B4-BE49-F238E27FC236}">
                <a16:creationId xmlns:a16="http://schemas.microsoft.com/office/drawing/2014/main" id="{365DC33E-8260-2096-EF71-8E193469A2D5}"/>
              </a:ext>
            </a:extLst>
          </p:cNvPr>
          <p:cNvGraphicFramePr>
            <a:graphicFrameLocks noGrp="1"/>
          </p:cNvGraphicFramePr>
          <p:nvPr/>
        </p:nvGraphicFramePr>
        <p:xfrm>
          <a:off x="1262184" y="2711214"/>
          <a:ext cx="10294815" cy="5262596"/>
        </p:xfrm>
        <a:graphic>
          <a:graphicData uri="http://schemas.openxmlformats.org/drawingml/2006/table">
            <a:tbl>
              <a:tblPr firstRow="1" firstCol="1" bandRow="1">
                <a:tableStyleId>{1FECB4D8-DB02-4DC6-A0A2-4F2EBAE1DC90}</a:tableStyleId>
              </a:tblPr>
              <a:tblGrid>
                <a:gridCol w="2751016">
                  <a:extLst>
                    <a:ext uri="{9D8B030D-6E8A-4147-A177-3AD203B41FA5}">
                      <a16:colId xmlns:a16="http://schemas.microsoft.com/office/drawing/2014/main" val="315846925"/>
                    </a:ext>
                  </a:extLst>
                </a:gridCol>
                <a:gridCol w="3425873">
                  <a:extLst>
                    <a:ext uri="{9D8B030D-6E8A-4147-A177-3AD203B41FA5}">
                      <a16:colId xmlns:a16="http://schemas.microsoft.com/office/drawing/2014/main" val="3904495153"/>
                    </a:ext>
                  </a:extLst>
                </a:gridCol>
                <a:gridCol w="2058963">
                  <a:extLst>
                    <a:ext uri="{9D8B030D-6E8A-4147-A177-3AD203B41FA5}">
                      <a16:colId xmlns:a16="http://schemas.microsoft.com/office/drawing/2014/main" val="3570404823"/>
                    </a:ext>
                  </a:extLst>
                </a:gridCol>
                <a:gridCol w="2058963">
                  <a:extLst>
                    <a:ext uri="{9D8B030D-6E8A-4147-A177-3AD203B41FA5}">
                      <a16:colId xmlns:a16="http://schemas.microsoft.com/office/drawing/2014/main" val="1076798923"/>
                    </a:ext>
                  </a:extLst>
                </a:gridCol>
              </a:tblGrid>
              <a:tr h="612258">
                <a:tc>
                  <a:txBody>
                    <a:bodyPr/>
                    <a:lstStyle/>
                    <a:p>
                      <a:pPr algn="l">
                        <a:lnSpc>
                          <a:spcPct val="107000"/>
                        </a:lnSpc>
                        <a:spcAft>
                          <a:spcPts val="500"/>
                        </a:spcAft>
                      </a:pPr>
                      <a:r>
                        <a:rPr lang="en-AU" sz="2000" dirty="0">
                          <a:effectLst/>
                        </a:rPr>
                        <a:t>Jurisdiction</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2000" dirty="0">
                          <a:effectLst/>
                        </a:rPr>
                        <a:t>Aboriginal and Torres Strait Islander people</a:t>
                      </a:r>
                      <a:endParaRPr lang="en-AU" dirty="0"/>
                    </a:p>
                  </a:txBody>
                  <a:tcPr marL="68580" marR="68580" marT="0" marB="0"/>
                </a:tc>
                <a:tc>
                  <a:txBody>
                    <a:bodyPr/>
                    <a:lstStyle/>
                    <a:p>
                      <a:pPr algn="l">
                        <a:lnSpc>
                          <a:spcPct val="107000"/>
                        </a:lnSpc>
                        <a:spcAft>
                          <a:spcPts val="500"/>
                        </a:spcAft>
                      </a:pPr>
                      <a:r>
                        <a:rPr lang="en-AU" sz="2000" dirty="0">
                          <a:effectLst/>
                        </a:rPr>
                        <a:t>Non-Indigenous</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dirty="0">
                          <a:effectLst/>
                        </a:rPr>
                        <a:t>Difference</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6698002"/>
                  </a:ext>
                </a:extLst>
              </a:tr>
              <a:tr h="332167">
                <a:tc gridSpan="4">
                  <a:txBody>
                    <a:bodyPr/>
                    <a:lstStyle/>
                    <a:p>
                      <a:pPr algn="l">
                        <a:lnSpc>
                          <a:spcPct val="107000"/>
                        </a:lnSpc>
                        <a:spcAft>
                          <a:spcPts val="500"/>
                        </a:spcAft>
                      </a:pPr>
                      <a:r>
                        <a:rPr lang="en-AU" sz="2000" dirty="0">
                          <a:solidFill>
                            <a:schemeClr val="bg1"/>
                          </a:solidFill>
                          <a:effectLst/>
                        </a:rPr>
                        <a:t>Males</a:t>
                      </a:r>
                      <a:endParaRPr lang="en-AU"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BBB59"/>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2530713"/>
                  </a:ext>
                </a:extLst>
              </a:tr>
              <a:tr h="332167">
                <a:tc>
                  <a:txBody>
                    <a:bodyPr/>
                    <a:lstStyle/>
                    <a:p>
                      <a:pPr algn="l">
                        <a:lnSpc>
                          <a:spcPct val="107000"/>
                        </a:lnSpc>
                        <a:spcAft>
                          <a:spcPts val="500"/>
                        </a:spcAft>
                      </a:pPr>
                      <a:r>
                        <a:rPr lang="en-AU" sz="2000" dirty="0">
                          <a:effectLst/>
                        </a:rPr>
                        <a:t>NSW</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70.9</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80.2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9.4</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0273055"/>
                  </a:ext>
                </a:extLst>
              </a:tr>
              <a:tr h="332167">
                <a:tc>
                  <a:txBody>
                    <a:bodyPr/>
                    <a:lstStyle/>
                    <a:p>
                      <a:pPr algn="l">
                        <a:lnSpc>
                          <a:spcPct val="107000"/>
                        </a:lnSpc>
                        <a:spcAft>
                          <a:spcPts val="500"/>
                        </a:spcAft>
                      </a:pPr>
                      <a:r>
                        <a:rPr lang="en-AU" sz="2000" dirty="0">
                          <a:effectLst/>
                        </a:rPr>
                        <a:t>Qld</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72.0</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79.8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9065765"/>
                  </a:ext>
                </a:extLst>
              </a:tr>
              <a:tr h="332167">
                <a:tc>
                  <a:txBody>
                    <a:bodyPr/>
                    <a:lstStyle/>
                    <a:p>
                      <a:pPr algn="l">
                        <a:lnSpc>
                          <a:spcPct val="107000"/>
                        </a:lnSpc>
                        <a:spcAft>
                          <a:spcPts val="500"/>
                        </a:spcAft>
                      </a:pPr>
                      <a:r>
                        <a:rPr lang="en-AU" sz="2000" dirty="0">
                          <a:effectLst/>
                        </a:rPr>
                        <a:t>WA</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66.9</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80.3</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13.4</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0682075"/>
                  </a:ext>
                </a:extLst>
              </a:tr>
              <a:tr h="332167">
                <a:tc>
                  <a:txBody>
                    <a:bodyPr/>
                    <a:lstStyle/>
                    <a:p>
                      <a:pPr algn="l">
                        <a:lnSpc>
                          <a:spcPct val="107000"/>
                        </a:lnSpc>
                        <a:spcAft>
                          <a:spcPts val="500"/>
                        </a:spcAft>
                      </a:pPr>
                      <a:r>
                        <a:rPr lang="en-AU" sz="2000" dirty="0">
                          <a:effectLst/>
                        </a:rPr>
                        <a:t>NT</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66.6</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78.1</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11.5</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670173"/>
                  </a:ext>
                </a:extLst>
              </a:tr>
              <a:tr h="332167">
                <a:tc>
                  <a:txBody>
                    <a:bodyPr/>
                    <a:lstStyle/>
                    <a:p>
                      <a:pPr algn="l">
                        <a:lnSpc>
                          <a:spcPct val="107000"/>
                        </a:lnSpc>
                        <a:spcAft>
                          <a:spcPts val="500"/>
                        </a:spcAft>
                      </a:pPr>
                      <a:r>
                        <a:rPr lang="en-AU" sz="2000" dirty="0">
                          <a:effectLst/>
                        </a:rPr>
                        <a:t>Australia (headline) </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71.6</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80.2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8.6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1404574"/>
                  </a:ext>
                </a:extLst>
              </a:tr>
              <a:tr h="332167">
                <a:tc>
                  <a:txBody>
                    <a:bodyPr/>
                    <a:lstStyle/>
                    <a:p>
                      <a:pPr algn="l">
                        <a:lnSpc>
                          <a:spcPct val="107000"/>
                        </a:lnSpc>
                        <a:spcAft>
                          <a:spcPts val="500"/>
                        </a:spcAft>
                      </a:pPr>
                      <a:r>
                        <a:rPr lang="en-AU" sz="2000" dirty="0">
                          <a:effectLst/>
                        </a:rPr>
                        <a:t>Australia (unadjusted)</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dirty="0">
                          <a:effectLst/>
                        </a:rPr>
                        <a:t>70.0</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80.2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dirty="0">
                          <a:effectLst/>
                        </a:rPr>
                        <a:t>10.3</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7943633"/>
                  </a:ext>
                </a:extLst>
              </a:tr>
              <a:tr h="332167">
                <a:tc gridSpan="4">
                  <a:txBody>
                    <a:bodyPr/>
                    <a:lstStyle/>
                    <a:p>
                      <a:pPr algn="l">
                        <a:lnSpc>
                          <a:spcPct val="107000"/>
                        </a:lnSpc>
                        <a:spcAft>
                          <a:spcPts val="500"/>
                        </a:spcAft>
                      </a:pPr>
                      <a:r>
                        <a:rPr lang="en-AU" sz="2000" dirty="0">
                          <a:solidFill>
                            <a:schemeClr val="bg1"/>
                          </a:solidFill>
                          <a:effectLst/>
                        </a:rPr>
                        <a:t>Females</a:t>
                      </a:r>
                      <a:endParaRPr lang="en-AU"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BBB59"/>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549615462"/>
                  </a:ext>
                </a:extLst>
              </a:tr>
              <a:tr h="332167">
                <a:tc>
                  <a:txBody>
                    <a:bodyPr/>
                    <a:lstStyle/>
                    <a:p>
                      <a:pPr algn="l">
                        <a:lnSpc>
                          <a:spcPct val="107000"/>
                        </a:lnSpc>
                        <a:spcAft>
                          <a:spcPts val="500"/>
                        </a:spcAft>
                      </a:pPr>
                      <a:r>
                        <a:rPr lang="en-AU" sz="2000" dirty="0">
                          <a:effectLst/>
                        </a:rPr>
                        <a:t>NSW</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75.9</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83.5</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3979529"/>
                  </a:ext>
                </a:extLst>
              </a:tr>
              <a:tr h="332167">
                <a:tc>
                  <a:txBody>
                    <a:bodyPr/>
                    <a:lstStyle/>
                    <a:p>
                      <a:pPr algn="l">
                        <a:lnSpc>
                          <a:spcPct val="107000"/>
                        </a:lnSpc>
                        <a:spcAft>
                          <a:spcPts val="500"/>
                        </a:spcAft>
                      </a:pPr>
                      <a:r>
                        <a:rPr lang="en-AU" sz="2000" dirty="0">
                          <a:effectLst/>
                        </a:rPr>
                        <a:t>Qld</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76.4</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83.2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6.7</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7959652"/>
                  </a:ext>
                </a:extLst>
              </a:tr>
              <a:tr h="332167">
                <a:tc>
                  <a:txBody>
                    <a:bodyPr/>
                    <a:lstStyle/>
                    <a:p>
                      <a:pPr algn="l">
                        <a:lnSpc>
                          <a:spcPct val="107000"/>
                        </a:lnSpc>
                        <a:spcAft>
                          <a:spcPts val="500"/>
                        </a:spcAft>
                      </a:pPr>
                      <a:r>
                        <a:rPr lang="en-AU" sz="2000" dirty="0">
                          <a:effectLst/>
                        </a:rPr>
                        <a:t>WA</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71.8</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83.8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12.0</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709400"/>
                  </a:ext>
                </a:extLst>
              </a:tr>
              <a:tr h="332167">
                <a:tc>
                  <a:txBody>
                    <a:bodyPr/>
                    <a:lstStyle/>
                    <a:p>
                      <a:pPr algn="l">
                        <a:lnSpc>
                          <a:spcPct val="107000"/>
                        </a:lnSpc>
                        <a:spcAft>
                          <a:spcPts val="500"/>
                        </a:spcAft>
                      </a:pPr>
                      <a:r>
                        <a:rPr lang="en-AU" sz="2000" dirty="0">
                          <a:effectLst/>
                        </a:rPr>
                        <a:t>NT</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69.9</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82.7</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12.8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5391086"/>
                  </a:ext>
                </a:extLst>
              </a:tr>
              <a:tr h="332167">
                <a:tc>
                  <a:txBody>
                    <a:bodyPr/>
                    <a:lstStyle/>
                    <a:p>
                      <a:pPr algn="l">
                        <a:lnSpc>
                          <a:spcPct val="107000"/>
                        </a:lnSpc>
                        <a:spcAft>
                          <a:spcPts val="500"/>
                        </a:spcAft>
                      </a:pPr>
                      <a:r>
                        <a:rPr lang="en-AU" sz="2000" dirty="0">
                          <a:effectLst/>
                        </a:rPr>
                        <a:t>Australia (headline) </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75.6</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dirty="0">
                          <a:effectLst/>
                        </a:rPr>
                        <a:t>83.4</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a:effectLst/>
                        </a:rPr>
                        <a:t>7.8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5491363"/>
                  </a:ext>
                </a:extLst>
              </a:tr>
              <a:tr h="332167">
                <a:tc>
                  <a:txBody>
                    <a:bodyPr/>
                    <a:lstStyle/>
                    <a:p>
                      <a:pPr algn="l">
                        <a:lnSpc>
                          <a:spcPct val="107000"/>
                        </a:lnSpc>
                        <a:spcAft>
                          <a:spcPts val="500"/>
                        </a:spcAft>
                      </a:pPr>
                      <a:r>
                        <a:rPr lang="en-AU" sz="2000" dirty="0">
                          <a:effectLst/>
                        </a:rPr>
                        <a:t>Australia (unadjusted)</a:t>
                      </a:r>
                    </a:p>
                  </a:txBody>
                  <a:tcPr marL="68580" marR="68580" marT="0" marB="0"/>
                </a:tc>
                <a:tc>
                  <a:txBody>
                    <a:bodyPr/>
                    <a:lstStyle/>
                    <a:p>
                      <a:pPr algn="l">
                        <a:lnSpc>
                          <a:spcPct val="107000"/>
                        </a:lnSpc>
                        <a:spcAft>
                          <a:spcPts val="500"/>
                        </a:spcAft>
                      </a:pPr>
                      <a:r>
                        <a:rPr lang="en-AU" sz="2000" dirty="0">
                          <a:effectLst/>
                        </a:rPr>
                        <a:t>74.4</a:t>
                      </a:r>
                    </a:p>
                  </a:txBody>
                  <a:tcPr marL="68580" marR="68580" marT="0" marB="0"/>
                </a:tc>
                <a:tc>
                  <a:txBody>
                    <a:bodyPr/>
                    <a:lstStyle/>
                    <a:p>
                      <a:pPr algn="l">
                        <a:lnSpc>
                          <a:spcPct val="107000"/>
                        </a:lnSpc>
                        <a:spcAft>
                          <a:spcPts val="500"/>
                        </a:spcAft>
                      </a:pPr>
                      <a:r>
                        <a:rPr lang="en-AU" sz="2000" dirty="0">
                          <a:effectLst/>
                        </a:rPr>
                        <a:t>83.5</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500"/>
                        </a:spcAft>
                      </a:pPr>
                      <a:r>
                        <a:rPr lang="en-AU" sz="2000" dirty="0">
                          <a:effectLst/>
                        </a:rPr>
                        <a:t>9.0</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6359602"/>
                  </a:ext>
                </a:extLst>
              </a:tr>
            </a:tbl>
          </a:graphicData>
        </a:graphic>
      </p:graphicFrame>
      <p:sp>
        <p:nvSpPr>
          <p:cNvPr id="4" name="TextBox 3">
            <a:extLst>
              <a:ext uri="{FF2B5EF4-FFF2-40B4-BE49-F238E27FC236}">
                <a16:creationId xmlns:a16="http://schemas.microsoft.com/office/drawing/2014/main" id="{9933490F-3E04-4B46-98CD-1187A1EAF471}"/>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ABS, 2018 [40]</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B29D053-8319-040E-7095-20213FC5A064}"/>
              </a:ext>
            </a:extLst>
          </p:cNvPr>
          <p:cNvSpPr txBox="1"/>
          <p:nvPr/>
        </p:nvSpPr>
        <p:spPr>
          <a:xfrm>
            <a:off x="11572630" y="5583539"/>
            <a:ext cx="4114800" cy="2631490"/>
          </a:xfrm>
          <a:prstGeom prst="rect">
            <a:avLst/>
          </a:prstGeom>
          <a:noFill/>
        </p:spPr>
        <p:txBody>
          <a:bodyPr wrap="square" numCol="1">
            <a:spAutoFit/>
          </a:bodyPr>
          <a:lstStyle/>
          <a:p>
            <a:pPr marL="14400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Notes:</a:t>
            </a:r>
            <a:endParaRPr lang="en-AU" sz="1000" b="1" dirty="0">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These estimates are based on the average number of Aboriginal and Torres Strait Islander deaths registered in 2015-2017 adjusted for under-identification and over-identification of Indigenous status in registrations. Final Aboriginal and Torres Strait Islander population estimates are based on the 2016 Census.</a:t>
            </a:r>
          </a:p>
          <a:p>
            <a:pPr marL="228600" indent="-22860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Australian estimates are based on deaths in all states and territories.</a:t>
            </a:r>
          </a:p>
          <a:p>
            <a:pPr marL="228600" indent="-22860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Differences are based on unrounded estimates.</a:t>
            </a:r>
          </a:p>
          <a:p>
            <a:pPr marL="228600" indent="-22860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Headline estimates for Australia are calculated taking age-specific identification rates into account.</a:t>
            </a:r>
          </a:p>
          <a:p>
            <a:pPr marL="228600" indent="-22860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Unadjusted estimates are not the headline estimates for Australia, because they are calculated without an age-adjustment, but are provided to enable effective comparisons with the state and territory estimates.</a:t>
            </a:r>
          </a:p>
          <a:p>
            <a:pPr marL="14400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20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6. Expectation of life at birth in years, by Indigenous status and remoteness, Australia, 2015-2017</a:t>
            </a:r>
            <a:endParaRPr lang="en-AU" dirty="0">
              <a:solidFill>
                <a:srgbClr val="9BBB59"/>
              </a:solidFill>
            </a:endParaRPr>
          </a:p>
        </p:txBody>
      </p:sp>
      <p:graphicFrame>
        <p:nvGraphicFramePr>
          <p:cNvPr id="3" name="Table 2">
            <a:extLst>
              <a:ext uri="{FF2B5EF4-FFF2-40B4-BE49-F238E27FC236}">
                <a16:creationId xmlns:a16="http://schemas.microsoft.com/office/drawing/2014/main" id="{48A1A1BA-2816-C850-FCC4-66AAED175B36}"/>
              </a:ext>
            </a:extLst>
          </p:cNvPr>
          <p:cNvGraphicFramePr>
            <a:graphicFrameLocks noGrp="1"/>
          </p:cNvGraphicFramePr>
          <p:nvPr/>
        </p:nvGraphicFramePr>
        <p:xfrm>
          <a:off x="1270001" y="2763798"/>
          <a:ext cx="13030199" cy="4551400"/>
        </p:xfrm>
        <a:graphic>
          <a:graphicData uri="http://schemas.openxmlformats.org/drawingml/2006/table">
            <a:tbl>
              <a:tblPr firstRow="1" firstCol="1" bandRow="1">
                <a:tableStyleId>{1FECB4D8-DB02-4DC6-A0A2-4F2EBAE1DC90}</a:tableStyleId>
              </a:tblPr>
              <a:tblGrid>
                <a:gridCol w="1861457">
                  <a:extLst>
                    <a:ext uri="{9D8B030D-6E8A-4147-A177-3AD203B41FA5}">
                      <a16:colId xmlns:a16="http://schemas.microsoft.com/office/drawing/2014/main" val="3301876215"/>
                    </a:ext>
                  </a:extLst>
                </a:gridCol>
                <a:gridCol w="1861457">
                  <a:extLst>
                    <a:ext uri="{9D8B030D-6E8A-4147-A177-3AD203B41FA5}">
                      <a16:colId xmlns:a16="http://schemas.microsoft.com/office/drawing/2014/main" val="876308444"/>
                    </a:ext>
                  </a:extLst>
                </a:gridCol>
                <a:gridCol w="1861457">
                  <a:extLst>
                    <a:ext uri="{9D8B030D-6E8A-4147-A177-3AD203B41FA5}">
                      <a16:colId xmlns:a16="http://schemas.microsoft.com/office/drawing/2014/main" val="2954076458"/>
                    </a:ext>
                  </a:extLst>
                </a:gridCol>
                <a:gridCol w="1861457">
                  <a:extLst>
                    <a:ext uri="{9D8B030D-6E8A-4147-A177-3AD203B41FA5}">
                      <a16:colId xmlns:a16="http://schemas.microsoft.com/office/drawing/2014/main" val="2812819229"/>
                    </a:ext>
                  </a:extLst>
                </a:gridCol>
                <a:gridCol w="1861457">
                  <a:extLst>
                    <a:ext uri="{9D8B030D-6E8A-4147-A177-3AD203B41FA5}">
                      <a16:colId xmlns:a16="http://schemas.microsoft.com/office/drawing/2014/main" val="3015065954"/>
                    </a:ext>
                  </a:extLst>
                </a:gridCol>
                <a:gridCol w="1861457">
                  <a:extLst>
                    <a:ext uri="{9D8B030D-6E8A-4147-A177-3AD203B41FA5}">
                      <a16:colId xmlns:a16="http://schemas.microsoft.com/office/drawing/2014/main" val="24775531"/>
                    </a:ext>
                  </a:extLst>
                </a:gridCol>
                <a:gridCol w="1861457">
                  <a:extLst>
                    <a:ext uri="{9D8B030D-6E8A-4147-A177-3AD203B41FA5}">
                      <a16:colId xmlns:a16="http://schemas.microsoft.com/office/drawing/2014/main" val="1020957399"/>
                    </a:ext>
                  </a:extLst>
                </a:gridCol>
              </a:tblGrid>
              <a:tr h="910280">
                <a:tc>
                  <a:txBody>
                    <a:bodyPr/>
                    <a:lstStyle/>
                    <a:p>
                      <a:pPr algn="l">
                        <a:lnSpc>
                          <a:spcPct val="107000"/>
                        </a:lnSpc>
                        <a:spcAft>
                          <a:spcPts val="500"/>
                        </a:spcAft>
                      </a:pPr>
                      <a:r>
                        <a:rPr lang="en-AU" sz="2000">
                          <a:effectLst/>
                        </a:rPr>
                        <a:t>Remoteness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l">
                        <a:lnSpc>
                          <a:spcPct val="107000"/>
                        </a:lnSpc>
                        <a:spcAft>
                          <a:spcPts val="500"/>
                        </a:spcAft>
                      </a:pPr>
                      <a:r>
                        <a:rPr lang="en-AU" sz="2000">
                          <a:effectLst/>
                        </a:rPr>
                        <a:t>Aboriginal and Torres Strait Islander people</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gridSpan="2">
                  <a:txBody>
                    <a:bodyPr/>
                    <a:lstStyle/>
                    <a:p>
                      <a:pPr algn="l">
                        <a:lnSpc>
                          <a:spcPct val="107000"/>
                        </a:lnSpc>
                        <a:spcAft>
                          <a:spcPts val="500"/>
                        </a:spcAft>
                      </a:pPr>
                      <a:r>
                        <a:rPr lang="en-AU" sz="2000">
                          <a:effectLst/>
                        </a:rPr>
                        <a:t>Non-Indigenous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gridSpan="2">
                  <a:txBody>
                    <a:bodyPr/>
                    <a:lstStyle/>
                    <a:p>
                      <a:pPr algn="l">
                        <a:lnSpc>
                          <a:spcPct val="107000"/>
                        </a:lnSpc>
                        <a:spcAft>
                          <a:spcPts val="500"/>
                        </a:spcAft>
                      </a:pPr>
                      <a:r>
                        <a:rPr lang="en-AU" sz="2000">
                          <a:effectLst/>
                        </a:rPr>
                        <a:t>Difference</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409718233"/>
                  </a:ext>
                </a:extLst>
              </a:tr>
              <a:tr h="910280">
                <a:tc>
                  <a:txBody>
                    <a:bodyPr/>
                    <a:lstStyle/>
                    <a:p>
                      <a:pPr algn="l">
                        <a:lnSpc>
                          <a:spcPct val="107000"/>
                        </a:lnSpc>
                        <a:spcAft>
                          <a:spcPts val="500"/>
                        </a:spcAft>
                      </a:pPr>
                      <a:r>
                        <a:rPr lang="en-AU" sz="2000">
                          <a:effectLst/>
                        </a:rPr>
                        <a:t> </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Males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Females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Males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Females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Males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Females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65896290"/>
                  </a:ext>
                </a:extLst>
              </a:tr>
              <a:tr h="910280">
                <a:tc>
                  <a:txBody>
                    <a:bodyPr/>
                    <a:lstStyle/>
                    <a:p>
                      <a:pPr algn="l">
                        <a:lnSpc>
                          <a:spcPct val="107000"/>
                        </a:lnSpc>
                        <a:spcAft>
                          <a:spcPts val="500"/>
                        </a:spcAft>
                      </a:pPr>
                      <a:r>
                        <a:rPr lang="en-AU" sz="2000">
                          <a:effectLst/>
                        </a:rPr>
                        <a:t>Major cities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72.1</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76.5</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80.7</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83.7</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8.6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7.2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254846"/>
                  </a:ext>
                </a:extLst>
              </a:tr>
              <a:tr h="910280">
                <a:tc>
                  <a:txBody>
                    <a:bodyPr/>
                    <a:lstStyle/>
                    <a:p>
                      <a:pPr algn="l">
                        <a:lnSpc>
                          <a:spcPct val="107000"/>
                        </a:lnSpc>
                        <a:spcAft>
                          <a:spcPts val="500"/>
                        </a:spcAft>
                      </a:pPr>
                      <a:r>
                        <a:rPr lang="en-AU" sz="2000">
                          <a:effectLst/>
                        </a:rPr>
                        <a:t>Inner and outer regional</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70.0</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74.8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79.1</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82.8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9.1</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8.0</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35520040"/>
                  </a:ext>
                </a:extLst>
              </a:tr>
              <a:tr h="910280">
                <a:tc>
                  <a:txBody>
                    <a:bodyPr/>
                    <a:lstStyle/>
                    <a:p>
                      <a:pPr algn="l">
                        <a:lnSpc>
                          <a:spcPct val="107000"/>
                        </a:lnSpc>
                        <a:spcAft>
                          <a:spcPts val="500"/>
                        </a:spcAft>
                      </a:pPr>
                      <a:r>
                        <a:rPr lang="en-AU" sz="2000">
                          <a:effectLst/>
                        </a:rPr>
                        <a:t>Remote and very remote</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65.9</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69.6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79.7</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83.6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13.8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14.0</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993485"/>
                  </a:ext>
                </a:extLst>
              </a:tr>
            </a:tbl>
          </a:graphicData>
        </a:graphic>
      </p:graphicFrame>
      <p:sp>
        <p:nvSpPr>
          <p:cNvPr id="4" name="TextBox 3">
            <a:extLst>
              <a:ext uri="{FF2B5EF4-FFF2-40B4-BE49-F238E27FC236}">
                <a16:creationId xmlns:a16="http://schemas.microsoft.com/office/drawing/2014/main" id="{319B6ECF-DB89-322D-C778-9B834AEBB737}"/>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ABS, 2018 [40]</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B0ED248-95AC-E8E0-57C2-17C58972F18F}"/>
              </a:ext>
            </a:extLst>
          </p:cNvPr>
          <p:cNvSpPr txBox="1"/>
          <p:nvPr/>
        </p:nvSpPr>
        <p:spPr>
          <a:xfrm>
            <a:off x="1268046" y="7335586"/>
            <a:ext cx="13030200" cy="1231106"/>
          </a:xfrm>
          <a:prstGeom prst="rect">
            <a:avLst/>
          </a:prstGeom>
          <a:noFill/>
        </p:spPr>
        <p:txBody>
          <a:bodyPr wrap="square" numCol="1">
            <a:spAutoFit/>
          </a:bodyPr>
          <a:lstStyle/>
          <a:p>
            <a:pPr marL="594360" indent="-594360" algn="l">
              <a:spcAft>
                <a:spcPts val="300"/>
              </a:spcAft>
              <a:tabLst>
                <a:tab pos="457200" algn="l"/>
                <a:tab pos="594360" algn="l"/>
              </a:tabLst>
            </a:pPr>
            <a:r>
              <a:rPr lang="en-AU" sz="1000" b="1" dirty="0">
                <a:latin typeface="Calibri" panose="020F0502020204030204" pitchFamily="34" charset="0"/>
                <a:cs typeface="Times New Roman" panose="02020603050405020304" pitchFamily="18" charset="0"/>
              </a:rPr>
              <a:t>Notes:</a:t>
            </a:r>
          </a:p>
          <a:p>
            <a:pPr marL="594360" indent="-594360" algn="l">
              <a:spcAft>
                <a:spcPts val="300"/>
              </a:spcAft>
              <a:buFont typeface="+mj-lt"/>
              <a:buAutoNum type="arabicPeriod"/>
              <a:tabLst>
                <a:tab pos="457200" algn="l"/>
                <a:tab pos="594360" algn="l"/>
              </a:tabLst>
            </a:pPr>
            <a:r>
              <a:rPr lang="en-US" sz="1000" dirty="0">
                <a:latin typeface="Calibri" panose="020F0502020204030204" pitchFamily="34" charset="0"/>
                <a:cs typeface="Times New Roman" panose="02020603050405020304" pitchFamily="18" charset="0"/>
              </a:rPr>
              <a:t>These estimates are based on the average number of Aboriginal and Torres Strait Islander deaths registered in 2015-2017 adjusted for under-identification and over-identification </a:t>
            </a:r>
            <a:br>
              <a:rPr lang="en-US" sz="1000" dirty="0">
                <a:latin typeface="Calibri" panose="020F0502020204030204" pitchFamily="34" charset="0"/>
                <a:cs typeface="Times New Roman" panose="02020603050405020304" pitchFamily="18" charset="0"/>
              </a:rPr>
            </a:br>
            <a:r>
              <a:rPr lang="en-US" sz="1000" dirty="0">
                <a:latin typeface="Calibri" panose="020F0502020204030204" pitchFamily="34" charset="0"/>
                <a:cs typeface="Times New Roman" panose="02020603050405020304" pitchFamily="18" charset="0"/>
              </a:rPr>
              <a:t>of Indigenous status in registrations. Aboriginal and Torres Strait Islander population estimates are based on the 2016 Census.</a:t>
            </a:r>
          </a:p>
          <a:p>
            <a:pPr marL="594360" indent="-594360" algn="l">
              <a:spcAft>
                <a:spcPts val="300"/>
              </a:spcAft>
              <a:buFont typeface="+mj-lt"/>
              <a:buAutoNum type="arabicPeriod"/>
              <a:tabLst>
                <a:tab pos="457200" algn="l"/>
                <a:tab pos="594360" algn="l"/>
              </a:tabLst>
            </a:pPr>
            <a:r>
              <a:rPr lang="en-US" sz="1000" dirty="0">
                <a:latin typeface="Calibri" panose="020F0502020204030204" pitchFamily="34" charset="0"/>
                <a:cs typeface="Times New Roman" panose="02020603050405020304" pitchFamily="18" charset="0"/>
              </a:rPr>
              <a:t>Differences are based on unrounded estimates.</a:t>
            </a:r>
          </a:p>
          <a:p>
            <a:pPr marL="594360" indent="-594360" algn="l">
              <a:spcAft>
                <a:spcPts val="300"/>
              </a:spcAft>
              <a:tabLst>
                <a:tab pos="457200" algn="l"/>
                <a:tab pos="594360" algn="l"/>
              </a:tabLst>
            </a:pP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1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7. Median age at death (in years), Aboriginal and Torres Strait Islander people, by sex, NSW, Qld, WA, SA and the NT, 2021</a:t>
            </a:r>
            <a:endParaRPr lang="en-AU" dirty="0">
              <a:solidFill>
                <a:srgbClr val="9BBB59"/>
              </a:solidFill>
            </a:endParaRPr>
          </a:p>
        </p:txBody>
      </p:sp>
      <p:graphicFrame>
        <p:nvGraphicFramePr>
          <p:cNvPr id="3" name="Table 2">
            <a:extLst>
              <a:ext uri="{FF2B5EF4-FFF2-40B4-BE49-F238E27FC236}">
                <a16:creationId xmlns:a16="http://schemas.microsoft.com/office/drawing/2014/main" id="{711B2F41-5F22-99C2-CA1C-85BD9621E236}"/>
              </a:ext>
            </a:extLst>
          </p:cNvPr>
          <p:cNvGraphicFramePr>
            <a:graphicFrameLocks noGrp="1"/>
          </p:cNvGraphicFramePr>
          <p:nvPr/>
        </p:nvGraphicFramePr>
        <p:xfrm>
          <a:off x="1270000" y="2747955"/>
          <a:ext cx="13030200" cy="4583628"/>
        </p:xfrm>
        <a:graphic>
          <a:graphicData uri="http://schemas.openxmlformats.org/drawingml/2006/table">
            <a:tbl>
              <a:tblPr firstRow="1" firstCol="1" bandRow="1">
                <a:tableStyleId>{1FECB4D8-DB02-4DC6-A0A2-4F2EBAE1DC90}</a:tableStyleId>
              </a:tblPr>
              <a:tblGrid>
                <a:gridCol w="3257550">
                  <a:extLst>
                    <a:ext uri="{9D8B030D-6E8A-4147-A177-3AD203B41FA5}">
                      <a16:colId xmlns:a16="http://schemas.microsoft.com/office/drawing/2014/main" val="1596910449"/>
                    </a:ext>
                  </a:extLst>
                </a:gridCol>
                <a:gridCol w="3257550">
                  <a:extLst>
                    <a:ext uri="{9D8B030D-6E8A-4147-A177-3AD203B41FA5}">
                      <a16:colId xmlns:a16="http://schemas.microsoft.com/office/drawing/2014/main" val="4165403010"/>
                    </a:ext>
                  </a:extLst>
                </a:gridCol>
                <a:gridCol w="3257550">
                  <a:extLst>
                    <a:ext uri="{9D8B030D-6E8A-4147-A177-3AD203B41FA5}">
                      <a16:colId xmlns:a16="http://schemas.microsoft.com/office/drawing/2014/main" val="2440326309"/>
                    </a:ext>
                  </a:extLst>
                </a:gridCol>
                <a:gridCol w="3257550">
                  <a:extLst>
                    <a:ext uri="{9D8B030D-6E8A-4147-A177-3AD203B41FA5}">
                      <a16:colId xmlns:a16="http://schemas.microsoft.com/office/drawing/2014/main" val="1824356142"/>
                    </a:ext>
                  </a:extLst>
                </a:gridCol>
              </a:tblGrid>
              <a:tr h="545466">
                <a:tc>
                  <a:txBody>
                    <a:bodyPr/>
                    <a:lstStyle/>
                    <a:p>
                      <a:pPr algn="l">
                        <a:lnSpc>
                          <a:spcPct val="107000"/>
                        </a:lnSpc>
                        <a:spcAft>
                          <a:spcPts val="500"/>
                        </a:spcAft>
                      </a:pPr>
                      <a:endParaRPr lang="en-A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l">
                        <a:lnSpc>
                          <a:spcPct val="107000"/>
                        </a:lnSpc>
                        <a:spcAft>
                          <a:spcPts val="500"/>
                        </a:spcAft>
                      </a:pPr>
                      <a:r>
                        <a:rPr lang="en-AU" sz="2400" dirty="0">
                          <a:effectLst/>
                        </a:rPr>
                        <a:t>Aboriginal and Torres Strait Islander people</a:t>
                      </a:r>
                      <a:endParaRPr lang="en-A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1043013"/>
                  </a:ext>
                </a:extLst>
              </a:tr>
              <a:tr h="545466">
                <a:tc>
                  <a:txBody>
                    <a:bodyPr/>
                    <a:lstStyle/>
                    <a:p>
                      <a:pPr marL="0" marR="0" lvl="0" indent="0" algn="l" defTabSz="914400" eaLnBrk="1" fontAlgn="auto" latinLnBrk="0" hangingPunct="1">
                        <a:lnSpc>
                          <a:spcPct val="107000"/>
                        </a:lnSpc>
                        <a:spcBef>
                          <a:spcPts val="0"/>
                        </a:spcBef>
                        <a:spcAft>
                          <a:spcPts val="500"/>
                        </a:spcAft>
                        <a:buClrTx/>
                        <a:buSzTx/>
                        <a:buFontTx/>
                        <a:buNone/>
                        <a:tabLst/>
                        <a:defRPr/>
                      </a:pPr>
                      <a:r>
                        <a:rPr lang="en-AU" sz="2400" b="1" dirty="0">
                          <a:solidFill>
                            <a:schemeClr val="bg1"/>
                          </a:solidFill>
                          <a:effectLst/>
                          <a:latin typeface="+mn-lt"/>
                          <a:ea typeface="+mn-ea"/>
                          <a:cs typeface="+mn-cs"/>
                        </a:rPr>
                        <a:t>Jurisdiction</a:t>
                      </a:r>
                    </a:p>
                  </a:txBody>
                  <a:tcPr marL="68580" marR="68580" marT="0" marB="0" anchor="ctr">
                    <a:solidFill>
                      <a:srgbClr val="9BBB59"/>
                    </a:solidFill>
                  </a:tcPr>
                </a:tc>
                <a:tc>
                  <a:txBody>
                    <a:bodyPr/>
                    <a:lstStyle/>
                    <a:p>
                      <a:pPr algn="l">
                        <a:lnSpc>
                          <a:spcPct val="107000"/>
                        </a:lnSpc>
                        <a:spcAft>
                          <a:spcPts val="500"/>
                        </a:spcAft>
                      </a:pPr>
                      <a:r>
                        <a:rPr lang="en-AU" sz="2400" b="1" dirty="0">
                          <a:solidFill>
                            <a:schemeClr val="bg1"/>
                          </a:solidFill>
                          <a:effectLst/>
                        </a:rPr>
                        <a:t>Males</a:t>
                      </a:r>
                      <a:endParaRPr lang="en-AU"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lnSpc>
                          <a:spcPct val="107000"/>
                        </a:lnSpc>
                        <a:spcAft>
                          <a:spcPts val="500"/>
                        </a:spcAft>
                      </a:pPr>
                      <a:r>
                        <a:rPr lang="en-AU" sz="2400" b="1" dirty="0">
                          <a:solidFill>
                            <a:schemeClr val="bg1"/>
                          </a:solidFill>
                          <a:effectLst/>
                        </a:rPr>
                        <a:t>Females</a:t>
                      </a:r>
                      <a:endParaRPr lang="en-AU"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lnSpc>
                          <a:spcPct val="107000"/>
                        </a:lnSpc>
                        <a:spcAft>
                          <a:spcPts val="500"/>
                        </a:spcAft>
                      </a:pPr>
                      <a:r>
                        <a:rPr lang="en-AU" sz="2400" b="1" dirty="0">
                          <a:solidFill>
                            <a:schemeClr val="bg1"/>
                          </a:solidFill>
                          <a:effectLst/>
                        </a:rPr>
                        <a:t>Persons</a:t>
                      </a:r>
                      <a:endParaRPr lang="en-AU"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extLst>
                  <a:ext uri="{0D108BD9-81ED-4DB2-BD59-A6C34878D82A}">
                    <a16:rowId xmlns:a16="http://schemas.microsoft.com/office/drawing/2014/main" val="733345913"/>
                  </a:ext>
                </a:extLst>
              </a:tr>
              <a:tr h="545466">
                <a:tc>
                  <a:txBody>
                    <a:bodyPr/>
                    <a:lstStyle/>
                    <a:p>
                      <a:pPr algn="l">
                        <a:lnSpc>
                          <a:spcPct val="107000"/>
                        </a:lnSpc>
                        <a:spcAft>
                          <a:spcPts val="500"/>
                        </a:spcAft>
                      </a:pPr>
                      <a:r>
                        <a:rPr lang="en-AU" sz="2400">
                          <a:effectLst/>
                        </a:rPr>
                        <a:t>NSW</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61.9</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66.6</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63.9</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3744039"/>
                  </a:ext>
                </a:extLst>
              </a:tr>
              <a:tr h="545466">
                <a:tc>
                  <a:txBody>
                    <a:bodyPr/>
                    <a:lstStyle/>
                    <a:p>
                      <a:pPr algn="l">
                        <a:lnSpc>
                          <a:spcPct val="107000"/>
                        </a:lnSpc>
                        <a:spcAft>
                          <a:spcPts val="500"/>
                        </a:spcAft>
                      </a:pPr>
                      <a:r>
                        <a:rPr lang="en-AU" sz="2400">
                          <a:effectLst/>
                        </a:rPr>
                        <a:t>Qld</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60.1</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65.7</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62.7</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0982373"/>
                  </a:ext>
                </a:extLst>
              </a:tr>
              <a:tr h="545466">
                <a:tc>
                  <a:txBody>
                    <a:bodyPr/>
                    <a:lstStyle/>
                    <a:p>
                      <a:pPr algn="l">
                        <a:lnSpc>
                          <a:spcPct val="107000"/>
                        </a:lnSpc>
                        <a:spcAft>
                          <a:spcPts val="500"/>
                        </a:spcAft>
                      </a:pPr>
                      <a:r>
                        <a:rPr lang="en-AU" sz="2400">
                          <a:effectLst/>
                        </a:rPr>
                        <a:t>WA</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55.7</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61.3</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58.6</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519174"/>
                  </a:ext>
                </a:extLst>
              </a:tr>
              <a:tr h="545466">
                <a:tc>
                  <a:txBody>
                    <a:bodyPr/>
                    <a:lstStyle/>
                    <a:p>
                      <a:pPr algn="l">
                        <a:lnSpc>
                          <a:spcPct val="107000"/>
                        </a:lnSpc>
                        <a:spcAft>
                          <a:spcPts val="500"/>
                        </a:spcAft>
                      </a:pPr>
                      <a:r>
                        <a:rPr lang="en-AU" sz="2400">
                          <a:effectLst/>
                        </a:rPr>
                        <a:t>SA</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56.1</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63.5</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59.1</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21623406"/>
                  </a:ext>
                </a:extLst>
              </a:tr>
              <a:tr h="545466">
                <a:tc>
                  <a:txBody>
                    <a:bodyPr/>
                    <a:lstStyle/>
                    <a:p>
                      <a:pPr algn="l">
                        <a:lnSpc>
                          <a:spcPct val="107000"/>
                        </a:lnSpc>
                        <a:spcAft>
                          <a:spcPts val="500"/>
                        </a:spcAft>
                      </a:pPr>
                      <a:r>
                        <a:rPr lang="en-AU" sz="2400">
                          <a:effectLst/>
                        </a:rPr>
                        <a:t>NT</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55.9</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60.6</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58.4</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2034549"/>
                  </a:ext>
                </a:extLst>
              </a:tr>
              <a:tr h="748980">
                <a:tc>
                  <a:txBody>
                    <a:bodyPr/>
                    <a:lstStyle/>
                    <a:p>
                      <a:pPr algn="l">
                        <a:lnSpc>
                          <a:spcPct val="107000"/>
                        </a:lnSpc>
                        <a:spcAft>
                          <a:spcPts val="500"/>
                        </a:spcAft>
                      </a:pPr>
                      <a:r>
                        <a:rPr lang="en-AU" sz="2400" dirty="0">
                          <a:effectLst/>
                        </a:rPr>
                        <a:t>Total for the selected jurisdictions</a:t>
                      </a:r>
                      <a:endParaRPr lang="en-A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dirty="0">
                          <a:effectLst/>
                        </a:rPr>
                        <a:t>59.5</a:t>
                      </a:r>
                      <a:endParaRPr lang="en-A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a:effectLst/>
                        </a:rPr>
                        <a:t>64.3</a:t>
                      </a:r>
                      <a:endParaRPr lang="en-A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400" dirty="0">
                          <a:effectLst/>
                        </a:rPr>
                        <a:t> 61.7</a:t>
                      </a:r>
                      <a:endParaRPr lang="en-A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311670"/>
                  </a:ext>
                </a:extLst>
              </a:tr>
            </a:tbl>
          </a:graphicData>
        </a:graphic>
      </p:graphicFrame>
      <p:sp>
        <p:nvSpPr>
          <p:cNvPr id="4" name="TextBox 3">
            <a:extLst>
              <a:ext uri="{FF2B5EF4-FFF2-40B4-BE49-F238E27FC236}">
                <a16:creationId xmlns:a16="http://schemas.microsoft.com/office/drawing/2014/main" id="{C9CF3B4E-1802-1D85-449B-F8251FDC895B}"/>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ABS, 2022 [39]</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BE3D9F-7D31-EC39-0779-35FF9E7376BD}"/>
              </a:ext>
            </a:extLst>
          </p:cNvPr>
          <p:cNvSpPr txBox="1"/>
          <p:nvPr/>
        </p:nvSpPr>
        <p:spPr>
          <a:xfrm>
            <a:off x="1270000" y="7331583"/>
            <a:ext cx="13030200" cy="1015663"/>
          </a:xfrm>
          <a:prstGeom prst="rect">
            <a:avLst/>
          </a:prstGeom>
          <a:noFill/>
        </p:spPr>
        <p:txBody>
          <a:bodyPr wrap="square" numCol="1">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Notes:</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Information is not available for the other jurisdictions because of the relatively small numbers of deaths recorded.</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Median age of death is the age below which 50% of deaths occur.</a:t>
            </a:r>
          </a:p>
          <a:p>
            <a:pPr marL="594360" indent="-594360" algn="l">
              <a:spcAft>
                <a:spcPts val="300"/>
              </a:spcAft>
              <a:tabLst>
                <a:tab pos="457200" algn="l"/>
                <a:tab pos="594360" algn="l"/>
              </a:tabLst>
            </a:pP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31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8. Numbers and age-specific rates for avoidable deaths, by Indigenous status, NSW, Qld, WA, SA and the NT, 2015-2019</a:t>
            </a:r>
            <a:endParaRPr lang="en-AU" dirty="0">
              <a:solidFill>
                <a:srgbClr val="9BBB59"/>
              </a:solidFill>
            </a:endParaRPr>
          </a:p>
        </p:txBody>
      </p:sp>
      <p:graphicFrame>
        <p:nvGraphicFramePr>
          <p:cNvPr id="3" name="Table 2">
            <a:extLst>
              <a:ext uri="{FF2B5EF4-FFF2-40B4-BE49-F238E27FC236}">
                <a16:creationId xmlns:a16="http://schemas.microsoft.com/office/drawing/2014/main" id="{EB2DB6AF-E5E9-01F8-29EA-A855B42BD8D5}"/>
              </a:ext>
            </a:extLst>
          </p:cNvPr>
          <p:cNvGraphicFramePr>
            <a:graphicFrameLocks noGrp="1"/>
          </p:cNvGraphicFramePr>
          <p:nvPr/>
        </p:nvGraphicFramePr>
        <p:xfrm>
          <a:off x="1270000" y="2763798"/>
          <a:ext cx="13030200" cy="5237206"/>
        </p:xfrm>
        <a:graphic>
          <a:graphicData uri="http://schemas.openxmlformats.org/drawingml/2006/table">
            <a:tbl>
              <a:tblPr firstRow="1" firstCol="1" bandRow="1">
                <a:tableStyleId>{1FECB4D8-DB02-4DC6-A0A2-4F2EBAE1DC90}</a:tableStyleId>
              </a:tblPr>
              <a:tblGrid>
                <a:gridCol w="4343400">
                  <a:extLst>
                    <a:ext uri="{9D8B030D-6E8A-4147-A177-3AD203B41FA5}">
                      <a16:colId xmlns:a16="http://schemas.microsoft.com/office/drawing/2014/main" val="512671507"/>
                    </a:ext>
                  </a:extLst>
                </a:gridCol>
                <a:gridCol w="4343400">
                  <a:extLst>
                    <a:ext uri="{9D8B030D-6E8A-4147-A177-3AD203B41FA5}">
                      <a16:colId xmlns:a16="http://schemas.microsoft.com/office/drawing/2014/main" val="4105704750"/>
                    </a:ext>
                  </a:extLst>
                </a:gridCol>
                <a:gridCol w="4343400">
                  <a:extLst>
                    <a:ext uri="{9D8B030D-6E8A-4147-A177-3AD203B41FA5}">
                      <a16:colId xmlns:a16="http://schemas.microsoft.com/office/drawing/2014/main" val="2826518504"/>
                    </a:ext>
                  </a:extLst>
                </a:gridCol>
              </a:tblGrid>
              <a:tr h="402862">
                <a:tc rowSpan="2">
                  <a:txBody>
                    <a:bodyPr/>
                    <a:lstStyle/>
                    <a:p>
                      <a:pPr algn="l">
                        <a:spcAft>
                          <a:spcPts val="500"/>
                        </a:spcAft>
                      </a:pPr>
                      <a:r>
                        <a:rPr lang="en-AU" sz="2000" dirty="0">
                          <a:effectLst/>
                        </a:rPr>
                        <a:t>Age-group (years)</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l">
                        <a:spcAft>
                          <a:spcPts val="500"/>
                        </a:spcAft>
                      </a:pPr>
                      <a:r>
                        <a:rPr lang="en-AU" sz="2000">
                          <a:effectLst/>
                        </a:rPr>
                        <a:t>Aboriginal and Torres Strait Islander people</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271950613"/>
                  </a:ext>
                </a:extLst>
              </a:tr>
              <a:tr h="402862">
                <a:tc vMerge="1">
                  <a:txBody>
                    <a:bodyPr/>
                    <a:lstStyle/>
                    <a:p>
                      <a:endParaRPr lang="en-AU"/>
                    </a:p>
                  </a:txBody>
                  <a:tcPr/>
                </a:tc>
                <a:tc>
                  <a:txBody>
                    <a:bodyPr/>
                    <a:lstStyle/>
                    <a:p>
                      <a:pPr algn="l">
                        <a:spcAft>
                          <a:spcPts val="500"/>
                        </a:spcAft>
                      </a:pPr>
                      <a:r>
                        <a:rPr lang="en-AU" sz="2000" b="1" dirty="0">
                          <a:solidFill>
                            <a:schemeClr val="bg1"/>
                          </a:solidFill>
                          <a:effectLst/>
                        </a:rPr>
                        <a:t>Number</a:t>
                      </a:r>
                      <a:endParaRPr lang="en-AU" sz="20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b="1" dirty="0">
                          <a:solidFill>
                            <a:schemeClr val="bg1"/>
                          </a:solidFill>
                          <a:effectLst/>
                        </a:rPr>
                        <a:t>Rate per 100,000</a:t>
                      </a:r>
                      <a:endParaRPr lang="en-AU" sz="20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extLst>
                  <a:ext uri="{0D108BD9-81ED-4DB2-BD59-A6C34878D82A}">
                    <a16:rowId xmlns:a16="http://schemas.microsoft.com/office/drawing/2014/main" val="3597216367"/>
                  </a:ext>
                </a:extLst>
              </a:tr>
              <a:tr h="402862">
                <a:tc>
                  <a:txBody>
                    <a:bodyPr/>
                    <a:lstStyle/>
                    <a:p>
                      <a:pPr algn="l">
                        <a:spcAft>
                          <a:spcPts val="500"/>
                        </a:spcAft>
                      </a:pPr>
                      <a:r>
                        <a:rPr lang="en-AU" sz="2000">
                          <a:effectLst/>
                        </a:rPr>
                        <a:t>Less than 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335</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374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427049"/>
                  </a:ext>
                </a:extLst>
              </a:tr>
              <a:tr h="402862">
                <a:tc>
                  <a:txBody>
                    <a:bodyPr/>
                    <a:lstStyle/>
                    <a:p>
                      <a:pPr algn="l">
                        <a:spcAft>
                          <a:spcPts val="500"/>
                        </a:spcAft>
                      </a:pPr>
                      <a:r>
                        <a:rPr lang="en-AU" sz="2000" dirty="0">
                          <a:effectLst/>
                        </a:rPr>
                        <a:t>1-4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23719740"/>
                  </a:ext>
                </a:extLst>
              </a:tr>
              <a:tr h="402862">
                <a:tc>
                  <a:txBody>
                    <a:bodyPr/>
                    <a:lstStyle/>
                    <a:p>
                      <a:pPr algn="l">
                        <a:spcAft>
                          <a:spcPts val="500"/>
                        </a:spcAft>
                      </a:pPr>
                      <a:r>
                        <a:rPr lang="en-AU" sz="2000">
                          <a:effectLst/>
                        </a:rPr>
                        <a:t>5-14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4748466"/>
                  </a:ext>
                </a:extLst>
              </a:tr>
              <a:tr h="402862">
                <a:tc>
                  <a:txBody>
                    <a:bodyPr/>
                    <a:lstStyle/>
                    <a:p>
                      <a:pPr algn="l">
                        <a:spcAft>
                          <a:spcPts val="500"/>
                        </a:spcAft>
                      </a:pPr>
                      <a:r>
                        <a:rPr lang="en-AU" sz="2000">
                          <a:effectLst/>
                        </a:rPr>
                        <a:t>15-24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492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114269"/>
                  </a:ext>
                </a:extLst>
              </a:tr>
              <a:tr h="402862">
                <a:tc>
                  <a:txBody>
                    <a:bodyPr/>
                    <a:lstStyle/>
                    <a:p>
                      <a:pPr algn="l">
                        <a:spcAft>
                          <a:spcPts val="500"/>
                        </a:spcAft>
                      </a:pPr>
                      <a:r>
                        <a:rPr lang="en-AU" sz="2000">
                          <a:effectLst/>
                        </a:rPr>
                        <a:t>25-34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690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132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26347"/>
                  </a:ext>
                </a:extLst>
              </a:tr>
              <a:tr h="402862">
                <a:tc>
                  <a:txBody>
                    <a:bodyPr/>
                    <a:lstStyle/>
                    <a:p>
                      <a:pPr algn="l">
                        <a:spcAft>
                          <a:spcPts val="500"/>
                        </a:spcAft>
                      </a:pPr>
                      <a:r>
                        <a:rPr lang="en-AU" sz="2000">
                          <a:effectLst/>
                        </a:rPr>
                        <a:t>35-44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982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251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2570683"/>
                  </a:ext>
                </a:extLst>
              </a:tr>
              <a:tr h="402862">
                <a:tc>
                  <a:txBody>
                    <a:bodyPr/>
                    <a:lstStyle/>
                    <a:p>
                      <a:pPr algn="l">
                        <a:spcAft>
                          <a:spcPts val="500"/>
                        </a:spcAft>
                      </a:pPr>
                      <a:r>
                        <a:rPr lang="en-AU" sz="2000">
                          <a:effectLst/>
                        </a:rPr>
                        <a:t>45-54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1,457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402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9550486"/>
                  </a:ext>
                </a:extLst>
              </a:tr>
              <a:tr h="402862">
                <a:tc>
                  <a:txBody>
                    <a:bodyPr/>
                    <a:lstStyle/>
                    <a:p>
                      <a:pPr algn="l">
                        <a:spcAft>
                          <a:spcPts val="500"/>
                        </a:spcAft>
                      </a:pPr>
                      <a:r>
                        <a:rPr lang="en-AU" sz="2000">
                          <a:effectLst/>
                        </a:rPr>
                        <a:t>55-64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1,678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691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3783568"/>
                  </a:ext>
                </a:extLst>
              </a:tr>
              <a:tr h="402862">
                <a:tc>
                  <a:txBody>
                    <a:bodyPr/>
                    <a:lstStyle/>
                    <a:p>
                      <a:pPr algn="l">
                        <a:spcAft>
                          <a:spcPts val="500"/>
                        </a:spcAft>
                      </a:pPr>
                      <a:r>
                        <a:rPr lang="en-AU" sz="2000">
                          <a:effectLst/>
                        </a:rPr>
                        <a:t>65-74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1,580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1,383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511613"/>
                  </a:ext>
                </a:extLst>
              </a:tr>
              <a:tr h="402862">
                <a:tc>
                  <a:txBody>
                    <a:bodyPr/>
                    <a:lstStyle/>
                    <a:p>
                      <a:pPr algn="l">
                        <a:spcAft>
                          <a:spcPts val="500"/>
                        </a:spcAft>
                      </a:pPr>
                      <a:r>
                        <a:rPr lang="en-AU" sz="2000">
                          <a:effectLst/>
                        </a:rPr>
                        <a:t>All ages – crude rate</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7,366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2001082"/>
                  </a:ext>
                </a:extLst>
              </a:tr>
              <a:tr h="402862">
                <a:tc>
                  <a:txBody>
                    <a:bodyPr/>
                    <a:lstStyle/>
                    <a:p>
                      <a:pPr algn="l">
                        <a:spcAft>
                          <a:spcPts val="500"/>
                        </a:spcAft>
                      </a:pPr>
                      <a:r>
                        <a:rPr lang="en-AU" sz="2000">
                          <a:effectLst/>
                        </a:rPr>
                        <a:t>All ages – age-standardised rate</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7,366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314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44170549"/>
                  </a:ext>
                </a:extLst>
              </a:tr>
            </a:tbl>
          </a:graphicData>
        </a:graphic>
      </p:graphicFrame>
      <p:sp>
        <p:nvSpPr>
          <p:cNvPr id="4" name="TextBox 3">
            <a:extLst>
              <a:ext uri="{FF2B5EF4-FFF2-40B4-BE49-F238E27FC236}">
                <a16:creationId xmlns:a16="http://schemas.microsoft.com/office/drawing/2014/main" id="{79AAA20D-13C7-0A01-3739-B5D5FFB0B042}"/>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AIHW, 2022 [37]</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11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Hospitalisation</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9. Numbers of hospital separations and age-</a:t>
            </a:r>
            <a:r>
              <a:rPr lang="en-US" dirty="0" err="1">
                <a:solidFill>
                  <a:srgbClr val="9BBB59"/>
                </a:solidFill>
              </a:rPr>
              <a:t>standardised</a:t>
            </a:r>
            <a:r>
              <a:rPr lang="en-US" dirty="0">
                <a:solidFill>
                  <a:srgbClr val="9BBB59"/>
                </a:solidFill>
              </a:rPr>
              <a:t> hospital separation rates for Aboriginal and Torres Strait Islander people, by jurisdiction, 2020-21</a:t>
            </a:r>
            <a:endParaRPr lang="en-AU" dirty="0">
              <a:solidFill>
                <a:srgbClr val="9BBB59"/>
              </a:solidFill>
            </a:endParaRPr>
          </a:p>
        </p:txBody>
      </p:sp>
      <p:graphicFrame>
        <p:nvGraphicFramePr>
          <p:cNvPr id="3" name="Table 2">
            <a:extLst>
              <a:ext uri="{FF2B5EF4-FFF2-40B4-BE49-F238E27FC236}">
                <a16:creationId xmlns:a16="http://schemas.microsoft.com/office/drawing/2014/main" id="{489BE05D-FAAF-3A49-C5DB-1CC0F5A33F46}"/>
              </a:ext>
            </a:extLst>
          </p:cNvPr>
          <p:cNvGraphicFramePr>
            <a:graphicFrameLocks noGrp="1"/>
          </p:cNvGraphicFramePr>
          <p:nvPr/>
        </p:nvGraphicFramePr>
        <p:xfrm>
          <a:off x="1244600" y="2763798"/>
          <a:ext cx="13055601" cy="4551400"/>
        </p:xfrm>
        <a:graphic>
          <a:graphicData uri="http://schemas.openxmlformats.org/drawingml/2006/table">
            <a:tbl>
              <a:tblPr firstRow="1" firstCol="1" bandRow="1">
                <a:tableStyleId>{1FECB4D8-DB02-4DC6-A0A2-4F2EBAE1DC90}</a:tableStyleId>
              </a:tblPr>
              <a:tblGrid>
                <a:gridCol w="4351867">
                  <a:extLst>
                    <a:ext uri="{9D8B030D-6E8A-4147-A177-3AD203B41FA5}">
                      <a16:colId xmlns:a16="http://schemas.microsoft.com/office/drawing/2014/main" val="665011233"/>
                    </a:ext>
                  </a:extLst>
                </a:gridCol>
                <a:gridCol w="4351867">
                  <a:extLst>
                    <a:ext uri="{9D8B030D-6E8A-4147-A177-3AD203B41FA5}">
                      <a16:colId xmlns:a16="http://schemas.microsoft.com/office/drawing/2014/main" val="2395044627"/>
                    </a:ext>
                  </a:extLst>
                </a:gridCol>
                <a:gridCol w="4351867">
                  <a:extLst>
                    <a:ext uri="{9D8B030D-6E8A-4147-A177-3AD203B41FA5}">
                      <a16:colId xmlns:a16="http://schemas.microsoft.com/office/drawing/2014/main" val="2952563610"/>
                    </a:ext>
                  </a:extLst>
                </a:gridCol>
              </a:tblGrid>
              <a:tr h="568925">
                <a:tc>
                  <a:txBody>
                    <a:bodyPr/>
                    <a:lstStyle/>
                    <a:p>
                      <a:pPr algn="l">
                        <a:lnSpc>
                          <a:spcPct val="107000"/>
                        </a:lnSpc>
                        <a:spcAft>
                          <a:spcPts val="500"/>
                        </a:spcAft>
                      </a:pPr>
                      <a:r>
                        <a:rPr lang="en-AU" sz="2000" dirty="0">
                          <a:effectLst/>
                        </a:rPr>
                        <a:t>Jurisdiction</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Number</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dirty="0">
                          <a:effectLst/>
                        </a:rPr>
                        <a:t>Rate</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extLst>
                  <a:ext uri="{0D108BD9-81ED-4DB2-BD59-A6C34878D82A}">
                    <a16:rowId xmlns:a16="http://schemas.microsoft.com/office/drawing/2014/main" val="970297055"/>
                  </a:ext>
                </a:extLst>
              </a:tr>
              <a:tr h="568925">
                <a:tc>
                  <a:txBody>
                    <a:bodyPr/>
                    <a:lstStyle/>
                    <a:p>
                      <a:pPr algn="l">
                        <a:lnSpc>
                          <a:spcPct val="107000"/>
                        </a:lnSpc>
                        <a:spcAft>
                          <a:spcPts val="500"/>
                        </a:spcAft>
                      </a:pPr>
                      <a:r>
                        <a:rPr lang="en-AU" sz="2000">
                          <a:effectLst/>
                        </a:rPr>
                        <a:t>NSW</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dirty="0">
                          <a:effectLst/>
                        </a:rPr>
                        <a:t>121,788</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578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extLst>
                  <a:ext uri="{0D108BD9-81ED-4DB2-BD59-A6C34878D82A}">
                    <a16:rowId xmlns:a16="http://schemas.microsoft.com/office/drawing/2014/main" val="136637875"/>
                  </a:ext>
                </a:extLst>
              </a:tr>
              <a:tr h="568925">
                <a:tc>
                  <a:txBody>
                    <a:bodyPr/>
                    <a:lstStyle/>
                    <a:p>
                      <a:pPr algn="l">
                        <a:lnSpc>
                          <a:spcPct val="107000"/>
                        </a:lnSpc>
                        <a:spcAft>
                          <a:spcPts val="500"/>
                        </a:spcAft>
                      </a:pPr>
                      <a:r>
                        <a:rPr lang="en-AU" sz="2000" dirty="0">
                          <a:effectLst/>
                        </a:rPr>
                        <a:t>Vic</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33,047</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702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extLst>
                  <a:ext uri="{0D108BD9-81ED-4DB2-BD59-A6C34878D82A}">
                    <a16:rowId xmlns:a16="http://schemas.microsoft.com/office/drawing/2014/main" val="3607767946"/>
                  </a:ext>
                </a:extLst>
              </a:tr>
              <a:tr h="568925">
                <a:tc>
                  <a:txBody>
                    <a:bodyPr/>
                    <a:lstStyle/>
                    <a:p>
                      <a:pPr algn="l">
                        <a:lnSpc>
                          <a:spcPct val="107000"/>
                        </a:lnSpc>
                        <a:spcAft>
                          <a:spcPts val="500"/>
                        </a:spcAft>
                      </a:pPr>
                      <a:r>
                        <a:rPr lang="en-AU" sz="2000">
                          <a:effectLst/>
                        </a:rPr>
                        <a:t>Qld</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178,148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1,042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extLst>
                  <a:ext uri="{0D108BD9-81ED-4DB2-BD59-A6C34878D82A}">
                    <a16:rowId xmlns:a16="http://schemas.microsoft.com/office/drawing/2014/main" val="1277838894"/>
                  </a:ext>
                </a:extLst>
              </a:tr>
              <a:tr h="568925">
                <a:tc>
                  <a:txBody>
                    <a:bodyPr/>
                    <a:lstStyle/>
                    <a:p>
                      <a:pPr algn="l">
                        <a:lnSpc>
                          <a:spcPct val="107000"/>
                        </a:lnSpc>
                        <a:spcAft>
                          <a:spcPts val="500"/>
                        </a:spcAft>
                      </a:pPr>
                      <a:r>
                        <a:rPr lang="en-AU" sz="2000">
                          <a:effectLst/>
                        </a:rPr>
                        <a:t>WA</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107,291</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1,464</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extLst>
                  <a:ext uri="{0D108BD9-81ED-4DB2-BD59-A6C34878D82A}">
                    <a16:rowId xmlns:a16="http://schemas.microsoft.com/office/drawing/2014/main" val="3914585848"/>
                  </a:ext>
                </a:extLst>
              </a:tr>
              <a:tr h="568925">
                <a:tc>
                  <a:txBody>
                    <a:bodyPr/>
                    <a:lstStyle/>
                    <a:p>
                      <a:pPr algn="l">
                        <a:lnSpc>
                          <a:spcPct val="107000"/>
                        </a:lnSpc>
                        <a:spcAft>
                          <a:spcPts val="500"/>
                        </a:spcAft>
                      </a:pPr>
                      <a:r>
                        <a:rPr lang="en-AU" sz="2000">
                          <a:effectLst/>
                        </a:rPr>
                        <a:t>SA</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34,779</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1,103</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extLst>
                  <a:ext uri="{0D108BD9-81ED-4DB2-BD59-A6C34878D82A}">
                    <a16:rowId xmlns:a16="http://schemas.microsoft.com/office/drawing/2014/main" val="1124796471"/>
                  </a:ext>
                </a:extLst>
              </a:tr>
              <a:tr h="568925">
                <a:tc>
                  <a:txBody>
                    <a:bodyPr/>
                    <a:lstStyle/>
                    <a:p>
                      <a:pPr algn="l">
                        <a:lnSpc>
                          <a:spcPct val="107000"/>
                        </a:lnSpc>
                        <a:spcAft>
                          <a:spcPts val="500"/>
                        </a:spcAft>
                      </a:pPr>
                      <a:r>
                        <a:rPr lang="en-AU" sz="2000">
                          <a:effectLst/>
                        </a:rPr>
                        <a:t>NT</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125,595</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2,262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extLst>
                  <a:ext uri="{0D108BD9-81ED-4DB2-BD59-A6C34878D82A}">
                    <a16:rowId xmlns:a16="http://schemas.microsoft.com/office/drawing/2014/main" val="1516249106"/>
                  </a:ext>
                </a:extLst>
              </a:tr>
              <a:tr h="568925">
                <a:tc>
                  <a:txBody>
                    <a:bodyPr/>
                    <a:lstStyle/>
                    <a:p>
                      <a:pPr algn="l">
                        <a:lnSpc>
                          <a:spcPct val="107000"/>
                        </a:lnSpc>
                        <a:spcAft>
                          <a:spcPts val="500"/>
                        </a:spcAft>
                      </a:pPr>
                      <a:r>
                        <a:rPr lang="en-AU" sz="2000" dirty="0">
                          <a:effectLst/>
                        </a:rPr>
                        <a:t>Australia</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a:effectLst/>
                        </a:rPr>
                        <a:t>615,400</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tc>
                  <a:txBody>
                    <a:bodyPr/>
                    <a:lstStyle/>
                    <a:p>
                      <a:pPr algn="l">
                        <a:lnSpc>
                          <a:spcPct val="107000"/>
                        </a:lnSpc>
                        <a:spcAft>
                          <a:spcPts val="500"/>
                        </a:spcAft>
                      </a:pPr>
                      <a:r>
                        <a:rPr lang="en-AU" sz="2000" dirty="0">
                          <a:effectLst/>
                        </a:rPr>
                        <a:t>994</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59" marR="66159" marT="0" marB="0" anchor="ctr"/>
                </a:tc>
                <a:extLst>
                  <a:ext uri="{0D108BD9-81ED-4DB2-BD59-A6C34878D82A}">
                    <a16:rowId xmlns:a16="http://schemas.microsoft.com/office/drawing/2014/main" val="3131615574"/>
                  </a:ext>
                </a:extLst>
              </a:tr>
            </a:tbl>
          </a:graphicData>
        </a:graphic>
      </p:graphicFrame>
      <p:sp>
        <p:nvSpPr>
          <p:cNvPr id="4" name="TextBox 3">
            <a:extLst>
              <a:ext uri="{FF2B5EF4-FFF2-40B4-BE49-F238E27FC236}">
                <a16:creationId xmlns:a16="http://schemas.microsoft.com/office/drawing/2014/main" id="{126C9055-F630-BB32-FA8B-68BA50C7506A}"/>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AIHW, 2022 [49]</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510A99B-DDBD-65B8-703C-E7449F896EF6}"/>
              </a:ext>
            </a:extLst>
          </p:cNvPr>
          <p:cNvSpPr txBox="1"/>
          <p:nvPr/>
        </p:nvSpPr>
        <p:spPr>
          <a:xfrm>
            <a:off x="1257300" y="7344251"/>
            <a:ext cx="13030200" cy="1292662"/>
          </a:xfrm>
          <a:prstGeom prst="rect">
            <a:avLst/>
          </a:prstGeom>
          <a:noFill/>
        </p:spPr>
        <p:txBody>
          <a:bodyPr wrap="square" numCol="1">
            <a:spAutoFit/>
          </a:bodyPr>
          <a:lstStyle/>
          <a:p>
            <a:pPr marL="594360" indent="-594360" algn="l">
              <a:spcAft>
                <a:spcPts val="300"/>
              </a:spcAft>
              <a:tabLst>
                <a:tab pos="457200" algn="l"/>
                <a:tab pos="594360" algn="l"/>
              </a:tabLs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Notes:</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Rates per 1,000 population. 	</a:t>
            </a:r>
          </a:p>
          <a:p>
            <a:pPr marL="594360" indent="-594360" algn="l">
              <a:spcAft>
                <a:spcPts val="300"/>
              </a:spcAft>
              <a:buFont typeface="+mj-lt"/>
              <a:buAutoNum type="arabicPeriod"/>
              <a:tabLst>
                <a:tab pos="457200" algn="l"/>
                <a:tab pos="594360" algn="l"/>
              </a:tabLs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Numbers and rates for the NT are for public hospitals only; numbers and rates are not included separately for public hospitals in Tas or the ACT but included in totals where applicable. The data are not published for confidentiality reasons and low numbers.</a:t>
            </a:r>
          </a:p>
          <a:p>
            <a:pPr marL="594360" indent="-594360" algn="l">
              <a:spcAft>
                <a:spcPts val="300"/>
              </a:spcAft>
              <a:tabLst>
                <a:tab pos="457200" algn="l"/>
                <a:tab pos="594360" algn="l"/>
              </a:tabLst>
            </a:pPr>
            <a:endParaRPr lang="en-AU"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29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Hospitalisation</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10. Age-specific hospital separation rates (excluding dialysis), by sex, Aboriginal and Torres Strait Islander people, 2015-17</a:t>
            </a:r>
            <a:endParaRPr lang="en-AU" dirty="0">
              <a:solidFill>
                <a:srgbClr val="9BBB59"/>
              </a:solidFill>
            </a:endParaRPr>
          </a:p>
        </p:txBody>
      </p:sp>
      <p:graphicFrame>
        <p:nvGraphicFramePr>
          <p:cNvPr id="3" name="Table 2">
            <a:extLst>
              <a:ext uri="{FF2B5EF4-FFF2-40B4-BE49-F238E27FC236}">
                <a16:creationId xmlns:a16="http://schemas.microsoft.com/office/drawing/2014/main" id="{FBDF007A-0B7D-2C5F-8564-9B8004EE1A4D}"/>
              </a:ext>
            </a:extLst>
          </p:cNvPr>
          <p:cNvGraphicFramePr>
            <a:graphicFrameLocks noGrp="1"/>
          </p:cNvGraphicFramePr>
          <p:nvPr/>
        </p:nvGraphicFramePr>
        <p:xfrm>
          <a:off x="1257300" y="2763793"/>
          <a:ext cx="13042900" cy="5237210"/>
        </p:xfrm>
        <a:graphic>
          <a:graphicData uri="http://schemas.openxmlformats.org/drawingml/2006/table">
            <a:tbl>
              <a:tblPr firstRow="1" firstCol="1" bandRow="1">
                <a:tableStyleId>{1FECB4D8-DB02-4DC6-A0A2-4F2EBAE1DC90}</a:tableStyleId>
              </a:tblPr>
              <a:tblGrid>
                <a:gridCol w="3746500">
                  <a:extLst>
                    <a:ext uri="{9D8B030D-6E8A-4147-A177-3AD203B41FA5}">
                      <a16:colId xmlns:a16="http://schemas.microsoft.com/office/drawing/2014/main" val="2606610460"/>
                    </a:ext>
                  </a:extLst>
                </a:gridCol>
                <a:gridCol w="3098800">
                  <a:extLst>
                    <a:ext uri="{9D8B030D-6E8A-4147-A177-3AD203B41FA5}">
                      <a16:colId xmlns:a16="http://schemas.microsoft.com/office/drawing/2014/main" val="1736287883"/>
                    </a:ext>
                  </a:extLst>
                </a:gridCol>
                <a:gridCol w="3098800">
                  <a:extLst>
                    <a:ext uri="{9D8B030D-6E8A-4147-A177-3AD203B41FA5}">
                      <a16:colId xmlns:a16="http://schemas.microsoft.com/office/drawing/2014/main" val="3133647398"/>
                    </a:ext>
                  </a:extLst>
                </a:gridCol>
                <a:gridCol w="3098800">
                  <a:extLst>
                    <a:ext uri="{9D8B030D-6E8A-4147-A177-3AD203B41FA5}">
                      <a16:colId xmlns:a16="http://schemas.microsoft.com/office/drawing/2014/main" val="614531137"/>
                    </a:ext>
                  </a:extLst>
                </a:gridCol>
              </a:tblGrid>
              <a:tr h="476110">
                <a:tc>
                  <a:txBody>
                    <a:bodyPr/>
                    <a:lstStyle/>
                    <a:p>
                      <a:pPr algn="l">
                        <a:spcAft>
                          <a:spcPts val="500"/>
                        </a:spcAft>
                      </a:pPr>
                      <a:r>
                        <a:rPr lang="en-AU" sz="2000" dirty="0">
                          <a:effectLst/>
                        </a:rPr>
                        <a:t>Age-group (years)</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Males</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Females</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Rates Persons</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468670"/>
                  </a:ext>
                </a:extLst>
              </a:tr>
              <a:tr h="476110">
                <a:tc>
                  <a:txBody>
                    <a:bodyPr/>
                    <a:lstStyle/>
                    <a:p>
                      <a:pPr algn="l">
                        <a:spcAft>
                          <a:spcPts val="500"/>
                        </a:spcAft>
                      </a:pPr>
                      <a:r>
                        <a:rPr lang="en-AU" sz="2000">
                          <a:effectLst/>
                        </a:rPr>
                        <a:t>0-4</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346</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273</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311</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44543041"/>
                  </a:ext>
                </a:extLst>
              </a:tr>
              <a:tr h="476110">
                <a:tc>
                  <a:txBody>
                    <a:bodyPr/>
                    <a:lstStyle/>
                    <a:p>
                      <a:pPr algn="l">
                        <a:spcAft>
                          <a:spcPts val="500"/>
                        </a:spcAft>
                      </a:pPr>
                      <a:r>
                        <a:rPr lang="en-AU" sz="2000">
                          <a:effectLst/>
                        </a:rPr>
                        <a:t>5-14</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112</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96</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104</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3145037"/>
                  </a:ext>
                </a:extLst>
              </a:tr>
              <a:tr h="476110">
                <a:tc>
                  <a:txBody>
                    <a:bodyPr/>
                    <a:lstStyle/>
                    <a:p>
                      <a:pPr algn="l">
                        <a:spcAft>
                          <a:spcPts val="500"/>
                        </a:spcAft>
                      </a:pPr>
                      <a:r>
                        <a:rPr lang="en-AU" sz="2000">
                          <a:effectLst/>
                        </a:rPr>
                        <a:t>15-24</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151</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371</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258</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86541702"/>
                  </a:ext>
                </a:extLst>
              </a:tr>
              <a:tr h="476110">
                <a:tc>
                  <a:txBody>
                    <a:bodyPr/>
                    <a:lstStyle/>
                    <a:p>
                      <a:pPr algn="l">
                        <a:spcAft>
                          <a:spcPts val="500"/>
                        </a:spcAft>
                      </a:pPr>
                      <a:r>
                        <a:rPr lang="en-AU" sz="2000">
                          <a:effectLst/>
                        </a:rPr>
                        <a:t>25-34</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234</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521</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377</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2720622"/>
                  </a:ext>
                </a:extLst>
              </a:tr>
              <a:tr h="476110">
                <a:tc>
                  <a:txBody>
                    <a:bodyPr/>
                    <a:lstStyle/>
                    <a:p>
                      <a:pPr algn="l">
                        <a:spcAft>
                          <a:spcPts val="500"/>
                        </a:spcAft>
                      </a:pPr>
                      <a:r>
                        <a:rPr lang="en-AU" sz="2000">
                          <a:effectLst/>
                        </a:rPr>
                        <a:t>35-44</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368</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500</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436</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764486"/>
                  </a:ext>
                </a:extLst>
              </a:tr>
              <a:tr h="476110">
                <a:tc>
                  <a:txBody>
                    <a:bodyPr/>
                    <a:lstStyle/>
                    <a:p>
                      <a:pPr algn="l">
                        <a:spcAft>
                          <a:spcPts val="500"/>
                        </a:spcAft>
                      </a:pPr>
                      <a:r>
                        <a:rPr lang="en-AU" sz="2000">
                          <a:effectLst/>
                        </a:rPr>
                        <a:t>45-54</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487</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527</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508</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909914"/>
                  </a:ext>
                </a:extLst>
              </a:tr>
              <a:tr h="476110">
                <a:tc>
                  <a:txBody>
                    <a:bodyPr/>
                    <a:lstStyle/>
                    <a:p>
                      <a:pPr algn="l">
                        <a:spcAft>
                          <a:spcPts val="500"/>
                        </a:spcAft>
                      </a:pPr>
                      <a:r>
                        <a:rPr lang="en-AU" sz="2000">
                          <a:effectLst/>
                        </a:rPr>
                        <a:t>55-64</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608</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588</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597</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906187"/>
                  </a:ext>
                </a:extLst>
              </a:tr>
              <a:tr h="476110">
                <a:tc>
                  <a:txBody>
                    <a:bodyPr/>
                    <a:lstStyle/>
                    <a:p>
                      <a:pPr algn="l">
                        <a:spcAft>
                          <a:spcPts val="500"/>
                        </a:spcAft>
                      </a:pPr>
                      <a:r>
                        <a:rPr lang="en-AU" sz="2000">
                          <a:effectLst/>
                        </a:rPr>
                        <a:t>65+</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893</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864</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877</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7154212"/>
                  </a:ext>
                </a:extLst>
              </a:tr>
              <a:tr h="476110">
                <a:tc>
                  <a:txBody>
                    <a:bodyPr/>
                    <a:lstStyle/>
                    <a:p>
                      <a:pPr algn="l">
                        <a:spcAft>
                          <a:spcPts val="500"/>
                        </a:spcAft>
                      </a:pPr>
                      <a:r>
                        <a:rPr lang="en-AU" sz="2000">
                          <a:effectLst/>
                        </a:rPr>
                        <a:t>All ages (age-standardised rate)</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395</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477</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435</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0086543"/>
                  </a:ext>
                </a:extLst>
              </a:tr>
              <a:tr h="476110">
                <a:tc>
                  <a:txBody>
                    <a:bodyPr/>
                    <a:lstStyle/>
                    <a:p>
                      <a:pPr algn="l">
                        <a:spcAft>
                          <a:spcPts val="500"/>
                        </a:spcAft>
                      </a:pPr>
                      <a:r>
                        <a:rPr lang="en-AU" sz="2000">
                          <a:effectLst/>
                        </a:rPr>
                        <a:t>All ages (crude rate)</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290</a:t>
                      </a:r>
                      <a:endParaRPr lang="en-A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390</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340</a:t>
                      </a:r>
                      <a:endPar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439173"/>
                  </a:ext>
                </a:extLst>
              </a:tr>
            </a:tbl>
          </a:graphicData>
        </a:graphic>
      </p:graphicFrame>
      <p:sp>
        <p:nvSpPr>
          <p:cNvPr id="4" name="TextBox 3">
            <a:extLst>
              <a:ext uri="{FF2B5EF4-FFF2-40B4-BE49-F238E27FC236}">
                <a16:creationId xmlns:a16="http://schemas.microsoft.com/office/drawing/2014/main" id="{468B0F3C-1350-FDA1-E6D3-00143C6AF708}"/>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AIHW, 2020 [37]</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786C50A-7876-FF8D-7663-42D3FEF6C23A}"/>
              </a:ext>
            </a:extLst>
          </p:cNvPr>
          <p:cNvSpPr txBox="1"/>
          <p:nvPr/>
        </p:nvSpPr>
        <p:spPr>
          <a:xfrm>
            <a:off x="1268046" y="8001000"/>
            <a:ext cx="13030200" cy="1092607"/>
          </a:xfrm>
          <a:prstGeom prst="rect">
            <a:avLst/>
          </a:prstGeom>
          <a:noFill/>
        </p:spPr>
        <p:txBody>
          <a:bodyPr wrap="square" numCol="2">
            <a:spAutoFit/>
          </a:bodyPr>
          <a:lstStyle/>
          <a:p>
            <a:pPr marL="594360" indent="-594360" algn="l">
              <a:spcAft>
                <a:spcPts val="300"/>
              </a:spcAft>
              <a:tabLst>
                <a:tab pos="457200" algn="l"/>
                <a:tab pos="594360" algn="l"/>
              </a:tabLs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Notes:</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per 1,000 population.</a:t>
            </a:r>
          </a:p>
          <a:p>
            <a:pPr marL="594360" indent="-594360" algn="l">
              <a:spcAft>
                <a:spcPts val="300"/>
              </a:spcAft>
              <a:buFont typeface="+mj-lt"/>
              <a:buAutoNum type="arabicPeriod"/>
              <a:tabLst>
                <a:tab pos="457200" algn="l"/>
                <a:tab pos="594360" algn="l"/>
              </a:tabLst>
            </a:pP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Data includes public and private hospitals in all jurisdictions.</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Age-</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standardised</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using the Australian 2001 standard population.</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59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Hospitalisation</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sz="2000" dirty="0">
                <a:solidFill>
                  <a:srgbClr val="9BBB59"/>
                </a:solidFill>
              </a:rPr>
              <a:t>Table 11. Numbers, proportions (%), and age-</a:t>
            </a:r>
            <a:r>
              <a:rPr lang="en-US" sz="2000" dirty="0" err="1">
                <a:solidFill>
                  <a:srgbClr val="9BBB59"/>
                </a:solidFill>
              </a:rPr>
              <a:t>standardised</a:t>
            </a:r>
            <a:r>
              <a:rPr lang="en-US" sz="2000" dirty="0">
                <a:solidFill>
                  <a:srgbClr val="9BBB59"/>
                </a:solidFill>
              </a:rPr>
              <a:t> </a:t>
            </a:r>
            <a:r>
              <a:rPr lang="en-US" sz="2000" dirty="0" err="1">
                <a:solidFill>
                  <a:srgbClr val="9BBB59"/>
                </a:solidFill>
              </a:rPr>
              <a:t>hospitalisation</a:t>
            </a:r>
            <a:r>
              <a:rPr lang="en-US" sz="2000" dirty="0">
                <a:solidFill>
                  <a:srgbClr val="9BBB59"/>
                </a:solidFill>
              </a:rPr>
              <a:t> rates for leading causes of hospital separations among Aboriginal and Torres Strait Islander people, Australia, 2020-21</a:t>
            </a:r>
          </a:p>
        </p:txBody>
      </p:sp>
      <p:graphicFrame>
        <p:nvGraphicFramePr>
          <p:cNvPr id="3" name="Table 2">
            <a:extLst>
              <a:ext uri="{FF2B5EF4-FFF2-40B4-BE49-F238E27FC236}">
                <a16:creationId xmlns:a16="http://schemas.microsoft.com/office/drawing/2014/main" id="{B8D39B05-1E77-D575-6F8E-C3B909735CCB}"/>
              </a:ext>
            </a:extLst>
          </p:cNvPr>
          <p:cNvGraphicFramePr>
            <a:graphicFrameLocks noGrp="1"/>
          </p:cNvGraphicFramePr>
          <p:nvPr/>
        </p:nvGraphicFramePr>
        <p:xfrm>
          <a:off x="1270000" y="2514600"/>
          <a:ext cx="13030200" cy="5508000"/>
        </p:xfrm>
        <a:graphic>
          <a:graphicData uri="http://schemas.openxmlformats.org/drawingml/2006/table">
            <a:tbl>
              <a:tblPr firstRow="1" firstCol="1" bandRow="1">
                <a:tableStyleId>{1FECB4D8-DB02-4DC6-A0A2-4F2EBAE1DC90}</a:tableStyleId>
              </a:tblPr>
              <a:tblGrid>
                <a:gridCol w="5791200">
                  <a:extLst>
                    <a:ext uri="{9D8B030D-6E8A-4147-A177-3AD203B41FA5}">
                      <a16:colId xmlns:a16="http://schemas.microsoft.com/office/drawing/2014/main" val="2040567245"/>
                    </a:ext>
                  </a:extLst>
                </a:gridCol>
                <a:gridCol w="1905000">
                  <a:extLst>
                    <a:ext uri="{9D8B030D-6E8A-4147-A177-3AD203B41FA5}">
                      <a16:colId xmlns:a16="http://schemas.microsoft.com/office/drawing/2014/main" val="1855327371"/>
                    </a:ext>
                  </a:extLst>
                </a:gridCol>
                <a:gridCol w="2514600">
                  <a:extLst>
                    <a:ext uri="{9D8B030D-6E8A-4147-A177-3AD203B41FA5}">
                      <a16:colId xmlns:a16="http://schemas.microsoft.com/office/drawing/2014/main" val="34037406"/>
                    </a:ext>
                  </a:extLst>
                </a:gridCol>
                <a:gridCol w="2819400">
                  <a:extLst>
                    <a:ext uri="{9D8B030D-6E8A-4147-A177-3AD203B41FA5}">
                      <a16:colId xmlns:a16="http://schemas.microsoft.com/office/drawing/2014/main" val="1603196320"/>
                    </a:ext>
                  </a:extLst>
                </a:gridCol>
              </a:tblGrid>
              <a:tr h="324000">
                <a:tc>
                  <a:txBody>
                    <a:bodyPr/>
                    <a:lstStyle/>
                    <a:p>
                      <a:pPr algn="l">
                        <a:spcAft>
                          <a:spcPts val="500"/>
                        </a:spcAft>
                      </a:pPr>
                      <a:r>
                        <a:rPr lang="en-AU" sz="1400" dirty="0">
                          <a:effectLst/>
                        </a:rPr>
                        <a:t>Principal diagnosis (ICD)</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Number of separations</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Proportion of separations (%)</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Age-standardised separation rate</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94197692"/>
                  </a:ext>
                </a:extLst>
              </a:tr>
              <a:tr h="324000">
                <a:tc>
                  <a:txBody>
                    <a:bodyPr/>
                    <a:lstStyle/>
                    <a:p>
                      <a:pPr algn="l">
                        <a:spcAft>
                          <a:spcPts val="500"/>
                        </a:spcAft>
                      </a:pPr>
                      <a:r>
                        <a:rPr lang="en-AU" sz="1200" dirty="0">
                          <a:effectLst/>
                        </a:rPr>
                        <a:t>Injury, poisoning and certain other consequences of external causes</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43,082</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7.0</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57</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3059264"/>
                  </a:ext>
                </a:extLst>
              </a:tr>
              <a:tr h="324000">
                <a:tc>
                  <a:txBody>
                    <a:bodyPr/>
                    <a:lstStyle/>
                    <a:p>
                      <a:pPr algn="l">
                        <a:spcAft>
                          <a:spcPts val="500"/>
                        </a:spcAft>
                      </a:pPr>
                      <a:r>
                        <a:rPr lang="en-AU" sz="1200" dirty="0">
                          <a:effectLst/>
                        </a:rPr>
                        <a:t>Symptoms, signs and abnormal clinical and laboratory findings, not elsewhere classified </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38,413</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6.2</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58</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1573367"/>
                  </a:ext>
                </a:extLst>
              </a:tr>
              <a:tr h="324000">
                <a:tc>
                  <a:txBody>
                    <a:bodyPr/>
                    <a:lstStyle/>
                    <a:p>
                      <a:pPr algn="l">
                        <a:spcAft>
                          <a:spcPts val="500"/>
                        </a:spcAft>
                      </a:pPr>
                      <a:r>
                        <a:rPr lang="en-AU" sz="1200" dirty="0">
                          <a:effectLst/>
                        </a:rPr>
                        <a:t>Diseases of the digestive system</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33,592</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5.5</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49</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5826451"/>
                  </a:ext>
                </a:extLst>
              </a:tr>
              <a:tr h="324000">
                <a:tc>
                  <a:txBody>
                    <a:bodyPr/>
                    <a:lstStyle/>
                    <a:p>
                      <a:pPr algn="l">
                        <a:spcAft>
                          <a:spcPts val="500"/>
                        </a:spcAft>
                      </a:pPr>
                      <a:r>
                        <a:rPr lang="en-AU" sz="1200" dirty="0">
                          <a:effectLst/>
                        </a:rPr>
                        <a:t>Pregnancy, childbirth and the puerperium</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32,948</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5.4</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35</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6512449"/>
                  </a:ext>
                </a:extLst>
              </a:tr>
              <a:tr h="324000">
                <a:tc>
                  <a:txBody>
                    <a:bodyPr/>
                    <a:lstStyle/>
                    <a:p>
                      <a:pPr algn="l">
                        <a:spcAft>
                          <a:spcPts val="500"/>
                        </a:spcAft>
                      </a:pPr>
                      <a:r>
                        <a:rPr lang="en-AU" sz="1200" dirty="0">
                          <a:effectLst/>
                        </a:rPr>
                        <a:t>Mental and behavioural disorders</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27,457</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4.5</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38</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8715919"/>
                  </a:ext>
                </a:extLst>
              </a:tr>
              <a:tr h="324000">
                <a:tc>
                  <a:txBody>
                    <a:bodyPr/>
                    <a:lstStyle/>
                    <a:p>
                      <a:pPr algn="l">
                        <a:spcAft>
                          <a:spcPts val="500"/>
                        </a:spcAft>
                      </a:pPr>
                      <a:r>
                        <a:rPr lang="en-AU" sz="1200" dirty="0">
                          <a:effectLst/>
                        </a:rPr>
                        <a:t>Diseases of the respiratory system </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24,903</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4.0</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35</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5720186"/>
                  </a:ext>
                </a:extLst>
              </a:tr>
              <a:tr h="324000">
                <a:tc>
                  <a:txBody>
                    <a:bodyPr/>
                    <a:lstStyle/>
                    <a:p>
                      <a:pPr algn="l">
                        <a:spcAft>
                          <a:spcPts val="500"/>
                        </a:spcAft>
                      </a:pPr>
                      <a:r>
                        <a:rPr lang="en-AU" sz="1200" dirty="0">
                          <a:effectLst/>
                        </a:rPr>
                        <a:t>Diseases of the genitourinary system</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17,699</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2.9</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27</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2631926"/>
                  </a:ext>
                </a:extLst>
              </a:tr>
              <a:tr h="324000">
                <a:tc>
                  <a:txBody>
                    <a:bodyPr/>
                    <a:lstStyle/>
                    <a:p>
                      <a:pPr algn="l">
                        <a:spcAft>
                          <a:spcPts val="500"/>
                        </a:spcAft>
                      </a:pPr>
                      <a:r>
                        <a:rPr lang="en-AU" sz="1200" dirty="0">
                          <a:effectLst/>
                        </a:rPr>
                        <a:t>Diseases of the circulatory system</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17,275</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2.8</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32</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1318376"/>
                  </a:ext>
                </a:extLst>
              </a:tr>
              <a:tr h="324000">
                <a:tc>
                  <a:txBody>
                    <a:bodyPr/>
                    <a:lstStyle/>
                    <a:p>
                      <a:pPr algn="l">
                        <a:spcAft>
                          <a:spcPts val="500"/>
                        </a:spcAft>
                      </a:pPr>
                      <a:r>
                        <a:rPr lang="en-AU" sz="1200" dirty="0">
                          <a:effectLst/>
                        </a:rPr>
                        <a:t>Diseases of the musculoskeletal system and connective tissue</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16,545</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2.7</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28</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9482461"/>
                  </a:ext>
                </a:extLst>
              </a:tr>
              <a:tr h="324000">
                <a:tc>
                  <a:txBody>
                    <a:bodyPr/>
                    <a:lstStyle/>
                    <a:p>
                      <a:pPr algn="l">
                        <a:spcAft>
                          <a:spcPts val="500"/>
                        </a:spcAft>
                      </a:pPr>
                      <a:r>
                        <a:rPr lang="en-AU" sz="1200" dirty="0">
                          <a:effectLst/>
                        </a:rPr>
                        <a:t>Endocrine, nutritional and metabolic diseases </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12,852</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2.1</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21</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79530"/>
                  </a:ext>
                </a:extLst>
              </a:tr>
              <a:tr h="324000">
                <a:tc>
                  <a:txBody>
                    <a:bodyPr/>
                    <a:lstStyle/>
                    <a:p>
                      <a:pPr algn="l">
                        <a:spcAft>
                          <a:spcPts val="500"/>
                        </a:spcAft>
                      </a:pPr>
                      <a:r>
                        <a:rPr lang="en-AU" sz="1200" dirty="0">
                          <a:effectLst/>
                        </a:rPr>
                        <a:t>Diseases of the skin and subcutaneous tissue </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12,707</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2.1</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17</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0618118"/>
                  </a:ext>
                </a:extLst>
              </a:tr>
              <a:tr h="324000">
                <a:tc>
                  <a:txBody>
                    <a:bodyPr/>
                    <a:lstStyle/>
                    <a:p>
                      <a:pPr algn="l">
                        <a:spcAft>
                          <a:spcPts val="500"/>
                        </a:spcAft>
                      </a:pPr>
                      <a:r>
                        <a:rPr lang="en-AU" sz="1200" dirty="0">
                          <a:effectLst/>
                        </a:rPr>
                        <a:t>Neoplasms</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10,755</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1.7</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20</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3305940"/>
                  </a:ext>
                </a:extLst>
              </a:tr>
              <a:tr h="324000">
                <a:tc>
                  <a:txBody>
                    <a:bodyPr/>
                    <a:lstStyle/>
                    <a:p>
                      <a:pPr algn="l">
                        <a:spcAft>
                          <a:spcPts val="500"/>
                        </a:spcAft>
                      </a:pPr>
                      <a:r>
                        <a:rPr lang="en-AU" sz="1200" dirty="0">
                          <a:effectLst/>
                        </a:rPr>
                        <a:t>Diseases of the nervous system</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9,636</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1.6</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14</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2226762"/>
                  </a:ext>
                </a:extLst>
              </a:tr>
              <a:tr h="324000">
                <a:tc>
                  <a:txBody>
                    <a:bodyPr/>
                    <a:lstStyle/>
                    <a:p>
                      <a:pPr algn="l">
                        <a:spcAft>
                          <a:spcPts val="500"/>
                        </a:spcAft>
                      </a:pPr>
                      <a:r>
                        <a:rPr lang="en-AU" sz="1200" dirty="0">
                          <a:effectLst/>
                        </a:rPr>
                        <a:t>Certain infectious and parasitic diseases </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8,739</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1.4</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12</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8046673"/>
                  </a:ext>
                </a:extLst>
              </a:tr>
              <a:tr h="324000">
                <a:tc>
                  <a:txBody>
                    <a:bodyPr/>
                    <a:lstStyle/>
                    <a:p>
                      <a:pPr algn="l">
                        <a:spcAft>
                          <a:spcPts val="500"/>
                        </a:spcAft>
                      </a:pPr>
                      <a:r>
                        <a:rPr lang="en-AU" sz="1200" dirty="0">
                          <a:effectLst/>
                        </a:rPr>
                        <a:t>Factors influencing health status and contact with health services</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287,023</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47</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528</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631576"/>
                  </a:ext>
                </a:extLst>
              </a:tr>
              <a:tr h="324000">
                <a:tc>
                  <a:txBody>
                    <a:bodyPr/>
                    <a:lstStyle/>
                    <a:p>
                      <a:pPr algn="l">
                        <a:spcAft>
                          <a:spcPts val="500"/>
                        </a:spcAft>
                      </a:pPr>
                      <a:r>
                        <a:rPr lang="en-AU" sz="1200" dirty="0">
                          <a:effectLst/>
                        </a:rPr>
                        <a:t>All causes </a:t>
                      </a:r>
                      <a:endPar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615,400</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a:effectLst/>
                        </a:rPr>
                        <a:t>100</a:t>
                      </a:r>
                      <a:endParaRPr lang="en-AU"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1400" dirty="0">
                          <a:effectLst/>
                        </a:rPr>
                        <a:t>994</a:t>
                      </a:r>
                      <a:endParaRPr lang="en-AU"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55488496"/>
                  </a:ext>
                </a:extLst>
              </a:tr>
            </a:tbl>
          </a:graphicData>
        </a:graphic>
      </p:graphicFrame>
      <p:sp>
        <p:nvSpPr>
          <p:cNvPr id="6" name="TextBox 5">
            <a:extLst>
              <a:ext uri="{FF2B5EF4-FFF2-40B4-BE49-F238E27FC236}">
                <a16:creationId xmlns:a16="http://schemas.microsoft.com/office/drawing/2014/main" id="{D249B163-BDAC-0B54-DF63-C9FAA280D0CD}"/>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AIHW, 2022 [49]</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83FFF3D-F160-81EF-868F-CEF7E45D762C}"/>
              </a:ext>
            </a:extLst>
          </p:cNvPr>
          <p:cNvSpPr txBox="1"/>
          <p:nvPr/>
        </p:nvSpPr>
        <p:spPr>
          <a:xfrm>
            <a:off x="1268046" y="8001000"/>
            <a:ext cx="13030200" cy="1092607"/>
          </a:xfrm>
          <a:prstGeom prst="rect">
            <a:avLst/>
          </a:prstGeom>
          <a:noFill/>
        </p:spPr>
        <p:txBody>
          <a:bodyPr wrap="square" numCol="2">
            <a:spAutoFit/>
          </a:bodyPr>
          <a:lstStyle/>
          <a:p>
            <a:pPr marL="594360" indent="-594360" algn="l">
              <a:spcAft>
                <a:spcPts val="300"/>
              </a:spcAft>
              <a:tabLst>
                <a:tab pos="457200" algn="l"/>
                <a:tab pos="594360" algn="l"/>
              </a:tabLs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Notes:</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594360" indent="-594360" algn="l">
              <a:spcAft>
                <a:spcPts val="300"/>
              </a:spcAft>
              <a:buAutoNum type="arabicPlain"/>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Hospital separation rates per 1,000 population.</a:t>
            </a:r>
          </a:p>
          <a:p>
            <a:pPr marL="594360" indent="-594360" algn="l">
              <a:spcAft>
                <a:spcPts val="300"/>
              </a:spcAft>
              <a:buAutoNum type="arabicPlain"/>
              <a:tabLst>
                <a:tab pos="457200" algn="l"/>
                <a:tab pos="594360" algn="l"/>
              </a:tabLst>
            </a:pP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AutoNum type="arabicPlain"/>
              <a:tabLst>
                <a:tab pos="457200" algn="l"/>
                <a:tab pos="59436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AutoNum type="arabicPlain"/>
              <a:tabLst>
                <a:tab pos="457200" algn="l"/>
                <a:tab pos="59436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AutoNum type="arabicPlain"/>
              <a:tabLst>
                <a:tab pos="457200" algn="l"/>
                <a:tab pos="594360" algn="l"/>
              </a:tabLst>
            </a:pP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Hospitalisation</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data for Tas, the ACT and the NT include only public hospitals.</a:t>
            </a:r>
          </a:p>
          <a:p>
            <a:pPr marL="594360" indent="-594360" algn="l">
              <a:spcAft>
                <a:spcPts val="300"/>
              </a:spcAft>
              <a:buAutoNum type="arabicPlain"/>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Some principal diagnoses have been excluded.	</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06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Hospitalisation</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sz="2000" dirty="0">
                <a:solidFill>
                  <a:srgbClr val="9BBB59"/>
                </a:solidFill>
              </a:rPr>
              <a:t>Table 12. Age-</a:t>
            </a:r>
            <a:r>
              <a:rPr lang="en-US" sz="2000" dirty="0" err="1">
                <a:solidFill>
                  <a:srgbClr val="9BBB59"/>
                </a:solidFill>
              </a:rPr>
              <a:t>standardised</a:t>
            </a:r>
            <a:r>
              <a:rPr lang="en-US" sz="2000" dirty="0">
                <a:solidFill>
                  <a:srgbClr val="9BBB59"/>
                </a:solidFill>
              </a:rPr>
              <a:t> hospital separation rates for selected potentially preventable </a:t>
            </a:r>
            <a:r>
              <a:rPr lang="en-US" sz="2000" dirty="0" err="1">
                <a:solidFill>
                  <a:srgbClr val="9BBB59"/>
                </a:solidFill>
              </a:rPr>
              <a:t>hospitalisations</a:t>
            </a:r>
            <a:r>
              <a:rPr lang="en-US" sz="2000" dirty="0">
                <a:solidFill>
                  <a:srgbClr val="9BBB59"/>
                </a:solidFill>
              </a:rPr>
              <a:t> for Aboriginal and Torres Strait Islander people, by condition type, by jurisdiction, all hospitals, 2020-21 </a:t>
            </a:r>
            <a:endParaRPr lang="en-AU" sz="2000" dirty="0">
              <a:solidFill>
                <a:srgbClr val="9BBB59"/>
              </a:solidFill>
            </a:endParaRPr>
          </a:p>
        </p:txBody>
      </p:sp>
      <p:graphicFrame>
        <p:nvGraphicFramePr>
          <p:cNvPr id="3" name="Table 2">
            <a:extLst>
              <a:ext uri="{FF2B5EF4-FFF2-40B4-BE49-F238E27FC236}">
                <a16:creationId xmlns:a16="http://schemas.microsoft.com/office/drawing/2014/main" id="{48FF63B4-6EC3-8D9D-B2C8-1FF3437C80B0}"/>
              </a:ext>
            </a:extLst>
          </p:cNvPr>
          <p:cNvGraphicFramePr>
            <a:graphicFrameLocks noGrp="1"/>
          </p:cNvGraphicFramePr>
          <p:nvPr/>
        </p:nvGraphicFramePr>
        <p:xfrm>
          <a:off x="1270000" y="2743200"/>
          <a:ext cx="13030200" cy="5257800"/>
        </p:xfrm>
        <a:graphic>
          <a:graphicData uri="http://schemas.openxmlformats.org/drawingml/2006/table">
            <a:tbl>
              <a:tblPr firstRow="1" firstCol="1" bandRow="1">
                <a:tableStyleId>{1FECB4D8-DB02-4DC6-A0A2-4F2EBAE1DC90}</a:tableStyleId>
              </a:tblPr>
              <a:tblGrid>
                <a:gridCol w="2514600">
                  <a:extLst>
                    <a:ext uri="{9D8B030D-6E8A-4147-A177-3AD203B41FA5}">
                      <a16:colId xmlns:a16="http://schemas.microsoft.com/office/drawing/2014/main" val="3405022387"/>
                    </a:ext>
                  </a:extLst>
                </a:gridCol>
                <a:gridCol w="1168400">
                  <a:extLst>
                    <a:ext uri="{9D8B030D-6E8A-4147-A177-3AD203B41FA5}">
                      <a16:colId xmlns:a16="http://schemas.microsoft.com/office/drawing/2014/main" val="57615100"/>
                    </a:ext>
                  </a:extLst>
                </a:gridCol>
                <a:gridCol w="1168400">
                  <a:extLst>
                    <a:ext uri="{9D8B030D-6E8A-4147-A177-3AD203B41FA5}">
                      <a16:colId xmlns:a16="http://schemas.microsoft.com/office/drawing/2014/main" val="3666242105"/>
                    </a:ext>
                  </a:extLst>
                </a:gridCol>
                <a:gridCol w="1168400">
                  <a:extLst>
                    <a:ext uri="{9D8B030D-6E8A-4147-A177-3AD203B41FA5}">
                      <a16:colId xmlns:a16="http://schemas.microsoft.com/office/drawing/2014/main" val="96677102"/>
                    </a:ext>
                  </a:extLst>
                </a:gridCol>
                <a:gridCol w="1168400">
                  <a:extLst>
                    <a:ext uri="{9D8B030D-6E8A-4147-A177-3AD203B41FA5}">
                      <a16:colId xmlns:a16="http://schemas.microsoft.com/office/drawing/2014/main" val="1847635596"/>
                    </a:ext>
                  </a:extLst>
                </a:gridCol>
                <a:gridCol w="1168400">
                  <a:extLst>
                    <a:ext uri="{9D8B030D-6E8A-4147-A177-3AD203B41FA5}">
                      <a16:colId xmlns:a16="http://schemas.microsoft.com/office/drawing/2014/main" val="4189630839"/>
                    </a:ext>
                  </a:extLst>
                </a:gridCol>
                <a:gridCol w="1168400">
                  <a:extLst>
                    <a:ext uri="{9D8B030D-6E8A-4147-A177-3AD203B41FA5}">
                      <a16:colId xmlns:a16="http://schemas.microsoft.com/office/drawing/2014/main" val="238644739"/>
                    </a:ext>
                  </a:extLst>
                </a:gridCol>
                <a:gridCol w="1168400">
                  <a:extLst>
                    <a:ext uri="{9D8B030D-6E8A-4147-A177-3AD203B41FA5}">
                      <a16:colId xmlns:a16="http://schemas.microsoft.com/office/drawing/2014/main" val="2530387877"/>
                    </a:ext>
                  </a:extLst>
                </a:gridCol>
                <a:gridCol w="1168400">
                  <a:extLst>
                    <a:ext uri="{9D8B030D-6E8A-4147-A177-3AD203B41FA5}">
                      <a16:colId xmlns:a16="http://schemas.microsoft.com/office/drawing/2014/main" val="674324899"/>
                    </a:ext>
                  </a:extLst>
                </a:gridCol>
                <a:gridCol w="1168400">
                  <a:extLst>
                    <a:ext uri="{9D8B030D-6E8A-4147-A177-3AD203B41FA5}">
                      <a16:colId xmlns:a16="http://schemas.microsoft.com/office/drawing/2014/main" val="1962988224"/>
                    </a:ext>
                  </a:extLst>
                </a:gridCol>
              </a:tblGrid>
              <a:tr h="1051560">
                <a:tc>
                  <a:txBody>
                    <a:bodyPr/>
                    <a:lstStyle/>
                    <a:p>
                      <a:pPr algn="l">
                        <a:spcAft>
                          <a:spcPts val="500"/>
                        </a:spcAft>
                      </a:pPr>
                      <a:r>
                        <a:rPr lang="en-AU" sz="2000" dirty="0">
                          <a:effectLst/>
                        </a:rPr>
                        <a:t> </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NSW</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Vic</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Qld</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WA</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SA</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Tas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ACT</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NT</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Total</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294846"/>
                  </a:ext>
                </a:extLst>
              </a:tr>
              <a:tr h="1051560">
                <a:tc>
                  <a:txBody>
                    <a:bodyPr/>
                    <a:lstStyle/>
                    <a:p>
                      <a:pPr algn="l">
                        <a:spcAft>
                          <a:spcPts val="500"/>
                        </a:spcAft>
                      </a:pPr>
                      <a:r>
                        <a:rPr lang="en-AU" sz="2000">
                          <a:effectLst/>
                        </a:rPr>
                        <a:t>Vaccine preventable conditions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4.1</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4.7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0.5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0005626"/>
                  </a:ext>
                </a:extLst>
              </a:tr>
              <a:tr h="1051560">
                <a:tc>
                  <a:txBody>
                    <a:bodyPr/>
                    <a:lstStyle/>
                    <a:p>
                      <a:pPr algn="l">
                        <a:spcAft>
                          <a:spcPts val="500"/>
                        </a:spcAft>
                      </a:pPr>
                      <a:r>
                        <a:rPr lang="en-AU" sz="2000">
                          <a:effectLst/>
                        </a:rPr>
                        <a:t>Acute conditions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30</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10</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6391637"/>
                  </a:ext>
                </a:extLst>
              </a:tr>
              <a:tr h="1051560">
                <a:tc>
                  <a:txBody>
                    <a:bodyPr/>
                    <a:lstStyle/>
                    <a:p>
                      <a:pPr algn="l">
                        <a:spcAft>
                          <a:spcPts val="500"/>
                        </a:spcAft>
                      </a:pPr>
                      <a:r>
                        <a:rPr lang="en-AU" sz="2000">
                          <a:effectLst/>
                        </a:rPr>
                        <a:t>Chronic conditions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50</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56988231"/>
                  </a:ext>
                </a:extLst>
              </a:tr>
              <a:tr h="1051560">
                <a:tc>
                  <a:txBody>
                    <a:bodyPr/>
                    <a:lstStyle/>
                    <a:p>
                      <a:pPr algn="l">
                        <a:spcAft>
                          <a:spcPts val="500"/>
                        </a:spcAft>
                      </a:pPr>
                      <a:r>
                        <a:rPr lang="en-AU" sz="2000">
                          <a:effectLst/>
                        </a:rPr>
                        <a:t>Total</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120</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68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0612726"/>
                  </a:ext>
                </a:extLst>
              </a:tr>
            </a:tbl>
          </a:graphicData>
        </a:graphic>
      </p:graphicFrame>
      <p:sp>
        <p:nvSpPr>
          <p:cNvPr id="4" name="TextBox 3">
            <a:extLst>
              <a:ext uri="{FF2B5EF4-FFF2-40B4-BE49-F238E27FC236}">
                <a16:creationId xmlns:a16="http://schemas.microsoft.com/office/drawing/2014/main" id="{C019759C-FB41-2E11-4016-F0FA38E3D70A}"/>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AIHW, 2022 [49]</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31B8899-E9BB-6737-DB22-41EE3AB11050}"/>
              </a:ext>
            </a:extLst>
          </p:cNvPr>
          <p:cNvSpPr txBox="1"/>
          <p:nvPr/>
        </p:nvSpPr>
        <p:spPr>
          <a:xfrm>
            <a:off x="1268046" y="8001000"/>
            <a:ext cx="13030200" cy="677108"/>
          </a:xfrm>
          <a:prstGeom prst="rect">
            <a:avLst/>
          </a:prstGeom>
          <a:noFill/>
        </p:spPr>
        <p:txBody>
          <a:bodyPr wrap="square" numCol="1">
            <a:spAutoFit/>
          </a:bodyPr>
          <a:lstStyle/>
          <a:p>
            <a:pPr marL="594360" indent="-594360" algn="l">
              <a:spcAft>
                <a:spcPts val="300"/>
              </a:spcAft>
              <a:tabLst>
                <a:tab pos="457200" algn="l"/>
                <a:tab pos="594360" algn="l"/>
              </a:tabLs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tabLst>
                <a:tab pos="457200" algn="l"/>
                <a:tab pos="594360" algn="l"/>
              </a:tabLs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Rates are per 1,000 population.</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17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Hospitalisation</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sz="2000" dirty="0">
                <a:solidFill>
                  <a:srgbClr val="9BBB59"/>
                </a:solidFill>
              </a:rPr>
              <a:t>Table 13. Age-</a:t>
            </a:r>
            <a:r>
              <a:rPr lang="en-US" sz="2000" dirty="0" err="1">
                <a:solidFill>
                  <a:srgbClr val="9BBB59"/>
                </a:solidFill>
              </a:rPr>
              <a:t>standardised</a:t>
            </a:r>
            <a:r>
              <a:rPr lang="en-US" sz="2000" dirty="0">
                <a:solidFill>
                  <a:srgbClr val="9BBB59"/>
                </a:solidFill>
              </a:rPr>
              <a:t> hospital separation rates for potentially preventable </a:t>
            </a:r>
            <a:r>
              <a:rPr lang="en-US" sz="2000" dirty="0" err="1">
                <a:solidFill>
                  <a:srgbClr val="9BBB59"/>
                </a:solidFill>
              </a:rPr>
              <a:t>hospitalisations</a:t>
            </a:r>
            <a:r>
              <a:rPr lang="en-US" sz="2000" dirty="0">
                <a:solidFill>
                  <a:srgbClr val="9BBB59"/>
                </a:solidFill>
              </a:rPr>
              <a:t> for Aboriginal and Torres Strait Islander people, by condition type, by remoteness, 2020-21 </a:t>
            </a:r>
            <a:endParaRPr lang="en-AU" sz="2000" dirty="0">
              <a:solidFill>
                <a:srgbClr val="9BBB59"/>
              </a:solidFill>
            </a:endParaRPr>
          </a:p>
        </p:txBody>
      </p:sp>
      <p:graphicFrame>
        <p:nvGraphicFramePr>
          <p:cNvPr id="3" name="Table 2">
            <a:extLst>
              <a:ext uri="{FF2B5EF4-FFF2-40B4-BE49-F238E27FC236}">
                <a16:creationId xmlns:a16="http://schemas.microsoft.com/office/drawing/2014/main" id="{B092B4BA-E018-BB4C-252F-889A327C8A64}"/>
              </a:ext>
            </a:extLst>
          </p:cNvPr>
          <p:cNvGraphicFramePr>
            <a:graphicFrameLocks noGrp="1"/>
          </p:cNvGraphicFramePr>
          <p:nvPr>
            <p:extLst>
              <p:ext uri="{D42A27DB-BD31-4B8C-83A1-F6EECF244321}">
                <p14:modId xmlns:p14="http://schemas.microsoft.com/office/powerpoint/2010/main" val="1158637068"/>
              </p:ext>
            </p:extLst>
          </p:nvPr>
        </p:nvGraphicFramePr>
        <p:xfrm>
          <a:off x="1270000" y="2743199"/>
          <a:ext cx="13030200" cy="5257800"/>
        </p:xfrm>
        <a:graphic>
          <a:graphicData uri="http://schemas.openxmlformats.org/drawingml/2006/table">
            <a:tbl>
              <a:tblPr firstRow="1" firstCol="1" bandRow="1">
                <a:tableStyleId>{1FECB4D8-DB02-4DC6-A0A2-4F2EBAE1DC90}</a:tableStyleId>
              </a:tblPr>
              <a:tblGrid>
                <a:gridCol w="2606040">
                  <a:extLst>
                    <a:ext uri="{9D8B030D-6E8A-4147-A177-3AD203B41FA5}">
                      <a16:colId xmlns:a16="http://schemas.microsoft.com/office/drawing/2014/main" val="1856996004"/>
                    </a:ext>
                  </a:extLst>
                </a:gridCol>
                <a:gridCol w="2606040">
                  <a:extLst>
                    <a:ext uri="{9D8B030D-6E8A-4147-A177-3AD203B41FA5}">
                      <a16:colId xmlns:a16="http://schemas.microsoft.com/office/drawing/2014/main" val="1646976797"/>
                    </a:ext>
                  </a:extLst>
                </a:gridCol>
                <a:gridCol w="2606040">
                  <a:extLst>
                    <a:ext uri="{9D8B030D-6E8A-4147-A177-3AD203B41FA5}">
                      <a16:colId xmlns:a16="http://schemas.microsoft.com/office/drawing/2014/main" val="2850434707"/>
                    </a:ext>
                  </a:extLst>
                </a:gridCol>
                <a:gridCol w="2606040">
                  <a:extLst>
                    <a:ext uri="{9D8B030D-6E8A-4147-A177-3AD203B41FA5}">
                      <a16:colId xmlns:a16="http://schemas.microsoft.com/office/drawing/2014/main" val="1106219150"/>
                    </a:ext>
                  </a:extLst>
                </a:gridCol>
                <a:gridCol w="2606040">
                  <a:extLst>
                    <a:ext uri="{9D8B030D-6E8A-4147-A177-3AD203B41FA5}">
                      <a16:colId xmlns:a16="http://schemas.microsoft.com/office/drawing/2014/main" val="2330502413"/>
                    </a:ext>
                  </a:extLst>
                </a:gridCol>
              </a:tblGrid>
              <a:tr h="1051560">
                <a:tc>
                  <a:txBody>
                    <a:bodyPr/>
                    <a:lstStyle/>
                    <a:p>
                      <a:pPr algn="l">
                        <a:spcAft>
                          <a:spcPts val="500"/>
                        </a:spcAft>
                      </a:pPr>
                      <a:r>
                        <a:rPr lang="en-AU" sz="2000">
                          <a:effectLst/>
                        </a:rPr>
                        <a:t> </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Major cities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Regional</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Remote/very remote</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Total</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3347302"/>
                  </a:ext>
                </a:extLst>
              </a:tr>
              <a:tr h="1051560">
                <a:tc>
                  <a:txBody>
                    <a:bodyPr/>
                    <a:lstStyle/>
                    <a:p>
                      <a:pPr algn="l">
                        <a:spcAft>
                          <a:spcPts val="500"/>
                        </a:spcAft>
                      </a:pPr>
                      <a:r>
                        <a:rPr lang="en-AU" sz="2000">
                          <a:effectLst/>
                        </a:rPr>
                        <a:t>Vaccine preventable conditions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5261755"/>
                  </a:ext>
                </a:extLst>
              </a:tr>
              <a:tr h="1051560">
                <a:tc>
                  <a:txBody>
                    <a:bodyPr/>
                    <a:lstStyle/>
                    <a:p>
                      <a:pPr algn="l">
                        <a:spcAft>
                          <a:spcPts val="500"/>
                        </a:spcAft>
                      </a:pPr>
                      <a:r>
                        <a:rPr lang="en-AU" sz="2000">
                          <a:effectLst/>
                        </a:rPr>
                        <a:t>Acute conditions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23</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7555748"/>
                  </a:ext>
                </a:extLst>
              </a:tr>
              <a:tr h="1051560">
                <a:tc>
                  <a:txBody>
                    <a:bodyPr/>
                    <a:lstStyle/>
                    <a:p>
                      <a:pPr algn="l">
                        <a:spcAft>
                          <a:spcPts val="500"/>
                        </a:spcAft>
                      </a:pPr>
                      <a:r>
                        <a:rPr lang="en-AU" sz="2000">
                          <a:effectLst/>
                        </a:rPr>
                        <a:t>Chronic conditions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4568105"/>
                  </a:ext>
                </a:extLst>
              </a:tr>
              <a:tr h="1051560">
                <a:tc>
                  <a:txBody>
                    <a:bodyPr/>
                    <a:lstStyle/>
                    <a:p>
                      <a:pPr algn="l">
                        <a:spcAft>
                          <a:spcPts val="500"/>
                        </a:spcAft>
                      </a:pPr>
                      <a:r>
                        <a:rPr lang="en-AU" sz="2000">
                          <a:effectLst/>
                        </a:rPr>
                        <a:t>Total</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53</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113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68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6747681"/>
                  </a:ext>
                </a:extLst>
              </a:tr>
            </a:tbl>
          </a:graphicData>
        </a:graphic>
      </p:graphicFrame>
      <p:sp>
        <p:nvSpPr>
          <p:cNvPr id="4" name="TextBox 3">
            <a:extLst>
              <a:ext uri="{FF2B5EF4-FFF2-40B4-BE49-F238E27FC236}">
                <a16:creationId xmlns:a16="http://schemas.microsoft.com/office/drawing/2014/main" id="{C4887C03-6C5B-B43F-1504-3236FC002299}"/>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AIHW, 2022 [49]</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5F2E2C5-2249-CCBB-A802-3B3912BA65AA}"/>
              </a:ext>
            </a:extLst>
          </p:cNvPr>
          <p:cNvSpPr txBox="1"/>
          <p:nvPr/>
        </p:nvSpPr>
        <p:spPr>
          <a:xfrm>
            <a:off x="1268046" y="8001000"/>
            <a:ext cx="13030200" cy="892552"/>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Notes:</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are per 1,000 population.</a:t>
            </a:r>
          </a:p>
          <a:p>
            <a:pPr marL="594360" indent="-594360" algn="l">
              <a:spcAft>
                <a:spcPts val="300"/>
              </a:spcAft>
              <a:buFont typeface="+mj-lt"/>
              <a:buAutoNum type="arabicPeriod"/>
              <a:tabLst>
                <a:tab pos="457200" algn="l"/>
                <a:tab pos="594360" algn="l"/>
              </a:tabLst>
            </a:pP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Data are from public and private hospitals in all jurisdictions.</a:t>
            </a: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18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Cardiovascular health</a:t>
            </a:r>
            <a:endParaRPr lang="en-AU" sz="2400"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around 15% of Aboriginal and Torres Strait Islander people reported having cardiovascular disease (CVD).</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2016-2020, in Qld, WA, SA and the NT combined, there were 1,399 new diagnoses of rheumatic heart disease (RHD) among Aboriginal and Torres Strait Islander people, a crude rate of 61 per 100,000.</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2020-21, there were 17,275 hospital separations for CVD among Aboriginal and Torres Strait Islander people, representing 5.3% of all Aboriginal and Torres Strait Islander hospital separations (excluding dialysis).</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IHD was the leading specific cause of death for Aboriginal and Torres Strait Islander people living in NSW, Qld, WA, SA and the NT.</a:t>
            </a:r>
          </a:p>
        </p:txBody>
      </p:sp>
    </p:spTree>
    <p:extLst>
      <p:ext uri="{BB962C8B-B14F-4D97-AF65-F5344CB8AC3E}">
        <p14:creationId xmlns:p14="http://schemas.microsoft.com/office/powerpoint/2010/main" val="408895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926089"/>
            <a:ext cx="9690100" cy="505267"/>
          </a:xfrm>
          <a:prstGeom prst="rect">
            <a:avLst/>
          </a:prstGeom>
        </p:spPr>
        <p:txBody>
          <a:bodyPr vert="horz" wrap="square" lIns="0" tIns="12700" rIns="0" bIns="0" rtlCol="0">
            <a:spAutoFit/>
          </a:bodyPr>
          <a:lstStyle/>
          <a:p>
            <a:pPr marL="12700">
              <a:lnSpc>
                <a:spcPct val="100000"/>
              </a:lnSpc>
              <a:spcBef>
                <a:spcPts val="100"/>
              </a:spcBef>
            </a:pPr>
            <a:r>
              <a:rPr lang="en-AU" sz="3200" spc="-50" dirty="0"/>
              <a:t>Australian Indigenous </a:t>
            </a:r>
            <a:r>
              <a:rPr lang="en-AU" sz="3200" spc="-50" dirty="0" err="1"/>
              <a:t>Health</a:t>
            </a:r>
            <a:r>
              <a:rPr lang="en-AU" sz="3200" i="1" spc="-50" dirty="0" err="1"/>
              <a:t>InfoNet</a:t>
            </a:r>
            <a:endParaRPr lang="en-AU" sz="3200" i="1" spc="-50" dirty="0"/>
          </a:p>
        </p:txBody>
      </p:sp>
      <p:sp>
        <p:nvSpPr>
          <p:cNvPr id="3" name="object 3"/>
          <p:cNvSpPr txBox="1"/>
          <p:nvPr/>
        </p:nvSpPr>
        <p:spPr>
          <a:xfrm>
            <a:off x="1549292" y="1809491"/>
            <a:ext cx="13185775" cy="6553076"/>
          </a:xfrm>
          <a:prstGeom prst="rect">
            <a:avLst/>
          </a:prstGeom>
        </p:spPr>
        <p:txBody>
          <a:bodyPr vert="horz" wrap="square" lIns="0" tIns="12700" rIns="0" bIns="0" rtlCol="0">
            <a:spAutoFit/>
          </a:bodyPr>
          <a:lstStyle/>
          <a:p>
            <a:pPr>
              <a:spcAft>
                <a:spcPts val="1000"/>
              </a:spcAft>
            </a:pPr>
            <a:r>
              <a:rPr lang="en-AU" sz="2000" dirty="0">
                <a:effectLst/>
                <a:latin typeface="Source Sans Pro" panose="020B0503030403020204" pitchFamily="34" charset="0"/>
              </a:rPr>
              <a:t>The mandate of the Australian Indigenous Health</a:t>
            </a:r>
            <a:r>
              <a:rPr lang="en-AU" sz="2000" i="1" dirty="0">
                <a:effectLst/>
                <a:latin typeface="Source Sans Pro" panose="020B0503030403020204" pitchFamily="34" charset="0"/>
              </a:rPr>
              <a:t>InfoNet</a:t>
            </a:r>
            <a:r>
              <a:rPr lang="en-AU" sz="2000" dirty="0">
                <a:effectLst/>
                <a:latin typeface="Source Sans Pro" panose="020B0503030403020204" pitchFamily="34" charset="0"/>
              </a:rPr>
              <a:t> (Health</a:t>
            </a:r>
            <a:r>
              <a:rPr lang="en-AU" sz="2000" i="1" dirty="0">
                <a:effectLst/>
                <a:latin typeface="Source Sans Pro" panose="020B0503030403020204" pitchFamily="34" charset="0"/>
              </a:rPr>
              <a:t>InfoNet</a:t>
            </a:r>
            <a:r>
              <a:rPr lang="en-AU" sz="2000" dirty="0">
                <a:effectLst/>
                <a:latin typeface="Source Sans Pro" panose="020B0503030403020204" pitchFamily="34" charset="0"/>
              </a:rPr>
              <a:t>) is to contribute to improvements in Aboriginal and Torres Strait Islander health by making relevant, high quality knowledge and information easily accessible to policy makers, health service providers, program managers, clinicians and other health professionals (including Aboriginal and Torres Strait Islander Health Workers and Health Practitioners) and researchers. The </a:t>
            </a:r>
            <a:r>
              <a:rPr lang="en-AU" sz="2000" dirty="0" err="1">
                <a:effectLst/>
                <a:latin typeface="Source Sans Pro" panose="020B0503030403020204" pitchFamily="34" charset="0"/>
              </a:rPr>
              <a:t>Health</a:t>
            </a:r>
            <a:r>
              <a:rPr lang="en-AU" sz="2000" i="1" dirty="0" err="1">
                <a:effectLst/>
                <a:latin typeface="Source Sans Pro" panose="020B0503030403020204" pitchFamily="34" charset="0"/>
              </a:rPr>
              <a:t>InfoNet</a:t>
            </a:r>
            <a:r>
              <a:rPr lang="en-AU" sz="2000" dirty="0">
                <a:effectLst/>
                <a:latin typeface="Source Sans Pro" panose="020B0503030403020204" pitchFamily="34" charset="0"/>
              </a:rPr>
              <a:t> also provides easy-to-read and summarised material for students and the general community.</a:t>
            </a:r>
          </a:p>
          <a:p>
            <a:pPr>
              <a:spcAft>
                <a:spcPts val="1000"/>
              </a:spcAft>
            </a:pPr>
            <a:r>
              <a:rPr lang="en-AU" sz="2000" dirty="0">
                <a:effectLst/>
                <a:latin typeface="Source Sans Pro" panose="020B0503030403020204" pitchFamily="34" charset="0"/>
              </a:rPr>
              <a:t>The </a:t>
            </a:r>
            <a:r>
              <a:rPr lang="en-AU" sz="2000" dirty="0" err="1">
                <a:effectLst/>
                <a:latin typeface="Source Sans Pro" panose="020B0503030403020204" pitchFamily="34" charset="0"/>
              </a:rPr>
              <a:t>Health</a:t>
            </a:r>
            <a:r>
              <a:rPr lang="en-AU" sz="2000" i="1" dirty="0" err="1">
                <a:effectLst/>
                <a:latin typeface="Source Sans Pro" panose="020B0503030403020204" pitchFamily="34" charset="0"/>
              </a:rPr>
              <a:t>InfoNet</a:t>
            </a:r>
            <a:r>
              <a:rPr lang="en-AU" sz="2000" dirty="0">
                <a:effectLst/>
                <a:latin typeface="Source Sans Pro" panose="020B0503030403020204" pitchFamily="34" charset="0"/>
              </a:rPr>
              <a:t> achieves its commitment by undertaking research into various aspects of Aboriginal and Torres Strait Islander health and disseminating the results (and other relevant knowledge and information) mainly via </a:t>
            </a:r>
            <a:r>
              <a:rPr lang="en-AU" sz="2000" dirty="0" err="1">
                <a:effectLst/>
                <a:latin typeface="Source Sans Pro" panose="020B0503030403020204" pitchFamily="34" charset="0"/>
              </a:rPr>
              <a:t>Health</a:t>
            </a:r>
            <a:r>
              <a:rPr lang="en-AU" sz="2000" i="1" dirty="0" err="1">
                <a:effectLst/>
                <a:latin typeface="Source Sans Pro" panose="020B0503030403020204" pitchFamily="34" charset="0"/>
              </a:rPr>
              <a:t>InfoNet</a:t>
            </a:r>
            <a:r>
              <a:rPr lang="en-AU" sz="2000" dirty="0">
                <a:effectLst/>
                <a:latin typeface="Source Sans Pro" panose="020B0503030403020204" pitchFamily="34" charset="0"/>
              </a:rPr>
              <a:t> websites (</a:t>
            </a:r>
            <a:r>
              <a:rPr lang="en-AU" sz="2000" dirty="0">
                <a:solidFill>
                  <a:srgbClr val="B5A636"/>
                </a:solidFill>
                <a:effectLst/>
                <a:latin typeface="Source Sans Pro" panose="020B0503030403020204" pitchFamily="34" charset="0"/>
              </a:rPr>
              <a:t>https://</a:t>
            </a:r>
            <a:r>
              <a:rPr lang="en-AU" sz="2000" dirty="0" err="1">
                <a:solidFill>
                  <a:srgbClr val="B5A636"/>
                </a:solidFill>
                <a:effectLst/>
                <a:latin typeface="Source Sans Pro" panose="020B0503030403020204" pitchFamily="34" charset="0"/>
              </a:rPr>
              <a:t>healthinfonet.ecu.edu.au</a:t>
            </a:r>
            <a:r>
              <a:rPr lang="en-AU" sz="2000" dirty="0">
                <a:effectLst/>
                <a:latin typeface="Source Sans Pro" panose="020B0503030403020204" pitchFamily="34" charset="0"/>
              </a:rPr>
              <a:t>), the Alcohol and Other Drugs Knowledge Centre (</a:t>
            </a:r>
            <a:r>
              <a:rPr lang="en-AU" sz="2000" dirty="0">
                <a:solidFill>
                  <a:srgbClr val="B5A636"/>
                </a:solidFill>
                <a:effectLst/>
                <a:latin typeface="Source Sans Pro" panose="020B0503030403020204" pitchFamily="34" charset="0"/>
              </a:rPr>
              <a:t>https://</a:t>
            </a:r>
            <a:r>
              <a:rPr lang="en-AU" sz="2000" dirty="0" err="1">
                <a:solidFill>
                  <a:srgbClr val="B5A636"/>
                </a:solidFill>
                <a:effectLst/>
                <a:latin typeface="Source Sans Pro" panose="020B0503030403020204" pitchFamily="34" charset="0"/>
              </a:rPr>
              <a:t>aodknowledgecentre.ecu.edu.au</a:t>
            </a:r>
            <a:r>
              <a:rPr lang="en-AU" sz="2000" dirty="0">
                <a:effectLst/>
                <a:latin typeface="Source Sans Pro" panose="020B0503030403020204" pitchFamily="34" charset="0"/>
              </a:rPr>
              <a:t>), Tackling Indigenous Smoking (</a:t>
            </a:r>
            <a:r>
              <a:rPr lang="en-AU" sz="2000" dirty="0">
                <a:solidFill>
                  <a:srgbClr val="B5A636"/>
                </a:solidFill>
                <a:effectLst/>
                <a:latin typeface="Source Sans Pro" panose="020B0503030403020204" pitchFamily="34" charset="0"/>
              </a:rPr>
              <a:t>https://</a:t>
            </a:r>
            <a:r>
              <a:rPr lang="en-AU" sz="2000" dirty="0" err="1">
                <a:solidFill>
                  <a:srgbClr val="B5A636"/>
                </a:solidFill>
                <a:effectLst/>
                <a:latin typeface="Source Sans Pro" panose="020B0503030403020204" pitchFamily="34" charset="0"/>
              </a:rPr>
              <a:t>tacklingsmoking.org.au</a:t>
            </a:r>
            <a:r>
              <a:rPr lang="en-AU" sz="2000" dirty="0">
                <a:effectLst/>
                <a:latin typeface="Source Sans Pro" panose="020B0503030403020204" pitchFamily="34" charset="0"/>
              </a:rPr>
              <a:t>) and </a:t>
            </a:r>
            <a:r>
              <a:rPr lang="en-AU" sz="2000" dirty="0" err="1">
                <a:effectLst/>
                <a:latin typeface="Source Sans Pro" panose="020B0503030403020204" pitchFamily="34" charset="0"/>
              </a:rPr>
              <a:t>WellMob</a:t>
            </a:r>
            <a:r>
              <a:rPr lang="en-AU" sz="2000" dirty="0">
                <a:effectLst/>
                <a:latin typeface="Source Sans Pro" panose="020B0503030403020204" pitchFamily="34" charset="0"/>
              </a:rPr>
              <a:t> (</a:t>
            </a:r>
            <a:r>
              <a:rPr lang="en-AU" sz="2000" dirty="0">
                <a:solidFill>
                  <a:srgbClr val="B5A636"/>
                </a:solidFill>
                <a:effectLst/>
                <a:latin typeface="Source Sans Pro" panose="020B0503030403020204" pitchFamily="34" charset="0"/>
              </a:rPr>
              <a:t>https://</a:t>
            </a:r>
            <a:r>
              <a:rPr lang="en-AU" sz="2000" dirty="0" err="1">
                <a:solidFill>
                  <a:srgbClr val="B5A636"/>
                </a:solidFill>
                <a:effectLst/>
                <a:latin typeface="Source Sans Pro" panose="020B0503030403020204" pitchFamily="34" charset="0"/>
              </a:rPr>
              <a:t>wellmob.org.au</a:t>
            </a:r>
            <a:r>
              <a:rPr lang="en-AU" sz="2000" dirty="0">
                <a:effectLst/>
                <a:latin typeface="Source Sans Pro" panose="020B0503030403020204" pitchFamily="34" charset="0"/>
              </a:rPr>
              <a:t>). The research involves analysis and synthesis of data and other information obtained from academic, professional, government and other sources. The </a:t>
            </a:r>
            <a:r>
              <a:rPr lang="en-AU" sz="2000" dirty="0" err="1">
                <a:effectLst/>
                <a:latin typeface="Source Sans Pro" panose="020B0503030403020204" pitchFamily="34" charset="0"/>
              </a:rPr>
              <a:t>Health</a:t>
            </a:r>
            <a:r>
              <a:rPr lang="en-AU" sz="2000" i="1" dirty="0" err="1">
                <a:effectLst/>
                <a:latin typeface="Source Sans Pro" panose="020B0503030403020204" pitchFamily="34" charset="0"/>
              </a:rPr>
              <a:t>InfoNet</a:t>
            </a:r>
            <a:r>
              <a:rPr lang="en-AU" sz="2000" dirty="0" err="1">
                <a:effectLst/>
                <a:latin typeface="Source Sans Pro" panose="020B0503030403020204" pitchFamily="34" charset="0"/>
              </a:rPr>
              <a:t>’s</a:t>
            </a:r>
            <a:r>
              <a:rPr lang="en-AU" sz="2000" dirty="0">
                <a:effectLst/>
                <a:latin typeface="Source Sans Pro" panose="020B0503030403020204" pitchFamily="34" charset="0"/>
              </a:rPr>
              <a:t> work in knowledge exchange aims to facilitate the transfer of pure and applied research into policy and practice to address the needs of a wide range of users.</a:t>
            </a:r>
          </a:p>
          <a:p>
            <a:pPr>
              <a:spcAft>
                <a:spcPts val="1000"/>
              </a:spcAft>
            </a:pPr>
            <a:r>
              <a:rPr lang="en-AU" sz="2000" dirty="0">
                <a:effectLst/>
                <a:latin typeface="Source Sans Pro" panose="020B0503030403020204" pitchFamily="34" charset="0"/>
              </a:rPr>
              <a:t>We acknowledge and pay our deepest respects to Elders past, present and emerging throughout the country. In particular, we pay our respects to the </a:t>
            </a:r>
            <a:r>
              <a:rPr lang="en-AU" sz="2000" dirty="0" err="1">
                <a:effectLst/>
                <a:latin typeface="Source Sans Pro" panose="020B0503030403020204" pitchFamily="34" charset="0"/>
              </a:rPr>
              <a:t>Whadjuk</a:t>
            </a:r>
            <a:r>
              <a:rPr lang="en-AU" sz="2000" dirty="0">
                <a:effectLst/>
                <a:latin typeface="Source Sans Pro" panose="020B0503030403020204" pitchFamily="34" charset="0"/>
              </a:rPr>
              <a:t> Noongar peoples of Western Australia on whose Country our offices are located (</a:t>
            </a:r>
            <a:r>
              <a:rPr lang="en-AU" sz="2000" dirty="0">
                <a:solidFill>
                  <a:srgbClr val="B5A636"/>
                </a:solidFill>
                <a:effectLst/>
                <a:latin typeface="Source Sans Pro" panose="020B0503030403020204" pitchFamily="34" charset="0"/>
              </a:rPr>
              <a:t>https://healthinfonet.ecu.edu.au/acknowledging-country</a:t>
            </a:r>
            <a:r>
              <a:rPr lang="en-AU" sz="2000" dirty="0">
                <a:effectLst/>
                <a:latin typeface="Source Sans Pro" panose="020B0503030403020204" pitchFamily="34" charset="0"/>
              </a:rPr>
              <a:t>).</a:t>
            </a:r>
          </a:p>
          <a:p>
            <a:r>
              <a:rPr lang="en-AU" sz="2000" b="1" dirty="0">
                <a:solidFill>
                  <a:srgbClr val="B5A636"/>
                </a:solidFill>
                <a:effectLst/>
                <a:latin typeface="Source Sans Pro" panose="020B0503030403020204" pitchFamily="34" charset="0"/>
              </a:rPr>
              <a:t>Contact:</a:t>
            </a:r>
          </a:p>
          <a:p>
            <a:r>
              <a:rPr lang="en-AU" sz="2000" dirty="0">
                <a:effectLst/>
                <a:latin typeface="Source Sans Pro" panose="020B0503030403020204" pitchFamily="34" charset="0"/>
              </a:rPr>
              <a:t>Australian Indigenous </a:t>
            </a:r>
            <a:r>
              <a:rPr lang="en-AU" sz="2000" dirty="0" err="1">
                <a:effectLst/>
                <a:latin typeface="Source Sans Pro" panose="020B0503030403020204" pitchFamily="34" charset="0"/>
              </a:rPr>
              <a:t>Health</a:t>
            </a:r>
            <a:r>
              <a:rPr lang="en-AU" sz="2000" i="1" dirty="0" err="1">
                <a:effectLst/>
                <a:latin typeface="Source Sans Pro" panose="020B0503030403020204" pitchFamily="34" charset="0"/>
              </a:rPr>
              <a:t>InfoNet</a:t>
            </a:r>
            <a:br>
              <a:rPr lang="en-AU" sz="2000" dirty="0">
                <a:effectLst/>
                <a:latin typeface="Source Sans Pro" panose="020B0503030403020204" pitchFamily="34" charset="0"/>
              </a:rPr>
            </a:br>
            <a:r>
              <a:rPr lang="en-AU" sz="2000" dirty="0">
                <a:effectLst/>
                <a:latin typeface="Source Sans Pro" panose="020B0503030403020204" pitchFamily="34" charset="0"/>
              </a:rPr>
              <a:t>Edith Cowan University</a:t>
            </a:r>
            <a:br>
              <a:rPr lang="en-AU" sz="2000" dirty="0">
                <a:effectLst/>
                <a:latin typeface="Source Sans Pro" panose="020B0503030403020204" pitchFamily="34" charset="0"/>
              </a:rPr>
            </a:br>
            <a:r>
              <a:rPr lang="en-AU" sz="2000" dirty="0">
                <a:effectLst/>
                <a:latin typeface="Source Sans Pro" panose="020B0503030403020204" pitchFamily="34" charset="0"/>
              </a:rPr>
              <a:t>2 Bradford Street, Mount Lawley, Western Australia 6050</a:t>
            </a:r>
          </a:p>
          <a:p>
            <a:r>
              <a:rPr lang="en-AU" sz="2000" dirty="0">
                <a:effectLst/>
                <a:latin typeface="Source Sans Pro" panose="020B0503030403020204" pitchFamily="34" charset="0"/>
              </a:rPr>
              <a:t>Phone: (08) 9370 6336  |  Email: </a:t>
            </a:r>
            <a:r>
              <a:rPr lang="en-AU" sz="2000" dirty="0" err="1">
                <a:effectLst/>
                <a:latin typeface="Source Sans Pro" panose="020B0503030403020204" pitchFamily="34" charset="0"/>
              </a:rPr>
              <a:t>healthinfonet@ecu.edu.au</a:t>
            </a:r>
            <a:r>
              <a:rPr lang="en-AU" sz="2000" dirty="0">
                <a:effectLst/>
                <a:latin typeface="Source Sans Pro" panose="020B0503030403020204" pitchFamily="34" charset="0"/>
              </a:rPr>
              <a:t> | Website: </a:t>
            </a:r>
            <a:r>
              <a:rPr lang="en-AU" sz="2000" dirty="0" err="1">
                <a:effectLst/>
                <a:latin typeface="Source Sans Pro" panose="020B0503030403020204" pitchFamily="34" charset="0"/>
              </a:rPr>
              <a:t>healthinfonet.ecu.edu.au</a:t>
            </a:r>
            <a:endParaRPr lang="en-AU" sz="2000" dirty="0">
              <a:effectLst/>
              <a:latin typeface="Source Sans Pro" panose="020B0503030403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14. Proportion (%) of Aboriginal and Torres Strait Islander people with measured high blood pressure, by age-group and sex, persons aged 18 years and over, 2018–19 </a:t>
            </a:r>
            <a:endParaRPr lang="en-AU" dirty="0">
              <a:solidFill>
                <a:srgbClr val="9BBB59"/>
              </a:solidFill>
            </a:endParaRPr>
          </a:p>
        </p:txBody>
      </p:sp>
      <p:graphicFrame>
        <p:nvGraphicFramePr>
          <p:cNvPr id="3" name="Table 2">
            <a:extLst>
              <a:ext uri="{FF2B5EF4-FFF2-40B4-BE49-F238E27FC236}">
                <a16:creationId xmlns:a16="http://schemas.microsoft.com/office/drawing/2014/main" id="{B0C5AB58-918E-97A1-B342-90524F590F9C}"/>
              </a:ext>
            </a:extLst>
          </p:cNvPr>
          <p:cNvGraphicFramePr>
            <a:graphicFrameLocks noGrp="1"/>
          </p:cNvGraphicFramePr>
          <p:nvPr/>
        </p:nvGraphicFramePr>
        <p:xfrm>
          <a:off x="1270000" y="2722764"/>
          <a:ext cx="13030200" cy="5278238"/>
        </p:xfrm>
        <a:graphic>
          <a:graphicData uri="http://schemas.openxmlformats.org/drawingml/2006/table">
            <a:tbl>
              <a:tblPr firstRow="1" firstCol="1" bandRow="1">
                <a:tableStyleId>{1FECB4D8-DB02-4DC6-A0A2-4F2EBAE1DC90}</a:tableStyleId>
              </a:tblPr>
              <a:tblGrid>
                <a:gridCol w="3257550">
                  <a:extLst>
                    <a:ext uri="{9D8B030D-6E8A-4147-A177-3AD203B41FA5}">
                      <a16:colId xmlns:a16="http://schemas.microsoft.com/office/drawing/2014/main" val="665830419"/>
                    </a:ext>
                  </a:extLst>
                </a:gridCol>
                <a:gridCol w="3257550">
                  <a:extLst>
                    <a:ext uri="{9D8B030D-6E8A-4147-A177-3AD203B41FA5}">
                      <a16:colId xmlns:a16="http://schemas.microsoft.com/office/drawing/2014/main" val="4232037845"/>
                    </a:ext>
                  </a:extLst>
                </a:gridCol>
                <a:gridCol w="3257550">
                  <a:extLst>
                    <a:ext uri="{9D8B030D-6E8A-4147-A177-3AD203B41FA5}">
                      <a16:colId xmlns:a16="http://schemas.microsoft.com/office/drawing/2014/main" val="3931068327"/>
                    </a:ext>
                  </a:extLst>
                </a:gridCol>
                <a:gridCol w="3257550">
                  <a:extLst>
                    <a:ext uri="{9D8B030D-6E8A-4147-A177-3AD203B41FA5}">
                      <a16:colId xmlns:a16="http://schemas.microsoft.com/office/drawing/2014/main" val="3733511627"/>
                    </a:ext>
                  </a:extLst>
                </a:gridCol>
              </a:tblGrid>
              <a:tr h="754034">
                <a:tc>
                  <a:txBody>
                    <a:bodyPr/>
                    <a:lstStyle/>
                    <a:p>
                      <a:pPr algn="l">
                        <a:spcAft>
                          <a:spcPts val="500"/>
                        </a:spcAft>
                      </a:pPr>
                      <a:r>
                        <a:rPr lang="en-AU" sz="2000" dirty="0">
                          <a:effectLst/>
                        </a:rPr>
                        <a:t>Age-group (years)</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Males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Females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Persons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6868107"/>
                  </a:ext>
                </a:extLst>
              </a:tr>
              <a:tr h="754034">
                <a:tc>
                  <a:txBody>
                    <a:bodyPr/>
                    <a:lstStyle/>
                    <a:p>
                      <a:pPr algn="l">
                        <a:spcAft>
                          <a:spcPts val="500"/>
                        </a:spcAft>
                      </a:pPr>
                      <a:r>
                        <a:rPr lang="en-AU" sz="2000">
                          <a:effectLst/>
                        </a:rPr>
                        <a:t>18–24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906194"/>
                  </a:ext>
                </a:extLst>
              </a:tr>
              <a:tr h="754034">
                <a:tc>
                  <a:txBody>
                    <a:bodyPr/>
                    <a:lstStyle/>
                    <a:p>
                      <a:pPr algn="l">
                        <a:spcAft>
                          <a:spcPts val="500"/>
                        </a:spcAft>
                      </a:pPr>
                      <a:r>
                        <a:rPr lang="en-AU" sz="2000">
                          <a:effectLst/>
                        </a:rPr>
                        <a:t>25–34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953537"/>
                  </a:ext>
                </a:extLst>
              </a:tr>
              <a:tr h="754034">
                <a:tc>
                  <a:txBody>
                    <a:bodyPr/>
                    <a:lstStyle/>
                    <a:p>
                      <a:pPr algn="l">
                        <a:spcAft>
                          <a:spcPts val="500"/>
                        </a:spcAft>
                      </a:pPr>
                      <a:r>
                        <a:rPr lang="en-AU" sz="2000">
                          <a:effectLst/>
                        </a:rPr>
                        <a:t>35–44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868568"/>
                  </a:ext>
                </a:extLst>
              </a:tr>
              <a:tr h="754034">
                <a:tc>
                  <a:txBody>
                    <a:bodyPr/>
                    <a:lstStyle/>
                    <a:p>
                      <a:pPr algn="l">
                        <a:spcAft>
                          <a:spcPts val="500"/>
                        </a:spcAft>
                      </a:pPr>
                      <a:r>
                        <a:rPr lang="en-AU" sz="2000">
                          <a:effectLst/>
                        </a:rPr>
                        <a:t>45–54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782895"/>
                  </a:ext>
                </a:extLst>
              </a:tr>
              <a:tr h="754034">
                <a:tc>
                  <a:txBody>
                    <a:bodyPr/>
                    <a:lstStyle/>
                    <a:p>
                      <a:pPr algn="l">
                        <a:spcAft>
                          <a:spcPts val="500"/>
                        </a:spcAft>
                      </a:pPr>
                      <a:r>
                        <a:rPr lang="en-AU" sz="2000">
                          <a:effectLst/>
                        </a:rPr>
                        <a:t>55 years and over</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4567090"/>
                  </a:ext>
                </a:extLst>
              </a:tr>
              <a:tr h="754034">
                <a:tc>
                  <a:txBody>
                    <a:bodyPr/>
                    <a:lstStyle/>
                    <a:p>
                      <a:pPr algn="l">
                        <a:spcAft>
                          <a:spcPts val="500"/>
                        </a:spcAft>
                      </a:pPr>
                      <a:r>
                        <a:rPr lang="en-AU" sz="2000">
                          <a:effectLst/>
                        </a:rPr>
                        <a:t>Total 18 years and over</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23</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099558"/>
                  </a:ext>
                </a:extLst>
              </a:tr>
            </a:tbl>
          </a:graphicData>
        </a:graphic>
      </p:graphicFrame>
      <p:sp>
        <p:nvSpPr>
          <p:cNvPr id="4" name="TextBox 3">
            <a:extLst>
              <a:ext uri="{FF2B5EF4-FFF2-40B4-BE49-F238E27FC236}">
                <a16:creationId xmlns:a16="http://schemas.microsoft.com/office/drawing/2014/main" id="{C8A6C37B-2C53-EEB5-D45F-8AB3159D1ED9}"/>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ABS, 2019 [60]</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A6F5591-2D86-A370-7C27-0BCE5FEBDB15}"/>
              </a:ext>
            </a:extLst>
          </p:cNvPr>
          <p:cNvSpPr txBox="1"/>
          <p:nvPr/>
        </p:nvSpPr>
        <p:spPr>
          <a:xfrm>
            <a:off x="1268046" y="8001000"/>
            <a:ext cx="13030200" cy="477054"/>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tabLst>
                <a:tab pos="457200" algn="l"/>
                <a:tab pos="594360" algn="l"/>
              </a:tabLst>
            </a:pPr>
            <a:r>
              <a:rPr lang="en-AU" sz="1000" dirty="0">
                <a:effectLst/>
                <a:latin typeface="Calibri" panose="020F0502020204030204" pitchFamily="34" charset="0"/>
                <a:ea typeface="Times New Roman" panose="02020603050405020304" pitchFamily="18" charset="0"/>
                <a:cs typeface="Times New Roman" panose="02020603050405020304" pitchFamily="18" charset="0"/>
              </a:rPr>
              <a:t>Proportion expressed as percentages.</a:t>
            </a: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085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Cancer</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2012-2016, there were 8,326 new cases of cancer diagnosed among Aboriginal and Torres Strait Islander people living in NSW, Vic, Qld, WA and the NT, at an average of 1,665 new cases per year.</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2012-2016, the most common cancers diagnosed among Aboriginal and Torres Strait Islander people living in NSW, Vic, Qld, WA and the NT were lung cancer, breast cancer, bowel and prostate cancer (in males).</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Survival rates indicated that of the Aboriginal and Torres Strait Islander people living in NSW, Vic, Qld, WA, and the NT who were diagnosed with cancer between 2007 and 2016, nearly half (47%) had survived for five years after their diagnosis.</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2020-21, there were 10,755 hospital separations for neoplasms  among Aboriginal and Torres Strait Islander people.</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cancers of the trachea, bronchus and lung combined were the fourth leading cause of death overall for Aboriginal and Torres Strait Islander people living in NSW, Qld, WA, SA and the NT, being responsible for 245 deaths.</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2015-2019, the age-</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standardised</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mortality rate in NSW, Qld, WA, SA and the NT due to cancer of any type was 230 per 100,000; 276 per 100,000 for males and 194 per 100,000 for females.</a:t>
            </a:r>
          </a:p>
        </p:txBody>
      </p:sp>
    </p:spTree>
    <p:extLst>
      <p:ext uri="{BB962C8B-B14F-4D97-AF65-F5344CB8AC3E}">
        <p14:creationId xmlns:p14="http://schemas.microsoft.com/office/powerpoint/2010/main" val="165126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15. Incidence of all cancers combined and selected cancers for Aboriginal and Torres Strait Islander people, by sex, NSW, Vic, Qld, WA and the NT, 2012-2016</a:t>
            </a:r>
            <a:endParaRPr lang="en-AU" dirty="0">
              <a:solidFill>
                <a:srgbClr val="9BBB59"/>
              </a:solidFill>
            </a:endParaRPr>
          </a:p>
        </p:txBody>
      </p:sp>
      <p:graphicFrame>
        <p:nvGraphicFramePr>
          <p:cNvPr id="4" name="Table 3">
            <a:extLst>
              <a:ext uri="{FF2B5EF4-FFF2-40B4-BE49-F238E27FC236}">
                <a16:creationId xmlns:a16="http://schemas.microsoft.com/office/drawing/2014/main" id="{018A7F0E-C0D4-5B94-69BD-2D73B34E54DC}"/>
              </a:ext>
            </a:extLst>
          </p:cNvPr>
          <p:cNvGraphicFramePr>
            <a:graphicFrameLocks noGrp="1"/>
          </p:cNvGraphicFramePr>
          <p:nvPr/>
        </p:nvGraphicFramePr>
        <p:xfrm>
          <a:off x="1270000" y="2666999"/>
          <a:ext cx="13030200" cy="5000419"/>
        </p:xfrm>
        <a:graphic>
          <a:graphicData uri="http://schemas.openxmlformats.org/drawingml/2006/table">
            <a:tbl>
              <a:tblPr firstRow="1" firstCol="1" bandRow="1">
                <a:tableStyleId>{1FECB4D8-DB02-4DC6-A0A2-4F2EBAE1DC90}</a:tableStyleId>
              </a:tblPr>
              <a:tblGrid>
                <a:gridCol w="2057400">
                  <a:extLst>
                    <a:ext uri="{9D8B030D-6E8A-4147-A177-3AD203B41FA5}">
                      <a16:colId xmlns:a16="http://schemas.microsoft.com/office/drawing/2014/main" val="148422332"/>
                    </a:ext>
                  </a:extLst>
                </a:gridCol>
                <a:gridCol w="1828800">
                  <a:extLst>
                    <a:ext uri="{9D8B030D-6E8A-4147-A177-3AD203B41FA5}">
                      <a16:colId xmlns:a16="http://schemas.microsoft.com/office/drawing/2014/main" val="1464743483"/>
                    </a:ext>
                  </a:extLst>
                </a:gridCol>
                <a:gridCol w="1828800">
                  <a:extLst>
                    <a:ext uri="{9D8B030D-6E8A-4147-A177-3AD203B41FA5}">
                      <a16:colId xmlns:a16="http://schemas.microsoft.com/office/drawing/2014/main" val="2543293117"/>
                    </a:ext>
                  </a:extLst>
                </a:gridCol>
                <a:gridCol w="1828800">
                  <a:extLst>
                    <a:ext uri="{9D8B030D-6E8A-4147-A177-3AD203B41FA5}">
                      <a16:colId xmlns:a16="http://schemas.microsoft.com/office/drawing/2014/main" val="2899131538"/>
                    </a:ext>
                  </a:extLst>
                </a:gridCol>
                <a:gridCol w="1828800">
                  <a:extLst>
                    <a:ext uri="{9D8B030D-6E8A-4147-A177-3AD203B41FA5}">
                      <a16:colId xmlns:a16="http://schemas.microsoft.com/office/drawing/2014/main" val="1181852957"/>
                    </a:ext>
                  </a:extLst>
                </a:gridCol>
                <a:gridCol w="1828800">
                  <a:extLst>
                    <a:ext uri="{9D8B030D-6E8A-4147-A177-3AD203B41FA5}">
                      <a16:colId xmlns:a16="http://schemas.microsoft.com/office/drawing/2014/main" val="931073882"/>
                    </a:ext>
                  </a:extLst>
                </a:gridCol>
                <a:gridCol w="1828800">
                  <a:extLst>
                    <a:ext uri="{9D8B030D-6E8A-4147-A177-3AD203B41FA5}">
                      <a16:colId xmlns:a16="http://schemas.microsoft.com/office/drawing/2014/main" val="1283220450"/>
                    </a:ext>
                  </a:extLst>
                </a:gridCol>
              </a:tblGrid>
              <a:tr h="460517">
                <a:tc rowSpan="2">
                  <a:txBody>
                    <a:bodyPr/>
                    <a:lstStyle/>
                    <a:p>
                      <a:pPr algn="l">
                        <a:spcAft>
                          <a:spcPts val="500"/>
                        </a:spcAft>
                      </a:pPr>
                      <a:r>
                        <a:rPr lang="en-AU" sz="1400" dirty="0">
                          <a:effectLst/>
                        </a:rPr>
                        <a:t> Cancer site/type</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gridSpan="2">
                  <a:txBody>
                    <a:bodyPr/>
                    <a:lstStyle/>
                    <a:p>
                      <a:pPr algn="l">
                        <a:spcAft>
                          <a:spcPts val="500"/>
                        </a:spcAft>
                      </a:pPr>
                      <a:r>
                        <a:rPr lang="en-AU" sz="1400" dirty="0">
                          <a:effectLst/>
                        </a:rPr>
                        <a:t>Males</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hMerge="1">
                  <a:txBody>
                    <a:bodyPr/>
                    <a:lstStyle/>
                    <a:p>
                      <a:endParaRPr lang="en-AU"/>
                    </a:p>
                  </a:txBody>
                  <a:tcPr/>
                </a:tc>
                <a:tc gridSpan="2">
                  <a:txBody>
                    <a:bodyPr/>
                    <a:lstStyle/>
                    <a:p>
                      <a:pPr algn="l">
                        <a:spcAft>
                          <a:spcPts val="500"/>
                        </a:spcAft>
                      </a:pPr>
                      <a:r>
                        <a:rPr lang="en-AU" sz="1400" dirty="0">
                          <a:effectLst/>
                        </a:rPr>
                        <a:t>Female</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hMerge="1">
                  <a:txBody>
                    <a:bodyPr/>
                    <a:lstStyle/>
                    <a:p>
                      <a:endParaRPr lang="en-AU"/>
                    </a:p>
                  </a:txBody>
                  <a:tcPr/>
                </a:tc>
                <a:tc gridSpan="2">
                  <a:txBody>
                    <a:bodyPr/>
                    <a:lstStyle/>
                    <a:p>
                      <a:pPr algn="l"/>
                      <a:r>
                        <a:rPr lang="en-AU" sz="1400" dirty="0">
                          <a:effectLst/>
                        </a:rPr>
                        <a:t>Persons</a:t>
                      </a:r>
                      <a:endParaRPr lang="en-AU" sz="2400" dirty="0"/>
                    </a:p>
                  </a:txBody>
                  <a:tcPr marL="61796" marR="61796" marT="0" marB="0" anchor="ctr"/>
                </a:tc>
                <a:tc hMerge="1">
                  <a:txBody>
                    <a:bodyPr/>
                    <a:lstStyle/>
                    <a:p>
                      <a:endParaRPr lang="en-AU"/>
                    </a:p>
                  </a:txBody>
                  <a:tcPr/>
                </a:tc>
                <a:extLst>
                  <a:ext uri="{0D108BD9-81ED-4DB2-BD59-A6C34878D82A}">
                    <a16:rowId xmlns:a16="http://schemas.microsoft.com/office/drawing/2014/main" val="3216267684"/>
                  </a:ext>
                </a:extLst>
              </a:tr>
              <a:tr h="460517">
                <a:tc vMerge="1">
                  <a:txBody>
                    <a:bodyPr/>
                    <a:lstStyle/>
                    <a:p>
                      <a:endParaRPr lang="en-AU"/>
                    </a:p>
                  </a:txBody>
                  <a:tcPr/>
                </a:tc>
                <a:tc>
                  <a:txBody>
                    <a:bodyPr/>
                    <a:lstStyle/>
                    <a:p>
                      <a:pPr algn="l">
                        <a:spcAft>
                          <a:spcPts val="500"/>
                        </a:spcAft>
                      </a:pPr>
                      <a:r>
                        <a:rPr lang="en-AU" sz="1400" dirty="0">
                          <a:solidFill>
                            <a:schemeClr val="bg1"/>
                          </a:solidFill>
                          <a:effectLst/>
                        </a:rPr>
                        <a:t>Number of new cases</a:t>
                      </a:r>
                      <a:endParaRPr lang="en-AU" sz="14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solidFill>
                      <a:srgbClr val="9BBB59"/>
                    </a:solidFill>
                  </a:tcPr>
                </a:tc>
                <a:tc>
                  <a:txBody>
                    <a:bodyPr/>
                    <a:lstStyle/>
                    <a:p>
                      <a:pPr algn="l">
                        <a:spcAft>
                          <a:spcPts val="500"/>
                        </a:spcAft>
                      </a:pPr>
                      <a:r>
                        <a:rPr lang="en-AU" sz="1400" dirty="0">
                          <a:solidFill>
                            <a:schemeClr val="bg1"/>
                          </a:solidFill>
                          <a:effectLst/>
                        </a:rPr>
                        <a:t>Average number of new cases (per year)</a:t>
                      </a:r>
                      <a:endParaRPr lang="en-AU" sz="14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solidFill>
                      <a:srgbClr val="9BBB59"/>
                    </a:solidFill>
                  </a:tcPr>
                </a:tc>
                <a:tc>
                  <a:txBody>
                    <a:bodyPr/>
                    <a:lstStyle/>
                    <a:p>
                      <a:pPr algn="l">
                        <a:spcAft>
                          <a:spcPts val="500"/>
                        </a:spcAft>
                      </a:pPr>
                      <a:r>
                        <a:rPr lang="en-AU" sz="1400" dirty="0">
                          <a:solidFill>
                            <a:schemeClr val="bg1"/>
                          </a:solidFill>
                          <a:effectLst/>
                        </a:rPr>
                        <a:t>Number of new cases</a:t>
                      </a:r>
                      <a:endParaRPr lang="en-AU" sz="14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solidFill>
                      <a:srgbClr val="9BBB59"/>
                    </a:solidFill>
                  </a:tcPr>
                </a:tc>
                <a:tc>
                  <a:txBody>
                    <a:bodyPr/>
                    <a:lstStyle/>
                    <a:p>
                      <a:pPr algn="l">
                        <a:spcAft>
                          <a:spcPts val="500"/>
                        </a:spcAft>
                      </a:pPr>
                      <a:r>
                        <a:rPr lang="en-AU" sz="1400" dirty="0">
                          <a:solidFill>
                            <a:schemeClr val="bg1"/>
                          </a:solidFill>
                          <a:effectLst/>
                        </a:rPr>
                        <a:t>Average number of new cases (per year)</a:t>
                      </a:r>
                      <a:endParaRPr lang="en-AU" sz="14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solidFill>
                      <a:srgbClr val="9BBB59"/>
                    </a:solidFill>
                  </a:tcPr>
                </a:tc>
                <a:tc>
                  <a:txBody>
                    <a:bodyPr/>
                    <a:lstStyle/>
                    <a:p>
                      <a:pPr algn="l">
                        <a:spcAft>
                          <a:spcPts val="500"/>
                        </a:spcAft>
                      </a:pPr>
                      <a:r>
                        <a:rPr lang="en-AU" sz="1400">
                          <a:solidFill>
                            <a:schemeClr val="bg1"/>
                          </a:solidFill>
                          <a:effectLst/>
                        </a:rPr>
                        <a:t>Number of new cases</a:t>
                      </a:r>
                      <a:endParaRPr lang="en-AU" sz="14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solidFill>
                      <a:srgbClr val="9BBB59"/>
                    </a:solidFill>
                  </a:tcPr>
                </a:tc>
                <a:tc>
                  <a:txBody>
                    <a:bodyPr/>
                    <a:lstStyle/>
                    <a:p>
                      <a:pPr algn="l">
                        <a:spcAft>
                          <a:spcPts val="500"/>
                        </a:spcAft>
                      </a:pPr>
                      <a:r>
                        <a:rPr lang="en-AU" sz="1400" dirty="0">
                          <a:solidFill>
                            <a:schemeClr val="bg1"/>
                          </a:solidFill>
                          <a:effectLst/>
                        </a:rPr>
                        <a:t>Average number of new cases (per year)</a:t>
                      </a:r>
                      <a:endParaRPr lang="en-AU" sz="14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solidFill>
                      <a:srgbClr val="9BBB59"/>
                    </a:solidFill>
                  </a:tcPr>
                </a:tc>
                <a:extLst>
                  <a:ext uri="{0D108BD9-81ED-4DB2-BD59-A6C34878D82A}">
                    <a16:rowId xmlns:a16="http://schemas.microsoft.com/office/drawing/2014/main" val="3005771286"/>
                  </a:ext>
                </a:extLst>
              </a:tr>
              <a:tr h="271959">
                <a:tc>
                  <a:txBody>
                    <a:bodyPr/>
                    <a:lstStyle/>
                    <a:p>
                      <a:pPr algn="l">
                        <a:spcAft>
                          <a:spcPts val="500"/>
                        </a:spcAft>
                      </a:pPr>
                      <a:r>
                        <a:rPr lang="en-AU" sz="1400" dirty="0">
                          <a:effectLst/>
                        </a:rPr>
                        <a:t>Lung</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625</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125</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595</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119</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1,220</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244</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337909928"/>
                  </a:ext>
                </a:extLst>
              </a:tr>
              <a:tr h="271959">
                <a:tc>
                  <a:txBody>
                    <a:bodyPr/>
                    <a:lstStyle/>
                    <a:p>
                      <a:pPr algn="l">
                        <a:spcAft>
                          <a:spcPts val="500"/>
                        </a:spcAft>
                      </a:pPr>
                      <a:r>
                        <a:rPr lang="en-AU" sz="1400" dirty="0">
                          <a:effectLst/>
                        </a:rPr>
                        <a:t>Breast</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5</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1,025</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205</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1,030</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206</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4031629479"/>
                  </a:ext>
                </a:extLst>
              </a:tr>
              <a:tr h="271959">
                <a:tc>
                  <a:txBody>
                    <a:bodyPr/>
                    <a:lstStyle/>
                    <a:p>
                      <a:pPr algn="l">
                        <a:spcAft>
                          <a:spcPts val="500"/>
                        </a:spcAft>
                      </a:pPr>
                      <a:r>
                        <a:rPr lang="en-AU" sz="1400">
                          <a:effectLst/>
                        </a:rPr>
                        <a:t>Colorectal (bowel)</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393</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79</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349</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70</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742</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148</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3169113688"/>
                  </a:ext>
                </a:extLst>
              </a:tr>
              <a:tr h="271959">
                <a:tc>
                  <a:txBody>
                    <a:bodyPr/>
                    <a:lstStyle/>
                    <a:p>
                      <a:pPr algn="l">
                        <a:spcAft>
                          <a:spcPts val="500"/>
                        </a:spcAft>
                      </a:pPr>
                      <a:r>
                        <a:rPr lang="en-AU" sz="1400">
                          <a:effectLst/>
                        </a:rPr>
                        <a:t>Prostate</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703</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141</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n/a</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n/a</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n/a</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n/a</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1846032219"/>
                  </a:ext>
                </a:extLst>
              </a:tr>
              <a:tr h="271959">
                <a:tc>
                  <a:txBody>
                    <a:bodyPr/>
                    <a:lstStyle/>
                    <a:p>
                      <a:pPr algn="l">
                        <a:spcAft>
                          <a:spcPts val="500"/>
                        </a:spcAft>
                      </a:pPr>
                      <a:r>
                        <a:rPr lang="en-AU" sz="1400">
                          <a:effectLst/>
                        </a:rPr>
                        <a:t>Head and neck</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388</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78</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135</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27</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523</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105</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2912605313"/>
                  </a:ext>
                </a:extLst>
              </a:tr>
              <a:tr h="271959">
                <a:tc>
                  <a:txBody>
                    <a:bodyPr/>
                    <a:lstStyle/>
                    <a:p>
                      <a:pPr algn="l">
                        <a:spcAft>
                          <a:spcPts val="500"/>
                        </a:spcAft>
                      </a:pPr>
                      <a:r>
                        <a:rPr lang="en-AU" sz="1400">
                          <a:effectLst/>
                        </a:rPr>
                        <a:t>Melanoma (skin)</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152</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30</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112</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22</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264</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53</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2996732148"/>
                  </a:ext>
                </a:extLst>
              </a:tr>
              <a:tr h="271959">
                <a:tc>
                  <a:txBody>
                    <a:bodyPr/>
                    <a:lstStyle/>
                    <a:p>
                      <a:pPr algn="l">
                        <a:spcAft>
                          <a:spcPts val="500"/>
                        </a:spcAft>
                      </a:pPr>
                      <a:r>
                        <a:rPr lang="en-AU" sz="1400">
                          <a:effectLst/>
                        </a:rPr>
                        <a:t>Liver</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217</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43</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78</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16</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295</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59</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3243379343"/>
                  </a:ext>
                </a:extLst>
              </a:tr>
              <a:tr h="271959">
                <a:tc>
                  <a:txBody>
                    <a:bodyPr/>
                    <a:lstStyle/>
                    <a:p>
                      <a:pPr algn="l">
                        <a:spcAft>
                          <a:spcPts val="500"/>
                        </a:spcAft>
                      </a:pPr>
                      <a:r>
                        <a:rPr lang="en-AU" sz="1400">
                          <a:effectLst/>
                        </a:rPr>
                        <a:t>Non-Hodgkin lymphoma</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139</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28</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113</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 23</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252</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 50</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1383556538"/>
                  </a:ext>
                </a:extLst>
              </a:tr>
              <a:tr h="271959">
                <a:tc>
                  <a:txBody>
                    <a:bodyPr/>
                    <a:lstStyle/>
                    <a:p>
                      <a:pPr algn="l">
                        <a:spcAft>
                          <a:spcPts val="500"/>
                        </a:spcAft>
                      </a:pPr>
                      <a:r>
                        <a:rPr lang="en-AU" sz="1400">
                          <a:effectLst/>
                        </a:rPr>
                        <a:t>Uterine</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n/a</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n/a</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269</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54</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n/a</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n/a</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1020911686"/>
                  </a:ext>
                </a:extLst>
              </a:tr>
              <a:tr h="271959">
                <a:tc>
                  <a:txBody>
                    <a:bodyPr/>
                    <a:lstStyle/>
                    <a:p>
                      <a:pPr algn="l">
                        <a:spcAft>
                          <a:spcPts val="500"/>
                        </a:spcAft>
                      </a:pPr>
                      <a:r>
                        <a:rPr lang="en-AU" sz="1400">
                          <a:effectLst/>
                        </a:rPr>
                        <a:t>Unknown primary site</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116</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23</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121</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 24</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237</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 47</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2249490906"/>
                  </a:ext>
                </a:extLst>
              </a:tr>
              <a:tr h="271959">
                <a:tc>
                  <a:txBody>
                    <a:bodyPr/>
                    <a:lstStyle/>
                    <a:p>
                      <a:pPr algn="l">
                        <a:spcAft>
                          <a:spcPts val="500"/>
                        </a:spcAft>
                      </a:pPr>
                      <a:r>
                        <a:rPr lang="en-AU" sz="1400">
                          <a:effectLst/>
                        </a:rPr>
                        <a:t>Pancreatic</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138</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28</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122</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24</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260</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52</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456859961"/>
                  </a:ext>
                </a:extLst>
              </a:tr>
              <a:tr h="271959">
                <a:tc>
                  <a:txBody>
                    <a:bodyPr/>
                    <a:lstStyle/>
                    <a:p>
                      <a:pPr algn="l">
                        <a:spcAft>
                          <a:spcPts val="500"/>
                        </a:spcAft>
                      </a:pPr>
                      <a:r>
                        <a:rPr lang="en-AU" sz="1400">
                          <a:effectLst/>
                        </a:rPr>
                        <a:t>Cervical</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n/a</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n/a</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169</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34</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n/a</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n/a</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3489528687"/>
                  </a:ext>
                </a:extLst>
              </a:tr>
              <a:tr h="271959">
                <a:tc>
                  <a:txBody>
                    <a:bodyPr/>
                    <a:lstStyle/>
                    <a:p>
                      <a:pPr algn="l">
                        <a:spcAft>
                          <a:spcPts val="500"/>
                        </a:spcAft>
                      </a:pPr>
                      <a:r>
                        <a:rPr lang="en-AU" sz="1400">
                          <a:effectLst/>
                        </a:rPr>
                        <a:t>Kidney</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134</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27</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97</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19</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231</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46</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1537591920"/>
                  </a:ext>
                </a:extLst>
              </a:tr>
              <a:tr h="271959">
                <a:tc>
                  <a:txBody>
                    <a:bodyPr/>
                    <a:lstStyle/>
                    <a:p>
                      <a:pPr algn="l">
                        <a:spcAft>
                          <a:spcPts val="500"/>
                        </a:spcAft>
                      </a:pPr>
                      <a:r>
                        <a:rPr lang="en-AU" sz="1400">
                          <a:effectLst/>
                        </a:rPr>
                        <a:t>Bladder</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93</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19</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33</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a:effectLst/>
                        </a:rPr>
                        <a:t>7</a:t>
                      </a:r>
                      <a:endParaRPr lang="en-A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126</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25</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3008519094"/>
                  </a:ext>
                </a:extLst>
              </a:tr>
              <a:tr h="271959">
                <a:tc>
                  <a:txBody>
                    <a:bodyPr/>
                    <a:lstStyle/>
                    <a:p>
                      <a:pPr algn="l">
                        <a:spcAft>
                          <a:spcPts val="500"/>
                        </a:spcAft>
                      </a:pPr>
                      <a:r>
                        <a:rPr lang="en-AU" sz="1400" dirty="0">
                          <a:effectLst/>
                        </a:rPr>
                        <a:t>All cancers combined</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4,134</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827</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4,192</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 838</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8,326</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tc>
                  <a:txBody>
                    <a:bodyPr/>
                    <a:lstStyle/>
                    <a:p>
                      <a:pPr algn="l">
                        <a:spcAft>
                          <a:spcPts val="500"/>
                        </a:spcAft>
                      </a:pPr>
                      <a:r>
                        <a:rPr lang="en-AU" sz="1400" dirty="0">
                          <a:effectLst/>
                        </a:rPr>
                        <a:t> 1,665</a:t>
                      </a:r>
                      <a:endParaRPr lang="en-A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96" marR="61796" marT="0" marB="0" anchor="ctr"/>
                </a:tc>
                <a:extLst>
                  <a:ext uri="{0D108BD9-81ED-4DB2-BD59-A6C34878D82A}">
                    <a16:rowId xmlns:a16="http://schemas.microsoft.com/office/drawing/2014/main" val="2928179216"/>
                  </a:ext>
                </a:extLst>
              </a:tr>
            </a:tbl>
          </a:graphicData>
        </a:graphic>
      </p:graphicFrame>
      <p:sp>
        <p:nvSpPr>
          <p:cNvPr id="6" name="TextBox 5">
            <a:extLst>
              <a:ext uri="{FF2B5EF4-FFF2-40B4-BE49-F238E27FC236}">
                <a16:creationId xmlns:a16="http://schemas.microsoft.com/office/drawing/2014/main" id="{7D2D9743-4EA2-AB43-4C22-EEC8EC8FA26E}"/>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AIHW, 2021 [67]</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4704C57-A229-7605-CCF9-6CE30008C3EB}"/>
              </a:ext>
            </a:extLst>
          </p:cNvPr>
          <p:cNvSpPr txBox="1"/>
          <p:nvPr/>
        </p:nvSpPr>
        <p:spPr>
          <a:xfrm>
            <a:off x="1270000" y="7671264"/>
            <a:ext cx="13030200" cy="1100301"/>
          </a:xfrm>
          <a:prstGeom prst="rect">
            <a:avLst/>
          </a:prstGeom>
          <a:noFill/>
        </p:spPr>
        <p:txBody>
          <a:bodyPr wrap="square" numCol="2">
            <a:spAutoFit/>
          </a:bodyPr>
          <a:lstStyle/>
          <a:p>
            <a:pPr algn="l">
              <a:spcAft>
                <a:spcPts val="300"/>
              </a:spcAft>
              <a:tabLst>
                <a:tab pos="457200" algn="l"/>
                <a:tab pos="594360" algn="l"/>
              </a:tabLst>
            </a:pPr>
            <a:r>
              <a:rPr lang="en-AU" sz="1050" b="1" dirty="0">
                <a:effectLst/>
                <a:latin typeface="Calibri" panose="020F0502020204030204" pitchFamily="34" charset="0"/>
                <a:ea typeface="Times New Roman" panose="02020603050405020304" pitchFamily="18" charset="0"/>
                <a:cs typeface="Times New Roman" panose="02020603050405020304" pitchFamily="18" charset="0"/>
              </a:rPr>
              <a:t>Notes:</a:t>
            </a:r>
          </a:p>
          <a:p>
            <a:pPr marL="228600" indent="-228600" algn="l">
              <a:spcAft>
                <a:spcPts val="300"/>
              </a:spcAft>
              <a:buFont typeface="+mj-lt"/>
              <a:buAutoNum type="arabicPeriod"/>
              <a:tabLst>
                <a:tab pos="457200" algn="l"/>
                <a:tab pos="594360" algn="l"/>
              </a:tabLs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Number of cases of uterine and cervical cancers are for females only, and prostate</a:t>
            </a:r>
            <a:br>
              <a:rPr lang="en-US" sz="1050" dirty="0">
                <a:effectLst/>
                <a:latin typeface="Calibri" panose="020F0502020204030204" pitchFamily="34" charset="0"/>
                <a:ea typeface="Times New Roman" panose="02020603050405020304" pitchFamily="18" charset="0"/>
                <a:cs typeface="Times New Roman" panose="02020603050405020304" pitchFamily="18" charset="0"/>
              </a:rPr>
            </a:b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cancer is for males only.</a:t>
            </a:r>
            <a:br>
              <a:rPr lang="en-US" sz="105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5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5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5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l">
              <a:spcAft>
                <a:spcPts val="300"/>
              </a:spcAft>
              <a:buFont typeface="+mj-lt"/>
              <a:buAutoNum type="arabicPeriod"/>
              <a:tabLst>
                <a:tab pos="457200" algn="l"/>
                <a:tab pos="594360" algn="l"/>
              </a:tabLs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All cancers combined include cancer types not listed in the table.</a:t>
            </a:r>
          </a:p>
          <a:p>
            <a:pPr marL="594360" indent="-594360" algn="l">
              <a:spcAft>
                <a:spcPts val="300"/>
              </a:spcAft>
              <a:buFont typeface="+mj-lt"/>
              <a:buAutoNum type="arabicPeriod"/>
              <a:tabLst>
                <a:tab pos="457200" algn="l"/>
                <a:tab pos="594360" algn="l"/>
              </a:tabLs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n/a – non applicable, information unavailable</a:t>
            </a:r>
          </a:p>
          <a:p>
            <a:pPr marL="594360" indent="-594360" algn="l">
              <a:spcAft>
                <a:spcPts val="300"/>
              </a:spcAft>
              <a:tabLst>
                <a:tab pos="457200" algn="l"/>
                <a:tab pos="594360" algn="l"/>
              </a:tabLst>
            </a:pP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07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16. Five-year observed survival (%) for Aboriginal and Torres Strait Islander people for selected cancers, NSW, Vic, Qld, WA and the NT, 2007-2016</a:t>
            </a:r>
            <a:endParaRPr lang="en-AU" dirty="0">
              <a:solidFill>
                <a:srgbClr val="9BBB59"/>
              </a:solidFill>
            </a:endParaRPr>
          </a:p>
        </p:txBody>
      </p:sp>
      <p:graphicFrame>
        <p:nvGraphicFramePr>
          <p:cNvPr id="3" name="Table 2">
            <a:extLst>
              <a:ext uri="{FF2B5EF4-FFF2-40B4-BE49-F238E27FC236}">
                <a16:creationId xmlns:a16="http://schemas.microsoft.com/office/drawing/2014/main" id="{B50A7243-0895-E525-BA63-216C16A3A7A8}"/>
              </a:ext>
            </a:extLst>
          </p:cNvPr>
          <p:cNvGraphicFramePr>
            <a:graphicFrameLocks noGrp="1"/>
          </p:cNvGraphicFramePr>
          <p:nvPr/>
        </p:nvGraphicFramePr>
        <p:xfrm>
          <a:off x="1270000" y="2743206"/>
          <a:ext cx="13030200" cy="5102265"/>
        </p:xfrm>
        <a:graphic>
          <a:graphicData uri="http://schemas.openxmlformats.org/drawingml/2006/table">
            <a:tbl>
              <a:tblPr firstRow="1" firstCol="1" bandRow="1">
                <a:tableStyleId>{1FECB4D8-DB02-4DC6-A0A2-4F2EBAE1DC90}</a:tableStyleId>
              </a:tblPr>
              <a:tblGrid>
                <a:gridCol w="6515100">
                  <a:extLst>
                    <a:ext uri="{9D8B030D-6E8A-4147-A177-3AD203B41FA5}">
                      <a16:colId xmlns:a16="http://schemas.microsoft.com/office/drawing/2014/main" val="1320152734"/>
                    </a:ext>
                  </a:extLst>
                </a:gridCol>
                <a:gridCol w="6515100">
                  <a:extLst>
                    <a:ext uri="{9D8B030D-6E8A-4147-A177-3AD203B41FA5}">
                      <a16:colId xmlns:a16="http://schemas.microsoft.com/office/drawing/2014/main" val="1833279865"/>
                    </a:ext>
                  </a:extLst>
                </a:gridCol>
              </a:tblGrid>
              <a:tr h="340151">
                <a:tc>
                  <a:txBody>
                    <a:bodyPr/>
                    <a:lstStyle/>
                    <a:p>
                      <a:pPr algn="l">
                        <a:lnSpc>
                          <a:spcPts val="1465"/>
                        </a:lnSpc>
                        <a:spcAft>
                          <a:spcPts val="500"/>
                        </a:spcAft>
                      </a:pPr>
                      <a:r>
                        <a:rPr lang="en-AU" sz="2000" dirty="0">
                          <a:effectLst/>
                        </a:rPr>
                        <a:t>Cancer type/site</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65"/>
                        </a:lnSpc>
                        <a:spcAft>
                          <a:spcPts val="500"/>
                        </a:spcAft>
                      </a:pPr>
                      <a:r>
                        <a:rPr lang="en-AU" sz="2000" dirty="0">
                          <a:effectLst/>
                        </a:rPr>
                        <a:t>Total (%)</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621898"/>
                  </a:ext>
                </a:extLst>
              </a:tr>
              <a:tr h="340151">
                <a:tc>
                  <a:txBody>
                    <a:bodyPr/>
                    <a:lstStyle/>
                    <a:p>
                      <a:pPr algn="l">
                        <a:lnSpc>
                          <a:spcPts val="1465"/>
                        </a:lnSpc>
                        <a:spcAft>
                          <a:spcPts val="500"/>
                        </a:spcAft>
                      </a:pPr>
                      <a:r>
                        <a:rPr lang="en-AU" sz="2000" dirty="0">
                          <a:effectLst/>
                        </a:rPr>
                        <a:t>Lung</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10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1550576"/>
                  </a:ext>
                </a:extLst>
              </a:tr>
              <a:tr h="340151">
                <a:tc>
                  <a:txBody>
                    <a:bodyPr/>
                    <a:lstStyle/>
                    <a:p>
                      <a:pPr algn="l">
                        <a:lnSpc>
                          <a:spcPts val="1465"/>
                        </a:lnSpc>
                        <a:spcAft>
                          <a:spcPts val="500"/>
                        </a:spcAft>
                      </a:pPr>
                      <a:r>
                        <a:rPr lang="en-AU" sz="2000">
                          <a:effectLst/>
                        </a:rPr>
                        <a:t>Breast (females)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76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14262621"/>
                  </a:ext>
                </a:extLst>
              </a:tr>
              <a:tr h="340151">
                <a:tc>
                  <a:txBody>
                    <a:bodyPr/>
                    <a:lstStyle/>
                    <a:p>
                      <a:pPr algn="l">
                        <a:lnSpc>
                          <a:spcPts val="1465"/>
                        </a:lnSpc>
                        <a:spcAft>
                          <a:spcPts val="500"/>
                        </a:spcAft>
                      </a:pPr>
                      <a:r>
                        <a:rPr lang="en-AU" sz="2000" dirty="0">
                          <a:effectLst/>
                        </a:rPr>
                        <a:t>Colorectal (bowel)</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51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44550099"/>
                  </a:ext>
                </a:extLst>
              </a:tr>
              <a:tr h="340151">
                <a:tc>
                  <a:txBody>
                    <a:bodyPr/>
                    <a:lstStyle/>
                    <a:p>
                      <a:pPr algn="l">
                        <a:lnSpc>
                          <a:spcPts val="1465"/>
                        </a:lnSpc>
                        <a:spcAft>
                          <a:spcPts val="500"/>
                        </a:spcAft>
                      </a:pPr>
                      <a:r>
                        <a:rPr lang="en-AU" sz="2000" dirty="0">
                          <a:effectLst/>
                        </a:rPr>
                        <a:t>Prostate</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75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62354811"/>
                  </a:ext>
                </a:extLst>
              </a:tr>
              <a:tr h="340151">
                <a:tc>
                  <a:txBody>
                    <a:bodyPr/>
                    <a:lstStyle/>
                    <a:p>
                      <a:pPr algn="l">
                        <a:lnSpc>
                          <a:spcPts val="1465"/>
                        </a:lnSpc>
                        <a:spcAft>
                          <a:spcPts val="500"/>
                        </a:spcAft>
                      </a:pPr>
                      <a:r>
                        <a:rPr lang="en-AU" sz="2000" dirty="0">
                          <a:effectLst/>
                        </a:rPr>
                        <a:t>Head and neck</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39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63020962"/>
                  </a:ext>
                </a:extLst>
              </a:tr>
              <a:tr h="340151">
                <a:tc>
                  <a:txBody>
                    <a:bodyPr/>
                    <a:lstStyle/>
                    <a:p>
                      <a:pPr algn="l">
                        <a:lnSpc>
                          <a:spcPts val="1465"/>
                        </a:lnSpc>
                        <a:spcAft>
                          <a:spcPts val="500"/>
                        </a:spcAft>
                      </a:pPr>
                      <a:r>
                        <a:rPr lang="en-AU" sz="2000">
                          <a:effectLst/>
                        </a:rPr>
                        <a:t>Melanoma (skin)</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76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52614240"/>
                  </a:ext>
                </a:extLst>
              </a:tr>
              <a:tr h="340151">
                <a:tc>
                  <a:txBody>
                    <a:bodyPr/>
                    <a:lstStyle/>
                    <a:p>
                      <a:pPr algn="l">
                        <a:lnSpc>
                          <a:spcPts val="1465"/>
                        </a:lnSpc>
                        <a:spcAft>
                          <a:spcPts val="500"/>
                        </a:spcAft>
                      </a:pPr>
                      <a:r>
                        <a:rPr lang="en-AU" sz="2000" dirty="0">
                          <a:effectLst/>
                        </a:rPr>
                        <a:t>Liver</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8.5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1288179"/>
                  </a:ext>
                </a:extLst>
              </a:tr>
              <a:tr h="340151">
                <a:tc>
                  <a:txBody>
                    <a:bodyPr/>
                    <a:lstStyle/>
                    <a:p>
                      <a:pPr algn="l">
                        <a:lnSpc>
                          <a:spcPts val="1465"/>
                        </a:lnSpc>
                        <a:spcAft>
                          <a:spcPts val="500"/>
                        </a:spcAft>
                      </a:pPr>
                      <a:r>
                        <a:rPr lang="en-AU" sz="2000" dirty="0">
                          <a:effectLst/>
                        </a:rPr>
                        <a:t>Non-Hodgkin lymphoma</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62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33741828"/>
                  </a:ext>
                </a:extLst>
              </a:tr>
              <a:tr h="340151">
                <a:tc>
                  <a:txBody>
                    <a:bodyPr/>
                    <a:lstStyle/>
                    <a:p>
                      <a:pPr algn="l">
                        <a:lnSpc>
                          <a:spcPts val="1465"/>
                        </a:lnSpc>
                        <a:spcAft>
                          <a:spcPts val="500"/>
                        </a:spcAft>
                      </a:pPr>
                      <a:r>
                        <a:rPr lang="en-AU" sz="2000" dirty="0">
                          <a:effectLst/>
                        </a:rPr>
                        <a:t>Uterine</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74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84677725"/>
                  </a:ext>
                </a:extLst>
              </a:tr>
              <a:tr h="340151">
                <a:tc>
                  <a:txBody>
                    <a:bodyPr/>
                    <a:lstStyle/>
                    <a:p>
                      <a:pPr algn="l">
                        <a:lnSpc>
                          <a:spcPts val="1465"/>
                        </a:lnSpc>
                        <a:spcAft>
                          <a:spcPts val="500"/>
                        </a:spcAft>
                      </a:pPr>
                      <a:r>
                        <a:rPr lang="en-AU" sz="2000">
                          <a:effectLst/>
                        </a:rPr>
                        <a:t>Unknown primary site</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dirty="0">
                          <a:effectLst/>
                        </a:rPr>
                        <a:t>5.8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58968100"/>
                  </a:ext>
                </a:extLst>
              </a:tr>
              <a:tr h="340151">
                <a:tc>
                  <a:txBody>
                    <a:bodyPr/>
                    <a:lstStyle/>
                    <a:p>
                      <a:pPr algn="l">
                        <a:lnSpc>
                          <a:spcPts val="1465"/>
                        </a:lnSpc>
                        <a:spcAft>
                          <a:spcPts val="500"/>
                        </a:spcAft>
                      </a:pPr>
                      <a:r>
                        <a:rPr lang="en-AU" sz="2000">
                          <a:effectLst/>
                        </a:rPr>
                        <a:t>Cervical</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dirty="0">
                          <a:effectLst/>
                        </a:rPr>
                        <a:t>54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71727257"/>
                  </a:ext>
                </a:extLst>
              </a:tr>
              <a:tr h="340151">
                <a:tc>
                  <a:txBody>
                    <a:bodyPr/>
                    <a:lstStyle/>
                    <a:p>
                      <a:pPr algn="l">
                        <a:lnSpc>
                          <a:spcPts val="1465"/>
                        </a:lnSpc>
                        <a:spcAft>
                          <a:spcPts val="500"/>
                        </a:spcAft>
                      </a:pPr>
                      <a:r>
                        <a:rPr lang="en-AU" sz="2000">
                          <a:effectLst/>
                        </a:rPr>
                        <a:t>Kidney</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dirty="0">
                          <a:effectLst/>
                        </a:rPr>
                        <a:t>69</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40173405"/>
                  </a:ext>
                </a:extLst>
              </a:tr>
              <a:tr h="340151">
                <a:tc>
                  <a:txBody>
                    <a:bodyPr/>
                    <a:lstStyle/>
                    <a:p>
                      <a:pPr algn="l">
                        <a:lnSpc>
                          <a:spcPts val="1465"/>
                        </a:lnSpc>
                        <a:spcAft>
                          <a:spcPts val="500"/>
                        </a:spcAft>
                      </a:pPr>
                      <a:r>
                        <a:rPr lang="en-AU" sz="2000" dirty="0">
                          <a:effectLst/>
                        </a:rPr>
                        <a:t>Bladder</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dirty="0">
                          <a:effectLst/>
                        </a:rPr>
                        <a:t>37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76081524"/>
                  </a:ext>
                </a:extLst>
              </a:tr>
              <a:tr h="340151">
                <a:tc>
                  <a:txBody>
                    <a:bodyPr/>
                    <a:lstStyle/>
                    <a:p>
                      <a:pPr algn="l">
                        <a:lnSpc>
                          <a:spcPts val="1465"/>
                        </a:lnSpc>
                        <a:spcAft>
                          <a:spcPts val="500"/>
                        </a:spcAft>
                      </a:pPr>
                      <a:r>
                        <a:rPr lang="en-AU" sz="2000">
                          <a:effectLst/>
                        </a:rPr>
                        <a:t>All cancers combined</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dirty="0">
                          <a:effectLst/>
                        </a:rPr>
                        <a:t>47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38197883"/>
                  </a:ext>
                </a:extLst>
              </a:tr>
            </a:tbl>
          </a:graphicData>
        </a:graphic>
      </p:graphicFrame>
      <p:sp>
        <p:nvSpPr>
          <p:cNvPr id="4" name="TextBox 3">
            <a:extLst>
              <a:ext uri="{FF2B5EF4-FFF2-40B4-BE49-F238E27FC236}">
                <a16:creationId xmlns:a16="http://schemas.microsoft.com/office/drawing/2014/main" id="{DFF1EF56-A312-0250-A3C9-31D1351137A3}"/>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AIHW, 2021 [67]</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60CFF1B-E760-6204-7624-9897124BCCC7}"/>
              </a:ext>
            </a:extLst>
          </p:cNvPr>
          <p:cNvSpPr txBox="1"/>
          <p:nvPr/>
        </p:nvSpPr>
        <p:spPr>
          <a:xfrm>
            <a:off x="1268046" y="7902635"/>
            <a:ext cx="13030200" cy="892552"/>
          </a:xfrm>
          <a:prstGeom prst="rect">
            <a:avLst/>
          </a:prstGeom>
          <a:noFill/>
        </p:spPr>
        <p:txBody>
          <a:bodyPr wrap="square" numCol="2">
            <a:spAutoFit/>
          </a:bodyPr>
          <a:lstStyle/>
          <a:p>
            <a:pPr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Survival for breast, uterine and cervical cancers are for females only. Survival for prostate cancer is </a:t>
            </a: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for males only. </a:t>
            </a:r>
          </a:p>
          <a:p>
            <a:pPr marL="594360" indent="-594360" algn="l">
              <a:spcAft>
                <a:spcPts val="300"/>
              </a:spcAft>
              <a:buFont typeface="+mj-lt"/>
              <a:buAutoNum type="arabicPeriod"/>
              <a:tabLst>
                <a:tab pos="457200" algn="l"/>
                <a:tab pos="59436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All cancers combined include cancer types not listed in the table. </a:t>
            </a: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06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17. Number of deaths for Aboriginal and Torres Strait Islander people by sex, for all cancer combined and selected cancers, NSW, Qld, WA, SA and the NT, 2015-2019</a:t>
            </a:r>
            <a:endParaRPr lang="en-AU" dirty="0">
              <a:solidFill>
                <a:srgbClr val="9BBB59"/>
              </a:solidFill>
            </a:endParaRPr>
          </a:p>
        </p:txBody>
      </p:sp>
      <p:graphicFrame>
        <p:nvGraphicFramePr>
          <p:cNvPr id="3" name="Table 2">
            <a:extLst>
              <a:ext uri="{FF2B5EF4-FFF2-40B4-BE49-F238E27FC236}">
                <a16:creationId xmlns:a16="http://schemas.microsoft.com/office/drawing/2014/main" id="{3FAB269E-81F4-A306-ADB7-C5F844E8F1E0}"/>
              </a:ext>
            </a:extLst>
          </p:cNvPr>
          <p:cNvGraphicFramePr>
            <a:graphicFrameLocks noGrp="1"/>
          </p:cNvGraphicFramePr>
          <p:nvPr>
            <p:extLst>
              <p:ext uri="{D42A27DB-BD31-4B8C-83A1-F6EECF244321}">
                <p14:modId xmlns:p14="http://schemas.microsoft.com/office/powerpoint/2010/main" val="1960245890"/>
              </p:ext>
            </p:extLst>
          </p:nvPr>
        </p:nvGraphicFramePr>
        <p:xfrm>
          <a:off x="1262184" y="2743195"/>
          <a:ext cx="13030200" cy="4953008"/>
        </p:xfrm>
        <a:graphic>
          <a:graphicData uri="http://schemas.openxmlformats.org/drawingml/2006/table">
            <a:tbl>
              <a:tblPr firstRow="1" firstCol="1" bandRow="1">
                <a:tableStyleId>{1FECB4D8-DB02-4DC6-A0A2-4F2EBAE1DC90}</a:tableStyleId>
              </a:tblPr>
              <a:tblGrid>
                <a:gridCol w="3257550">
                  <a:extLst>
                    <a:ext uri="{9D8B030D-6E8A-4147-A177-3AD203B41FA5}">
                      <a16:colId xmlns:a16="http://schemas.microsoft.com/office/drawing/2014/main" val="2789671202"/>
                    </a:ext>
                  </a:extLst>
                </a:gridCol>
                <a:gridCol w="3257550">
                  <a:extLst>
                    <a:ext uri="{9D8B030D-6E8A-4147-A177-3AD203B41FA5}">
                      <a16:colId xmlns:a16="http://schemas.microsoft.com/office/drawing/2014/main" val="2960560012"/>
                    </a:ext>
                  </a:extLst>
                </a:gridCol>
                <a:gridCol w="3257550">
                  <a:extLst>
                    <a:ext uri="{9D8B030D-6E8A-4147-A177-3AD203B41FA5}">
                      <a16:colId xmlns:a16="http://schemas.microsoft.com/office/drawing/2014/main" val="4248475592"/>
                    </a:ext>
                  </a:extLst>
                </a:gridCol>
                <a:gridCol w="3257550">
                  <a:extLst>
                    <a:ext uri="{9D8B030D-6E8A-4147-A177-3AD203B41FA5}">
                      <a16:colId xmlns:a16="http://schemas.microsoft.com/office/drawing/2014/main" val="3723440088"/>
                    </a:ext>
                  </a:extLst>
                </a:gridCol>
              </a:tblGrid>
              <a:tr h="309563">
                <a:tc>
                  <a:txBody>
                    <a:bodyPr/>
                    <a:lstStyle/>
                    <a:p>
                      <a:pPr algn="l">
                        <a:lnSpc>
                          <a:spcPts val="1465"/>
                        </a:lnSpc>
                        <a:spcAft>
                          <a:spcPts val="500"/>
                        </a:spcAft>
                      </a:pPr>
                      <a:r>
                        <a:rPr lang="en-AU" sz="2000">
                          <a:effectLst/>
                        </a:rPr>
                        <a:t>Cancer site/type</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Number of deaths - Males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Number of deaths - Females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2000">
                          <a:effectLst/>
                        </a:rPr>
                        <a:t>Total number of deaths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92965359"/>
                  </a:ext>
                </a:extLst>
              </a:tr>
              <a:tr h="309563">
                <a:tc>
                  <a:txBody>
                    <a:bodyPr/>
                    <a:lstStyle/>
                    <a:p>
                      <a:pPr algn="l">
                        <a:lnSpc>
                          <a:spcPts val="1465"/>
                        </a:lnSpc>
                        <a:spcAft>
                          <a:spcPts val="500"/>
                        </a:spcAft>
                      </a:pPr>
                      <a:r>
                        <a:rPr lang="en-AU" sz="1600" dirty="0">
                          <a:effectLst/>
                        </a:rPr>
                        <a:t>Lung</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526</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416</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942</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7011471"/>
                  </a:ext>
                </a:extLst>
              </a:tr>
              <a:tr h="309563">
                <a:tc>
                  <a:txBody>
                    <a:bodyPr/>
                    <a:lstStyle/>
                    <a:p>
                      <a:pPr algn="l">
                        <a:lnSpc>
                          <a:spcPts val="1465"/>
                        </a:lnSpc>
                        <a:spcAft>
                          <a:spcPts val="500"/>
                        </a:spcAft>
                      </a:pPr>
                      <a:r>
                        <a:rPr lang="en-AU" sz="1600" dirty="0">
                          <a:effectLst/>
                        </a:rPr>
                        <a:t>Breast</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6</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185</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191</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9362465"/>
                  </a:ext>
                </a:extLst>
              </a:tr>
              <a:tr h="309563">
                <a:tc>
                  <a:txBody>
                    <a:bodyPr/>
                    <a:lstStyle/>
                    <a:p>
                      <a:pPr algn="l">
                        <a:lnSpc>
                          <a:spcPts val="1465"/>
                        </a:lnSpc>
                        <a:spcAft>
                          <a:spcPts val="500"/>
                        </a:spcAft>
                      </a:pPr>
                      <a:r>
                        <a:rPr lang="en-AU" sz="1600">
                          <a:effectLst/>
                        </a:rPr>
                        <a:t>Colorectal (bowel)</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148</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128</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276</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24105780"/>
                  </a:ext>
                </a:extLst>
              </a:tr>
              <a:tr h="309563">
                <a:tc>
                  <a:txBody>
                    <a:bodyPr/>
                    <a:lstStyle/>
                    <a:p>
                      <a:pPr algn="l">
                        <a:lnSpc>
                          <a:spcPts val="1465"/>
                        </a:lnSpc>
                        <a:spcAft>
                          <a:spcPts val="500"/>
                        </a:spcAft>
                      </a:pPr>
                      <a:r>
                        <a:rPr lang="en-AU" sz="1600">
                          <a:effectLst/>
                        </a:rPr>
                        <a:t>Prostate</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dirty="0">
                          <a:effectLst/>
                        </a:rPr>
                        <a:t>119</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n/a</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n/a</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12113664"/>
                  </a:ext>
                </a:extLst>
              </a:tr>
              <a:tr h="309563">
                <a:tc>
                  <a:txBody>
                    <a:bodyPr/>
                    <a:lstStyle/>
                    <a:p>
                      <a:pPr algn="l">
                        <a:lnSpc>
                          <a:spcPts val="1465"/>
                        </a:lnSpc>
                        <a:spcAft>
                          <a:spcPts val="500"/>
                        </a:spcAft>
                      </a:pPr>
                      <a:r>
                        <a:rPr lang="en-AU" sz="1600">
                          <a:effectLst/>
                        </a:rPr>
                        <a:t>Head and neck</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162</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57</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219</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25555566"/>
                  </a:ext>
                </a:extLst>
              </a:tr>
              <a:tr h="309563">
                <a:tc>
                  <a:txBody>
                    <a:bodyPr/>
                    <a:lstStyle/>
                    <a:p>
                      <a:pPr algn="l">
                        <a:lnSpc>
                          <a:spcPts val="1465"/>
                        </a:lnSpc>
                        <a:spcAft>
                          <a:spcPts val="500"/>
                        </a:spcAft>
                      </a:pPr>
                      <a:r>
                        <a:rPr lang="en-AU" sz="1600">
                          <a:effectLst/>
                        </a:rPr>
                        <a:t>Melanoma (skin)</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19</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11</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30</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29948790"/>
                  </a:ext>
                </a:extLst>
              </a:tr>
              <a:tr h="309563">
                <a:tc>
                  <a:txBody>
                    <a:bodyPr/>
                    <a:lstStyle/>
                    <a:p>
                      <a:pPr algn="l">
                        <a:lnSpc>
                          <a:spcPts val="1465"/>
                        </a:lnSpc>
                        <a:spcAft>
                          <a:spcPts val="500"/>
                        </a:spcAft>
                      </a:pPr>
                      <a:r>
                        <a:rPr lang="en-AU" sz="1600">
                          <a:effectLst/>
                        </a:rPr>
                        <a:t>Liver</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dirty="0">
                          <a:effectLst/>
                        </a:rPr>
                        <a:t>170</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97</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267</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20368516"/>
                  </a:ext>
                </a:extLst>
              </a:tr>
              <a:tr h="309563">
                <a:tc>
                  <a:txBody>
                    <a:bodyPr/>
                    <a:lstStyle/>
                    <a:p>
                      <a:pPr algn="l">
                        <a:lnSpc>
                          <a:spcPts val="1465"/>
                        </a:lnSpc>
                        <a:spcAft>
                          <a:spcPts val="500"/>
                        </a:spcAft>
                      </a:pPr>
                      <a:r>
                        <a:rPr lang="en-AU" sz="1600">
                          <a:effectLst/>
                        </a:rPr>
                        <a:t>Non-Hodgkin lymphoma</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38</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28</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66</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94174109"/>
                  </a:ext>
                </a:extLst>
              </a:tr>
              <a:tr h="309563">
                <a:tc>
                  <a:txBody>
                    <a:bodyPr/>
                    <a:lstStyle/>
                    <a:p>
                      <a:pPr algn="l">
                        <a:lnSpc>
                          <a:spcPts val="1465"/>
                        </a:lnSpc>
                        <a:spcAft>
                          <a:spcPts val="500"/>
                        </a:spcAft>
                      </a:pPr>
                      <a:r>
                        <a:rPr lang="en-AU" sz="1600">
                          <a:effectLst/>
                        </a:rPr>
                        <a:t>Uterine</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n/a</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dirty="0">
                          <a:effectLst/>
                        </a:rPr>
                        <a:t>39</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n/a</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85822030"/>
                  </a:ext>
                </a:extLst>
              </a:tr>
              <a:tr h="309563">
                <a:tc>
                  <a:txBody>
                    <a:bodyPr/>
                    <a:lstStyle/>
                    <a:p>
                      <a:pPr algn="l">
                        <a:lnSpc>
                          <a:spcPts val="1465"/>
                        </a:lnSpc>
                        <a:spcAft>
                          <a:spcPts val="500"/>
                        </a:spcAft>
                      </a:pPr>
                      <a:r>
                        <a:rPr lang="en-AU" sz="1600">
                          <a:effectLst/>
                        </a:rPr>
                        <a:t>Unknown primary site</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126</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106</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232</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30198893"/>
                  </a:ext>
                </a:extLst>
              </a:tr>
              <a:tr h="309563">
                <a:tc>
                  <a:txBody>
                    <a:bodyPr/>
                    <a:lstStyle/>
                    <a:p>
                      <a:pPr algn="l">
                        <a:lnSpc>
                          <a:spcPts val="1465"/>
                        </a:lnSpc>
                        <a:spcAft>
                          <a:spcPts val="500"/>
                        </a:spcAft>
                      </a:pPr>
                      <a:r>
                        <a:rPr lang="en-AU" sz="1600">
                          <a:effectLst/>
                        </a:rPr>
                        <a:t>Pancreatic</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117</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dirty="0">
                          <a:effectLst/>
                        </a:rPr>
                        <a:t>123</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dirty="0">
                          <a:effectLst/>
                        </a:rPr>
                        <a:t>240</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28484438"/>
                  </a:ext>
                </a:extLst>
              </a:tr>
              <a:tr h="309563">
                <a:tc>
                  <a:txBody>
                    <a:bodyPr/>
                    <a:lstStyle/>
                    <a:p>
                      <a:pPr algn="l">
                        <a:lnSpc>
                          <a:spcPts val="1465"/>
                        </a:lnSpc>
                        <a:spcAft>
                          <a:spcPts val="500"/>
                        </a:spcAft>
                      </a:pPr>
                      <a:r>
                        <a:rPr lang="en-AU" sz="1600">
                          <a:effectLst/>
                        </a:rPr>
                        <a:t>Cervical</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n/a</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69</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dirty="0">
                          <a:effectLst/>
                        </a:rPr>
                        <a:t>n/a</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34018305"/>
                  </a:ext>
                </a:extLst>
              </a:tr>
              <a:tr h="309563">
                <a:tc>
                  <a:txBody>
                    <a:bodyPr/>
                    <a:lstStyle/>
                    <a:p>
                      <a:pPr algn="l">
                        <a:lnSpc>
                          <a:spcPts val="1465"/>
                        </a:lnSpc>
                        <a:spcAft>
                          <a:spcPts val="500"/>
                        </a:spcAft>
                      </a:pPr>
                      <a:r>
                        <a:rPr lang="en-AU" sz="1600">
                          <a:effectLst/>
                        </a:rPr>
                        <a:t>Kidney</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32</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18</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dirty="0">
                          <a:effectLst/>
                        </a:rPr>
                        <a:t>50</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78070286"/>
                  </a:ext>
                </a:extLst>
              </a:tr>
              <a:tr h="309563">
                <a:tc>
                  <a:txBody>
                    <a:bodyPr/>
                    <a:lstStyle/>
                    <a:p>
                      <a:pPr algn="l">
                        <a:lnSpc>
                          <a:spcPts val="1465"/>
                        </a:lnSpc>
                        <a:spcAft>
                          <a:spcPts val="500"/>
                        </a:spcAft>
                      </a:pPr>
                      <a:r>
                        <a:rPr lang="en-AU" sz="1600">
                          <a:effectLst/>
                        </a:rPr>
                        <a:t>Bladder</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35</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dirty="0">
                          <a:effectLst/>
                        </a:rPr>
                        <a:t>19</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dirty="0">
                          <a:effectLst/>
                        </a:rPr>
                        <a:t>54</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269494"/>
                  </a:ext>
                </a:extLst>
              </a:tr>
              <a:tr h="309563">
                <a:tc>
                  <a:txBody>
                    <a:bodyPr/>
                    <a:lstStyle/>
                    <a:p>
                      <a:pPr algn="l">
                        <a:lnSpc>
                          <a:spcPts val="1465"/>
                        </a:lnSpc>
                        <a:spcAft>
                          <a:spcPts val="500"/>
                        </a:spcAft>
                      </a:pPr>
                      <a:r>
                        <a:rPr lang="en-AU" sz="1600">
                          <a:effectLst/>
                        </a:rPr>
                        <a:t>All cancers combined</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1,939</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a:effectLst/>
                        </a:rPr>
                        <a:t>1,637</a:t>
                      </a:r>
                      <a:endParaRPr lang="en-AU"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ts val="1465"/>
                        </a:lnSpc>
                        <a:spcAft>
                          <a:spcPts val="500"/>
                        </a:spcAft>
                      </a:pPr>
                      <a:r>
                        <a:rPr lang="en-AU" sz="1600" dirty="0">
                          <a:effectLst/>
                        </a:rPr>
                        <a:t>3,576</a:t>
                      </a:r>
                      <a:endParaRPr lang="en-AU"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466587"/>
                  </a:ext>
                </a:extLst>
              </a:tr>
            </a:tbl>
          </a:graphicData>
        </a:graphic>
      </p:graphicFrame>
      <p:sp>
        <p:nvSpPr>
          <p:cNvPr id="4" name="TextBox 3">
            <a:extLst>
              <a:ext uri="{FF2B5EF4-FFF2-40B4-BE49-F238E27FC236}">
                <a16:creationId xmlns:a16="http://schemas.microsoft.com/office/drawing/2014/main" id="{D9AF20B4-7143-587F-DE58-80671C65F08B}"/>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AIHW, 2021 [67]</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A12854E-360F-F567-E550-36504183AAD3}"/>
              </a:ext>
            </a:extLst>
          </p:cNvPr>
          <p:cNvSpPr txBox="1"/>
          <p:nvPr/>
        </p:nvSpPr>
        <p:spPr>
          <a:xfrm>
            <a:off x="1268046" y="7823537"/>
            <a:ext cx="13030200" cy="1015663"/>
          </a:xfrm>
          <a:prstGeom prst="rect">
            <a:avLst/>
          </a:prstGeom>
          <a:noFill/>
        </p:spPr>
        <p:txBody>
          <a:bodyPr wrap="square" numCol="2">
            <a:spAutoFit/>
          </a:bodyPr>
          <a:lstStyle/>
          <a:p>
            <a:pPr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 </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Numbers of deaths due to cervical cancer are for females only, and prostate cancer is for males only.</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All cancers combined include cancer types not listed in the table. </a:t>
            </a: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This table only includes deaths due to malignant neoplasms (cancerous </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tumours</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and excludes deaths due to non-malignant neoplasms (in situ </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tumours</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benign </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tumours</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tumours</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of uncertain or unknown malignancy).</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n/a – non applicable.</a:t>
            </a:r>
          </a:p>
          <a:p>
            <a:pPr marL="594360" indent="-594360" algn="l">
              <a:spcAft>
                <a:spcPts val="300"/>
              </a:spcAft>
              <a:tabLst>
                <a:tab pos="457200" algn="l"/>
                <a:tab pos="594360" algn="l"/>
              </a:tabLst>
            </a:pP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Diabetes</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5.9% of Aboriginal and Torres Strait Islander people reported having diabetes as a long-term condition.</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2019-20, there were 4,835 potentially preventable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of Aboriginal and Torres Strait Islander people for a principal diagnosis of diabetes.</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diabetes was the second leading cause of death for Aboriginal and Torres Strait Islander people in NSW, Qld, SA, WA and the NT.</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endocrine disorders accounted for 3.3% of total disease burden among Aboriginal and Torres Strait Islander people. Of this, 87% was attributed to type 2 diabetes. </a:t>
            </a:r>
          </a:p>
        </p:txBody>
      </p:sp>
    </p:spTree>
    <p:extLst>
      <p:ext uri="{BB962C8B-B14F-4D97-AF65-F5344CB8AC3E}">
        <p14:creationId xmlns:p14="http://schemas.microsoft.com/office/powerpoint/2010/main" val="1575944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18. Incidence of diabetes, by diabetes type and sex, Aboriginal and Torres Strait Islander people, 2020</a:t>
            </a:r>
            <a:endParaRPr lang="en-AU" dirty="0">
              <a:solidFill>
                <a:srgbClr val="9BBB59"/>
              </a:solidFill>
            </a:endParaRPr>
          </a:p>
        </p:txBody>
      </p:sp>
      <p:graphicFrame>
        <p:nvGraphicFramePr>
          <p:cNvPr id="8" name="Table 7">
            <a:extLst>
              <a:ext uri="{FF2B5EF4-FFF2-40B4-BE49-F238E27FC236}">
                <a16:creationId xmlns:a16="http://schemas.microsoft.com/office/drawing/2014/main" id="{527D28B5-FD72-CF53-10F8-CEEECFB0D68F}"/>
              </a:ext>
            </a:extLst>
          </p:cNvPr>
          <p:cNvGraphicFramePr>
            <a:graphicFrameLocks noGrp="1"/>
          </p:cNvGraphicFramePr>
          <p:nvPr/>
        </p:nvGraphicFramePr>
        <p:xfrm>
          <a:off x="1270000" y="2743200"/>
          <a:ext cx="13030201" cy="4572000"/>
        </p:xfrm>
        <a:graphic>
          <a:graphicData uri="http://schemas.openxmlformats.org/drawingml/2006/table">
            <a:tbl>
              <a:tblPr firstRow="1" firstCol="1" bandRow="1">
                <a:tableStyleId>{1FECB4D8-DB02-4DC6-A0A2-4F2EBAE1DC90}</a:tableStyleId>
              </a:tblPr>
              <a:tblGrid>
                <a:gridCol w="2400528">
                  <a:extLst>
                    <a:ext uri="{9D8B030D-6E8A-4147-A177-3AD203B41FA5}">
                      <a16:colId xmlns:a16="http://schemas.microsoft.com/office/drawing/2014/main" val="3590302453"/>
                    </a:ext>
                  </a:extLst>
                </a:gridCol>
                <a:gridCol w="1770408">
                  <a:extLst>
                    <a:ext uri="{9D8B030D-6E8A-4147-A177-3AD203B41FA5}">
                      <a16:colId xmlns:a16="http://schemas.microsoft.com/office/drawing/2014/main" val="4031737578"/>
                    </a:ext>
                  </a:extLst>
                </a:gridCol>
                <a:gridCol w="1771853">
                  <a:extLst>
                    <a:ext uri="{9D8B030D-6E8A-4147-A177-3AD203B41FA5}">
                      <a16:colId xmlns:a16="http://schemas.microsoft.com/office/drawing/2014/main" val="3424991639"/>
                    </a:ext>
                  </a:extLst>
                </a:gridCol>
                <a:gridCol w="1771853">
                  <a:extLst>
                    <a:ext uri="{9D8B030D-6E8A-4147-A177-3AD203B41FA5}">
                      <a16:colId xmlns:a16="http://schemas.microsoft.com/office/drawing/2014/main" val="2171658387"/>
                    </a:ext>
                  </a:extLst>
                </a:gridCol>
                <a:gridCol w="1771853">
                  <a:extLst>
                    <a:ext uri="{9D8B030D-6E8A-4147-A177-3AD203B41FA5}">
                      <a16:colId xmlns:a16="http://schemas.microsoft.com/office/drawing/2014/main" val="1443754720"/>
                    </a:ext>
                  </a:extLst>
                </a:gridCol>
                <a:gridCol w="1771853">
                  <a:extLst>
                    <a:ext uri="{9D8B030D-6E8A-4147-A177-3AD203B41FA5}">
                      <a16:colId xmlns:a16="http://schemas.microsoft.com/office/drawing/2014/main" val="363240311"/>
                    </a:ext>
                  </a:extLst>
                </a:gridCol>
                <a:gridCol w="1771853">
                  <a:extLst>
                    <a:ext uri="{9D8B030D-6E8A-4147-A177-3AD203B41FA5}">
                      <a16:colId xmlns:a16="http://schemas.microsoft.com/office/drawing/2014/main" val="3644023434"/>
                    </a:ext>
                  </a:extLst>
                </a:gridCol>
              </a:tblGrid>
              <a:tr h="914400">
                <a:tc>
                  <a:txBody>
                    <a:bodyPr/>
                    <a:lstStyle/>
                    <a:p>
                      <a:pPr algn="l">
                        <a:spcAft>
                          <a:spcPts val="500"/>
                        </a:spcAft>
                      </a:pPr>
                      <a:r>
                        <a:rPr lang="en-AU" sz="2000">
                          <a:effectLst/>
                        </a:rPr>
                        <a:t> </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l">
                        <a:spcAft>
                          <a:spcPts val="500"/>
                        </a:spcAft>
                      </a:pPr>
                      <a:r>
                        <a:rPr lang="en-AU" sz="2000">
                          <a:effectLst/>
                        </a:rPr>
                        <a:t>Number</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gridSpan="3">
                  <a:txBody>
                    <a:bodyPr/>
                    <a:lstStyle/>
                    <a:p>
                      <a:pPr algn="l">
                        <a:spcAft>
                          <a:spcPts val="500"/>
                        </a:spcAft>
                      </a:pPr>
                      <a:r>
                        <a:rPr lang="en-AU" sz="2000">
                          <a:effectLst/>
                        </a:rPr>
                        <a:t>Crude rate</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40932831"/>
                  </a:ext>
                </a:extLst>
              </a:tr>
              <a:tr h="914400">
                <a:tc>
                  <a:txBody>
                    <a:bodyPr/>
                    <a:lstStyle/>
                    <a:p>
                      <a:pPr algn="l">
                        <a:spcAft>
                          <a:spcPts val="500"/>
                        </a:spcAft>
                      </a:pPr>
                      <a:r>
                        <a:rPr lang="en-AU" sz="2000">
                          <a:effectLst/>
                        </a:rPr>
                        <a:t>Diabetes type</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Males</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Females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Persons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Males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Females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Persons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0111662"/>
                  </a:ext>
                </a:extLst>
              </a:tr>
              <a:tr h="914400">
                <a:tc>
                  <a:txBody>
                    <a:bodyPr/>
                    <a:lstStyle/>
                    <a:p>
                      <a:pPr algn="l">
                        <a:spcAft>
                          <a:spcPts val="500"/>
                        </a:spcAft>
                      </a:pPr>
                      <a:r>
                        <a:rPr lang="en-AU" sz="2000">
                          <a:effectLst/>
                        </a:rPr>
                        <a:t>Type 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165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9211954"/>
                  </a:ext>
                </a:extLst>
              </a:tr>
              <a:tr h="914400">
                <a:tc>
                  <a:txBody>
                    <a:bodyPr/>
                    <a:lstStyle/>
                    <a:p>
                      <a:pPr algn="l">
                        <a:spcAft>
                          <a:spcPts val="500"/>
                        </a:spcAft>
                      </a:pPr>
                      <a:r>
                        <a:rPr lang="en-AU" sz="2000">
                          <a:effectLst/>
                        </a:rPr>
                        <a:t>Type 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1,002</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1,154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2,156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233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268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250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1143511"/>
                  </a:ext>
                </a:extLst>
              </a:tr>
              <a:tr h="914400">
                <a:tc>
                  <a:txBody>
                    <a:bodyPr/>
                    <a:lstStyle/>
                    <a:p>
                      <a:pPr algn="l">
                        <a:spcAft>
                          <a:spcPts val="500"/>
                        </a:spcAft>
                      </a:pPr>
                      <a:r>
                        <a:rPr lang="en-AU" sz="2000">
                          <a:effectLst/>
                        </a:rPr>
                        <a:t>All diabetes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1,144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1,282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2,426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266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297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281</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72845661"/>
                  </a:ext>
                </a:extLst>
              </a:tr>
            </a:tbl>
          </a:graphicData>
        </a:graphic>
      </p:graphicFrame>
      <p:sp>
        <p:nvSpPr>
          <p:cNvPr id="9" name="Rectangle 4">
            <a:extLst>
              <a:ext uri="{FF2B5EF4-FFF2-40B4-BE49-F238E27FC236}">
                <a16:creationId xmlns:a16="http://schemas.microsoft.com/office/drawing/2014/main" id="{64BE4370-B18F-36E8-AF93-60E00D59D117}"/>
              </a:ext>
            </a:extLst>
          </p:cNvPr>
          <p:cNvSpPr>
            <a:spLocks noChangeArrowheads="1"/>
          </p:cNvSpPr>
          <p:nvPr/>
        </p:nvSpPr>
        <p:spPr bwMode="auto">
          <a:xfrm>
            <a:off x="5265738" y="4878388"/>
            <a:ext cx="1625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800" b="0" i="0" u="none" strike="noStrike" cap="none" normalizeH="0" baseline="0">
                <a:ln>
                  <a:noFill/>
                </a:ln>
                <a:solidFill>
                  <a:schemeClr val="tx1"/>
                </a:solidFill>
                <a:effectLst/>
                <a:latin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D01241AB-DF51-9ED6-740D-787770DDC009}"/>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AIHW, 2022 [81]</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2AF5352-85D3-54BF-D2BE-5B0341690D27}"/>
              </a:ext>
            </a:extLst>
          </p:cNvPr>
          <p:cNvSpPr txBox="1"/>
          <p:nvPr/>
        </p:nvSpPr>
        <p:spPr>
          <a:xfrm>
            <a:off x="1270000" y="7905943"/>
            <a:ext cx="13030200" cy="977191"/>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buAutoNum type="arabicPlain"/>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are per 100,000 population. </a:t>
            </a: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latin typeface="Calibri" panose="020F0502020204030204" pitchFamily="34" charset="0"/>
                <a:ea typeface="Times New Roman" panose="02020603050405020304" pitchFamily="18" charset="0"/>
                <a:cs typeface="Times New Roman" panose="02020603050405020304" pitchFamily="18" charset="0"/>
              </a:rPr>
            </a:b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2	Rates may be influenced by the low capture on the National Diabetes Services Scheme of Aboriginal and Torres Strait Islander people living in places classified as remote or very remote.</a:t>
            </a:r>
          </a:p>
          <a:p>
            <a:pPr marL="594360" indent="-594360" algn="l">
              <a:spcAft>
                <a:spcPts val="300"/>
              </a:spcAft>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3	Excludes persons whose Indigenous status was not stated or inadequately described.</a:t>
            </a: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41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Social and emotional wellbeing</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80% of Aboriginal and Torres Strait Islander males over 18 years of age reported feeling calm and peaceful all/most of the time, 87% felt happy all/most of the time and 79% felt full of life all/most of the time.</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78% of Aboriginal and Torres Strait Islander females over 18 years of age reported feeling calm and peaceful all/most of the time, 88% felt happy all/most of the time and 76% felt full of life all/most of the time.</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31% of Aboriginal people and 23% of Torres Strait Islander people aged 18 years and over reported high or very high levels of psychological distress.</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25% of Aboriginal people and 17% of Torres Strait Islander people, aged two years and over, reported having a mental and/or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behavioural</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condition.</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anxiety was the most common mental or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behavioural</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condition reported by Aboriginal and Torres Strait Islander people aged two years and over (17%), followed by depression (13%).</a:t>
            </a:r>
          </a:p>
        </p:txBody>
      </p:sp>
    </p:spTree>
    <p:extLst>
      <p:ext uri="{BB962C8B-B14F-4D97-AF65-F5344CB8AC3E}">
        <p14:creationId xmlns:p14="http://schemas.microsoft.com/office/powerpoint/2010/main" val="2333948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Social and emotional wellbeing</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2020-21, there were 27,457 hospital separations with a principal diagnosis of International Classification of Diseases (ICD) ‘mental and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behavioural</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disorders’ identified as Aboriginal and Torres Strait Islander.</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196 Aboriginal and Torres Strait Islander people living in NSW, Qld, WA, SA, and the NT died from intentional self-harm. </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mental and substance use disorders accounted for 23% of total disease burden among Aboriginal and Torres Strait Islander people. Of all disease groups, mental and substance use disorders made the highest contribution to total burden.</a:t>
            </a:r>
          </a:p>
        </p:txBody>
      </p:sp>
    </p:spTree>
    <p:extLst>
      <p:ext uri="{BB962C8B-B14F-4D97-AF65-F5344CB8AC3E}">
        <p14:creationId xmlns:p14="http://schemas.microsoft.com/office/powerpoint/2010/main" val="1256168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Kidney health</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1.8% of Aboriginal and Torres Strait Islander people (Aboriginal people: 1.9%; Torres Strait Islander people: 0.4%) reported kidney disease as a long-term health condition.</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2016-2020, the age-</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standardised</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notification rate of end-stage renal disease (ESRD) was 616 per 1,000,000.</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2012-13, 18% of Aboriginal and Torres Strait Islander adults had biomedical signs of chronic kidney disease (CKD).</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349 Aboriginal and Torres Strait Islander people commenced dialysis.</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 48 Aboriginal and Torres Strait Islander people received a kidney transplant.</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there were 242,274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for Aboriginal and Torres Strait Islander people for end-stage kidney disease (ESKD).</a:t>
            </a:r>
          </a:p>
        </p:txBody>
      </p:sp>
    </p:spTree>
    <p:extLst>
      <p:ext uri="{BB962C8B-B14F-4D97-AF65-F5344CB8AC3E}">
        <p14:creationId xmlns:p14="http://schemas.microsoft.com/office/powerpoint/2010/main" val="421503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Key facts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prstGeom prst="rect">
            <a:avLst/>
          </a:prstGeom>
        </p:spPr>
        <p:txBody>
          <a:bodyPr/>
          <a:lstStyle/>
          <a:p>
            <a:pPr algn="l"/>
            <a:r>
              <a:rPr lang="en-AU"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Population</a:t>
            </a:r>
            <a:endParaRPr lang="en-AU"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tabLst>
                <a:tab pos="215900" algn="l"/>
              </a:tabLst>
            </a:pP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2022, the estimated Australian Aboriginal and Torres Strait Islander population was 896,265.</a:t>
            </a:r>
          </a:p>
          <a:p>
            <a:pPr marL="342900" lvl="0" indent="-342900" algn="l">
              <a:buFont typeface="Symbol" panose="05050102010706020507" pitchFamily="18" charset="2"/>
              <a:buChar char=""/>
              <a:tabLst>
                <a:tab pos="215900" algn="l"/>
              </a:tabLst>
            </a:pP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2022, NSW had the highest number of Aboriginal and Torres Strait Islander people </a:t>
            </a:r>
            <a:b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b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(the estimated population was 297,389 people, 32% of the total Aboriginal and Torres Strait Islander population).</a:t>
            </a:r>
          </a:p>
          <a:p>
            <a:pPr marL="342900" lvl="0" indent="-342900" algn="l">
              <a:buFont typeface="Symbol" panose="05050102010706020507" pitchFamily="18" charset="2"/>
              <a:buChar char=""/>
              <a:tabLst>
                <a:tab pos="215900" algn="l"/>
              </a:tabLst>
            </a:pP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2022, the NT had the highest proportion of Aboriginal and Torres Strait Islander people in its population,</a:t>
            </a:r>
            <a:b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b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with 32% of the NT population identifying as Aboriginal and/or Torres Strait Islander.</a:t>
            </a:r>
            <a:endParaRPr lang="en-AU" sz="2000" dirty="0">
              <a:latin typeface="Source Sans Pro" panose="020B0503030403020204" pitchFamily="34" charset="0"/>
              <a:cs typeface="Times New Roman" panose="02020603050405020304" pitchFamily="18" charset="0"/>
            </a:endParaRPr>
          </a:p>
          <a:p>
            <a:pPr algn="l"/>
            <a:endParaRPr lang="en-AU" dirty="0">
              <a:latin typeface="Source Sans Pro" panose="020B0503030403020204" pitchFamily="34" charset="0"/>
              <a:cs typeface="Times New Roman" panose="02020603050405020304" pitchFamily="18" charset="0"/>
            </a:endParaRPr>
          </a:p>
          <a:p>
            <a:pPr algn="l"/>
            <a:r>
              <a:rPr lang="en-AU" dirty="0">
                <a:solidFill>
                  <a:srgbClr val="9BBB59"/>
                </a:solidFill>
                <a:latin typeface="Source Sans Pro" panose="020B0503030403020204" pitchFamily="34" charset="0"/>
                <a:cs typeface="Times New Roman" panose="02020603050405020304" pitchFamily="18" charset="0"/>
              </a:rPr>
              <a:t>Births and pregnancy outcomes</a:t>
            </a:r>
          </a:p>
          <a:p>
            <a:pPr marL="342900" indent="-342900" algn="l">
              <a:buFont typeface="Symbol" panose="05050102010706020507" pitchFamily="18" charset="2"/>
              <a:buChar char=""/>
              <a:tabLst>
                <a:tab pos="215900" algn="l"/>
              </a:tabLst>
            </a:pPr>
            <a:r>
              <a:rPr lang="en-AU" sz="2000" b="0" dirty="0">
                <a:solidFill>
                  <a:schemeClr val="tx1"/>
                </a:solidFill>
                <a:latin typeface="Source Sans Pro" panose="020B0503030403020204" pitchFamily="34" charset="0"/>
                <a:cs typeface="Times New Roman" panose="02020603050405020304" pitchFamily="18" charset="0"/>
              </a:rPr>
              <a:t>In 2021, there were 23,510 births registered in Australia with one or both parents identified as Aboriginal and/or Torres Strait Islander (7.5% of all births registered).</a:t>
            </a:r>
          </a:p>
          <a:p>
            <a:pPr marL="342900" indent="-342900" algn="l">
              <a:buFont typeface="Symbol" panose="05050102010706020507" pitchFamily="18" charset="2"/>
              <a:buChar char=""/>
              <a:tabLst>
                <a:tab pos="215900" algn="l"/>
              </a:tabLst>
            </a:pPr>
            <a:r>
              <a:rPr lang="en-AU" sz="2000" b="0" dirty="0">
                <a:solidFill>
                  <a:schemeClr val="tx1"/>
                </a:solidFill>
                <a:latin typeface="Source Sans Pro" panose="020B0503030403020204" pitchFamily="34" charset="0"/>
                <a:cs typeface="Times New Roman" panose="02020603050405020304" pitchFamily="18" charset="0"/>
              </a:rPr>
              <a:t>In 2021, the median age for Aboriginal and Torres Strait Islander mothers who gave birth was 26.5 years.</a:t>
            </a:r>
          </a:p>
          <a:p>
            <a:pPr marL="342900" indent="-342900" algn="l">
              <a:buFont typeface="Symbol" panose="05050102010706020507" pitchFamily="18" charset="2"/>
              <a:buChar char=""/>
              <a:tabLst>
                <a:tab pos="215900" algn="l"/>
              </a:tabLst>
            </a:pPr>
            <a:r>
              <a:rPr lang="en-AU" sz="2000" b="0" dirty="0">
                <a:solidFill>
                  <a:schemeClr val="tx1"/>
                </a:solidFill>
                <a:latin typeface="Source Sans Pro" panose="020B0503030403020204" pitchFamily="34" charset="0"/>
                <a:cs typeface="Times New Roman" panose="02020603050405020304" pitchFamily="18" charset="0"/>
              </a:rPr>
              <a:t>In 2021, the total fertility rate was 2.3 babies per 1,000 Aboriginal and Torres Strait Islander women.</a:t>
            </a:r>
          </a:p>
          <a:p>
            <a:pPr marL="342900" indent="-342900" algn="l">
              <a:buFont typeface="Symbol" panose="05050102010706020507" pitchFamily="18" charset="2"/>
              <a:buChar char=""/>
              <a:tabLst>
                <a:tab pos="215900" algn="l"/>
              </a:tabLst>
            </a:pPr>
            <a:r>
              <a:rPr lang="en-AU" sz="2000" b="0" dirty="0">
                <a:solidFill>
                  <a:schemeClr val="tx1"/>
                </a:solidFill>
                <a:latin typeface="Source Sans Pro" panose="020B0503030403020204" pitchFamily="34" charset="0"/>
                <a:cs typeface="Times New Roman" panose="02020603050405020304" pitchFamily="18" charset="0"/>
              </a:rPr>
              <a:t>In 2020, 89% (crude) of pregnant Aboriginal and Torres Strait Islander women attended five or more antenatal visits.</a:t>
            </a:r>
          </a:p>
          <a:p>
            <a:pPr marL="342900" indent="-342900" algn="l">
              <a:buFont typeface="Symbol" panose="05050102010706020507" pitchFamily="18" charset="2"/>
              <a:buChar char=""/>
              <a:tabLst>
                <a:tab pos="215900" algn="l"/>
              </a:tabLst>
            </a:pPr>
            <a:r>
              <a:rPr lang="en-AU" sz="2000" b="0" dirty="0">
                <a:solidFill>
                  <a:schemeClr val="tx1"/>
                </a:solidFill>
                <a:latin typeface="Source Sans Pro" panose="020B0503030403020204" pitchFamily="34" charset="0"/>
                <a:cs typeface="Times New Roman" panose="02020603050405020304" pitchFamily="18" charset="0"/>
              </a:rPr>
              <a:t>In 2020, the average birthweight of babies born to Aboriginal and Torres Strait Islander mothers was 3,223 grams.</a:t>
            </a:r>
          </a:p>
          <a:p>
            <a:pPr lvl="0" algn="l">
              <a:tabLst>
                <a:tab pos="215900" algn="l"/>
              </a:tabLst>
            </a:pPr>
            <a:endPar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algn="l">
              <a:tabLst>
                <a:tab pos="215900" algn="l"/>
              </a:tabLst>
            </a:pPr>
            <a:endParaRPr lang="en-AU" b="0" dirty="0">
              <a:solidFill>
                <a:schemeClr val="tx1"/>
              </a:solidFill>
              <a:latin typeface="Source Sans Pro" panose="020B050303040302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625423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Kidney health</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the most common causes of death among the 236 Aboriginal and Torres Strait Islander people who were receiving dialysis was CVD (81 deaths).</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2016-2020, the age-adjusted death rate for kidney disease (as a major cause of death) for Aboriginal and Torres Strait Islander people living in NSW, Qld, WA, SA and the NT was 22 per 100,000. In 2018, CKD was the 10th leading specific cause of total disease burden among Aboriginal and Torres Strait Islander people (2.5%).</a:t>
            </a:r>
          </a:p>
        </p:txBody>
      </p:sp>
    </p:spTree>
    <p:extLst>
      <p:ext uri="{BB962C8B-B14F-4D97-AF65-F5344CB8AC3E}">
        <p14:creationId xmlns:p14="http://schemas.microsoft.com/office/powerpoint/2010/main" val="250466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19. Numbers of notifications and age-</a:t>
            </a:r>
            <a:r>
              <a:rPr lang="en-US" dirty="0" err="1">
                <a:solidFill>
                  <a:srgbClr val="9BBB59"/>
                </a:solidFill>
              </a:rPr>
              <a:t>standardised</a:t>
            </a:r>
            <a:r>
              <a:rPr lang="en-US" dirty="0">
                <a:solidFill>
                  <a:srgbClr val="9BBB59"/>
                </a:solidFill>
              </a:rPr>
              <a:t> notification rates for ESRD for Aboriginal and Torres Strait Islander people, selected jurisdictions, Australia, 2016-2020</a:t>
            </a:r>
            <a:endParaRPr lang="en-AU" dirty="0">
              <a:solidFill>
                <a:srgbClr val="9BBB59"/>
              </a:solidFill>
            </a:endParaRPr>
          </a:p>
        </p:txBody>
      </p:sp>
      <p:graphicFrame>
        <p:nvGraphicFramePr>
          <p:cNvPr id="3" name="Table 2">
            <a:extLst>
              <a:ext uri="{FF2B5EF4-FFF2-40B4-BE49-F238E27FC236}">
                <a16:creationId xmlns:a16="http://schemas.microsoft.com/office/drawing/2014/main" id="{83B17365-29FE-11C9-B1C5-A7D6744B4FC9}"/>
              </a:ext>
            </a:extLst>
          </p:cNvPr>
          <p:cNvGraphicFramePr>
            <a:graphicFrameLocks noGrp="1"/>
          </p:cNvGraphicFramePr>
          <p:nvPr/>
        </p:nvGraphicFramePr>
        <p:xfrm>
          <a:off x="1270000" y="2743199"/>
          <a:ext cx="13030200" cy="5257800"/>
        </p:xfrm>
        <a:graphic>
          <a:graphicData uri="http://schemas.openxmlformats.org/drawingml/2006/table">
            <a:tbl>
              <a:tblPr firstRow="1" firstCol="1" bandRow="1">
                <a:tableStyleId>{1FECB4D8-DB02-4DC6-A0A2-4F2EBAE1DC90}</a:tableStyleId>
              </a:tblPr>
              <a:tblGrid>
                <a:gridCol w="4343400">
                  <a:extLst>
                    <a:ext uri="{9D8B030D-6E8A-4147-A177-3AD203B41FA5}">
                      <a16:colId xmlns:a16="http://schemas.microsoft.com/office/drawing/2014/main" val="3463509291"/>
                    </a:ext>
                  </a:extLst>
                </a:gridCol>
                <a:gridCol w="4343400">
                  <a:extLst>
                    <a:ext uri="{9D8B030D-6E8A-4147-A177-3AD203B41FA5}">
                      <a16:colId xmlns:a16="http://schemas.microsoft.com/office/drawing/2014/main" val="1672451266"/>
                    </a:ext>
                  </a:extLst>
                </a:gridCol>
                <a:gridCol w="4343400">
                  <a:extLst>
                    <a:ext uri="{9D8B030D-6E8A-4147-A177-3AD203B41FA5}">
                      <a16:colId xmlns:a16="http://schemas.microsoft.com/office/drawing/2014/main" val="2866856506"/>
                    </a:ext>
                  </a:extLst>
                </a:gridCol>
              </a:tblGrid>
              <a:tr h="584200">
                <a:tc>
                  <a:txBody>
                    <a:bodyPr/>
                    <a:lstStyle/>
                    <a:p>
                      <a:pPr algn="l">
                        <a:spcAft>
                          <a:spcPts val="700"/>
                        </a:spcAft>
                      </a:pPr>
                      <a:r>
                        <a:rPr lang="en-AU" sz="2000" dirty="0">
                          <a:effectLst/>
                        </a:rPr>
                        <a:t>Jurisdiction</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l">
                        <a:spcAft>
                          <a:spcPts val="700"/>
                        </a:spcAft>
                      </a:pPr>
                      <a:r>
                        <a:rPr lang="en-AU" sz="2000">
                          <a:effectLst/>
                        </a:rPr>
                        <a:t>Aboriginal and Torres Strait Islander</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1786944942"/>
                  </a:ext>
                </a:extLst>
              </a:tr>
              <a:tr h="584200">
                <a:tc>
                  <a:txBody>
                    <a:bodyPr/>
                    <a:lstStyle/>
                    <a:p>
                      <a:pPr algn="l">
                        <a:spcAft>
                          <a:spcPts val="700"/>
                        </a:spcAft>
                      </a:pPr>
                      <a:r>
                        <a:rPr lang="en-AU" sz="2000" dirty="0">
                          <a:effectLst/>
                        </a:rPr>
                        <a:t> </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Number</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Rate</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8317544"/>
                  </a:ext>
                </a:extLst>
              </a:tr>
              <a:tr h="584200">
                <a:tc>
                  <a:txBody>
                    <a:bodyPr/>
                    <a:lstStyle/>
                    <a:p>
                      <a:pPr algn="l">
                        <a:spcAft>
                          <a:spcPts val="500"/>
                        </a:spcAft>
                      </a:pPr>
                      <a:r>
                        <a:rPr lang="en-AU" sz="2000">
                          <a:effectLst/>
                        </a:rPr>
                        <a:t>NSW</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177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49875473"/>
                  </a:ext>
                </a:extLst>
              </a:tr>
              <a:tr h="584200">
                <a:tc>
                  <a:txBody>
                    <a:bodyPr/>
                    <a:lstStyle/>
                    <a:p>
                      <a:pPr algn="l">
                        <a:spcAft>
                          <a:spcPts val="500"/>
                        </a:spcAft>
                      </a:pPr>
                      <a:r>
                        <a:rPr lang="en-AU" sz="2000">
                          <a:effectLst/>
                        </a:rPr>
                        <a:t>Vic</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291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4298342"/>
                  </a:ext>
                </a:extLst>
              </a:tr>
              <a:tr h="584200">
                <a:tc>
                  <a:txBody>
                    <a:bodyPr/>
                    <a:lstStyle/>
                    <a:p>
                      <a:pPr algn="l">
                        <a:spcAft>
                          <a:spcPts val="500"/>
                        </a:spcAft>
                      </a:pPr>
                      <a:r>
                        <a:rPr lang="en-AU" sz="2000">
                          <a:effectLst/>
                        </a:rPr>
                        <a:t>Qld</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477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660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7210559"/>
                  </a:ext>
                </a:extLst>
              </a:tr>
              <a:tr h="584200">
                <a:tc>
                  <a:txBody>
                    <a:bodyPr/>
                    <a:lstStyle/>
                    <a:p>
                      <a:pPr algn="l">
                        <a:spcAft>
                          <a:spcPts val="500"/>
                        </a:spcAft>
                      </a:pPr>
                      <a:r>
                        <a:rPr lang="en-AU" sz="2000">
                          <a:effectLst/>
                        </a:rPr>
                        <a:t>WA</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391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1,082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74838302"/>
                  </a:ext>
                </a:extLst>
              </a:tr>
              <a:tr h="584200">
                <a:tc>
                  <a:txBody>
                    <a:bodyPr/>
                    <a:lstStyle/>
                    <a:p>
                      <a:pPr algn="l">
                        <a:spcAft>
                          <a:spcPts val="500"/>
                        </a:spcAft>
                      </a:pPr>
                      <a:r>
                        <a:rPr lang="en-AU" sz="2000">
                          <a:effectLst/>
                        </a:rPr>
                        <a:t>SA</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100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684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0910711"/>
                  </a:ext>
                </a:extLst>
              </a:tr>
              <a:tr h="584200">
                <a:tc>
                  <a:txBody>
                    <a:bodyPr/>
                    <a:lstStyle/>
                    <a:p>
                      <a:pPr algn="l">
                        <a:spcAft>
                          <a:spcPts val="500"/>
                        </a:spcAft>
                      </a:pPr>
                      <a:r>
                        <a:rPr lang="en-AU" sz="2000">
                          <a:effectLst/>
                        </a:rPr>
                        <a:t>NT</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483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1,723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6979420"/>
                  </a:ext>
                </a:extLst>
              </a:tr>
              <a:tr h="584200">
                <a:tc>
                  <a:txBody>
                    <a:bodyPr/>
                    <a:lstStyle/>
                    <a:p>
                      <a:pPr algn="l">
                        <a:spcAft>
                          <a:spcPts val="500"/>
                        </a:spcAft>
                      </a:pPr>
                      <a:r>
                        <a:rPr lang="en-AU" sz="2000">
                          <a:effectLst/>
                        </a:rPr>
                        <a:t>Australia</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1,707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616</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5773651"/>
                  </a:ext>
                </a:extLst>
              </a:tr>
            </a:tbl>
          </a:graphicData>
        </a:graphic>
      </p:graphicFrame>
      <p:sp>
        <p:nvSpPr>
          <p:cNvPr id="4" name="TextBox 3">
            <a:extLst>
              <a:ext uri="{FF2B5EF4-FFF2-40B4-BE49-F238E27FC236}">
                <a16:creationId xmlns:a16="http://schemas.microsoft.com/office/drawing/2014/main" id="{6503D502-53BC-BF00-DE96-FCF2FFA50BC1}"/>
              </a:ext>
            </a:extLst>
          </p:cNvPr>
          <p:cNvSpPr txBox="1"/>
          <p:nvPr/>
        </p:nvSpPr>
        <p:spPr>
          <a:xfrm>
            <a:off x="1270000" y="8698468"/>
            <a:ext cx="112776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Derived from ANZDATA, 2021 [111], ABS, 2018 [110], ABS, 2019 [23], ABS, 2003 [109]</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89D2148-B49E-2076-4EC0-FC17965AD4C0}"/>
              </a:ext>
            </a:extLst>
          </p:cNvPr>
          <p:cNvSpPr txBox="1"/>
          <p:nvPr/>
        </p:nvSpPr>
        <p:spPr>
          <a:xfrm>
            <a:off x="1268046" y="8001000"/>
            <a:ext cx="13030200" cy="977191"/>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per 1,000,000 population have been </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standardised</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using the ERP from 30 June 2001.</a:t>
            </a: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Notification rates for Tas and the ACT have not been shown separately because of the small numbers of notifications but are included in the figures for Australia. </a:t>
            </a:r>
          </a:p>
          <a:p>
            <a:pPr marL="594360" indent="-594360" algn="l">
              <a:spcAft>
                <a:spcPts val="300"/>
              </a:spcAft>
              <a:buFont typeface="+mj-lt"/>
              <a:buAutoNum type="arabicPeriod"/>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703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20. Numbers of notifications and notification rates of ESRD for Aboriginal and Torres Strait Islander people by age-group, Australia, 2016-2020 </a:t>
            </a:r>
            <a:endParaRPr lang="en-AU" dirty="0">
              <a:solidFill>
                <a:srgbClr val="9BBB59"/>
              </a:solidFill>
            </a:endParaRPr>
          </a:p>
        </p:txBody>
      </p:sp>
      <p:graphicFrame>
        <p:nvGraphicFramePr>
          <p:cNvPr id="3" name="Table 2">
            <a:extLst>
              <a:ext uri="{FF2B5EF4-FFF2-40B4-BE49-F238E27FC236}">
                <a16:creationId xmlns:a16="http://schemas.microsoft.com/office/drawing/2014/main" id="{11D3A35D-5420-8C51-1699-539ABA25891B}"/>
              </a:ext>
            </a:extLst>
          </p:cNvPr>
          <p:cNvGraphicFramePr>
            <a:graphicFrameLocks noGrp="1"/>
          </p:cNvGraphicFramePr>
          <p:nvPr/>
        </p:nvGraphicFramePr>
        <p:xfrm>
          <a:off x="1270000" y="2712720"/>
          <a:ext cx="13030200" cy="5288283"/>
        </p:xfrm>
        <a:graphic>
          <a:graphicData uri="http://schemas.openxmlformats.org/drawingml/2006/table">
            <a:tbl>
              <a:tblPr firstRow="1" firstCol="1" bandRow="1">
                <a:tableStyleId>{1FECB4D8-DB02-4DC6-A0A2-4F2EBAE1DC90}</a:tableStyleId>
              </a:tblPr>
              <a:tblGrid>
                <a:gridCol w="4343400">
                  <a:extLst>
                    <a:ext uri="{9D8B030D-6E8A-4147-A177-3AD203B41FA5}">
                      <a16:colId xmlns:a16="http://schemas.microsoft.com/office/drawing/2014/main" val="2139538145"/>
                    </a:ext>
                  </a:extLst>
                </a:gridCol>
                <a:gridCol w="4343400">
                  <a:extLst>
                    <a:ext uri="{9D8B030D-6E8A-4147-A177-3AD203B41FA5}">
                      <a16:colId xmlns:a16="http://schemas.microsoft.com/office/drawing/2014/main" val="3935964960"/>
                    </a:ext>
                  </a:extLst>
                </a:gridCol>
                <a:gridCol w="4343400">
                  <a:extLst>
                    <a:ext uri="{9D8B030D-6E8A-4147-A177-3AD203B41FA5}">
                      <a16:colId xmlns:a16="http://schemas.microsoft.com/office/drawing/2014/main" val="2867088337"/>
                    </a:ext>
                  </a:extLst>
                </a:gridCol>
              </a:tblGrid>
              <a:tr h="480753">
                <a:tc rowSpan="2">
                  <a:txBody>
                    <a:bodyPr/>
                    <a:lstStyle/>
                    <a:p>
                      <a:pPr algn="l">
                        <a:spcAft>
                          <a:spcPts val="500"/>
                        </a:spcAft>
                      </a:pPr>
                      <a:r>
                        <a:rPr lang="en-AU" sz="2000" dirty="0">
                          <a:effectLst/>
                        </a:rPr>
                        <a:t>Age-group (years)</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l">
                        <a:spcAft>
                          <a:spcPts val="500"/>
                        </a:spcAft>
                      </a:pPr>
                      <a:r>
                        <a:rPr lang="en-AU" sz="2000">
                          <a:effectLst/>
                        </a:rPr>
                        <a:t>Aboriginal and Torres Strait Islander</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3798604407"/>
                  </a:ext>
                </a:extLst>
              </a:tr>
              <a:tr h="480753">
                <a:tc vMerge="1">
                  <a:txBody>
                    <a:bodyPr/>
                    <a:lstStyle/>
                    <a:p>
                      <a:endParaRPr lang="en-AU"/>
                    </a:p>
                  </a:txBody>
                  <a:tcPr/>
                </a:tc>
                <a:tc>
                  <a:txBody>
                    <a:bodyPr/>
                    <a:lstStyle/>
                    <a:p>
                      <a:pPr algn="l">
                        <a:spcAft>
                          <a:spcPts val="500"/>
                        </a:spcAft>
                      </a:pPr>
                      <a:r>
                        <a:rPr lang="en-AU" sz="2000">
                          <a:solidFill>
                            <a:schemeClr val="bg1"/>
                          </a:solidFill>
                          <a:effectLst/>
                        </a:rPr>
                        <a:t>Number</a:t>
                      </a:r>
                      <a:endParaRPr lang="en-AU" sz="20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Rate</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extLst>
                  <a:ext uri="{0D108BD9-81ED-4DB2-BD59-A6C34878D82A}">
                    <a16:rowId xmlns:a16="http://schemas.microsoft.com/office/drawing/2014/main" val="460696426"/>
                  </a:ext>
                </a:extLst>
              </a:tr>
              <a:tr h="480753">
                <a:tc>
                  <a:txBody>
                    <a:bodyPr/>
                    <a:lstStyle/>
                    <a:p>
                      <a:pPr algn="l">
                        <a:spcAft>
                          <a:spcPts val="500"/>
                        </a:spcAft>
                      </a:pPr>
                      <a:r>
                        <a:rPr lang="en-AU" sz="2000">
                          <a:effectLst/>
                        </a:rPr>
                        <a:t>0-14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11</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3037999"/>
                  </a:ext>
                </a:extLst>
              </a:tr>
              <a:tr h="480753">
                <a:tc>
                  <a:txBody>
                    <a:bodyPr/>
                    <a:lstStyle/>
                    <a:p>
                      <a:pPr algn="l">
                        <a:spcAft>
                          <a:spcPts val="500"/>
                        </a:spcAft>
                      </a:pPr>
                      <a:r>
                        <a:rPr lang="en-AU" sz="2000">
                          <a:effectLst/>
                        </a:rPr>
                        <a:t>15-24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39</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4974887"/>
                  </a:ext>
                </a:extLst>
              </a:tr>
              <a:tr h="480753">
                <a:tc>
                  <a:txBody>
                    <a:bodyPr/>
                    <a:lstStyle/>
                    <a:p>
                      <a:pPr algn="l">
                        <a:spcAft>
                          <a:spcPts val="500"/>
                        </a:spcAft>
                      </a:pPr>
                      <a:r>
                        <a:rPr lang="en-AU" sz="2000" dirty="0">
                          <a:effectLst/>
                        </a:rPr>
                        <a:t>25-34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120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196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8895888"/>
                  </a:ext>
                </a:extLst>
              </a:tr>
              <a:tr h="480753">
                <a:tc>
                  <a:txBody>
                    <a:bodyPr/>
                    <a:lstStyle/>
                    <a:p>
                      <a:pPr algn="l">
                        <a:spcAft>
                          <a:spcPts val="500"/>
                        </a:spcAft>
                      </a:pPr>
                      <a:r>
                        <a:rPr lang="en-AU" sz="2000">
                          <a:effectLst/>
                        </a:rPr>
                        <a:t>35-44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246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561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5718211"/>
                  </a:ext>
                </a:extLst>
              </a:tr>
              <a:tr h="480753">
                <a:tc>
                  <a:txBody>
                    <a:bodyPr/>
                    <a:lstStyle/>
                    <a:p>
                      <a:pPr algn="l">
                        <a:spcAft>
                          <a:spcPts val="500"/>
                        </a:spcAft>
                      </a:pPr>
                      <a:r>
                        <a:rPr lang="en-AU" sz="2000">
                          <a:effectLst/>
                        </a:rPr>
                        <a:t>45-54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523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1,247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0602911"/>
                  </a:ext>
                </a:extLst>
              </a:tr>
              <a:tr h="480753">
                <a:tc>
                  <a:txBody>
                    <a:bodyPr/>
                    <a:lstStyle/>
                    <a:p>
                      <a:pPr algn="l">
                        <a:spcAft>
                          <a:spcPts val="500"/>
                        </a:spcAft>
                      </a:pPr>
                      <a:r>
                        <a:rPr lang="en-AU" sz="2000">
                          <a:effectLst/>
                        </a:rPr>
                        <a:t>55-64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483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1,674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3263043"/>
                  </a:ext>
                </a:extLst>
              </a:tr>
              <a:tr h="480753">
                <a:tc>
                  <a:txBody>
                    <a:bodyPr/>
                    <a:lstStyle/>
                    <a:p>
                      <a:pPr algn="l">
                        <a:spcAft>
                          <a:spcPts val="500"/>
                        </a:spcAft>
                      </a:pPr>
                      <a:r>
                        <a:rPr lang="en-AU" sz="2000">
                          <a:effectLst/>
                        </a:rPr>
                        <a:t>65-74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242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1,729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1776145"/>
                  </a:ext>
                </a:extLst>
              </a:tr>
              <a:tr h="480753">
                <a:tc>
                  <a:txBody>
                    <a:bodyPr/>
                    <a:lstStyle/>
                    <a:p>
                      <a:pPr algn="l">
                        <a:spcAft>
                          <a:spcPts val="500"/>
                        </a:spcAft>
                      </a:pPr>
                      <a:r>
                        <a:rPr lang="en-AU" sz="2000">
                          <a:effectLst/>
                        </a:rPr>
                        <a:t>75+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803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3627021"/>
                  </a:ext>
                </a:extLst>
              </a:tr>
              <a:tr h="480753">
                <a:tc>
                  <a:txBody>
                    <a:bodyPr/>
                    <a:lstStyle/>
                    <a:p>
                      <a:pPr algn="l">
                        <a:spcAft>
                          <a:spcPts val="500"/>
                        </a:spcAft>
                      </a:pPr>
                      <a:r>
                        <a:rPr lang="en-AU" sz="2000">
                          <a:effectLst/>
                        </a:rPr>
                        <a:t>All ages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1,707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616</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5556494"/>
                  </a:ext>
                </a:extLst>
              </a:tr>
            </a:tbl>
          </a:graphicData>
        </a:graphic>
      </p:graphicFrame>
      <p:sp>
        <p:nvSpPr>
          <p:cNvPr id="4" name="TextBox 3">
            <a:extLst>
              <a:ext uri="{FF2B5EF4-FFF2-40B4-BE49-F238E27FC236}">
                <a16:creationId xmlns:a16="http://schemas.microsoft.com/office/drawing/2014/main" id="{6706DECA-99FD-C4EB-31B4-24D0D09EAE5C}"/>
              </a:ext>
            </a:extLst>
          </p:cNvPr>
          <p:cNvSpPr txBox="1"/>
          <p:nvPr/>
        </p:nvSpPr>
        <p:spPr>
          <a:xfrm>
            <a:off x="1270000" y="8698468"/>
            <a:ext cx="112776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Derived from ANZDATA, 2021 [111], ABS, 2019 [23], ABS, 2018 [110], ABS, 2003 [109]</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8A4E378-9DC6-78A5-66BE-ED1A11C746EE}"/>
              </a:ext>
            </a:extLst>
          </p:cNvPr>
          <p:cNvSpPr txBox="1"/>
          <p:nvPr/>
        </p:nvSpPr>
        <p:spPr>
          <a:xfrm>
            <a:off x="1268046" y="8001000"/>
            <a:ext cx="13030200" cy="823302"/>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per 1,000,000 population.</a:t>
            </a: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for ‘All ages’ are age-</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standardised</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t>
            </a:r>
          </a:p>
          <a:p>
            <a:pPr marL="594360" indent="-594360" algn="l">
              <a:spcAft>
                <a:spcPts val="300"/>
              </a:spcAft>
              <a:tabLst>
                <a:tab pos="457200" algn="l"/>
                <a:tab pos="594360" algn="l"/>
              </a:tabLst>
            </a:pP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269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Injury, including family violence</a:t>
            </a:r>
            <a:endParaRPr lang="en-AU" sz="2400"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16% of Aboriginal and Torres Strait Islander people aged 15 years and over had experienced physical harm or threatened physical harm at least once in the last 12 months.</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2020-21, injury was the leading cause of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(excluding dialysis) for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2020-21, the leading cause of injury-related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among Aboriginal and Torres Strait Islander people were for falls (21%).</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intentional self-harm was the leading specific cause of injury deaths for NSW, Qld, WA, SA and the NT (5.3% of all Aboriginal and Torres Strait Islander deaths).</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of all disease groups, injury made the second highest contribution to the total disease burden among Aboriginal and Torres Strait Islander people (12%).</a:t>
            </a:r>
          </a:p>
        </p:txBody>
      </p:sp>
    </p:spTree>
    <p:extLst>
      <p:ext uri="{BB962C8B-B14F-4D97-AF65-F5344CB8AC3E}">
        <p14:creationId xmlns:p14="http://schemas.microsoft.com/office/powerpoint/2010/main" val="3411109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Respiratory health</a:t>
            </a:r>
            <a:endParaRPr lang="en-AU" sz="2400"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December 2021 – October 2022, there were 316,068 confirmed and probable cases of coronavirus disease </a:t>
            </a:r>
            <a:b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b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(COVID-19) among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13% of Aboriginal and Torres Strait Islander people reported having asthma and 2.2% chronic obstructive pulmonary disease (COPD). In 2018-19, 29% of Aboriginal and Torres Strait Islander people reported having a long-term respiratory condition. </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2020-21, there were 24,903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for respiratory disease among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December 2021- October 2022, there were 279 deaths from COVID-19 among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chronic lower respiratory disease was the third highest cause of death overall for Aboriginal and Torres Strait Islander people living in NSW, Qld, WA, SA and the NT.</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COPD was the 2nd leading specific cause of total disease burden among Aboriginal and Torres Strait Islander people, and asthma the 11th.</a:t>
            </a:r>
          </a:p>
        </p:txBody>
      </p:sp>
    </p:spTree>
    <p:extLst>
      <p:ext uri="{BB962C8B-B14F-4D97-AF65-F5344CB8AC3E}">
        <p14:creationId xmlns:p14="http://schemas.microsoft.com/office/powerpoint/2010/main" val="3161815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21. Long-term respiratory diseases among Aboriginal and Torres Strait Islander people, by age-group and remoteness, all jurisdictions, 2018-19, proportion (%) </a:t>
            </a:r>
            <a:endParaRPr lang="en-AU" dirty="0">
              <a:solidFill>
                <a:srgbClr val="9BBB59"/>
              </a:solidFill>
            </a:endParaRPr>
          </a:p>
        </p:txBody>
      </p:sp>
      <p:graphicFrame>
        <p:nvGraphicFramePr>
          <p:cNvPr id="3" name="Table 2">
            <a:extLst>
              <a:ext uri="{FF2B5EF4-FFF2-40B4-BE49-F238E27FC236}">
                <a16:creationId xmlns:a16="http://schemas.microsoft.com/office/drawing/2014/main" id="{0D34FAC9-3AA8-9D89-62C5-2CDA6738AFE9}"/>
              </a:ext>
            </a:extLst>
          </p:cNvPr>
          <p:cNvGraphicFramePr>
            <a:graphicFrameLocks noGrp="1"/>
          </p:cNvGraphicFramePr>
          <p:nvPr/>
        </p:nvGraphicFramePr>
        <p:xfrm>
          <a:off x="1262185" y="2743200"/>
          <a:ext cx="13030205" cy="5257805"/>
        </p:xfrm>
        <a:graphic>
          <a:graphicData uri="http://schemas.openxmlformats.org/drawingml/2006/table">
            <a:tbl>
              <a:tblPr firstRow="1" firstCol="1" bandRow="1">
                <a:tableStyleId>{1FECB4D8-DB02-4DC6-A0A2-4F2EBAE1DC90}</a:tableStyleId>
              </a:tblPr>
              <a:tblGrid>
                <a:gridCol w="2498630">
                  <a:extLst>
                    <a:ext uri="{9D8B030D-6E8A-4147-A177-3AD203B41FA5}">
                      <a16:colId xmlns:a16="http://schemas.microsoft.com/office/drawing/2014/main" val="2193858738"/>
                    </a:ext>
                  </a:extLst>
                </a:gridCol>
                <a:gridCol w="1170175">
                  <a:extLst>
                    <a:ext uri="{9D8B030D-6E8A-4147-A177-3AD203B41FA5}">
                      <a16:colId xmlns:a16="http://schemas.microsoft.com/office/drawing/2014/main" val="3612274084"/>
                    </a:ext>
                  </a:extLst>
                </a:gridCol>
                <a:gridCol w="1170175">
                  <a:extLst>
                    <a:ext uri="{9D8B030D-6E8A-4147-A177-3AD203B41FA5}">
                      <a16:colId xmlns:a16="http://schemas.microsoft.com/office/drawing/2014/main" val="613360570"/>
                    </a:ext>
                  </a:extLst>
                </a:gridCol>
                <a:gridCol w="1170175">
                  <a:extLst>
                    <a:ext uri="{9D8B030D-6E8A-4147-A177-3AD203B41FA5}">
                      <a16:colId xmlns:a16="http://schemas.microsoft.com/office/drawing/2014/main" val="3721463880"/>
                    </a:ext>
                  </a:extLst>
                </a:gridCol>
                <a:gridCol w="1170175">
                  <a:extLst>
                    <a:ext uri="{9D8B030D-6E8A-4147-A177-3AD203B41FA5}">
                      <a16:colId xmlns:a16="http://schemas.microsoft.com/office/drawing/2014/main" val="4095531238"/>
                    </a:ext>
                  </a:extLst>
                </a:gridCol>
                <a:gridCol w="1170175">
                  <a:extLst>
                    <a:ext uri="{9D8B030D-6E8A-4147-A177-3AD203B41FA5}">
                      <a16:colId xmlns:a16="http://schemas.microsoft.com/office/drawing/2014/main" val="4162055045"/>
                    </a:ext>
                  </a:extLst>
                </a:gridCol>
                <a:gridCol w="1170175">
                  <a:extLst>
                    <a:ext uri="{9D8B030D-6E8A-4147-A177-3AD203B41FA5}">
                      <a16:colId xmlns:a16="http://schemas.microsoft.com/office/drawing/2014/main" val="3545102146"/>
                    </a:ext>
                  </a:extLst>
                </a:gridCol>
                <a:gridCol w="1170175">
                  <a:extLst>
                    <a:ext uri="{9D8B030D-6E8A-4147-A177-3AD203B41FA5}">
                      <a16:colId xmlns:a16="http://schemas.microsoft.com/office/drawing/2014/main" val="1260044311"/>
                    </a:ext>
                  </a:extLst>
                </a:gridCol>
                <a:gridCol w="1170175">
                  <a:extLst>
                    <a:ext uri="{9D8B030D-6E8A-4147-A177-3AD203B41FA5}">
                      <a16:colId xmlns:a16="http://schemas.microsoft.com/office/drawing/2014/main" val="1894955208"/>
                    </a:ext>
                  </a:extLst>
                </a:gridCol>
                <a:gridCol w="1170175">
                  <a:extLst>
                    <a:ext uri="{9D8B030D-6E8A-4147-A177-3AD203B41FA5}">
                      <a16:colId xmlns:a16="http://schemas.microsoft.com/office/drawing/2014/main" val="1294364973"/>
                    </a:ext>
                  </a:extLst>
                </a:gridCol>
              </a:tblGrid>
              <a:tr h="751115">
                <a:tc rowSpan="2">
                  <a:txBody>
                    <a:bodyPr/>
                    <a:lstStyle/>
                    <a:p>
                      <a:pPr algn="l">
                        <a:spcAft>
                          <a:spcPts val="500"/>
                        </a:spcAft>
                      </a:pPr>
                      <a:r>
                        <a:rPr lang="en-AU" sz="2000" dirty="0">
                          <a:effectLst/>
                        </a:rPr>
                        <a:t> </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6">
                  <a:txBody>
                    <a:bodyPr/>
                    <a:lstStyle/>
                    <a:p>
                      <a:pPr algn="l">
                        <a:spcAft>
                          <a:spcPts val="500"/>
                        </a:spcAft>
                      </a:pPr>
                      <a:r>
                        <a:rPr lang="en-AU" sz="2000" dirty="0">
                          <a:effectLst/>
                        </a:rPr>
                        <a:t>Age-group (years)</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algn="l">
                        <a:spcAft>
                          <a:spcPts val="500"/>
                        </a:spcAft>
                      </a:pPr>
                      <a:r>
                        <a:rPr lang="en-AU" sz="2000">
                          <a:effectLst/>
                        </a:rPr>
                        <a:t>Remoteness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a:txBody>
                    <a:bodyPr/>
                    <a:lstStyle/>
                    <a:p>
                      <a:pPr algn="l">
                        <a:spcAft>
                          <a:spcPts val="500"/>
                        </a:spcAft>
                      </a:pPr>
                      <a:r>
                        <a:rPr lang="en-AU" sz="2000">
                          <a:effectLst/>
                        </a:rPr>
                        <a:t> </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5031367"/>
                  </a:ext>
                </a:extLst>
              </a:tr>
              <a:tr h="751115">
                <a:tc vMerge="1">
                  <a:txBody>
                    <a:bodyPr/>
                    <a:lstStyle/>
                    <a:p>
                      <a:endParaRPr lang="en-AU"/>
                    </a:p>
                  </a:txBody>
                  <a:tcPr/>
                </a:tc>
                <a:tc>
                  <a:txBody>
                    <a:bodyPr/>
                    <a:lstStyle/>
                    <a:p>
                      <a:pPr algn="l">
                        <a:spcAft>
                          <a:spcPts val="500"/>
                        </a:spcAft>
                      </a:pPr>
                      <a:r>
                        <a:rPr lang="en-AU" sz="2000" dirty="0">
                          <a:solidFill>
                            <a:schemeClr val="bg1"/>
                          </a:solidFill>
                          <a:effectLst/>
                        </a:rPr>
                        <a:t>0-14</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15-24</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a:solidFill>
                            <a:schemeClr val="bg1"/>
                          </a:solidFill>
                          <a:effectLst/>
                        </a:rPr>
                        <a:t>25-34</a:t>
                      </a:r>
                      <a:endParaRPr lang="en-AU" sz="20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a:solidFill>
                            <a:schemeClr val="bg1"/>
                          </a:solidFill>
                          <a:effectLst/>
                        </a:rPr>
                        <a:t>35-44</a:t>
                      </a:r>
                      <a:endParaRPr lang="en-AU" sz="20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a:solidFill>
                            <a:schemeClr val="bg1"/>
                          </a:solidFill>
                          <a:effectLst/>
                        </a:rPr>
                        <a:t>45-54</a:t>
                      </a:r>
                      <a:endParaRPr lang="en-AU" sz="20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a:solidFill>
                            <a:schemeClr val="bg1"/>
                          </a:solidFill>
                          <a:effectLst/>
                        </a:rPr>
                        <a:t>55+</a:t>
                      </a:r>
                      <a:endParaRPr lang="en-AU" sz="20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a:solidFill>
                            <a:schemeClr val="bg1"/>
                          </a:solidFill>
                          <a:effectLst/>
                        </a:rPr>
                        <a:t>Non-Remote</a:t>
                      </a:r>
                      <a:endParaRPr lang="en-AU" sz="20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a:solidFill>
                            <a:schemeClr val="bg1"/>
                          </a:solidFill>
                          <a:effectLst/>
                        </a:rPr>
                        <a:t>Remote</a:t>
                      </a:r>
                      <a:endParaRPr lang="en-AU" sz="20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Total</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extLst>
                  <a:ext uri="{0D108BD9-81ED-4DB2-BD59-A6C34878D82A}">
                    <a16:rowId xmlns:a16="http://schemas.microsoft.com/office/drawing/2014/main" val="3723650494"/>
                  </a:ext>
                </a:extLst>
              </a:tr>
              <a:tr h="751115">
                <a:tc>
                  <a:txBody>
                    <a:bodyPr/>
                    <a:lstStyle/>
                    <a:p>
                      <a:pPr algn="l">
                        <a:spcAft>
                          <a:spcPts val="500"/>
                        </a:spcAft>
                      </a:pPr>
                      <a:r>
                        <a:rPr lang="en-AU" sz="2000">
                          <a:effectLst/>
                        </a:rPr>
                        <a:t>COPD</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0.8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1.3</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3941627"/>
                  </a:ext>
                </a:extLst>
              </a:tr>
              <a:tr h="751115">
                <a:tc>
                  <a:txBody>
                    <a:bodyPr/>
                    <a:lstStyle/>
                    <a:p>
                      <a:pPr algn="l">
                        <a:spcAft>
                          <a:spcPts val="500"/>
                        </a:spcAft>
                      </a:pPr>
                      <a:r>
                        <a:rPr lang="en-AU" sz="2000">
                          <a:effectLst/>
                        </a:rPr>
                        <a:t>Asthma</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15</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21</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26</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3178086"/>
                  </a:ext>
                </a:extLst>
              </a:tr>
              <a:tr h="751115">
                <a:tc>
                  <a:txBody>
                    <a:bodyPr/>
                    <a:lstStyle/>
                    <a:p>
                      <a:pPr algn="l">
                        <a:spcAft>
                          <a:spcPts val="500"/>
                        </a:spcAft>
                      </a:pPr>
                      <a:r>
                        <a:rPr lang="en-AU" sz="2000">
                          <a:effectLst/>
                        </a:rPr>
                        <a:t>Chronic sinusitis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13</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n/a</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n/a</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0575618"/>
                  </a:ext>
                </a:extLst>
              </a:tr>
              <a:tr h="751115">
                <a:tc>
                  <a:txBody>
                    <a:bodyPr/>
                    <a:lstStyle/>
                    <a:p>
                      <a:pPr algn="l">
                        <a:spcAft>
                          <a:spcPts val="500"/>
                        </a:spcAft>
                      </a:pPr>
                      <a:r>
                        <a:rPr lang="en-AU" sz="2000">
                          <a:effectLst/>
                        </a:rPr>
                        <a:t>Other diseases of the respiratory system</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19</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20</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n/a</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n/a</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15</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1525452"/>
                  </a:ext>
                </a:extLst>
              </a:tr>
              <a:tr h="751115">
                <a:tc>
                  <a:txBody>
                    <a:bodyPr/>
                    <a:lstStyle/>
                    <a:p>
                      <a:pPr algn="l">
                        <a:spcAft>
                          <a:spcPts val="500"/>
                        </a:spcAft>
                      </a:pPr>
                      <a:r>
                        <a:rPr lang="en-AU" sz="2000">
                          <a:effectLst/>
                        </a:rPr>
                        <a:t>Total respiratory system diseases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37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n/a</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n/a</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29</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0849077"/>
                  </a:ext>
                </a:extLst>
              </a:tr>
            </a:tbl>
          </a:graphicData>
        </a:graphic>
      </p:graphicFrame>
      <p:sp>
        <p:nvSpPr>
          <p:cNvPr id="4" name="TextBox 3">
            <a:extLst>
              <a:ext uri="{FF2B5EF4-FFF2-40B4-BE49-F238E27FC236}">
                <a16:creationId xmlns:a16="http://schemas.microsoft.com/office/drawing/2014/main" id="{EA6E8FA0-7133-48AC-44F7-A0BA33028C5E}"/>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ABS, 2019 [60]</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8C74277-AE66-9526-0288-CB6AEA000130}"/>
              </a:ext>
            </a:extLst>
          </p:cNvPr>
          <p:cNvSpPr txBox="1"/>
          <p:nvPr/>
        </p:nvSpPr>
        <p:spPr>
          <a:xfrm>
            <a:off x="1268046" y="8001000"/>
            <a:ext cx="13030200" cy="823302"/>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‘Other diseases of the respiratory system’ includes hay fever and allergic rhinitis, chronic sinusitis, all other diseases of respiratory system, symptoms/signs involving respiratory systems.</a:t>
            </a: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n/a – non applicable, information unavailable.</a:t>
            </a:r>
          </a:p>
          <a:p>
            <a:pPr marL="594360" indent="-594360" algn="l">
              <a:spcAft>
                <a:spcPts val="300"/>
              </a:spcAft>
              <a:tabLst>
                <a:tab pos="457200" algn="l"/>
                <a:tab pos="594360" algn="l"/>
              </a:tabLst>
            </a:pP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090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lIns="0" tIns="0" rIns="0" bIns="0"/>
          <a:lstStyle/>
          <a:p>
            <a:r>
              <a:rPr lang="en-US" dirty="0">
                <a:solidFill>
                  <a:srgbClr val="9BBB59"/>
                </a:solidFill>
              </a:rPr>
              <a:t>Table 22. </a:t>
            </a:r>
            <a:r>
              <a:rPr lang="en-US" dirty="0" err="1">
                <a:solidFill>
                  <a:srgbClr val="9BBB59"/>
                </a:solidFill>
              </a:rPr>
              <a:t>Hospitalisation</a:t>
            </a:r>
            <a:r>
              <a:rPr lang="en-US" dirty="0">
                <a:solidFill>
                  <a:srgbClr val="9BBB59"/>
                </a:solidFill>
              </a:rPr>
              <a:t> rates for selected respiratory diseases among Aboriginal and Torres Strait Islander people, by age-group and remoteness, 2016-18, proportion (%). </a:t>
            </a:r>
            <a:endParaRPr lang="en-AU" dirty="0">
              <a:solidFill>
                <a:srgbClr val="9BBB59"/>
              </a:solidFill>
            </a:endParaRPr>
          </a:p>
        </p:txBody>
      </p:sp>
      <p:graphicFrame>
        <p:nvGraphicFramePr>
          <p:cNvPr id="3" name="Table 2">
            <a:extLst>
              <a:ext uri="{FF2B5EF4-FFF2-40B4-BE49-F238E27FC236}">
                <a16:creationId xmlns:a16="http://schemas.microsoft.com/office/drawing/2014/main" id="{D6A1BF39-1C7D-7674-4928-90A115F5C59E}"/>
              </a:ext>
            </a:extLst>
          </p:cNvPr>
          <p:cNvGraphicFramePr>
            <a:graphicFrameLocks noGrp="1"/>
          </p:cNvGraphicFramePr>
          <p:nvPr/>
        </p:nvGraphicFramePr>
        <p:xfrm>
          <a:off x="1270000" y="2743200"/>
          <a:ext cx="13030200" cy="5257798"/>
        </p:xfrm>
        <a:graphic>
          <a:graphicData uri="http://schemas.openxmlformats.org/drawingml/2006/table">
            <a:tbl>
              <a:tblPr firstRow="1" firstCol="1" bandRow="1">
                <a:tableStyleId>{1FECB4D8-DB02-4DC6-A0A2-4F2EBAE1DC90}</a:tableStyleId>
              </a:tblPr>
              <a:tblGrid>
                <a:gridCol w="2057400">
                  <a:extLst>
                    <a:ext uri="{9D8B030D-6E8A-4147-A177-3AD203B41FA5}">
                      <a16:colId xmlns:a16="http://schemas.microsoft.com/office/drawing/2014/main" val="1932940606"/>
                    </a:ext>
                  </a:extLst>
                </a:gridCol>
                <a:gridCol w="1371600">
                  <a:extLst>
                    <a:ext uri="{9D8B030D-6E8A-4147-A177-3AD203B41FA5}">
                      <a16:colId xmlns:a16="http://schemas.microsoft.com/office/drawing/2014/main" val="3289611535"/>
                    </a:ext>
                  </a:extLst>
                </a:gridCol>
                <a:gridCol w="1371600">
                  <a:extLst>
                    <a:ext uri="{9D8B030D-6E8A-4147-A177-3AD203B41FA5}">
                      <a16:colId xmlns:a16="http://schemas.microsoft.com/office/drawing/2014/main" val="3383614741"/>
                    </a:ext>
                  </a:extLst>
                </a:gridCol>
                <a:gridCol w="1371600">
                  <a:extLst>
                    <a:ext uri="{9D8B030D-6E8A-4147-A177-3AD203B41FA5}">
                      <a16:colId xmlns:a16="http://schemas.microsoft.com/office/drawing/2014/main" val="3181418430"/>
                    </a:ext>
                  </a:extLst>
                </a:gridCol>
                <a:gridCol w="1371600">
                  <a:extLst>
                    <a:ext uri="{9D8B030D-6E8A-4147-A177-3AD203B41FA5}">
                      <a16:colId xmlns:a16="http://schemas.microsoft.com/office/drawing/2014/main" val="313195956"/>
                    </a:ext>
                  </a:extLst>
                </a:gridCol>
                <a:gridCol w="1371600">
                  <a:extLst>
                    <a:ext uri="{9D8B030D-6E8A-4147-A177-3AD203B41FA5}">
                      <a16:colId xmlns:a16="http://schemas.microsoft.com/office/drawing/2014/main" val="2299412887"/>
                    </a:ext>
                  </a:extLst>
                </a:gridCol>
                <a:gridCol w="1143000">
                  <a:extLst>
                    <a:ext uri="{9D8B030D-6E8A-4147-A177-3AD203B41FA5}">
                      <a16:colId xmlns:a16="http://schemas.microsoft.com/office/drawing/2014/main" val="3032263715"/>
                    </a:ext>
                  </a:extLst>
                </a:gridCol>
                <a:gridCol w="1600200">
                  <a:extLst>
                    <a:ext uri="{9D8B030D-6E8A-4147-A177-3AD203B41FA5}">
                      <a16:colId xmlns:a16="http://schemas.microsoft.com/office/drawing/2014/main" val="510775299"/>
                    </a:ext>
                  </a:extLst>
                </a:gridCol>
                <a:gridCol w="1371600">
                  <a:extLst>
                    <a:ext uri="{9D8B030D-6E8A-4147-A177-3AD203B41FA5}">
                      <a16:colId xmlns:a16="http://schemas.microsoft.com/office/drawing/2014/main" val="3516975444"/>
                    </a:ext>
                  </a:extLst>
                </a:gridCol>
              </a:tblGrid>
              <a:tr h="736480">
                <a:tc rowSpan="2">
                  <a:txBody>
                    <a:bodyPr/>
                    <a:lstStyle/>
                    <a:p>
                      <a:pPr algn="l">
                        <a:spcAft>
                          <a:spcPts val="500"/>
                        </a:spcAft>
                      </a:pPr>
                      <a:r>
                        <a:rPr lang="en-AU" sz="2000" dirty="0">
                          <a:effectLst/>
                        </a:rPr>
                        <a:t> </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4">
                  <a:txBody>
                    <a:bodyPr/>
                    <a:lstStyle/>
                    <a:p>
                      <a:pPr algn="l">
                        <a:spcAft>
                          <a:spcPts val="500"/>
                        </a:spcAft>
                      </a:pPr>
                      <a:r>
                        <a:rPr lang="en-AU" sz="2000" dirty="0">
                          <a:effectLst/>
                        </a:rPr>
                        <a:t>Age-group (years)</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gridSpan="4">
                  <a:txBody>
                    <a:bodyPr/>
                    <a:lstStyle/>
                    <a:p>
                      <a:pPr algn="l">
                        <a:spcAft>
                          <a:spcPts val="500"/>
                        </a:spcAft>
                      </a:pPr>
                      <a:r>
                        <a:rPr lang="en-AU" sz="2000">
                          <a:effectLst/>
                        </a:rPr>
                        <a:t>Remoteness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741394835"/>
                  </a:ext>
                </a:extLst>
              </a:tr>
              <a:tr h="736480">
                <a:tc vMerge="1">
                  <a:txBody>
                    <a:bodyPr/>
                    <a:lstStyle/>
                    <a:p>
                      <a:endParaRPr lang="en-AU"/>
                    </a:p>
                  </a:txBody>
                  <a:tcPr/>
                </a:tc>
                <a:tc>
                  <a:txBody>
                    <a:bodyPr/>
                    <a:lstStyle/>
                    <a:p>
                      <a:pPr algn="l">
                        <a:spcAft>
                          <a:spcPts val="500"/>
                        </a:spcAft>
                      </a:pPr>
                      <a:r>
                        <a:rPr lang="en-AU" sz="2000" dirty="0">
                          <a:solidFill>
                            <a:schemeClr val="bg1"/>
                          </a:solidFill>
                          <a:effectLst/>
                        </a:rPr>
                        <a:t>0-14</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15-24</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25-44</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45-64</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r>
                        <a:rPr lang="en-AU" sz="2000" dirty="0">
                          <a:solidFill>
                            <a:schemeClr val="bg1"/>
                          </a:solidFill>
                          <a:effectLst/>
                        </a:rPr>
                        <a:t>65+</a:t>
                      </a:r>
                      <a:endParaRPr lang="en-AU" dirty="0">
                        <a:solidFill>
                          <a:schemeClr val="bg1"/>
                        </a:solidFill>
                      </a:endParaRPr>
                    </a:p>
                  </a:txBody>
                  <a:tcPr marL="68580" marR="68580" marT="0" marB="0" anchor="ctr">
                    <a:solidFill>
                      <a:srgbClr val="9BBB59"/>
                    </a:solidFill>
                  </a:tcPr>
                </a:tc>
                <a:tc>
                  <a:txBody>
                    <a:bodyPr/>
                    <a:lstStyle/>
                    <a:p>
                      <a:pPr algn="l">
                        <a:spcAft>
                          <a:spcPts val="500"/>
                        </a:spcAft>
                      </a:pPr>
                      <a:r>
                        <a:rPr lang="en-AU" sz="2000">
                          <a:solidFill>
                            <a:schemeClr val="bg1"/>
                          </a:solidFill>
                          <a:effectLst/>
                        </a:rPr>
                        <a:t>Major Cities</a:t>
                      </a:r>
                      <a:endParaRPr lang="en-AU" sz="20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Remote/</a:t>
                      </a:r>
                      <a:br>
                        <a:rPr lang="en-AU" sz="2000" dirty="0">
                          <a:solidFill>
                            <a:schemeClr val="bg1"/>
                          </a:solidFill>
                          <a:effectLst/>
                        </a:rPr>
                      </a:br>
                      <a:r>
                        <a:rPr lang="en-AU" sz="2000" dirty="0">
                          <a:solidFill>
                            <a:schemeClr val="bg1"/>
                          </a:solidFill>
                          <a:effectLst/>
                        </a:rPr>
                        <a:t>Very Remote</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Crude rate</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extLst>
                  <a:ext uri="{0D108BD9-81ED-4DB2-BD59-A6C34878D82A}">
                    <a16:rowId xmlns:a16="http://schemas.microsoft.com/office/drawing/2014/main" val="3448419321"/>
                  </a:ext>
                </a:extLst>
              </a:tr>
              <a:tr h="934288">
                <a:tc>
                  <a:txBody>
                    <a:bodyPr/>
                    <a:lstStyle/>
                    <a:p>
                      <a:pPr algn="l">
                        <a:spcAft>
                          <a:spcPts val="500"/>
                        </a:spcAft>
                      </a:pPr>
                      <a:r>
                        <a:rPr lang="en-AU" sz="2000" dirty="0">
                          <a:effectLst/>
                        </a:rPr>
                        <a:t>Influenza and pneumonia</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5.5</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2.2</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6.7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AU" sz="2000">
                          <a:effectLst/>
                        </a:rPr>
                        <a:t>31</a:t>
                      </a:r>
                      <a:endParaRPr lang="en-AU"/>
                    </a:p>
                  </a:txBody>
                  <a:tcPr marL="68580" marR="68580" marT="0" marB="0" anchor="ctr"/>
                </a:tc>
                <a:tc>
                  <a:txBody>
                    <a:bodyPr/>
                    <a:lstStyle/>
                    <a:p>
                      <a:pPr algn="l">
                        <a:spcAft>
                          <a:spcPts val="500"/>
                        </a:spcAft>
                      </a:pPr>
                      <a:r>
                        <a:rPr lang="en-AU" sz="2000">
                          <a:effectLst/>
                        </a:rPr>
                        <a:t>7.2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25</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8.3</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3910625"/>
                  </a:ext>
                </a:extLst>
              </a:tr>
              <a:tr h="934288">
                <a:tc>
                  <a:txBody>
                    <a:bodyPr/>
                    <a:lstStyle/>
                    <a:p>
                      <a:pPr algn="l">
                        <a:spcAft>
                          <a:spcPts val="500"/>
                        </a:spcAft>
                      </a:pPr>
                      <a:r>
                        <a:rPr lang="en-AU" sz="2000">
                          <a:effectLst/>
                        </a:rPr>
                        <a:t>COPD</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n/a</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n/a</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n/a</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n/a</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AU" sz="2000" dirty="0">
                          <a:effectLst/>
                        </a:rPr>
                        <a:t>n/a</a:t>
                      </a:r>
                      <a:endParaRPr lang="en-AU" dirty="0"/>
                    </a:p>
                  </a:txBody>
                  <a:tcPr marL="68580" marR="68580" marT="0" marB="0" anchor="ctr"/>
                </a:tc>
                <a:tc>
                  <a:txBody>
                    <a:bodyPr/>
                    <a:lstStyle/>
                    <a:p>
                      <a:pPr algn="l">
                        <a:spcAft>
                          <a:spcPts val="500"/>
                        </a:spcAft>
                      </a:pPr>
                      <a:r>
                        <a:rPr lang="en-AU" sz="2000" dirty="0">
                          <a:effectLst/>
                        </a:rPr>
                        <a:t>4.2</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7459333"/>
                  </a:ext>
                </a:extLst>
              </a:tr>
              <a:tr h="981974">
                <a:tc>
                  <a:txBody>
                    <a:bodyPr/>
                    <a:lstStyle/>
                    <a:p>
                      <a:pPr algn="l">
                        <a:spcAft>
                          <a:spcPts val="500"/>
                        </a:spcAft>
                      </a:pPr>
                      <a:r>
                        <a:rPr lang="en-AU" sz="2000">
                          <a:effectLst/>
                        </a:rPr>
                        <a:t>Acute upper respiratory infection</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2.1</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AU" sz="2000" dirty="0">
                          <a:effectLst/>
                        </a:rPr>
                        <a:t>2.0</a:t>
                      </a:r>
                      <a:endParaRPr lang="en-AU" dirty="0"/>
                    </a:p>
                  </a:txBody>
                  <a:tcPr marL="68580" marR="68580" marT="0" marB="0" anchor="ctr"/>
                </a:tc>
                <a:tc>
                  <a:txBody>
                    <a:bodyPr/>
                    <a:lstStyle/>
                    <a:p>
                      <a:pPr algn="l">
                        <a:spcAft>
                          <a:spcPts val="500"/>
                        </a:spcAft>
                      </a:pPr>
                      <a:r>
                        <a:rPr lang="en-AU" sz="2000" dirty="0">
                          <a:effectLst/>
                        </a:rPr>
                        <a:t>2.6</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5.8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4.4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7313852"/>
                  </a:ext>
                </a:extLst>
              </a:tr>
              <a:tr h="934288">
                <a:tc>
                  <a:txBody>
                    <a:bodyPr/>
                    <a:lstStyle/>
                    <a:p>
                      <a:pPr algn="l">
                        <a:spcAft>
                          <a:spcPts val="500"/>
                        </a:spcAft>
                      </a:pPr>
                      <a:r>
                        <a:rPr lang="en-AU" sz="2000">
                          <a:effectLst/>
                        </a:rPr>
                        <a:t>Asthma</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AU" sz="2000" dirty="0">
                          <a:effectLst/>
                        </a:rPr>
                        <a:t>2.6</a:t>
                      </a:r>
                      <a:endParaRPr lang="en-AU" dirty="0"/>
                    </a:p>
                  </a:txBody>
                  <a:tcPr marL="68580" marR="68580" marT="0" marB="0" anchor="ctr"/>
                </a:tc>
                <a:tc>
                  <a:txBody>
                    <a:bodyPr/>
                    <a:lstStyle/>
                    <a:p>
                      <a:pPr algn="l">
                        <a:spcAft>
                          <a:spcPts val="500"/>
                        </a:spcAft>
                      </a:pPr>
                      <a:r>
                        <a:rPr lang="en-AU" sz="2000" dirty="0">
                          <a:effectLst/>
                        </a:rPr>
                        <a:t>2.5</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3.5</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2.8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6887049"/>
                  </a:ext>
                </a:extLst>
              </a:tr>
            </a:tbl>
          </a:graphicData>
        </a:graphic>
      </p:graphicFrame>
      <p:sp>
        <p:nvSpPr>
          <p:cNvPr id="4" name="TextBox 3">
            <a:extLst>
              <a:ext uri="{FF2B5EF4-FFF2-40B4-BE49-F238E27FC236}">
                <a16:creationId xmlns:a16="http://schemas.microsoft.com/office/drawing/2014/main" id="{E274CA4C-A4CA-1DD7-5F61-883DC2BCBA53}"/>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SCRGSP (Derived from [51])</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7972236-6CC3-49CD-1266-3D7CADF3CF29}"/>
              </a:ext>
            </a:extLst>
          </p:cNvPr>
          <p:cNvSpPr txBox="1"/>
          <p:nvPr/>
        </p:nvSpPr>
        <p:spPr>
          <a:xfrm>
            <a:off x="1268046" y="8001000"/>
            <a:ext cx="13030200" cy="442878"/>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tabLst>
                <a:tab pos="457200" algn="l"/>
                <a:tab pos="594360" algn="l"/>
              </a:tabLst>
            </a:pP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n/a – non applicable, information </a:t>
            </a:r>
            <a:r>
              <a:rPr lang="fr-FR" sz="1000" dirty="0" err="1">
                <a:effectLst/>
                <a:latin typeface="Calibri" panose="020F0502020204030204" pitchFamily="34" charset="0"/>
                <a:ea typeface="Times New Roman" panose="02020603050405020304" pitchFamily="18" charset="0"/>
                <a:cs typeface="Times New Roman" panose="02020603050405020304" pitchFamily="18" charset="0"/>
              </a:rPr>
              <a:t>unavailable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859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Eye health</a:t>
            </a:r>
            <a:endParaRPr lang="en-AU" sz="2400"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eye and sight problems were reported by 38% of Aboriginal people and 40% of Torres Strait Islander people.</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eye and sight problems were reported by 32% of Aboriginal and Torres Strait Islander males and by 43% of females.</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the most common eye conditions reported by Aboriginal and Torres Strait Islander people were hyperopia (long sightedness: 22%), myopia (short sightedness: 16%), other diseases of the eye and adnexa (8.7%), cataract (1.4%), blindness (0.9%) and glaucoma (0.5%).</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10% of Aboriginal and Torres Strait Islander children, aged 0-14 years, were reported to have eye or sight problems.</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 196 cases of trachoma were detected among 2,177 Aboriginal and Torres Strait Islander children aged 5-9 years living in at-risk communities in Qld, WA, SA and the NT.</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2017-19, 5,826 of the 9,681(60%)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for diseases of the eye among Aboriginal and Torres Strait Islander people were for disorders of the lens (mainly cataracts).</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2017-19, crude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rates for eye disease, by Indigenous Regions, ranged from 1.9 per 1,000 in Western Metropolitan Sydney, NSW to 12 per 1,000 in the Pilbara, WA.</a:t>
            </a:r>
          </a:p>
        </p:txBody>
      </p:sp>
    </p:spTree>
    <p:extLst>
      <p:ext uri="{BB962C8B-B14F-4D97-AF65-F5344CB8AC3E}">
        <p14:creationId xmlns:p14="http://schemas.microsoft.com/office/powerpoint/2010/main" val="2177704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Ear health and hearing</a:t>
            </a:r>
            <a:endParaRPr lang="en-AU" sz="2400"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43% of Aboriginal and Torres Strait Islander people aged seven years and over had measured hearing loss in one or both ears.</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There were 3,355 ear-related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in 2020-21, representing 1.0% of all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(excluding dialysis) of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The most common ear-related reasons for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in 2018-20 were middle ear disease/s (73% of ear/hearing related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inner ear disease/s (8.2%), otitis externa (7.1%) and hearing loss (6.0%).</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hearing loss was the 13th leading specific cause of total disease burden among Aboriginal and Torres Strait Islander people.</a:t>
            </a:r>
          </a:p>
        </p:txBody>
      </p:sp>
    </p:spTree>
    <p:extLst>
      <p:ext uri="{BB962C8B-B14F-4D97-AF65-F5344CB8AC3E}">
        <p14:creationId xmlns:p14="http://schemas.microsoft.com/office/powerpoint/2010/main" val="752189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Oral health</a:t>
            </a:r>
            <a:endParaRPr lang="en-AU" sz="2400"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2012-2014, 61% of Aboriginal and Torres Strait Islander children aged 5-10 years had experienced tooth decay in their baby teeth, and 36% of Aboriginal and Torres Strait Islander children aged 6-14 years had experienced tooth decay in their permanent teeth.</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2017-18, 7.1% of Aboriginal and Torres Strait Islander people aged 15 years and over had complete tooth loss.</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there were 3,773 potentially preventable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for dental conditions for Aboriginal and Torres Strait Islander people. The crude rate of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was 4.5 per 1,000.</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oral disorders accounted for 2.1% of total disease burden among Aboriginal and Torres Strait Islander people. Of this, 63% was caused by dental caries.</a:t>
            </a:r>
          </a:p>
        </p:txBody>
      </p:sp>
    </p:spTree>
    <p:extLst>
      <p:ext uri="{BB962C8B-B14F-4D97-AF65-F5344CB8AC3E}">
        <p14:creationId xmlns:p14="http://schemas.microsoft.com/office/powerpoint/2010/main" val="140215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Key facts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sz="2400"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tabLst>
                <a:tab pos="215900" algn="l"/>
              </a:tabLst>
            </a:pP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the age-standardised death rate for Aboriginal and Torres Strait Islander people living in NSW, Qld, WA, SA and the NT was 9.5 per 1,000.</a:t>
            </a:r>
          </a:p>
          <a:p>
            <a:pPr marL="342900" lvl="0" indent="-342900" algn="l">
              <a:buFont typeface="Symbol" panose="05050102010706020507" pitchFamily="18" charset="2"/>
              <a:buChar char=""/>
              <a:tabLst>
                <a:tab pos="215900" algn="l"/>
              </a:tabLst>
            </a:pP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Aboriginal and Torres Strait Islander people born in 2015-2017, life expectancy was estimated to be 71.6 years for males and 75.6 years for females, around 8-9 years less than the estimates for non-Indigenous males and females.</a:t>
            </a:r>
          </a:p>
          <a:p>
            <a:pPr marL="342900" lvl="0" indent="-342900" algn="l">
              <a:buFont typeface="Symbol" panose="05050102010706020507" pitchFamily="18" charset="2"/>
              <a:buChar char=""/>
              <a:tabLst>
                <a:tab pos="215900" algn="l"/>
              </a:tabLst>
            </a:pP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the median age at death for Aboriginal and Torres Strait Islander people in NSW, Qld, WA, SA and the NT was 61.7 years. </a:t>
            </a:r>
          </a:p>
          <a:p>
            <a:pPr marL="342900" lvl="0" indent="-342900" algn="l">
              <a:buFont typeface="Symbol" panose="05050102010706020507" pitchFamily="18" charset="2"/>
              <a:buChar char=""/>
              <a:tabLst>
                <a:tab pos="215900" algn="l"/>
              </a:tabLst>
            </a:pPr>
            <a:r>
              <a:rPr lang="en-AU" sz="2000" b="0" dirty="0">
                <a:solidFill>
                  <a:schemeClr val="tx1"/>
                </a:solidFill>
                <a:effectLst/>
                <a:latin typeface="Source Sans Pro" panose="020B0503030403020204" pitchFamily="34" charset="0"/>
                <a:ea typeface="Times New Roman" panose="02020603050405020304" pitchFamily="18" charset="0"/>
                <a:cs typeface="Source Sans Pro" panose="020B0503030403020204" pitchFamily="34" charset="0"/>
              </a:rPr>
              <a:t>For 2015-2019, among Aboriginal and Torres Strait Islander children aged 0-4 years, living in NSW, Qld, WA, SA and the NT, there were 622 deaths; 527 in children aged 0-1 years (85% of deaths) and 95 in children aged 1-4 years.</a:t>
            </a:r>
            <a:endPar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tabLst>
                <a:tab pos="215900" algn="l"/>
              </a:tabLst>
            </a:pP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the leading causes of death among Aboriginal and Torres Strait Islander people living in NSW, Qld, WA, SA and the NT were ischaemic heart disease (IHD), diabetes, chronic lower respiratory diseases and lung and related cancers.</a:t>
            </a:r>
          </a:p>
          <a:p>
            <a:pPr marL="342900" lvl="0" indent="-342900" algn="l">
              <a:buFont typeface="Symbol" panose="05050102010706020507" pitchFamily="18" charset="2"/>
              <a:buChar char=""/>
              <a:tabLst>
                <a:tab pos="215900" algn="l"/>
              </a:tabLst>
            </a:pP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2012-2020, the maternal mortality ratio for Aboriginal and Torres Strait Islander women was 16 deaths per 100,000 women who gave birth. </a:t>
            </a:r>
          </a:p>
          <a:p>
            <a:pPr marL="342900" lvl="0" indent="-342900" algn="l">
              <a:buFont typeface="Symbol" panose="05050102010706020507" pitchFamily="18" charset="2"/>
              <a:buChar char=""/>
              <a:tabLst>
                <a:tab pos="215900" algn="l"/>
              </a:tabLst>
            </a:pPr>
            <a:r>
              <a:rPr lang="en-AU"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2015-2019, there were 7,366 deaths (males: 4,322; females: 3,044) from avoidable causes among Aboriginal and Torres Strait Islander people aged 0-74 years living in NSW, Qld, WA, SA and the NT, representing 60% of all deaths for this period.</a:t>
            </a:r>
          </a:p>
        </p:txBody>
      </p:sp>
    </p:spTree>
    <p:extLst>
      <p:ext uri="{BB962C8B-B14F-4D97-AF65-F5344CB8AC3E}">
        <p14:creationId xmlns:p14="http://schemas.microsoft.com/office/powerpoint/2010/main" val="1144138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Selected health conditions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20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Disability</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the 2021 Census, 8.2% of Aboriginal and Torres Strait Islander people reported a need for assistance with either self-care, mobility, or communication.</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38% of Aboriginal people, and 35% of Torres Strait Islander people reported having a disability or restrictive long-term health condition.</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8.2% of Aboriginal people and 8.3% of Torres Strait Islander people reported a profound or severe core activity limitation.</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Aboriginal and Torres Strait Islander people reported a profound/severe disability more often in non-remote areas (8.6%) than in remote areas (5.7%).</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the most commonly self-reported disabilities for Aboriginal and Torres Strait Islander people were physical (63%), sensory (47%), psychological (23%) and intellectual (18%). </a:t>
            </a:r>
          </a:p>
        </p:txBody>
      </p:sp>
    </p:spTree>
    <p:extLst>
      <p:ext uri="{BB962C8B-B14F-4D97-AF65-F5344CB8AC3E}">
        <p14:creationId xmlns:p14="http://schemas.microsoft.com/office/powerpoint/2010/main" val="433046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lgn="l"/>
            <a:r>
              <a:rPr lang="en-AU" sz="3200" b="1" dirty="0">
                <a:effectLst/>
                <a:latin typeface="Source Sans Pro" panose="020B0503030403020204" pitchFamily="34" charset="0"/>
                <a:ea typeface="Times New Roman" panose="02020603050405020304" pitchFamily="18" charset="0"/>
                <a:cs typeface="Times New Roman" panose="02020603050405020304" pitchFamily="18" charset="0"/>
              </a:rPr>
              <a:t>Communicable diseases</a:t>
            </a:r>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2000" cy="6172200"/>
          </a:xfrm>
        </p:spPr>
        <p:txBody>
          <a:bodyPr/>
          <a:lstStyle/>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 there were 7,030 notifications of chlamydia for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 there were 4,237 notifications of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gonorrhoea</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for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 there were 883 notifications of syphilis for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there were 17 (3.1% of 552 total cases) notifications of human immunodeficiency virus (HIV) infection among Aboriginal and Torres Strait Islander people. </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 there were 1,106 Aboriginal and Torres Strait Islander people diagnosed with newly notified hepatitis C virus (HCV). </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 there were 151 Aboriginal and Torres Strait Islander people diagnosed with newly notified hepatitis B virus (HBV). </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2017-2021, there were 1,207 notifications (14% of the total notifications of 8,578) of invasive pneumococcal disease (IPD) for Aboriginal and Torres Strait Islander people.</a:t>
            </a:r>
          </a:p>
        </p:txBody>
      </p:sp>
    </p:spTree>
    <p:extLst>
      <p:ext uri="{BB962C8B-B14F-4D97-AF65-F5344CB8AC3E}">
        <p14:creationId xmlns:p14="http://schemas.microsoft.com/office/powerpoint/2010/main" val="332564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lgn="l"/>
            <a:r>
              <a:rPr lang="en-AU" sz="3200" b="1" dirty="0">
                <a:effectLst/>
                <a:latin typeface="Source Sans Pro" panose="020B0503030403020204" pitchFamily="34" charset="0"/>
                <a:ea typeface="Times New Roman" panose="02020603050405020304" pitchFamily="18" charset="0"/>
                <a:cs typeface="Times New Roman" panose="02020603050405020304" pitchFamily="18" charset="0"/>
              </a:rPr>
              <a:t>Communicable diseases</a:t>
            </a:r>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2000" cy="6172200"/>
          </a:xfrm>
        </p:spPr>
        <p:txBody>
          <a:bodyPr/>
          <a:lstStyle/>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2017-2021, 178 (17%) of the 1,025 notified cases of invasive meningococcal disease (IMD) were identified as Aboriginal and Torres Strait Islander. </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 the notification rate for tuberculosis (TB) among Aboriginal and Torres Strait Islander people was 3.0 per 100,000. </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2000-2017, there were 76 Aboriginal and Torres Strait Islander people diagnosed with invasive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Haemophilus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influenzae type b (Hib) in Australia.</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A 2018 systematic review found that the median prevalence of impetigo among remote-living Aboriginal and Torres Strait Islander children in northern Australia was 45%.</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there were 1,230 Aboriginal and Torres Strait Islander children, aged four years and under, who were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hospitalised</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with a principal diagnosis of ‘diseases of the skin and subcutaneous tissue’.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skin disorders accounted for 1.4% of total burden from all diseases among Aboriginal and Torres Strait Islander people.</a:t>
            </a:r>
          </a:p>
        </p:txBody>
      </p:sp>
    </p:spTree>
    <p:extLst>
      <p:ext uri="{BB962C8B-B14F-4D97-AF65-F5344CB8AC3E}">
        <p14:creationId xmlns:p14="http://schemas.microsoft.com/office/powerpoint/2010/main" val="4185354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Communicable diseases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lIns="0" tIns="0" rIns="0" bIns="0"/>
          <a:lstStyle/>
          <a:p>
            <a:r>
              <a:rPr lang="en-US" dirty="0">
                <a:solidFill>
                  <a:srgbClr val="9BBB59"/>
                </a:solidFill>
              </a:rPr>
              <a:t>Table 23. Notification rates of chlamydia for Aboriginal and Torres Strait Islander people by age-group, Qld, WA, SA, the ACT and the NT, 2016-2020 </a:t>
            </a:r>
            <a:endParaRPr lang="en-AU" dirty="0">
              <a:solidFill>
                <a:srgbClr val="9BBB59"/>
              </a:solidFill>
            </a:endParaRPr>
          </a:p>
        </p:txBody>
      </p:sp>
      <p:graphicFrame>
        <p:nvGraphicFramePr>
          <p:cNvPr id="3" name="Table 2">
            <a:extLst>
              <a:ext uri="{FF2B5EF4-FFF2-40B4-BE49-F238E27FC236}">
                <a16:creationId xmlns:a16="http://schemas.microsoft.com/office/drawing/2014/main" id="{6773606A-F537-6813-5BD0-08C81F2D6E3E}"/>
              </a:ext>
            </a:extLst>
          </p:cNvPr>
          <p:cNvGraphicFramePr>
            <a:graphicFrameLocks noGrp="1"/>
          </p:cNvGraphicFramePr>
          <p:nvPr/>
        </p:nvGraphicFramePr>
        <p:xfrm>
          <a:off x="1262185" y="2773680"/>
          <a:ext cx="13038018" cy="5227320"/>
        </p:xfrm>
        <a:graphic>
          <a:graphicData uri="http://schemas.openxmlformats.org/drawingml/2006/table">
            <a:tbl>
              <a:tblPr firstRow="1" firstCol="1" bandRow="1">
                <a:tableStyleId>{1FECB4D8-DB02-4DC6-A0A2-4F2EBAE1DC90}</a:tableStyleId>
              </a:tblPr>
              <a:tblGrid>
                <a:gridCol w="2173003">
                  <a:extLst>
                    <a:ext uri="{9D8B030D-6E8A-4147-A177-3AD203B41FA5}">
                      <a16:colId xmlns:a16="http://schemas.microsoft.com/office/drawing/2014/main" val="2804246799"/>
                    </a:ext>
                  </a:extLst>
                </a:gridCol>
                <a:gridCol w="2173003">
                  <a:extLst>
                    <a:ext uri="{9D8B030D-6E8A-4147-A177-3AD203B41FA5}">
                      <a16:colId xmlns:a16="http://schemas.microsoft.com/office/drawing/2014/main" val="557097385"/>
                    </a:ext>
                  </a:extLst>
                </a:gridCol>
                <a:gridCol w="2173003">
                  <a:extLst>
                    <a:ext uri="{9D8B030D-6E8A-4147-A177-3AD203B41FA5}">
                      <a16:colId xmlns:a16="http://schemas.microsoft.com/office/drawing/2014/main" val="1106103100"/>
                    </a:ext>
                  </a:extLst>
                </a:gridCol>
                <a:gridCol w="2173003">
                  <a:extLst>
                    <a:ext uri="{9D8B030D-6E8A-4147-A177-3AD203B41FA5}">
                      <a16:colId xmlns:a16="http://schemas.microsoft.com/office/drawing/2014/main" val="1315775389"/>
                    </a:ext>
                  </a:extLst>
                </a:gridCol>
                <a:gridCol w="2173003">
                  <a:extLst>
                    <a:ext uri="{9D8B030D-6E8A-4147-A177-3AD203B41FA5}">
                      <a16:colId xmlns:a16="http://schemas.microsoft.com/office/drawing/2014/main" val="937216336"/>
                    </a:ext>
                  </a:extLst>
                </a:gridCol>
                <a:gridCol w="2173003">
                  <a:extLst>
                    <a:ext uri="{9D8B030D-6E8A-4147-A177-3AD203B41FA5}">
                      <a16:colId xmlns:a16="http://schemas.microsoft.com/office/drawing/2014/main" val="1467640743"/>
                    </a:ext>
                  </a:extLst>
                </a:gridCol>
              </a:tblGrid>
              <a:tr h="653415">
                <a:tc>
                  <a:txBody>
                    <a:bodyPr/>
                    <a:lstStyle/>
                    <a:p>
                      <a:pPr algn="l">
                        <a:spcAft>
                          <a:spcPts val="500"/>
                        </a:spcAft>
                      </a:pPr>
                      <a:r>
                        <a:rPr lang="en-AU" sz="2000" dirty="0">
                          <a:effectLst/>
                        </a:rPr>
                        <a:t>Age-group (years)</a:t>
                      </a:r>
                      <a:endParaRPr lang="en-AU" sz="2000" i="1" dirty="0">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2016</a:t>
                      </a:r>
                      <a:endParaRPr lang="en-AU" sz="2000" i="1" dirty="0">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US" sz="2000" dirty="0">
                          <a:effectLst/>
                        </a:rPr>
                        <a:t>2017</a:t>
                      </a:r>
                      <a:endParaRPr lang="en-AU" sz="2000" i="1" dirty="0">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2018</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2019</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2020</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3044377655"/>
                  </a:ext>
                </a:extLst>
              </a:tr>
              <a:tr h="653415">
                <a:tc>
                  <a:txBody>
                    <a:bodyPr/>
                    <a:lstStyle/>
                    <a:p>
                      <a:pPr algn="l">
                        <a:spcAft>
                          <a:spcPts val="500"/>
                        </a:spcAft>
                      </a:pPr>
                      <a:r>
                        <a:rPr lang="en-AU" sz="2000" dirty="0">
                          <a:effectLst/>
                        </a:rPr>
                        <a:t>0-14</a:t>
                      </a:r>
                      <a:endParaRPr lang="en-AU" sz="2000" i="1" dirty="0">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163</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145</a:t>
                      </a:r>
                      <a:endParaRPr lang="en-AU" sz="2000" i="1" dirty="0">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159</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160</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118</a:t>
                      </a:r>
                      <a:endParaRPr lang="en-AU" sz="2000" i="1" dirty="0">
                        <a:effectLst/>
                        <a:latin typeface="+mj-lt"/>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1252915374"/>
                  </a:ext>
                </a:extLst>
              </a:tr>
              <a:tr h="653415">
                <a:tc>
                  <a:txBody>
                    <a:bodyPr/>
                    <a:lstStyle/>
                    <a:p>
                      <a:pPr algn="l">
                        <a:spcAft>
                          <a:spcPts val="500"/>
                        </a:spcAft>
                      </a:pPr>
                      <a:r>
                        <a:rPr lang="en-AU" sz="2000">
                          <a:effectLst/>
                        </a:rPr>
                        <a:t>15-19</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5,531</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5,266</a:t>
                      </a:r>
                      <a:endParaRPr lang="en-AU" sz="2000" i="1" dirty="0">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5,095</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4,663</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4,252</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351236444"/>
                  </a:ext>
                </a:extLst>
              </a:tr>
              <a:tr h="653415">
                <a:tc>
                  <a:txBody>
                    <a:bodyPr/>
                    <a:lstStyle/>
                    <a:p>
                      <a:pPr algn="l">
                        <a:spcAft>
                          <a:spcPts val="500"/>
                        </a:spcAft>
                      </a:pPr>
                      <a:r>
                        <a:rPr lang="en-AU" sz="2000">
                          <a:effectLst/>
                        </a:rPr>
                        <a:t>20-24</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4,641</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4,913</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5,010</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4,675</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4,264</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1343947031"/>
                  </a:ext>
                </a:extLst>
              </a:tr>
              <a:tr h="653415">
                <a:tc>
                  <a:txBody>
                    <a:bodyPr/>
                    <a:lstStyle/>
                    <a:p>
                      <a:pPr algn="l">
                        <a:spcAft>
                          <a:spcPts val="500"/>
                        </a:spcAft>
                      </a:pPr>
                      <a:r>
                        <a:rPr lang="en-AU" sz="2000">
                          <a:effectLst/>
                        </a:rPr>
                        <a:t>25-29</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2,832</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2,677</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2,811</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2,930</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2,600</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1573271914"/>
                  </a:ext>
                </a:extLst>
              </a:tr>
              <a:tr h="653415">
                <a:tc>
                  <a:txBody>
                    <a:bodyPr/>
                    <a:lstStyle/>
                    <a:p>
                      <a:pPr algn="l">
                        <a:spcAft>
                          <a:spcPts val="500"/>
                        </a:spcAft>
                      </a:pPr>
                      <a:r>
                        <a:rPr lang="en-AU" sz="2000">
                          <a:effectLst/>
                        </a:rPr>
                        <a:t>30-39</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1,345</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1,273</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1,398</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1,517</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1,423</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55287049"/>
                  </a:ext>
                </a:extLst>
              </a:tr>
              <a:tr h="653415">
                <a:tc>
                  <a:txBody>
                    <a:bodyPr/>
                    <a:lstStyle/>
                    <a:p>
                      <a:pPr algn="l">
                        <a:spcAft>
                          <a:spcPts val="500"/>
                        </a:spcAft>
                      </a:pPr>
                      <a:r>
                        <a:rPr lang="en-AU" sz="2000">
                          <a:effectLst/>
                        </a:rPr>
                        <a:t>40+</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209</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210</a:t>
                      </a:r>
                      <a:endParaRPr lang="en-AU" sz="2000" i="1" dirty="0">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248</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274</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262</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2211381691"/>
                  </a:ext>
                </a:extLst>
              </a:tr>
              <a:tr h="653415">
                <a:tc>
                  <a:txBody>
                    <a:bodyPr/>
                    <a:lstStyle/>
                    <a:p>
                      <a:pPr algn="l">
                        <a:spcAft>
                          <a:spcPts val="500"/>
                        </a:spcAft>
                      </a:pPr>
                      <a:r>
                        <a:rPr lang="en-AU" sz="2000">
                          <a:effectLst/>
                        </a:rPr>
                        <a:t>All ages</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1,211</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1,186</a:t>
                      </a:r>
                      <a:endParaRPr lang="en-AU" sz="2000" i="1" dirty="0">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1,229</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1,215</a:t>
                      </a:r>
                      <a:endParaRPr lang="en-AU" sz="2000" i="1">
                        <a:effectLst/>
                        <a:latin typeface="+mj-lt"/>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1,111</a:t>
                      </a:r>
                      <a:endParaRPr lang="en-AU" sz="2000" i="1" dirty="0">
                        <a:effectLst/>
                        <a:latin typeface="+mj-lt"/>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905262861"/>
                  </a:ext>
                </a:extLst>
              </a:tr>
            </a:tbl>
          </a:graphicData>
        </a:graphic>
      </p:graphicFrame>
      <p:sp>
        <p:nvSpPr>
          <p:cNvPr id="4" name="TextBox 3">
            <a:extLst>
              <a:ext uri="{FF2B5EF4-FFF2-40B4-BE49-F238E27FC236}">
                <a16:creationId xmlns:a16="http://schemas.microsoft.com/office/drawing/2014/main" id="{C6DEA767-CD67-4D7B-40D5-1052F2295F85}"/>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Kirby Institute, 2022 [172]</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06CBD6E-8ED3-4D21-342B-A3E1B1D4B86B}"/>
              </a:ext>
            </a:extLst>
          </p:cNvPr>
          <p:cNvSpPr txBox="1"/>
          <p:nvPr/>
        </p:nvSpPr>
        <p:spPr>
          <a:xfrm>
            <a:off x="1268046" y="8001000"/>
            <a:ext cx="13030200" cy="823302"/>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per 1,000,000 population.</a:t>
            </a: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for ‘All ages’ are age-</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standardised</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t>
            </a:r>
          </a:p>
          <a:p>
            <a:pPr marL="594360" indent="-594360" algn="l">
              <a:spcAft>
                <a:spcPts val="300"/>
              </a:spcAft>
              <a:tabLst>
                <a:tab pos="457200" algn="l"/>
                <a:tab pos="594360" algn="l"/>
              </a:tabLst>
            </a:pP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432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b="1" dirty="0">
                <a:effectLst/>
                <a:latin typeface="Source Sans Pro" panose="020B0503030403020204" pitchFamily="34" charset="0"/>
                <a:ea typeface="Times New Roman" panose="02020603050405020304" pitchFamily="18" charset="0"/>
                <a:cs typeface="Times New Roman" panose="02020603050405020304" pitchFamily="18" charset="0"/>
              </a:rPr>
              <a:t>Communicable diseases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lIns="0" tIns="0" rIns="0" bIns="0"/>
          <a:lstStyle/>
          <a:p>
            <a:r>
              <a:rPr lang="en-US" dirty="0">
                <a:solidFill>
                  <a:srgbClr val="9BBB59"/>
                </a:solidFill>
              </a:rPr>
              <a:t>Table 24. Notification rates of </a:t>
            </a:r>
            <a:r>
              <a:rPr lang="en-US" dirty="0" err="1">
                <a:solidFill>
                  <a:srgbClr val="9BBB59"/>
                </a:solidFill>
              </a:rPr>
              <a:t>gonorrohoea</a:t>
            </a:r>
            <a:r>
              <a:rPr lang="en-US" dirty="0">
                <a:solidFill>
                  <a:srgbClr val="9BBB59"/>
                </a:solidFill>
              </a:rPr>
              <a:t> for Aboriginal and Torres Strait Islander people by age-group, all jurisdictions, 2016-2020 </a:t>
            </a:r>
            <a:endParaRPr lang="en-AU" dirty="0">
              <a:solidFill>
                <a:srgbClr val="9BBB59"/>
              </a:solidFill>
            </a:endParaRPr>
          </a:p>
        </p:txBody>
      </p:sp>
      <p:graphicFrame>
        <p:nvGraphicFramePr>
          <p:cNvPr id="3" name="Table 2">
            <a:extLst>
              <a:ext uri="{FF2B5EF4-FFF2-40B4-BE49-F238E27FC236}">
                <a16:creationId xmlns:a16="http://schemas.microsoft.com/office/drawing/2014/main" id="{864AE35F-33A2-4210-AB99-04DBD301E6C7}"/>
              </a:ext>
            </a:extLst>
          </p:cNvPr>
          <p:cNvGraphicFramePr>
            <a:graphicFrameLocks noGrp="1"/>
          </p:cNvGraphicFramePr>
          <p:nvPr>
            <p:extLst>
              <p:ext uri="{D42A27DB-BD31-4B8C-83A1-F6EECF244321}">
                <p14:modId xmlns:p14="http://schemas.microsoft.com/office/powerpoint/2010/main" val="2877539061"/>
              </p:ext>
            </p:extLst>
          </p:nvPr>
        </p:nvGraphicFramePr>
        <p:xfrm>
          <a:off x="1270000" y="2743200"/>
          <a:ext cx="13030200" cy="5257800"/>
        </p:xfrm>
        <a:graphic>
          <a:graphicData uri="http://schemas.openxmlformats.org/drawingml/2006/table">
            <a:tbl>
              <a:tblPr firstRow="1" firstCol="1" bandRow="1">
                <a:tableStyleId>{1FECB4D8-DB02-4DC6-A0A2-4F2EBAE1DC90}</a:tableStyleId>
              </a:tblPr>
              <a:tblGrid>
                <a:gridCol w="2171700">
                  <a:extLst>
                    <a:ext uri="{9D8B030D-6E8A-4147-A177-3AD203B41FA5}">
                      <a16:colId xmlns:a16="http://schemas.microsoft.com/office/drawing/2014/main" val="4150823332"/>
                    </a:ext>
                  </a:extLst>
                </a:gridCol>
                <a:gridCol w="2171700">
                  <a:extLst>
                    <a:ext uri="{9D8B030D-6E8A-4147-A177-3AD203B41FA5}">
                      <a16:colId xmlns:a16="http://schemas.microsoft.com/office/drawing/2014/main" val="3696580196"/>
                    </a:ext>
                  </a:extLst>
                </a:gridCol>
                <a:gridCol w="2171700">
                  <a:extLst>
                    <a:ext uri="{9D8B030D-6E8A-4147-A177-3AD203B41FA5}">
                      <a16:colId xmlns:a16="http://schemas.microsoft.com/office/drawing/2014/main" val="1526919702"/>
                    </a:ext>
                  </a:extLst>
                </a:gridCol>
                <a:gridCol w="2171700">
                  <a:extLst>
                    <a:ext uri="{9D8B030D-6E8A-4147-A177-3AD203B41FA5}">
                      <a16:colId xmlns:a16="http://schemas.microsoft.com/office/drawing/2014/main" val="2019388998"/>
                    </a:ext>
                  </a:extLst>
                </a:gridCol>
                <a:gridCol w="2171700">
                  <a:extLst>
                    <a:ext uri="{9D8B030D-6E8A-4147-A177-3AD203B41FA5}">
                      <a16:colId xmlns:a16="http://schemas.microsoft.com/office/drawing/2014/main" val="9600916"/>
                    </a:ext>
                  </a:extLst>
                </a:gridCol>
                <a:gridCol w="2171700">
                  <a:extLst>
                    <a:ext uri="{9D8B030D-6E8A-4147-A177-3AD203B41FA5}">
                      <a16:colId xmlns:a16="http://schemas.microsoft.com/office/drawing/2014/main" val="2641911085"/>
                    </a:ext>
                  </a:extLst>
                </a:gridCol>
              </a:tblGrid>
              <a:tr h="657225">
                <a:tc>
                  <a:txBody>
                    <a:bodyPr/>
                    <a:lstStyle/>
                    <a:p>
                      <a:pPr algn="l">
                        <a:spcAft>
                          <a:spcPts val="500"/>
                        </a:spcAft>
                      </a:pPr>
                      <a:r>
                        <a:rPr lang="en-AU" sz="2000" dirty="0">
                          <a:effectLst/>
                        </a:rPr>
                        <a:t>Age-group (years)</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2016</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2017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2018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2019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2020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1836847847"/>
                  </a:ext>
                </a:extLst>
              </a:tr>
              <a:tr h="657225">
                <a:tc>
                  <a:txBody>
                    <a:bodyPr/>
                    <a:lstStyle/>
                    <a:p>
                      <a:pPr algn="l">
                        <a:spcAft>
                          <a:spcPts val="500"/>
                        </a:spcAft>
                      </a:pPr>
                      <a:r>
                        <a:rPr lang="en-AU" sz="2000" dirty="0">
                          <a:effectLst/>
                        </a:rPr>
                        <a:t>0-14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80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59</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59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53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44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906149407"/>
                  </a:ext>
                </a:extLst>
              </a:tr>
              <a:tr h="657225">
                <a:tc>
                  <a:txBody>
                    <a:bodyPr/>
                    <a:lstStyle/>
                    <a:p>
                      <a:pPr algn="l">
                        <a:spcAft>
                          <a:spcPts val="500"/>
                        </a:spcAft>
                      </a:pPr>
                      <a:r>
                        <a:rPr lang="en-AU" sz="2000">
                          <a:effectLst/>
                        </a:rPr>
                        <a:t>15-19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1,482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1,489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1,427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1,181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1,221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3333321521"/>
                  </a:ext>
                </a:extLst>
              </a:tr>
              <a:tr h="657225">
                <a:tc>
                  <a:txBody>
                    <a:bodyPr/>
                    <a:lstStyle/>
                    <a:p>
                      <a:pPr algn="l">
                        <a:spcAft>
                          <a:spcPts val="500"/>
                        </a:spcAft>
                      </a:pPr>
                      <a:r>
                        <a:rPr lang="en-AU" sz="2000">
                          <a:effectLst/>
                        </a:rPr>
                        <a:t>20-24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1,168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1,413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1,472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1,283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1,240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3658880341"/>
                  </a:ext>
                </a:extLst>
              </a:tr>
              <a:tr h="657225">
                <a:tc>
                  <a:txBody>
                    <a:bodyPr/>
                    <a:lstStyle/>
                    <a:p>
                      <a:pPr algn="l">
                        <a:spcAft>
                          <a:spcPts val="500"/>
                        </a:spcAft>
                      </a:pPr>
                      <a:r>
                        <a:rPr lang="en-AU" sz="2000">
                          <a:effectLst/>
                        </a:rPr>
                        <a:t>25-29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981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1,096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1,271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1,092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1,146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1170970539"/>
                  </a:ext>
                </a:extLst>
              </a:tr>
              <a:tr h="657225">
                <a:tc>
                  <a:txBody>
                    <a:bodyPr/>
                    <a:lstStyle/>
                    <a:p>
                      <a:pPr algn="l">
                        <a:spcAft>
                          <a:spcPts val="500"/>
                        </a:spcAft>
                      </a:pPr>
                      <a:r>
                        <a:rPr lang="en-AU" sz="2000">
                          <a:effectLst/>
                        </a:rPr>
                        <a:t>30-39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663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734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940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782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835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3826132468"/>
                  </a:ext>
                </a:extLst>
              </a:tr>
              <a:tr h="657225">
                <a:tc>
                  <a:txBody>
                    <a:bodyPr/>
                    <a:lstStyle/>
                    <a:p>
                      <a:pPr algn="l">
                        <a:spcAft>
                          <a:spcPts val="500"/>
                        </a:spcAft>
                      </a:pPr>
                      <a:r>
                        <a:rPr lang="en-AU" sz="2000">
                          <a:effectLst/>
                        </a:rPr>
                        <a:t>40+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135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123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167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141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151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440742196"/>
                  </a:ext>
                </a:extLst>
              </a:tr>
              <a:tr h="657225">
                <a:tc>
                  <a:txBody>
                    <a:bodyPr/>
                    <a:lstStyle/>
                    <a:p>
                      <a:pPr algn="l">
                        <a:spcAft>
                          <a:spcPts val="500"/>
                        </a:spcAft>
                      </a:pPr>
                      <a:r>
                        <a:rPr lang="en-AU" sz="2000">
                          <a:effectLst/>
                        </a:rPr>
                        <a:t>All ages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418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447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507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a:effectLst/>
                        </a:rPr>
                        <a:t>431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l">
                        <a:spcAft>
                          <a:spcPts val="500"/>
                        </a:spcAft>
                      </a:pPr>
                      <a:r>
                        <a:rPr lang="en-AU" sz="2000" dirty="0">
                          <a:effectLst/>
                        </a:rPr>
                        <a:t>446</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nchor="ctr"/>
                </a:tc>
                <a:extLst>
                  <a:ext uri="{0D108BD9-81ED-4DB2-BD59-A6C34878D82A}">
                    <a16:rowId xmlns:a16="http://schemas.microsoft.com/office/drawing/2014/main" val="4276135760"/>
                  </a:ext>
                </a:extLst>
              </a:tr>
            </a:tbl>
          </a:graphicData>
        </a:graphic>
      </p:graphicFrame>
      <p:sp>
        <p:nvSpPr>
          <p:cNvPr id="4" name="TextBox 3">
            <a:extLst>
              <a:ext uri="{FF2B5EF4-FFF2-40B4-BE49-F238E27FC236}">
                <a16:creationId xmlns:a16="http://schemas.microsoft.com/office/drawing/2014/main" id="{224A2263-0AFD-22DF-CDA6-99BA7906584E}"/>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Kirby Institute, 2022 [172]</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8134B07-8CD4-1A38-290B-61AB42C34FF4}"/>
              </a:ext>
            </a:extLst>
          </p:cNvPr>
          <p:cNvSpPr txBox="1"/>
          <p:nvPr/>
        </p:nvSpPr>
        <p:spPr>
          <a:xfrm>
            <a:off x="1268046" y="8001000"/>
            <a:ext cx="13030200" cy="823302"/>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per 1,000,000 population.</a:t>
            </a: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for ‘All ages’ are age-</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standardised</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t>
            </a:r>
          </a:p>
          <a:p>
            <a:pPr marL="594360" indent="-594360" algn="l">
              <a:spcAft>
                <a:spcPts val="300"/>
              </a:spcAft>
              <a:tabLst>
                <a:tab pos="457200" algn="l"/>
                <a:tab pos="594360" algn="l"/>
              </a:tabLst>
            </a:pP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594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b="1" dirty="0">
                <a:effectLst/>
                <a:latin typeface="Source Sans Pro" panose="020B0503030403020204" pitchFamily="34" charset="0"/>
                <a:ea typeface="Times New Roman" panose="02020603050405020304" pitchFamily="18" charset="0"/>
                <a:cs typeface="Times New Roman" panose="02020603050405020304" pitchFamily="18" charset="0"/>
              </a:rPr>
              <a:t>Communicable diseases</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lIns="0" tIns="0" rIns="0" bIns="0"/>
          <a:lstStyle/>
          <a:p>
            <a:r>
              <a:rPr lang="en-US" dirty="0">
                <a:solidFill>
                  <a:srgbClr val="9BBB59"/>
                </a:solidFill>
              </a:rPr>
              <a:t>Table 25. Notification rates of syphilis for Aboriginal and Torres Strait Islander people by age-group, all jurisdictions, 2016-2020 </a:t>
            </a:r>
            <a:endParaRPr lang="en-AU" dirty="0">
              <a:solidFill>
                <a:srgbClr val="9BBB59"/>
              </a:solidFill>
            </a:endParaRPr>
          </a:p>
        </p:txBody>
      </p:sp>
      <p:graphicFrame>
        <p:nvGraphicFramePr>
          <p:cNvPr id="3" name="Table 2">
            <a:extLst>
              <a:ext uri="{FF2B5EF4-FFF2-40B4-BE49-F238E27FC236}">
                <a16:creationId xmlns:a16="http://schemas.microsoft.com/office/drawing/2014/main" id="{F51BD777-FDEE-DE5F-5C60-691B42D578F5}"/>
              </a:ext>
            </a:extLst>
          </p:cNvPr>
          <p:cNvGraphicFramePr>
            <a:graphicFrameLocks noGrp="1"/>
          </p:cNvGraphicFramePr>
          <p:nvPr>
            <p:extLst>
              <p:ext uri="{D42A27DB-BD31-4B8C-83A1-F6EECF244321}">
                <p14:modId xmlns:p14="http://schemas.microsoft.com/office/powerpoint/2010/main" val="480216766"/>
              </p:ext>
            </p:extLst>
          </p:nvPr>
        </p:nvGraphicFramePr>
        <p:xfrm>
          <a:off x="1270000" y="2743202"/>
          <a:ext cx="13030200" cy="5257800"/>
        </p:xfrm>
        <a:graphic>
          <a:graphicData uri="http://schemas.openxmlformats.org/drawingml/2006/table">
            <a:tbl>
              <a:tblPr firstRow="1" firstCol="1" bandRow="1">
                <a:tableStyleId>{1FECB4D8-DB02-4DC6-A0A2-4F2EBAE1DC90}</a:tableStyleId>
              </a:tblPr>
              <a:tblGrid>
                <a:gridCol w="2171700">
                  <a:extLst>
                    <a:ext uri="{9D8B030D-6E8A-4147-A177-3AD203B41FA5}">
                      <a16:colId xmlns:a16="http://schemas.microsoft.com/office/drawing/2014/main" val="3340513412"/>
                    </a:ext>
                  </a:extLst>
                </a:gridCol>
                <a:gridCol w="2171700">
                  <a:extLst>
                    <a:ext uri="{9D8B030D-6E8A-4147-A177-3AD203B41FA5}">
                      <a16:colId xmlns:a16="http://schemas.microsoft.com/office/drawing/2014/main" val="3548247510"/>
                    </a:ext>
                  </a:extLst>
                </a:gridCol>
                <a:gridCol w="2171700">
                  <a:extLst>
                    <a:ext uri="{9D8B030D-6E8A-4147-A177-3AD203B41FA5}">
                      <a16:colId xmlns:a16="http://schemas.microsoft.com/office/drawing/2014/main" val="3885768599"/>
                    </a:ext>
                  </a:extLst>
                </a:gridCol>
                <a:gridCol w="2171700">
                  <a:extLst>
                    <a:ext uri="{9D8B030D-6E8A-4147-A177-3AD203B41FA5}">
                      <a16:colId xmlns:a16="http://schemas.microsoft.com/office/drawing/2014/main" val="2521694108"/>
                    </a:ext>
                  </a:extLst>
                </a:gridCol>
                <a:gridCol w="2171700">
                  <a:extLst>
                    <a:ext uri="{9D8B030D-6E8A-4147-A177-3AD203B41FA5}">
                      <a16:colId xmlns:a16="http://schemas.microsoft.com/office/drawing/2014/main" val="1627188819"/>
                    </a:ext>
                  </a:extLst>
                </a:gridCol>
                <a:gridCol w="2171700">
                  <a:extLst>
                    <a:ext uri="{9D8B030D-6E8A-4147-A177-3AD203B41FA5}">
                      <a16:colId xmlns:a16="http://schemas.microsoft.com/office/drawing/2014/main" val="1921375260"/>
                    </a:ext>
                  </a:extLst>
                </a:gridCol>
              </a:tblGrid>
              <a:tr h="657225">
                <a:tc>
                  <a:txBody>
                    <a:bodyPr/>
                    <a:lstStyle/>
                    <a:p>
                      <a:pPr algn="l">
                        <a:spcAft>
                          <a:spcPts val="500"/>
                        </a:spcAft>
                      </a:pPr>
                      <a:r>
                        <a:rPr lang="en-AU" sz="2000" dirty="0">
                          <a:effectLst/>
                        </a:rPr>
                        <a:t>Age-group (years)</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2016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2017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2018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2019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2020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95877561"/>
                  </a:ext>
                </a:extLst>
              </a:tr>
              <a:tr h="657225">
                <a:tc>
                  <a:txBody>
                    <a:bodyPr/>
                    <a:lstStyle/>
                    <a:p>
                      <a:pPr algn="l">
                        <a:spcAft>
                          <a:spcPts val="500"/>
                        </a:spcAft>
                      </a:pPr>
                      <a:r>
                        <a:rPr lang="en-AU" sz="2000" dirty="0">
                          <a:effectLst/>
                        </a:rPr>
                        <a:t>0-14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6.2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5.6</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4436818"/>
                  </a:ext>
                </a:extLst>
              </a:tr>
              <a:tr h="657225">
                <a:tc>
                  <a:txBody>
                    <a:bodyPr/>
                    <a:lstStyle/>
                    <a:p>
                      <a:pPr algn="l">
                        <a:spcAft>
                          <a:spcPts val="500"/>
                        </a:spcAft>
                      </a:pPr>
                      <a:r>
                        <a:rPr lang="en-AU" sz="2000">
                          <a:effectLst/>
                        </a:rPr>
                        <a:t>15-19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139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179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162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253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235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5373408"/>
                  </a:ext>
                </a:extLst>
              </a:tr>
              <a:tr h="657225">
                <a:tc>
                  <a:txBody>
                    <a:bodyPr/>
                    <a:lstStyle/>
                    <a:p>
                      <a:pPr algn="l">
                        <a:spcAft>
                          <a:spcPts val="500"/>
                        </a:spcAft>
                      </a:pPr>
                      <a:r>
                        <a:rPr lang="en-AU" sz="2000">
                          <a:effectLst/>
                        </a:rPr>
                        <a:t>20-24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127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227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238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189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9511277"/>
                  </a:ext>
                </a:extLst>
              </a:tr>
              <a:tr h="657225">
                <a:tc>
                  <a:txBody>
                    <a:bodyPr/>
                    <a:lstStyle/>
                    <a:p>
                      <a:pPr algn="l">
                        <a:spcAft>
                          <a:spcPts val="500"/>
                        </a:spcAft>
                      </a:pPr>
                      <a:r>
                        <a:rPr lang="en-AU" sz="2000">
                          <a:effectLst/>
                        </a:rPr>
                        <a:t>25-29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187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201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219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239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187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3728865"/>
                  </a:ext>
                </a:extLst>
              </a:tr>
              <a:tr h="657225">
                <a:tc>
                  <a:txBody>
                    <a:bodyPr/>
                    <a:lstStyle/>
                    <a:p>
                      <a:pPr algn="l">
                        <a:spcAft>
                          <a:spcPts val="500"/>
                        </a:spcAft>
                      </a:pPr>
                      <a:r>
                        <a:rPr lang="en-AU" sz="2000" dirty="0">
                          <a:effectLst/>
                        </a:rPr>
                        <a:t>30-39</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129</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198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184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231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197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1708566"/>
                  </a:ext>
                </a:extLst>
              </a:tr>
              <a:tr h="657225">
                <a:tc>
                  <a:txBody>
                    <a:bodyPr/>
                    <a:lstStyle/>
                    <a:p>
                      <a:pPr algn="l">
                        <a:spcAft>
                          <a:spcPts val="500"/>
                        </a:spcAft>
                      </a:pPr>
                      <a:r>
                        <a:rPr lang="en-AU" sz="2000">
                          <a:effectLst/>
                        </a:rPr>
                        <a:t>40+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49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68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70</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0218320"/>
                  </a:ext>
                </a:extLst>
              </a:tr>
              <a:tr h="657225">
                <a:tc>
                  <a:txBody>
                    <a:bodyPr/>
                    <a:lstStyle/>
                    <a:p>
                      <a:pPr algn="l">
                        <a:spcAft>
                          <a:spcPts val="500"/>
                        </a:spcAft>
                      </a:pPr>
                      <a:r>
                        <a:rPr lang="en-AU" sz="2000">
                          <a:effectLst/>
                        </a:rPr>
                        <a:t>All ages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122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102</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1264505"/>
                  </a:ext>
                </a:extLst>
              </a:tr>
            </a:tbl>
          </a:graphicData>
        </a:graphic>
      </p:graphicFrame>
      <p:sp>
        <p:nvSpPr>
          <p:cNvPr id="4" name="TextBox 3">
            <a:extLst>
              <a:ext uri="{FF2B5EF4-FFF2-40B4-BE49-F238E27FC236}">
                <a16:creationId xmlns:a16="http://schemas.microsoft.com/office/drawing/2014/main" id="{D65DFA69-6DEF-839B-8D3F-4958F0C96122}"/>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Kirby Institute, 2022 [172]</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4EA7340-4CE6-6CCC-E884-849B1EDE30B0}"/>
              </a:ext>
            </a:extLst>
          </p:cNvPr>
          <p:cNvSpPr txBox="1"/>
          <p:nvPr/>
        </p:nvSpPr>
        <p:spPr>
          <a:xfrm>
            <a:off x="1268046" y="8001000"/>
            <a:ext cx="13030200" cy="823302"/>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per 1,000,000 population.</a:t>
            </a: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for ‘All ages’ are age-</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standardised</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t>
            </a:r>
          </a:p>
          <a:p>
            <a:pPr marL="594360" indent="-594360" algn="l">
              <a:spcAft>
                <a:spcPts val="300"/>
              </a:spcAft>
              <a:tabLst>
                <a:tab pos="457200" algn="l"/>
                <a:tab pos="594360" algn="l"/>
              </a:tabLst>
            </a:pP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713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685800"/>
            <a:ext cx="11211901" cy="553998"/>
          </a:xfrm>
        </p:spPr>
        <p:txBody>
          <a:bodyPr/>
          <a:lstStyle/>
          <a:p>
            <a:pPr>
              <a:spcBef>
                <a:spcPts val="200"/>
              </a:spcBef>
              <a:spcAft>
                <a:spcPts val="500"/>
              </a:spcAft>
            </a:pPr>
            <a:r>
              <a:rPr lang="en-US" sz="3200" dirty="0">
                <a:effectLst/>
                <a:latin typeface="Source Sans Pro" panose="020B0503030403020204" pitchFamily="34" charset="0"/>
                <a:ea typeface="Times New Roman" panose="02020603050405020304" pitchFamily="18" charset="0"/>
                <a:cs typeface="Times New Roman" panose="02020603050405020304" pitchFamily="18" charset="0"/>
              </a:rPr>
              <a:t>Factors contributing to Aboriginal and Torres Strait Islander health</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20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Nutrition and breastfeeding</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39% of Aboriginal and Torres Strait Islander people aged 15 years and over reported eating the recommended amount of two serves of fruit per day and 4.2% reported eating the recommended five serves of vegetables per day.</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92% of Aboriginal and Torres Strait Islander children aged 2-3 years reportedly ate an adequate amount of fruit per day and 23% ate an adequate quantity of vegetables per day.</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24% of Aboriginal and Torres Strait Islander people aged 15 years and over reported that they usually consumed sugar sweetened drinks every day and 5.5% consumed diet drinks; 71% usually consumed sugar sweetened drinks or diet drinks at least once per week.</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20% of children aged 2-14 years usually consumed sugar sweetened drinks daily and 1.5% consumed diet drinks daily; 63% usually consumed sugar sweetened drinks or diet drinks at least once a week.</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87% of Aboriginal and Torres Strait Islander children aged 0-2 years had been breastfed.</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all dietary factors were the fifth leading risk factor contributing to the total burden of disease among Aboriginal and Torres Strait Islander people, responsible for 6.2% of the total burden of disease.</a:t>
            </a:r>
          </a:p>
        </p:txBody>
      </p:sp>
    </p:spTree>
    <p:extLst>
      <p:ext uri="{BB962C8B-B14F-4D97-AF65-F5344CB8AC3E}">
        <p14:creationId xmlns:p14="http://schemas.microsoft.com/office/powerpoint/2010/main" val="1783962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685800"/>
            <a:ext cx="11211901" cy="553998"/>
          </a:xfrm>
        </p:spPr>
        <p:txBody>
          <a:bodyPr/>
          <a:lstStyle/>
          <a:p>
            <a:pPr>
              <a:spcBef>
                <a:spcPts val="200"/>
              </a:spcBef>
              <a:spcAft>
                <a:spcPts val="500"/>
              </a:spcAft>
            </a:pPr>
            <a:r>
              <a:rPr lang="en-US" sz="3200" dirty="0">
                <a:effectLst/>
                <a:latin typeface="Source Sans Pro" panose="020B0503030403020204" pitchFamily="34" charset="0"/>
                <a:ea typeface="Times New Roman" panose="02020603050405020304" pitchFamily="18" charset="0"/>
                <a:cs typeface="Times New Roman" panose="02020603050405020304" pitchFamily="18" charset="0"/>
              </a:rPr>
              <a:t>Factors contributing to Aboriginal and Torres Strait Islander health</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20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Physical activity</a:t>
            </a:r>
          </a:p>
          <a:p>
            <a:pPr marL="342900" indent="-342900" algn="l">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89% of Aboriginal and Torres Strait Islander people living in non-remote areas (aged 15 years and over) had not met the physical activity guidelines, and 22% had not participated in any physical activity in the week prior to being surveyed.</a:t>
            </a:r>
          </a:p>
          <a:p>
            <a:pPr algn="l"/>
            <a:endParaRPr lang="en-US" dirty="0">
              <a:latin typeface="Source Sans Pro" panose="020B0503030403020204" pitchFamily="34" charset="0"/>
              <a:cs typeface="Times New Roman" panose="02020603050405020304" pitchFamily="18" charset="0"/>
            </a:endParaRPr>
          </a:p>
          <a:p>
            <a:pPr algn="l"/>
            <a:r>
              <a:rPr lang="en-US" dirty="0">
                <a:solidFill>
                  <a:srgbClr val="9BBB59"/>
                </a:solidFill>
                <a:latin typeface="Source Sans Pro" panose="020B0503030403020204" pitchFamily="34" charset="0"/>
                <a:cs typeface="Times New Roman" panose="02020603050405020304" pitchFamily="18" charset="0"/>
              </a:rPr>
              <a:t>Bodyweight</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71% of Aboriginal and Torres Strait Islander people aged 15 years and over were either overweight or obese (Aboriginal people: 71%; Torres Strait Islander people: 75%), 25% were in the normal weight range and 3.9% were underweight.</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of Aboriginal and Torres Strait Islander children aged 2-17 years, 38% were overweight or obese; 53% were normal weight and 8.8% were underweight.</a:t>
            </a:r>
          </a:p>
          <a:p>
            <a:pPr marL="342900" indent="-342900" algn="l">
              <a:buFont typeface="Wingdings" panose="05000000000000000000" pitchFamily="2" charset="2"/>
              <a:buChar char="§"/>
            </a:pPr>
            <a:endPar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6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685800"/>
            <a:ext cx="11211901" cy="553998"/>
          </a:xfrm>
        </p:spPr>
        <p:txBody>
          <a:bodyPr/>
          <a:lstStyle/>
          <a:p>
            <a:pPr>
              <a:spcBef>
                <a:spcPts val="200"/>
              </a:spcBef>
              <a:spcAft>
                <a:spcPts val="500"/>
              </a:spcAft>
            </a:pPr>
            <a:r>
              <a:rPr lang="en-US" sz="3200" dirty="0">
                <a:effectLst/>
                <a:latin typeface="Source Sans Pro" panose="020B0503030403020204" pitchFamily="34" charset="0"/>
                <a:ea typeface="Times New Roman" panose="02020603050405020304" pitchFamily="18" charset="0"/>
                <a:cs typeface="Times New Roman" panose="02020603050405020304" pitchFamily="18" charset="0"/>
              </a:rPr>
              <a:t>Factors contributing to Aboriginal and Torres Strait Islander health</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20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Tobacco use </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37% of Aboriginal and Torres Strait Islander people aged 15 years and over reported they were current daily smokers, a reduction from levels reported in 2012-13 (41%).</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The proportion of Aboriginal and Torres Strait Islander mothers who reported smoking during pregnancy decreased from 49% in 2010 to 43% in 2020.</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Aboriginal and Torres Strait Islander people living in remote areas reported a higher proportion of current daily smokers (49%) than those living in non-remote areas (35%).</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A study from 2021 found half of deaths among Aboriginal and Torres Strait Islander people in NSW aged 45 years and over, and 37% of deaths among all age-groups, were caused by smoking.</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tobacco use was the leading risk factor contributing to the burden of disease among Aboriginal and Torres Strait Islander people, responsible for 12% of the total burden of disease.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8.1% of Aboriginal and Torres Strait Islander adults self-reported having ever used e-cigarettes and 1.3% reported that they were currently using e-cigarettes either daily or weekly.</a:t>
            </a:r>
          </a:p>
        </p:txBody>
      </p:sp>
    </p:spTree>
    <p:extLst>
      <p:ext uri="{BB962C8B-B14F-4D97-AF65-F5344CB8AC3E}">
        <p14:creationId xmlns:p14="http://schemas.microsoft.com/office/powerpoint/2010/main" val="3431017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685800"/>
            <a:ext cx="11211901" cy="553998"/>
          </a:xfrm>
        </p:spPr>
        <p:txBody>
          <a:bodyPr/>
          <a:lstStyle/>
          <a:p>
            <a:pPr>
              <a:spcBef>
                <a:spcPts val="200"/>
              </a:spcBef>
              <a:spcAft>
                <a:spcPts val="500"/>
              </a:spcAft>
            </a:pPr>
            <a:r>
              <a:rPr lang="en-US" sz="3200" dirty="0">
                <a:effectLst/>
                <a:latin typeface="Source Sans Pro" panose="020B0503030403020204" pitchFamily="34" charset="0"/>
                <a:ea typeface="Times New Roman" panose="02020603050405020304" pitchFamily="18" charset="0"/>
                <a:cs typeface="Times New Roman" panose="02020603050405020304" pitchFamily="18" charset="0"/>
              </a:rPr>
              <a:t>Factors contributing to Aboriginal and Torres Strait Islander health</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20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Alcohol use</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26% of Aboriginal and Torres Strait Islander adults reported abstaining from alcohol.</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18% of Aboriginal adults and 22% of Torres Strait Islander adults did not exceed the guideline for drinking at risk on a single occasion.</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26% of Aboriginal and Torres Strait Islander adults did not exceed the guideline for drinking at lifetime risk.</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a higher proportion of Aboriginal and Torres Strait Islander males (30%) exceeded the guideline for drinking at lifetime risk than females (10%).</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 92% of pregnant Aboriginal and Torres Strait Islander women self-reported not consuming alcohol during the first 20 weeks of pregnancy.</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2016-18, the crude alcohol-related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rate for Aboriginal and Torres Strait Islander people was 7.6 per 1,000.</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2015-2019 in NSW, Qld, WA, SA and the NT, the Aboriginal and Torres Strait Islander crude rate for deaths related to alcohol use was 13 per 100,000.</a:t>
            </a:r>
          </a:p>
          <a:p>
            <a:pPr marL="342900" lvl="0" indent="-342900" algn="l">
              <a:spcAft>
                <a:spcPts val="18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alcohol use was the second leading risk factor contributing to the total burden of disease among Aboriginal and Torres Strait Islander people, accounting for 11% of the burden of disease.</a:t>
            </a:r>
          </a:p>
        </p:txBody>
      </p:sp>
    </p:spTree>
    <p:extLst>
      <p:ext uri="{BB962C8B-B14F-4D97-AF65-F5344CB8AC3E}">
        <p14:creationId xmlns:p14="http://schemas.microsoft.com/office/powerpoint/2010/main" val="94502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Key facts</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02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a:t>
            </a:r>
            <a:endParaRPr lang="en-AU" sz="2400"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2020-21, 5.2% of all hospital separations were for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2020-21, the age-</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standardised</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hospital separation rate for Aboriginal and Torres Strait Islander people was 994 per 1,000, with the highest rate in the NT of 2,262 per 1,000.</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2015-17, age-specific hospital separation rates (excluding dialysis) for Aboriginal and Torres Strait Islander people increased with age (except for 0–4 year-olds), with the highest rate in the 65 years and over age-group.</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2020-21, the main cause of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for Aboriginal and Torres Strait Islander people was for ‘Factors influencing health status and contact with health services’ (mostly for care involving dialysis), responsible for 47% of all Aboriginal and Torres Strait Islander hospital separations.</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2020-21, the age-</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standardised</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rate of overall potentially preventable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hospitalisations</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for Aboriginal and Torres Strait Islander people was 68 per 1,000. </a:t>
            </a:r>
          </a:p>
        </p:txBody>
      </p:sp>
    </p:spTree>
    <p:extLst>
      <p:ext uri="{BB962C8B-B14F-4D97-AF65-F5344CB8AC3E}">
        <p14:creationId xmlns:p14="http://schemas.microsoft.com/office/powerpoint/2010/main" val="3055550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685800"/>
            <a:ext cx="11211901" cy="553998"/>
          </a:xfrm>
        </p:spPr>
        <p:txBody>
          <a:bodyPr/>
          <a:lstStyle/>
          <a:p>
            <a:pPr>
              <a:spcBef>
                <a:spcPts val="200"/>
              </a:spcBef>
              <a:spcAft>
                <a:spcPts val="500"/>
              </a:spcAft>
            </a:pPr>
            <a:r>
              <a:rPr lang="en-US" sz="3200" dirty="0">
                <a:effectLst/>
                <a:latin typeface="Source Sans Pro" panose="020B0503030403020204" pitchFamily="34" charset="0"/>
                <a:ea typeface="Times New Roman" panose="02020603050405020304" pitchFamily="18" charset="0"/>
                <a:cs typeface="Times New Roman" panose="02020603050405020304" pitchFamily="18" charset="0"/>
              </a:rPr>
              <a:t>Factors contributing to Aboriginal and Torres Strait Islander health</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20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Illicit drug use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70% of Aboriginal and Torres Strait Islander people aged 15 years and over reported they had never used illicit substances in the last 12 months.</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28% of Aboriginal and Torres Strait Islander people aged 15 years and over reported they had used an illicit substance in the previous 12 months. </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2016-18,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for mental and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behavioural</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disorders due to drug use was highest for amphetamines (2.1 per 1,000) for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2016-2020, there were 536 unintentional drug-induced deaths among Aboriginal and Torres Strait Islander people.</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 illicit drug use contributed to 6.9% of the total burden of disease among Aboriginal and Torres Strait Islander people.</a:t>
            </a:r>
          </a:p>
        </p:txBody>
      </p:sp>
    </p:spTree>
    <p:extLst>
      <p:ext uri="{BB962C8B-B14F-4D97-AF65-F5344CB8AC3E}">
        <p14:creationId xmlns:p14="http://schemas.microsoft.com/office/powerpoint/2010/main" val="2667617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685800"/>
            <a:ext cx="11211901" cy="553998"/>
          </a:xfrm>
        </p:spPr>
        <p:txBody>
          <a:bodyPr/>
          <a:lstStyle/>
          <a:p>
            <a:pPr>
              <a:spcBef>
                <a:spcPts val="200"/>
              </a:spcBef>
              <a:spcAft>
                <a:spcPts val="500"/>
              </a:spcAft>
            </a:pPr>
            <a:r>
              <a:rPr lang="en-US" sz="3200" dirty="0">
                <a:effectLst/>
                <a:latin typeface="Source Sans Pro" panose="020B0503030403020204" pitchFamily="34" charset="0"/>
                <a:ea typeface="Times New Roman" panose="02020603050405020304" pitchFamily="18" charset="0"/>
                <a:cs typeface="Times New Roman" panose="02020603050405020304" pitchFamily="18" charset="0"/>
              </a:rPr>
              <a:t>Factors contributing to Aboriginal and Torres Strait Islander health</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20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Volatile substance use </a:t>
            </a:r>
          </a:p>
          <a:p>
            <a:pPr marL="342900" indent="-342900" algn="l">
              <a:spcAft>
                <a:spcPts val="2400"/>
              </a:spcAft>
              <a:buFont typeface="Wingdings" panose="05000000000000000000" pitchFamily="2" charset="2"/>
              <a:buChar char="§"/>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0.9% of Aboriginal and Torres Strait Islander people aged 15 years and over reported using petrol or other inhalants in the last 12 months.</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2016-18, the crude rate of hospital separations for Aboriginal and Torres Strait Islander people from poisoning due to the toxic effect of organic solvents (e.g. petrol) was 0.05 per 1,000.</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2016-18, the crude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rate among Aboriginal and Torres Strait Islander people for accidental poisoning from organic solvents was 0.03 per 1,000.</a:t>
            </a:r>
          </a:p>
          <a:p>
            <a:pPr marL="342900" lvl="0" indent="-342900" algn="l">
              <a:buFont typeface="Symbol" panose="05050102010706020507" pitchFamily="18" charset="2"/>
              <a:buChar char=""/>
              <a:tabLst>
                <a:tab pos="215900" algn="l"/>
              </a:tabLst>
            </a:pPr>
            <a:endParaRPr lang="en-US" sz="2000" b="0" dirty="0">
              <a:solidFill>
                <a:schemeClr val="tx1"/>
              </a:solidFill>
              <a:latin typeface="Source Sans Pro" panose="020B0503030403020204" pitchFamily="34" charset="0"/>
              <a:ea typeface="Times New Roman" panose="02020603050405020304" pitchFamily="18" charset="0"/>
              <a:cs typeface="Times New Roman" panose="02020603050405020304" pitchFamily="18" charset="0"/>
            </a:endParaRPr>
          </a:p>
          <a:p>
            <a:pPr lvl="0" algn="l">
              <a:tabLst>
                <a:tab pos="215900" algn="l"/>
              </a:tabLst>
            </a:pPr>
            <a:r>
              <a:rPr lang="en-US" dirty="0" err="1">
                <a:solidFill>
                  <a:srgbClr val="9BBB59"/>
                </a:solidFill>
                <a:latin typeface="Source Sans Pro" panose="020B0503030403020204" pitchFamily="34" charset="0"/>
                <a:cs typeface="Times New Roman" panose="02020603050405020304" pitchFamily="18" charset="0"/>
              </a:rPr>
              <a:t>Immunisation</a:t>
            </a:r>
            <a:endParaRPr lang="en-US" dirty="0">
              <a:solidFill>
                <a:srgbClr val="9BBB59"/>
              </a:solidFill>
              <a:latin typeface="Source Sans Pro" panose="020B0503030403020204" pitchFamily="34" charset="0"/>
              <a:cs typeface="Times New Roman" panose="02020603050405020304" pitchFamily="18" charset="0"/>
            </a:endParaRP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As at 30 September 2022, 96% of Aboriginal and Torres Strait Islander five-year-old children were fully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immunised</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against the recommended vaccine preventable diseases.</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As at 1 December 2022, 82% of Aboriginal and Torres Strait Islander people aged 16 years and over had received at least two doses of a COVID-19 vaccine.</a:t>
            </a:r>
          </a:p>
          <a:p>
            <a:pPr marL="342900" lvl="0" indent="-342900" algn="l">
              <a:buFont typeface="Symbol" panose="05050102010706020507" pitchFamily="18" charset="2"/>
              <a:buChar char=""/>
              <a:tabLst>
                <a:tab pos="215900" algn="l"/>
              </a:tabLst>
            </a:pPr>
            <a:endPar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796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lIns="0" tIns="0" rIns="0" bIns="0"/>
          <a:lstStyle/>
          <a:p>
            <a:r>
              <a:rPr lang="en-US" dirty="0">
                <a:solidFill>
                  <a:srgbClr val="9BBB59"/>
                </a:solidFill>
              </a:rPr>
              <a:t>Table 26. Percentage (%) of Aboriginal and Torres Strait Islander children assessed as fully </a:t>
            </a:r>
            <a:r>
              <a:rPr lang="en-US" dirty="0" err="1">
                <a:solidFill>
                  <a:srgbClr val="9BBB59"/>
                </a:solidFill>
              </a:rPr>
              <a:t>immunised</a:t>
            </a:r>
            <a:r>
              <a:rPr lang="en-US" dirty="0">
                <a:solidFill>
                  <a:srgbClr val="9BBB59"/>
                </a:solidFill>
              </a:rPr>
              <a:t>, by age, as at 30 September 2022 </a:t>
            </a:r>
            <a:endParaRPr lang="en-AU" dirty="0">
              <a:solidFill>
                <a:srgbClr val="9BBB59"/>
              </a:solidFill>
            </a:endParaRPr>
          </a:p>
        </p:txBody>
      </p:sp>
      <p:graphicFrame>
        <p:nvGraphicFramePr>
          <p:cNvPr id="3" name="Table 2">
            <a:extLst>
              <a:ext uri="{FF2B5EF4-FFF2-40B4-BE49-F238E27FC236}">
                <a16:creationId xmlns:a16="http://schemas.microsoft.com/office/drawing/2014/main" id="{E4004989-C065-F14F-49D6-1328F46A5A29}"/>
              </a:ext>
            </a:extLst>
          </p:cNvPr>
          <p:cNvGraphicFramePr>
            <a:graphicFrameLocks noGrp="1"/>
          </p:cNvGraphicFramePr>
          <p:nvPr>
            <p:extLst>
              <p:ext uri="{D42A27DB-BD31-4B8C-83A1-F6EECF244321}">
                <p14:modId xmlns:p14="http://schemas.microsoft.com/office/powerpoint/2010/main" val="359674424"/>
              </p:ext>
            </p:extLst>
          </p:nvPr>
        </p:nvGraphicFramePr>
        <p:xfrm>
          <a:off x="1270000" y="2743200"/>
          <a:ext cx="13030200" cy="2438400"/>
        </p:xfrm>
        <a:graphic>
          <a:graphicData uri="http://schemas.openxmlformats.org/drawingml/2006/table">
            <a:tbl>
              <a:tblPr firstRow="1" firstCol="1">
                <a:tableStyleId>{1FECB4D8-DB02-4DC6-A0A2-4F2EBAE1DC90}</a:tableStyleId>
              </a:tblPr>
              <a:tblGrid>
                <a:gridCol w="4495800">
                  <a:extLst>
                    <a:ext uri="{9D8B030D-6E8A-4147-A177-3AD203B41FA5}">
                      <a16:colId xmlns:a16="http://schemas.microsoft.com/office/drawing/2014/main" val="1326641859"/>
                    </a:ext>
                  </a:extLst>
                </a:gridCol>
                <a:gridCol w="2844800">
                  <a:extLst>
                    <a:ext uri="{9D8B030D-6E8A-4147-A177-3AD203B41FA5}">
                      <a16:colId xmlns:a16="http://schemas.microsoft.com/office/drawing/2014/main" val="542896275"/>
                    </a:ext>
                  </a:extLst>
                </a:gridCol>
                <a:gridCol w="2844800">
                  <a:extLst>
                    <a:ext uri="{9D8B030D-6E8A-4147-A177-3AD203B41FA5}">
                      <a16:colId xmlns:a16="http://schemas.microsoft.com/office/drawing/2014/main" val="3068154313"/>
                    </a:ext>
                  </a:extLst>
                </a:gridCol>
                <a:gridCol w="2844800">
                  <a:extLst>
                    <a:ext uri="{9D8B030D-6E8A-4147-A177-3AD203B41FA5}">
                      <a16:colId xmlns:a16="http://schemas.microsoft.com/office/drawing/2014/main" val="1166081542"/>
                    </a:ext>
                  </a:extLst>
                </a:gridCol>
              </a:tblGrid>
              <a:tr h="772562">
                <a:tc>
                  <a:txBody>
                    <a:bodyPr/>
                    <a:lstStyle/>
                    <a:p>
                      <a:pPr algn="l">
                        <a:spcAft>
                          <a:spcPts val="500"/>
                        </a:spcAft>
                      </a:pPr>
                      <a:r>
                        <a:rPr lang="en-AU" sz="2000">
                          <a:effectLst/>
                        </a:rPr>
                        <a:t>Age (years)</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2</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325540"/>
                  </a:ext>
                </a:extLst>
              </a:tr>
              <a:tr h="1665838">
                <a:tc>
                  <a:txBody>
                    <a:bodyPr/>
                    <a:lstStyle/>
                    <a:p>
                      <a:pPr algn="l">
                        <a:spcAft>
                          <a:spcPts val="500"/>
                        </a:spcAft>
                      </a:pPr>
                      <a:r>
                        <a:rPr lang="en-AU" sz="2000">
                          <a:effectLst/>
                        </a:rPr>
                        <a:t>Percentage assessed as fully immunised</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91.4%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89.5%</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96.2%</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235663"/>
                  </a:ext>
                </a:extLst>
              </a:tr>
            </a:tbl>
          </a:graphicData>
        </a:graphic>
      </p:graphicFrame>
      <p:sp>
        <p:nvSpPr>
          <p:cNvPr id="4" name="TextBox 3">
            <a:extLst>
              <a:ext uri="{FF2B5EF4-FFF2-40B4-BE49-F238E27FC236}">
                <a16:creationId xmlns:a16="http://schemas.microsoft.com/office/drawing/2014/main" id="{67390123-49C3-F460-8193-92B0914E44B0}"/>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Australian Government Department of Health, 2022 [263]</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87CBA93-4C24-FC52-2E12-E1293C86DA97}"/>
              </a:ext>
            </a:extLst>
          </p:cNvPr>
          <p:cNvSpPr txBox="1"/>
          <p:nvPr/>
        </p:nvSpPr>
        <p:spPr>
          <a:xfrm>
            <a:off x="1268046" y="8001000"/>
            <a:ext cx="13030200" cy="453970"/>
          </a:xfrm>
          <a:prstGeom prst="rect">
            <a:avLst/>
          </a:prstGeom>
          <a:noFill/>
        </p:spPr>
        <p:txBody>
          <a:bodyPr wrap="square" numCol="2">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tabLst>
                <a:tab pos="457200" algn="l"/>
                <a:tab pos="594360" algn="l"/>
              </a:tabLs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Proportion expressed as percentages rounded to one decimal point.</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21360912-4190-16D0-6BAA-2D7F96D5C8D4}"/>
              </a:ext>
            </a:extLst>
          </p:cNvPr>
          <p:cNvSpPr txBox="1">
            <a:spLocks/>
          </p:cNvSpPr>
          <p:nvPr/>
        </p:nvSpPr>
        <p:spPr>
          <a:xfrm>
            <a:off x="1564299" y="685800"/>
            <a:ext cx="11211901" cy="553998"/>
          </a:xfrm>
          <a:prstGeom prst="rect">
            <a:avLst/>
          </a:prstGeom>
        </p:spPr>
        <p:txBody>
          <a:bodyPr lIns="0" tIns="0" rIns="0" bIns="0"/>
          <a:lstStyle>
            <a:lvl1pPr>
              <a:defRPr sz="3200" b="1" i="0">
                <a:solidFill>
                  <a:srgbClr val="348540"/>
                </a:solidFill>
                <a:latin typeface="Source Sans Pro"/>
                <a:ea typeface="+mj-ea"/>
                <a:cs typeface="Source Sans Pro"/>
              </a:defRPr>
            </a:lvl1pPr>
          </a:lstStyle>
          <a:p>
            <a:pPr>
              <a:spcBef>
                <a:spcPts val="200"/>
              </a:spcBef>
              <a:spcAft>
                <a:spcPts val="500"/>
              </a:spcAft>
            </a:pPr>
            <a:r>
              <a:rPr lang="en-US" kern="0" dirty="0">
                <a:latin typeface="Source Sans Pro" panose="020B0503030403020204" pitchFamily="34" charset="0"/>
                <a:ea typeface="Times New Roman" panose="02020603050405020304" pitchFamily="18" charset="0"/>
                <a:cs typeface="Times New Roman" panose="02020603050405020304" pitchFamily="18" charset="0"/>
              </a:rPr>
              <a:t>Factors contributing to Aboriginal and Torres Strait Islander health</a:t>
            </a:r>
            <a:endParaRPr lang="en-AU" kern="0" dirty="0"/>
          </a:p>
        </p:txBody>
      </p:sp>
    </p:spTree>
    <p:extLst>
      <p:ext uri="{BB962C8B-B14F-4D97-AF65-F5344CB8AC3E}">
        <p14:creationId xmlns:p14="http://schemas.microsoft.com/office/powerpoint/2010/main" val="3397101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685800"/>
            <a:ext cx="11211901" cy="553998"/>
          </a:xfrm>
        </p:spPr>
        <p:txBody>
          <a:bodyPr/>
          <a:lstStyle/>
          <a:p>
            <a:pPr>
              <a:spcBef>
                <a:spcPts val="200"/>
              </a:spcBef>
              <a:spcAft>
                <a:spcPts val="500"/>
              </a:spcAft>
            </a:pPr>
            <a:r>
              <a:rPr lang="en-US" sz="3200" dirty="0">
                <a:effectLst/>
                <a:latin typeface="Source Sans Pro" panose="020B0503030403020204" pitchFamily="34" charset="0"/>
                <a:ea typeface="Times New Roman" panose="02020603050405020304" pitchFamily="18" charset="0"/>
                <a:cs typeface="Times New Roman" panose="02020603050405020304" pitchFamily="18" charset="0"/>
              </a:rPr>
              <a:t>Factors contributing to Aboriginal and Torres Strait Islander health</a:t>
            </a:r>
            <a:endParaRPr lang="en-AU" dirty="0"/>
          </a:p>
        </p:txBody>
      </p:sp>
      <p:sp>
        <p:nvSpPr>
          <p:cNvPr id="3" name="Text Placeholder 2">
            <a:extLst>
              <a:ext uri="{FF2B5EF4-FFF2-40B4-BE49-F238E27FC236}">
                <a16:creationId xmlns:a16="http://schemas.microsoft.com/office/drawing/2014/main" id="{0EF2F7AD-DFB2-E475-ADF2-2B050BDD8DC8}"/>
              </a:ext>
            </a:extLst>
          </p:cNvPr>
          <p:cNvSpPr>
            <a:spLocks noGrp="1"/>
          </p:cNvSpPr>
          <p:nvPr>
            <p:ph type="body" idx="1"/>
          </p:nvPr>
        </p:nvSpPr>
        <p:spPr>
          <a:xfrm>
            <a:off x="1270000" y="1828800"/>
            <a:ext cx="13032000" cy="6172200"/>
          </a:xfrm>
        </p:spPr>
        <p:txBody>
          <a:bodyPr/>
          <a:lstStyle/>
          <a:p>
            <a:pPr algn="l"/>
            <a:r>
              <a:rPr lang="en-AU" sz="2400" b="1" dirty="0">
                <a:solidFill>
                  <a:srgbClr val="9BBB59"/>
                </a:solidFill>
                <a:effectLst/>
                <a:latin typeface="Source Sans Pro" panose="020B0503030403020204" pitchFamily="34" charset="0"/>
                <a:ea typeface="Times New Roman" panose="02020603050405020304" pitchFamily="18" charset="0"/>
                <a:cs typeface="Times New Roman" panose="02020603050405020304" pitchFamily="18" charset="0"/>
              </a:rPr>
              <a:t>Environmental health</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2021, 19% of Aboriginal and Torres Strait Islander people reported living in overcrowded households.</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80% of Aboriginal and Torres Strait Islander households reported living in houses of an acceptable standard.</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33% of Aboriginal and Torres Strait Islander households reported major structural issues with their dwelling.</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In 2018-19, Aboriginal and Torres Strait Islander crude </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hospitalisation</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rates for selected diseases related to environmental health were 9.2 per 1,000 for influenza and pneumonia, 9.0 per 1,000 for intestinal infectious diseases, 8.0 per 1,000 for bacterial diseases, 4.6 per 1,000 for acute upper respiratory infections, 2.7 per 1,000 for asthma and 1.8 per 1,000 for scabies. </a:t>
            </a:r>
          </a:p>
          <a:p>
            <a:pPr marL="342900" lvl="0" indent="-342900" algn="l">
              <a:spcAft>
                <a:spcPts val="2400"/>
              </a:spcAft>
              <a:buFont typeface="Symbol" panose="05050102010706020507" pitchFamily="18" charset="2"/>
              <a:buChar char=""/>
              <a:tabLst>
                <a:tab pos="215900" algn="l"/>
              </a:tabLst>
            </a:pP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For 2014-2018, the age-</a:t>
            </a:r>
            <a:r>
              <a:rPr lang="en-US" sz="2000" b="0" dirty="0" err="1">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standardised</a:t>
            </a:r>
            <a:r>
              <a:rPr lang="en-US" sz="2000" b="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death rate for Aboriginal and Torres Strait Islander people living in NSW, Qld, WA, SA and the NT, from conditions associated with poor environmental health, was 41 per 100,000.</a:t>
            </a:r>
          </a:p>
        </p:txBody>
      </p:sp>
    </p:spTree>
    <p:extLst>
      <p:ext uri="{BB962C8B-B14F-4D97-AF65-F5344CB8AC3E}">
        <p14:creationId xmlns:p14="http://schemas.microsoft.com/office/powerpoint/2010/main" val="957616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lIns="0" tIns="0" rIns="0" bIns="0"/>
          <a:lstStyle/>
          <a:p>
            <a:r>
              <a:rPr lang="en-US" dirty="0">
                <a:solidFill>
                  <a:srgbClr val="9BBB59"/>
                </a:solidFill>
              </a:rPr>
              <a:t>Table 27. Aboriginal and Torres Strait Islander households’ access to facilities, by state and territory and remoteness, all jurisdictions, 2018-19, proportion (%) </a:t>
            </a:r>
            <a:endParaRPr lang="en-AU" dirty="0">
              <a:solidFill>
                <a:srgbClr val="9BBB59"/>
              </a:solidFill>
            </a:endParaRPr>
          </a:p>
        </p:txBody>
      </p:sp>
      <p:graphicFrame>
        <p:nvGraphicFramePr>
          <p:cNvPr id="3" name="Table 2">
            <a:extLst>
              <a:ext uri="{FF2B5EF4-FFF2-40B4-BE49-F238E27FC236}">
                <a16:creationId xmlns:a16="http://schemas.microsoft.com/office/drawing/2014/main" id="{41A8C2C3-50F7-1886-CD1B-FF38E882C1F0}"/>
              </a:ext>
            </a:extLst>
          </p:cNvPr>
          <p:cNvGraphicFramePr>
            <a:graphicFrameLocks noGrp="1"/>
          </p:cNvGraphicFramePr>
          <p:nvPr>
            <p:extLst>
              <p:ext uri="{D42A27DB-BD31-4B8C-83A1-F6EECF244321}">
                <p14:modId xmlns:p14="http://schemas.microsoft.com/office/powerpoint/2010/main" val="4221955802"/>
              </p:ext>
            </p:extLst>
          </p:nvPr>
        </p:nvGraphicFramePr>
        <p:xfrm>
          <a:off x="1270000" y="2752075"/>
          <a:ext cx="13030197" cy="5257800"/>
        </p:xfrm>
        <a:graphic>
          <a:graphicData uri="http://schemas.openxmlformats.org/drawingml/2006/table">
            <a:tbl>
              <a:tblPr firstRow="1" firstCol="1" bandRow="1">
                <a:tableStyleId>{1FECB4D8-DB02-4DC6-A0A2-4F2EBAE1DC90}</a:tableStyleId>
              </a:tblPr>
              <a:tblGrid>
                <a:gridCol w="2096793">
                  <a:extLst>
                    <a:ext uri="{9D8B030D-6E8A-4147-A177-3AD203B41FA5}">
                      <a16:colId xmlns:a16="http://schemas.microsoft.com/office/drawing/2014/main" val="2538955299"/>
                    </a:ext>
                  </a:extLst>
                </a:gridCol>
                <a:gridCol w="953921">
                  <a:extLst>
                    <a:ext uri="{9D8B030D-6E8A-4147-A177-3AD203B41FA5}">
                      <a16:colId xmlns:a16="http://schemas.microsoft.com/office/drawing/2014/main" val="1106602280"/>
                    </a:ext>
                  </a:extLst>
                </a:gridCol>
                <a:gridCol w="953921">
                  <a:extLst>
                    <a:ext uri="{9D8B030D-6E8A-4147-A177-3AD203B41FA5}">
                      <a16:colId xmlns:a16="http://schemas.microsoft.com/office/drawing/2014/main" val="1714429237"/>
                    </a:ext>
                  </a:extLst>
                </a:gridCol>
                <a:gridCol w="953921">
                  <a:extLst>
                    <a:ext uri="{9D8B030D-6E8A-4147-A177-3AD203B41FA5}">
                      <a16:colId xmlns:a16="http://schemas.microsoft.com/office/drawing/2014/main" val="3342050972"/>
                    </a:ext>
                  </a:extLst>
                </a:gridCol>
                <a:gridCol w="953921">
                  <a:extLst>
                    <a:ext uri="{9D8B030D-6E8A-4147-A177-3AD203B41FA5}">
                      <a16:colId xmlns:a16="http://schemas.microsoft.com/office/drawing/2014/main" val="2719735599"/>
                    </a:ext>
                  </a:extLst>
                </a:gridCol>
                <a:gridCol w="953921">
                  <a:extLst>
                    <a:ext uri="{9D8B030D-6E8A-4147-A177-3AD203B41FA5}">
                      <a16:colId xmlns:a16="http://schemas.microsoft.com/office/drawing/2014/main" val="593792627"/>
                    </a:ext>
                  </a:extLst>
                </a:gridCol>
                <a:gridCol w="953921">
                  <a:extLst>
                    <a:ext uri="{9D8B030D-6E8A-4147-A177-3AD203B41FA5}">
                      <a16:colId xmlns:a16="http://schemas.microsoft.com/office/drawing/2014/main" val="149583606"/>
                    </a:ext>
                  </a:extLst>
                </a:gridCol>
                <a:gridCol w="953921">
                  <a:extLst>
                    <a:ext uri="{9D8B030D-6E8A-4147-A177-3AD203B41FA5}">
                      <a16:colId xmlns:a16="http://schemas.microsoft.com/office/drawing/2014/main" val="1815527309"/>
                    </a:ext>
                  </a:extLst>
                </a:gridCol>
                <a:gridCol w="953921">
                  <a:extLst>
                    <a:ext uri="{9D8B030D-6E8A-4147-A177-3AD203B41FA5}">
                      <a16:colId xmlns:a16="http://schemas.microsoft.com/office/drawing/2014/main" val="1725672719"/>
                    </a:ext>
                  </a:extLst>
                </a:gridCol>
                <a:gridCol w="1221753">
                  <a:extLst>
                    <a:ext uri="{9D8B030D-6E8A-4147-A177-3AD203B41FA5}">
                      <a16:colId xmlns:a16="http://schemas.microsoft.com/office/drawing/2014/main" val="2358116369"/>
                    </a:ext>
                  </a:extLst>
                </a:gridCol>
                <a:gridCol w="979604">
                  <a:extLst>
                    <a:ext uri="{9D8B030D-6E8A-4147-A177-3AD203B41FA5}">
                      <a16:colId xmlns:a16="http://schemas.microsoft.com/office/drawing/2014/main" val="2814976996"/>
                    </a:ext>
                  </a:extLst>
                </a:gridCol>
                <a:gridCol w="1100679">
                  <a:extLst>
                    <a:ext uri="{9D8B030D-6E8A-4147-A177-3AD203B41FA5}">
                      <a16:colId xmlns:a16="http://schemas.microsoft.com/office/drawing/2014/main" val="2535982561"/>
                    </a:ext>
                  </a:extLst>
                </a:gridCol>
              </a:tblGrid>
              <a:tr h="876300">
                <a:tc rowSpan="2">
                  <a:txBody>
                    <a:bodyPr/>
                    <a:lstStyle/>
                    <a:p>
                      <a:pPr algn="l">
                        <a:spcAft>
                          <a:spcPts val="500"/>
                        </a:spcAft>
                      </a:pPr>
                      <a:r>
                        <a:rPr lang="en-AU" sz="2000" dirty="0">
                          <a:effectLst/>
                        </a:rPr>
                        <a:t> </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8">
                  <a:txBody>
                    <a:bodyPr/>
                    <a:lstStyle/>
                    <a:p>
                      <a:pPr algn="l">
                        <a:spcAft>
                          <a:spcPts val="500"/>
                        </a:spcAft>
                      </a:pPr>
                      <a:r>
                        <a:rPr lang="en-AU" sz="2000" dirty="0">
                          <a:effectLst/>
                        </a:rPr>
                        <a:t>State/Territory</a:t>
                      </a: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algn="l">
                        <a:spcAft>
                          <a:spcPts val="500"/>
                        </a:spcAft>
                      </a:pPr>
                      <a:r>
                        <a:rPr lang="en-AU" sz="1200" dirty="0">
                          <a:effectLst/>
                        </a:rPr>
                        <a:t> </a:t>
                      </a:r>
                      <a:endParaRPr lang="en-AU"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l">
                        <a:spcAft>
                          <a:spcPts val="500"/>
                        </a:spcAft>
                      </a:pPr>
                      <a:r>
                        <a:rPr lang="en-AU" sz="1200" dirty="0">
                          <a:effectLst/>
                        </a:rPr>
                        <a:t> </a:t>
                      </a:r>
                      <a:endParaRPr lang="en-AU"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l">
                        <a:spcAft>
                          <a:spcPts val="500"/>
                        </a:spcAft>
                      </a:pPr>
                      <a:r>
                        <a:rPr lang="en-AU" sz="2000" dirty="0">
                          <a:effectLst/>
                        </a:rPr>
                        <a:t>Remoteness</a:t>
                      </a:r>
                    </a:p>
                  </a:txBody>
                  <a:tcPr marL="68580" marR="68580" marT="0" marB="0" anchor="ctr"/>
                </a:tc>
                <a:tc hMerge="1">
                  <a:txBody>
                    <a:bodyPr/>
                    <a:lstStyle/>
                    <a:p>
                      <a:pPr algn="l">
                        <a:spcAft>
                          <a:spcPts val="500"/>
                        </a:spcAft>
                      </a:pPr>
                      <a:r>
                        <a:rPr lang="en-AU" sz="1200" dirty="0">
                          <a:effectLst/>
                        </a:rPr>
                        <a:t> </a:t>
                      </a:r>
                      <a:endParaRPr lang="en-AU"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l">
                        <a:spcAft>
                          <a:spcPts val="500"/>
                        </a:spcAft>
                      </a:pPr>
                      <a:r>
                        <a:rPr lang="en-AU" sz="1200" dirty="0">
                          <a:effectLst/>
                        </a:rPr>
                        <a:t> </a:t>
                      </a:r>
                      <a:endParaRPr lang="en-AU"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5838386"/>
                  </a:ext>
                </a:extLst>
              </a:tr>
              <a:tr h="876300">
                <a:tc vMerge="1">
                  <a:txBody>
                    <a:bodyPr/>
                    <a:lstStyle/>
                    <a:p>
                      <a:endParaRPr lang="en-AU"/>
                    </a:p>
                  </a:txBody>
                  <a:tcPr/>
                </a:tc>
                <a:tc>
                  <a:txBody>
                    <a:bodyPr/>
                    <a:lstStyle/>
                    <a:p>
                      <a:pPr algn="l">
                        <a:spcAft>
                          <a:spcPts val="500"/>
                        </a:spcAft>
                      </a:pPr>
                      <a:r>
                        <a:rPr lang="en-AU" sz="2000" dirty="0">
                          <a:solidFill>
                            <a:schemeClr val="bg1"/>
                          </a:solidFill>
                          <a:effectLst/>
                        </a:rPr>
                        <a:t>NSW</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Vic</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a:solidFill>
                            <a:schemeClr val="bg1"/>
                          </a:solidFill>
                          <a:effectLst/>
                        </a:rPr>
                        <a:t>Qld</a:t>
                      </a:r>
                      <a:endParaRPr lang="en-AU" sz="20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WA</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SA</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a:solidFill>
                            <a:schemeClr val="bg1"/>
                          </a:solidFill>
                          <a:effectLst/>
                        </a:rPr>
                        <a:t>Tas </a:t>
                      </a:r>
                      <a:endParaRPr lang="en-AU" sz="20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ACT</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NT</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Non-remote</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Remote</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tc>
                  <a:txBody>
                    <a:bodyPr/>
                    <a:lstStyle/>
                    <a:p>
                      <a:pPr algn="l">
                        <a:spcAft>
                          <a:spcPts val="500"/>
                        </a:spcAft>
                      </a:pPr>
                      <a:r>
                        <a:rPr lang="en-AU" sz="2000" dirty="0">
                          <a:solidFill>
                            <a:schemeClr val="bg1"/>
                          </a:solidFill>
                          <a:effectLst/>
                        </a:rPr>
                        <a:t>Australia</a:t>
                      </a:r>
                      <a:endParaRPr lang="en-AU" sz="20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9BBB59"/>
                    </a:solidFill>
                  </a:tcPr>
                </a:tc>
                <a:extLst>
                  <a:ext uri="{0D108BD9-81ED-4DB2-BD59-A6C34878D82A}">
                    <a16:rowId xmlns:a16="http://schemas.microsoft.com/office/drawing/2014/main" val="1416199752"/>
                  </a:ext>
                </a:extLst>
              </a:tr>
              <a:tr h="876300">
                <a:tc>
                  <a:txBody>
                    <a:bodyPr/>
                    <a:lstStyle/>
                    <a:p>
                      <a:pPr algn="l">
                        <a:spcAft>
                          <a:spcPts val="500"/>
                        </a:spcAft>
                      </a:pPr>
                      <a:r>
                        <a:rPr lang="en-AU" sz="2000" dirty="0">
                          <a:effectLst/>
                        </a:rPr>
                        <a:t>Washing people</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95</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91</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92</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3995283"/>
                  </a:ext>
                </a:extLst>
              </a:tr>
              <a:tr h="876300">
                <a:tc>
                  <a:txBody>
                    <a:bodyPr/>
                    <a:lstStyle/>
                    <a:p>
                      <a:pPr algn="l">
                        <a:spcAft>
                          <a:spcPts val="500"/>
                        </a:spcAft>
                      </a:pPr>
                      <a:r>
                        <a:rPr lang="en-AU" sz="2000" dirty="0">
                          <a:effectLst/>
                        </a:rPr>
                        <a:t>Washing bedding and clothes</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97</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92</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85</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96</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7553338"/>
                  </a:ext>
                </a:extLst>
              </a:tr>
              <a:tr h="876300">
                <a:tc>
                  <a:txBody>
                    <a:bodyPr/>
                    <a:lstStyle/>
                    <a:p>
                      <a:pPr algn="l">
                        <a:spcAft>
                          <a:spcPts val="500"/>
                        </a:spcAft>
                      </a:pPr>
                      <a:r>
                        <a:rPr lang="en-AU" sz="2000" dirty="0">
                          <a:effectLst/>
                        </a:rPr>
                        <a:t>Preparing/storing food</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94</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84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88</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95</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79</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93</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79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91</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5650151"/>
                  </a:ext>
                </a:extLst>
              </a:tr>
              <a:tr h="876300">
                <a:tc>
                  <a:txBody>
                    <a:bodyPr/>
                    <a:lstStyle/>
                    <a:p>
                      <a:pPr algn="l">
                        <a:spcAft>
                          <a:spcPts val="500"/>
                        </a:spcAft>
                      </a:pPr>
                      <a:r>
                        <a:rPr lang="en-AU" sz="2000" dirty="0">
                          <a:effectLst/>
                        </a:rPr>
                        <a:t>Working sewerage </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100</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99</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99</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a:effectLst/>
                        </a:rPr>
                        <a:t>97</a:t>
                      </a:r>
                      <a:endParaRPr lang="en-AU" sz="20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100</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100</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93</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99</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94</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500"/>
                        </a:spcAft>
                      </a:pPr>
                      <a:r>
                        <a:rPr lang="en-AU" sz="2000" dirty="0">
                          <a:effectLst/>
                        </a:rPr>
                        <a:t>98</a:t>
                      </a:r>
                      <a:endParaRPr lang="en-A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2368122"/>
                  </a:ext>
                </a:extLst>
              </a:tr>
            </a:tbl>
          </a:graphicData>
        </a:graphic>
      </p:graphicFrame>
      <p:sp>
        <p:nvSpPr>
          <p:cNvPr id="4" name="TextBox 3">
            <a:extLst>
              <a:ext uri="{FF2B5EF4-FFF2-40B4-BE49-F238E27FC236}">
                <a16:creationId xmlns:a16="http://schemas.microsoft.com/office/drawing/2014/main" id="{444F0446-280E-058F-A44C-F48878DE08B0}"/>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SCRGSP, 2020 [51]</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2E27356-5659-DFEC-17E5-A99790051259}"/>
              </a:ext>
            </a:extLst>
          </p:cNvPr>
          <p:cNvSpPr>
            <a:spLocks noGrp="1"/>
          </p:cNvSpPr>
          <p:nvPr>
            <p:ph type="title"/>
          </p:nvPr>
        </p:nvSpPr>
        <p:spPr>
          <a:xfrm>
            <a:off x="1564299" y="685800"/>
            <a:ext cx="11211901" cy="553998"/>
          </a:xfrm>
        </p:spPr>
        <p:txBody>
          <a:bodyPr/>
          <a:lstStyle/>
          <a:p>
            <a:pPr>
              <a:spcBef>
                <a:spcPts val="200"/>
              </a:spcBef>
              <a:spcAft>
                <a:spcPts val="500"/>
              </a:spcAft>
            </a:pPr>
            <a:r>
              <a:rPr lang="en-US" sz="3200" dirty="0">
                <a:effectLst/>
                <a:latin typeface="Source Sans Pro" panose="020B0503030403020204" pitchFamily="34" charset="0"/>
                <a:ea typeface="Times New Roman" panose="02020603050405020304" pitchFamily="18" charset="0"/>
                <a:cs typeface="Times New Roman" panose="02020603050405020304" pitchFamily="18" charset="0"/>
              </a:rPr>
              <a:t>Factors contributing to Aboriginal and Torres Strait Islander health</a:t>
            </a:r>
            <a:endParaRPr lang="en-AU" dirty="0"/>
          </a:p>
        </p:txBody>
      </p:sp>
    </p:spTree>
    <p:extLst>
      <p:ext uri="{BB962C8B-B14F-4D97-AF65-F5344CB8AC3E}">
        <p14:creationId xmlns:p14="http://schemas.microsoft.com/office/powerpoint/2010/main" val="4262904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AA0A-A1A1-7CB8-EB87-B659EE7AAA42}"/>
              </a:ext>
            </a:extLst>
          </p:cNvPr>
          <p:cNvSpPr>
            <a:spLocks noGrp="1"/>
          </p:cNvSpPr>
          <p:nvPr>
            <p:ph type="title"/>
          </p:nvPr>
        </p:nvSpPr>
        <p:spPr/>
        <p:txBody>
          <a:bodyPr/>
          <a:lstStyle/>
          <a:p>
            <a:r>
              <a:rPr lang="en-US" dirty="0"/>
              <a:t>Citation</a:t>
            </a:r>
            <a:endParaRPr lang="en-AU" dirty="0"/>
          </a:p>
        </p:txBody>
      </p:sp>
      <p:sp>
        <p:nvSpPr>
          <p:cNvPr id="3" name="Text Placeholder 2">
            <a:extLst>
              <a:ext uri="{FF2B5EF4-FFF2-40B4-BE49-F238E27FC236}">
                <a16:creationId xmlns:a16="http://schemas.microsoft.com/office/drawing/2014/main" id="{BA8BA563-0FF7-C3C9-8028-B12DA3E59EC5}"/>
              </a:ext>
            </a:extLst>
          </p:cNvPr>
          <p:cNvSpPr>
            <a:spLocks noGrp="1"/>
          </p:cNvSpPr>
          <p:nvPr>
            <p:ph type="body" idx="1"/>
          </p:nvPr>
        </p:nvSpPr>
        <p:spPr/>
        <p:txBody>
          <a:bodyPr/>
          <a:lstStyle/>
          <a:p>
            <a:endParaRPr lang="en-AU" dirty="0"/>
          </a:p>
          <a:p>
            <a:r>
              <a:rPr lang="en-AU" b="0" dirty="0">
                <a:solidFill>
                  <a:schemeClr val="tx1"/>
                </a:solidFill>
              </a:rPr>
              <a:t>Australian Indigenous Health</a:t>
            </a:r>
            <a:r>
              <a:rPr lang="en-AU" b="0" i="1" dirty="0">
                <a:solidFill>
                  <a:schemeClr val="tx1"/>
                </a:solidFill>
              </a:rPr>
              <a:t>InfoNet</a:t>
            </a:r>
            <a:r>
              <a:rPr lang="en-AU" b="0" dirty="0">
                <a:solidFill>
                  <a:schemeClr val="tx1"/>
                </a:solidFill>
              </a:rPr>
              <a:t> (2023) </a:t>
            </a:r>
            <a:r>
              <a:rPr lang="en-AU" b="0" i="1" dirty="0">
                <a:solidFill>
                  <a:schemeClr val="tx1"/>
                </a:solidFill>
              </a:rPr>
              <a:t>Overview of Australian Aboriginal and Torres Strait Islander health status, 2022 (PowerPoint slides). </a:t>
            </a:r>
            <a:r>
              <a:rPr lang="en-AU" b="0" dirty="0">
                <a:solidFill>
                  <a:schemeClr val="tx1"/>
                </a:solidFill>
              </a:rPr>
              <a:t>Perth, WA: Australian Indigenous Health</a:t>
            </a:r>
            <a:r>
              <a:rPr lang="en-AU" b="0" i="1" dirty="0">
                <a:solidFill>
                  <a:schemeClr val="tx1"/>
                </a:solidFill>
              </a:rPr>
              <a:t>InfoNet</a:t>
            </a:r>
          </a:p>
          <a:p>
            <a:br>
              <a:rPr lang="en-AU" b="0" dirty="0">
                <a:solidFill>
                  <a:schemeClr val="tx1"/>
                </a:solidFill>
              </a:rPr>
            </a:br>
            <a:endParaRPr lang="en-AU" b="0" dirty="0">
              <a:solidFill>
                <a:schemeClr val="tx1"/>
              </a:solidFill>
            </a:endParaRPr>
          </a:p>
          <a:p>
            <a:r>
              <a:rPr lang="en-AU" b="0" dirty="0">
                <a:solidFill>
                  <a:schemeClr val="tx1"/>
                </a:solidFill>
              </a:rPr>
              <a:t>For a complete list of references, see</a:t>
            </a:r>
          </a:p>
          <a:p>
            <a:r>
              <a:rPr lang="en-AU" b="0" dirty="0">
                <a:solidFill>
                  <a:schemeClr val="tx1"/>
                </a:solidFill>
              </a:rPr>
              <a:t>Australian Indigenous Health</a:t>
            </a:r>
            <a:r>
              <a:rPr lang="en-AU" b="0" i="1" dirty="0">
                <a:solidFill>
                  <a:schemeClr val="tx1"/>
                </a:solidFill>
              </a:rPr>
              <a:t>InfoNet</a:t>
            </a:r>
            <a:r>
              <a:rPr lang="en-AU" b="0" dirty="0">
                <a:solidFill>
                  <a:schemeClr val="tx1"/>
                </a:solidFill>
              </a:rPr>
              <a:t> (2023</a:t>
            </a:r>
            <a:r>
              <a:rPr lang="en-AU" b="0" i="1" dirty="0">
                <a:solidFill>
                  <a:schemeClr val="tx1"/>
                </a:solidFill>
              </a:rPr>
              <a:t>) Overview of Australian Aboriginal and Torres Strait Islander health status, 2022.</a:t>
            </a:r>
            <a:r>
              <a:rPr lang="en-AU" b="0" dirty="0">
                <a:solidFill>
                  <a:schemeClr val="tx1"/>
                </a:solidFill>
              </a:rPr>
              <a:t> Perth, WA: Australian Indigenous Health</a:t>
            </a:r>
            <a:r>
              <a:rPr lang="en-AU" b="0" i="1" dirty="0">
                <a:solidFill>
                  <a:schemeClr val="tx1"/>
                </a:solidFill>
              </a:rPr>
              <a:t>InfoNet</a:t>
            </a:r>
          </a:p>
          <a:p>
            <a:endParaRPr lang="en-AU" dirty="0"/>
          </a:p>
          <a:p>
            <a:r>
              <a:rPr lang="en-AU" b="0" dirty="0">
                <a:hlinkClick r:id="rId2">
                  <a:extLst>
                    <a:ext uri="{A12FA001-AC4F-418D-AE19-62706E023703}">
                      <ahyp:hlinkClr xmlns:ahyp="http://schemas.microsoft.com/office/drawing/2018/hyperlinkcolor" val="tx"/>
                    </a:ext>
                  </a:extLst>
                </a:hlinkClick>
              </a:rPr>
              <a:t>https://healthinfonet.ecu.edu.au/learn/health-facts/overview-aboriginal-torres-strait-islander-health-status</a:t>
            </a:r>
            <a:r>
              <a:rPr lang="en-AU" b="0" dirty="0"/>
              <a:t>  </a:t>
            </a:r>
          </a:p>
          <a:p>
            <a:endParaRPr lang="en-AU" dirty="0"/>
          </a:p>
        </p:txBody>
      </p:sp>
    </p:spTree>
    <p:extLst>
      <p:ext uri="{BB962C8B-B14F-4D97-AF65-F5344CB8AC3E}">
        <p14:creationId xmlns:p14="http://schemas.microsoft.com/office/powerpoint/2010/main" val="420725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Social indicators - Education</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1. Proportion (%) of Aboriginal and Torres Strait Islander students meeting national minimum standards for literacy and numeracy, by assessment domain and year level, 2022</a:t>
            </a:r>
            <a:endParaRPr lang="en-AU" dirty="0">
              <a:solidFill>
                <a:srgbClr val="9BBB59"/>
              </a:solidFill>
            </a:endParaRPr>
          </a:p>
        </p:txBody>
      </p:sp>
      <p:graphicFrame>
        <p:nvGraphicFramePr>
          <p:cNvPr id="10" name="Table 9">
            <a:extLst>
              <a:ext uri="{FF2B5EF4-FFF2-40B4-BE49-F238E27FC236}">
                <a16:creationId xmlns:a16="http://schemas.microsoft.com/office/drawing/2014/main" id="{22FA8415-C097-94BC-A429-15392BD090C2}"/>
              </a:ext>
            </a:extLst>
          </p:cNvPr>
          <p:cNvGraphicFramePr>
            <a:graphicFrameLocks noGrp="1"/>
          </p:cNvGraphicFramePr>
          <p:nvPr/>
        </p:nvGraphicFramePr>
        <p:xfrm>
          <a:off x="1270000" y="2763796"/>
          <a:ext cx="13030200" cy="5237204"/>
        </p:xfrm>
        <a:graphic>
          <a:graphicData uri="http://schemas.openxmlformats.org/drawingml/2006/table">
            <a:tbl>
              <a:tblPr firstRow="1" firstCol="1" bandRow="1">
                <a:tableStyleId>{1FECB4D8-DB02-4DC6-A0A2-4F2EBAE1DC90}</a:tableStyleId>
              </a:tblPr>
              <a:tblGrid>
                <a:gridCol w="2606040">
                  <a:extLst>
                    <a:ext uri="{9D8B030D-6E8A-4147-A177-3AD203B41FA5}">
                      <a16:colId xmlns:a16="http://schemas.microsoft.com/office/drawing/2014/main" val="2452322204"/>
                    </a:ext>
                  </a:extLst>
                </a:gridCol>
                <a:gridCol w="2606040">
                  <a:extLst>
                    <a:ext uri="{9D8B030D-6E8A-4147-A177-3AD203B41FA5}">
                      <a16:colId xmlns:a16="http://schemas.microsoft.com/office/drawing/2014/main" val="3343572527"/>
                    </a:ext>
                  </a:extLst>
                </a:gridCol>
                <a:gridCol w="2606040">
                  <a:extLst>
                    <a:ext uri="{9D8B030D-6E8A-4147-A177-3AD203B41FA5}">
                      <a16:colId xmlns:a16="http://schemas.microsoft.com/office/drawing/2014/main" val="2801379490"/>
                    </a:ext>
                  </a:extLst>
                </a:gridCol>
                <a:gridCol w="2606040">
                  <a:extLst>
                    <a:ext uri="{9D8B030D-6E8A-4147-A177-3AD203B41FA5}">
                      <a16:colId xmlns:a16="http://schemas.microsoft.com/office/drawing/2014/main" val="2031464999"/>
                    </a:ext>
                  </a:extLst>
                </a:gridCol>
                <a:gridCol w="2606040">
                  <a:extLst>
                    <a:ext uri="{9D8B030D-6E8A-4147-A177-3AD203B41FA5}">
                      <a16:colId xmlns:a16="http://schemas.microsoft.com/office/drawing/2014/main" val="2093910908"/>
                    </a:ext>
                  </a:extLst>
                </a:gridCol>
              </a:tblGrid>
              <a:tr h="1309301">
                <a:tc>
                  <a:txBody>
                    <a:bodyPr/>
                    <a:lstStyle/>
                    <a:p>
                      <a:pPr algn="l"/>
                      <a:r>
                        <a:rPr lang="en-AU" sz="2000" dirty="0">
                          <a:effectLst/>
                        </a:rPr>
                        <a:t> </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Year 3</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Year 5</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Year 7</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Year 9</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806342"/>
                  </a:ext>
                </a:extLst>
              </a:tr>
              <a:tr h="1309301">
                <a:tc>
                  <a:txBody>
                    <a:bodyPr/>
                    <a:lstStyle/>
                    <a:p>
                      <a:pPr algn="l"/>
                      <a:r>
                        <a:rPr lang="en-AU" sz="2000">
                          <a:effectLst/>
                        </a:rPr>
                        <a:t>Reading</a:t>
                      </a:r>
                      <a:endParaRPr lang="en-AU" sz="32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83</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79</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a:effectLst/>
                        </a:rPr>
                        <a:t>77</a:t>
                      </a:r>
                      <a:endParaRPr lang="en-AU" sz="32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a:effectLst/>
                        </a:rPr>
                        <a:t>67</a:t>
                      </a:r>
                      <a:endParaRPr lang="en-AU" sz="32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7256692"/>
                  </a:ext>
                </a:extLst>
              </a:tr>
              <a:tr h="1309301">
                <a:tc>
                  <a:txBody>
                    <a:bodyPr/>
                    <a:lstStyle/>
                    <a:p>
                      <a:pPr algn="l"/>
                      <a:r>
                        <a:rPr lang="en-AU" sz="2000">
                          <a:effectLst/>
                        </a:rPr>
                        <a:t>Writing</a:t>
                      </a:r>
                      <a:endParaRPr lang="en-AU" sz="32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85</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72</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67</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a:effectLst/>
                        </a:rPr>
                        <a:t>56</a:t>
                      </a:r>
                      <a:endParaRPr lang="en-AU" sz="32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7048126"/>
                  </a:ext>
                </a:extLst>
              </a:tr>
              <a:tr h="1309301">
                <a:tc>
                  <a:txBody>
                    <a:bodyPr/>
                    <a:lstStyle/>
                    <a:p>
                      <a:pPr algn="l"/>
                      <a:r>
                        <a:rPr lang="en-AU" sz="2000" dirty="0">
                          <a:effectLst/>
                        </a:rPr>
                        <a:t>Numeracy</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80</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a:effectLst/>
                        </a:rPr>
                        <a:t>78</a:t>
                      </a:r>
                      <a:endParaRPr lang="en-AU" sz="32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69</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AU" sz="2000" dirty="0">
                          <a:effectLst/>
                        </a:rPr>
                        <a:t>81</a:t>
                      </a:r>
                      <a:endParaRPr lang="en-AU" sz="3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8829906"/>
                  </a:ext>
                </a:extLst>
              </a:tr>
            </a:tbl>
          </a:graphicData>
        </a:graphic>
      </p:graphicFrame>
      <p:sp>
        <p:nvSpPr>
          <p:cNvPr id="4" name="TextBox 3">
            <a:extLst>
              <a:ext uri="{FF2B5EF4-FFF2-40B4-BE49-F238E27FC236}">
                <a16:creationId xmlns:a16="http://schemas.microsoft.com/office/drawing/2014/main" id="{9F484995-1B5B-B8FD-73C2-B7BA4DAB297A}"/>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AU"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Australian Curriculum Assessment and Reporting Authority, 2022 [22]</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B61006A-E93D-2280-67F8-22EF35FF2C60}"/>
              </a:ext>
            </a:extLst>
          </p:cNvPr>
          <p:cNvSpPr txBox="1"/>
          <p:nvPr/>
        </p:nvSpPr>
        <p:spPr>
          <a:xfrm>
            <a:off x="1268046" y="8001000"/>
            <a:ext cx="13030200" cy="438582"/>
          </a:xfrm>
          <a:prstGeom prst="rect">
            <a:avLst/>
          </a:prstGeom>
          <a:noFill/>
        </p:spPr>
        <p:txBody>
          <a:bodyPr wrap="square" numCol="1">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tabLst>
                <a:tab pos="457200" algn="l"/>
                <a:tab pos="594360" algn="l"/>
              </a:tabLst>
            </a:pPr>
            <a:r>
              <a:rPr lang="en-AU" sz="1000" dirty="0">
                <a:effectLst/>
                <a:latin typeface="Calibri" panose="020F0502020204030204" pitchFamily="34" charset="0"/>
                <a:ea typeface="Times New Roman" panose="02020603050405020304" pitchFamily="18" charset="0"/>
                <a:cs typeface="Times New Roman" panose="02020603050405020304" pitchFamily="18" charset="0"/>
              </a:rPr>
              <a:t>Australian total includes other territories including Jervis Bay Territory, the Cocos (Keeling) Islands, Christmas Island and Norfolk Island.</a:t>
            </a:r>
          </a:p>
        </p:txBody>
      </p:sp>
    </p:spTree>
    <p:extLst>
      <p:ext uri="{BB962C8B-B14F-4D97-AF65-F5344CB8AC3E}">
        <p14:creationId xmlns:p14="http://schemas.microsoft.com/office/powerpoint/2010/main" val="65802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US" sz="3200" dirty="0">
                <a:effectLst/>
                <a:latin typeface="Source Sans Pro" panose="020B0503030403020204" pitchFamily="34" charset="0"/>
                <a:ea typeface="Times New Roman" panose="02020603050405020304" pitchFamily="18" charset="0"/>
                <a:cs typeface="Times New Roman" panose="02020603050405020304" pitchFamily="18" charset="0"/>
              </a:rPr>
              <a:t>The Aboriginal and Torres Strait Islander population</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2. Estimated Aboriginal and Torres Strait Islander (Indigenous) population, by jurisdiction, Australia, 2022</a:t>
            </a:r>
            <a:endParaRPr lang="en-AU" dirty="0">
              <a:solidFill>
                <a:srgbClr val="9BBB59"/>
              </a:solidFill>
            </a:endParaRPr>
          </a:p>
        </p:txBody>
      </p:sp>
      <p:graphicFrame>
        <p:nvGraphicFramePr>
          <p:cNvPr id="3" name="Table 2">
            <a:extLst>
              <a:ext uri="{FF2B5EF4-FFF2-40B4-BE49-F238E27FC236}">
                <a16:creationId xmlns:a16="http://schemas.microsoft.com/office/drawing/2014/main" id="{42F6E88D-2E09-29FC-816A-468312D91AFF}"/>
              </a:ext>
            </a:extLst>
          </p:cNvPr>
          <p:cNvGraphicFramePr>
            <a:graphicFrameLocks noGrp="1"/>
          </p:cNvGraphicFramePr>
          <p:nvPr/>
        </p:nvGraphicFramePr>
        <p:xfrm>
          <a:off x="1270001" y="2738398"/>
          <a:ext cx="13030200" cy="5262601"/>
        </p:xfrm>
        <a:graphic>
          <a:graphicData uri="http://schemas.openxmlformats.org/drawingml/2006/table">
            <a:tbl>
              <a:tblPr firstRow="1" firstCol="1" bandRow="1">
                <a:tableStyleId>{1FECB4D8-DB02-4DC6-A0A2-4F2EBAE1DC90}</a:tableStyleId>
              </a:tblPr>
              <a:tblGrid>
                <a:gridCol w="3257550">
                  <a:extLst>
                    <a:ext uri="{9D8B030D-6E8A-4147-A177-3AD203B41FA5}">
                      <a16:colId xmlns:a16="http://schemas.microsoft.com/office/drawing/2014/main" val="3240106418"/>
                    </a:ext>
                  </a:extLst>
                </a:gridCol>
                <a:gridCol w="3257550">
                  <a:extLst>
                    <a:ext uri="{9D8B030D-6E8A-4147-A177-3AD203B41FA5}">
                      <a16:colId xmlns:a16="http://schemas.microsoft.com/office/drawing/2014/main" val="3350182306"/>
                    </a:ext>
                  </a:extLst>
                </a:gridCol>
                <a:gridCol w="3257550">
                  <a:extLst>
                    <a:ext uri="{9D8B030D-6E8A-4147-A177-3AD203B41FA5}">
                      <a16:colId xmlns:a16="http://schemas.microsoft.com/office/drawing/2014/main" val="3313158154"/>
                    </a:ext>
                  </a:extLst>
                </a:gridCol>
                <a:gridCol w="3257550">
                  <a:extLst>
                    <a:ext uri="{9D8B030D-6E8A-4147-A177-3AD203B41FA5}">
                      <a16:colId xmlns:a16="http://schemas.microsoft.com/office/drawing/2014/main" val="3680254508"/>
                    </a:ext>
                  </a:extLst>
                </a:gridCol>
              </a:tblGrid>
              <a:tr h="795145">
                <a:tc>
                  <a:txBody>
                    <a:bodyPr/>
                    <a:lstStyle/>
                    <a:p>
                      <a:pPr algn="l">
                        <a:lnSpc>
                          <a:spcPct val="107000"/>
                        </a:lnSpc>
                        <a:spcAft>
                          <a:spcPts val="500"/>
                        </a:spcAft>
                      </a:pPr>
                      <a:r>
                        <a:rPr lang="en-AU" sz="2000" dirty="0">
                          <a:effectLst/>
                        </a:rPr>
                        <a:t>Jurisdiction</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Indigenous population (number)</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Proportion of Australian Indigenous population (%)</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Proportion of total jurisdiction population (%)</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5406764"/>
                  </a:ext>
                </a:extLst>
              </a:tr>
              <a:tr h="496384">
                <a:tc>
                  <a:txBody>
                    <a:bodyPr/>
                    <a:lstStyle/>
                    <a:p>
                      <a:pPr algn="l">
                        <a:lnSpc>
                          <a:spcPct val="107000"/>
                        </a:lnSpc>
                        <a:spcAft>
                          <a:spcPts val="500"/>
                        </a:spcAft>
                      </a:pPr>
                      <a:r>
                        <a:rPr lang="en-AU" sz="2000" dirty="0">
                          <a:effectLst/>
                        </a:rPr>
                        <a:t>NSW</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297,389</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32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3.6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7047357"/>
                  </a:ext>
                </a:extLst>
              </a:tr>
              <a:tr h="496384">
                <a:tc>
                  <a:txBody>
                    <a:bodyPr/>
                    <a:lstStyle/>
                    <a:p>
                      <a:pPr algn="l">
                        <a:lnSpc>
                          <a:spcPct val="107000"/>
                        </a:lnSpc>
                        <a:spcAft>
                          <a:spcPts val="500"/>
                        </a:spcAft>
                      </a:pPr>
                      <a:r>
                        <a:rPr lang="en-AU" sz="2000">
                          <a:effectLst/>
                        </a:rPr>
                        <a:t>Vic</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66,975</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7.5</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1.0</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4464552"/>
                  </a:ext>
                </a:extLst>
              </a:tr>
              <a:tr h="496384">
                <a:tc>
                  <a:txBody>
                    <a:bodyPr/>
                    <a:lstStyle/>
                    <a:p>
                      <a:pPr algn="l">
                        <a:lnSpc>
                          <a:spcPct val="107000"/>
                        </a:lnSpc>
                        <a:spcAft>
                          <a:spcPts val="500"/>
                        </a:spcAft>
                      </a:pPr>
                      <a:r>
                        <a:rPr lang="en-AU" sz="2000" dirty="0">
                          <a:effectLst/>
                        </a:rPr>
                        <a:t>Qld</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252,733</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28</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4.7</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55641"/>
                  </a:ext>
                </a:extLst>
              </a:tr>
              <a:tr h="496384">
                <a:tc>
                  <a:txBody>
                    <a:bodyPr/>
                    <a:lstStyle/>
                    <a:p>
                      <a:pPr algn="l">
                        <a:lnSpc>
                          <a:spcPct val="107000"/>
                        </a:lnSpc>
                        <a:spcAft>
                          <a:spcPts val="500"/>
                        </a:spcAft>
                      </a:pPr>
                      <a:r>
                        <a:rPr lang="en-AU" sz="2000">
                          <a:effectLst/>
                        </a:rPr>
                        <a:t>WA</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112,253</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13</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4.0</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3513483"/>
                  </a:ext>
                </a:extLst>
              </a:tr>
              <a:tr h="496384">
                <a:tc>
                  <a:txBody>
                    <a:bodyPr/>
                    <a:lstStyle/>
                    <a:p>
                      <a:pPr algn="l">
                        <a:lnSpc>
                          <a:spcPct val="107000"/>
                        </a:lnSpc>
                        <a:spcAft>
                          <a:spcPts val="500"/>
                        </a:spcAft>
                      </a:pPr>
                      <a:r>
                        <a:rPr lang="en-AU" sz="2000">
                          <a:effectLst/>
                        </a:rPr>
                        <a:t>SA</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47,426</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5.3</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2.6</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90530611"/>
                  </a:ext>
                </a:extLst>
              </a:tr>
              <a:tr h="496384">
                <a:tc>
                  <a:txBody>
                    <a:bodyPr/>
                    <a:lstStyle/>
                    <a:p>
                      <a:pPr algn="l">
                        <a:lnSpc>
                          <a:spcPct val="107000"/>
                        </a:lnSpc>
                        <a:spcAft>
                          <a:spcPts val="500"/>
                        </a:spcAft>
                      </a:pPr>
                      <a:r>
                        <a:rPr lang="en-AU" sz="2000">
                          <a:effectLst/>
                        </a:rPr>
                        <a:t>Tas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31,337</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3.5</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5.5</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8397373"/>
                  </a:ext>
                </a:extLst>
              </a:tr>
              <a:tr h="496384">
                <a:tc>
                  <a:txBody>
                    <a:bodyPr/>
                    <a:lstStyle/>
                    <a:p>
                      <a:pPr algn="l">
                        <a:lnSpc>
                          <a:spcPct val="107000"/>
                        </a:lnSpc>
                        <a:spcAft>
                          <a:spcPts val="500"/>
                        </a:spcAft>
                      </a:pPr>
                      <a:r>
                        <a:rPr lang="en-AU" sz="2000">
                          <a:effectLst/>
                        </a:rPr>
                        <a:t>ACT</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8,869</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1.0</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1.9</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2916151"/>
                  </a:ext>
                </a:extLst>
              </a:tr>
              <a:tr h="496384">
                <a:tc>
                  <a:txBody>
                    <a:bodyPr/>
                    <a:lstStyle/>
                    <a:p>
                      <a:pPr algn="l">
                        <a:lnSpc>
                          <a:spcPct val="107000"/>
                        </a:lnSpc>
                        <a:spcAft>
                          <a:spcPts val="500"/>
                        </a:spcAft>
                      </a:pPr>
                      <a:r>
                        <a:rPr lang="en-AU" sz="2000">
                          <a:effectLst/>
                        </a:rPr>
                        <a:t>NT</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78,994</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8.8</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32</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730118"/>
                  </a:ext>
                </a:extLst>
              </a:tr>
              <a:tr h="496384">
                <a:tc>
                  <a:txBody>
                    <a:bodyPr/>
                    <a:lstStyle/>
                    <a:p>
                      <a:pPr algn="l">
                        <a:lnSpc>
                          <a:spcPct val="107000"/>
                        </a:lnSpc>
                        <a:spcAft>
                          <a:spcPts val="500"/>
                        </a:spcAft>
                      </a:pPr>
                      <a:r>
                        <a:rPr lang="en-AU" sz="2000" dirty="0">
                          <a:effectLst/>
                        </a:rPr>
                        <a:t>Australia</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896,265</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100</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3.4</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2673686"/>
                  </a:ext>
                </a:extLst>
              </a:tr>
            </a:tbl>
          </a:graphicData>
        </a:graphic>
      </p:graphicFrame>
      <p:sp>
        <p:nvSpPr>
          <p:cNvPr id="4" name="TextBox 3">
            <a:extLst>
              <a:ext uri="{FF2B5EF4-FFF2-40B4-BE49-F238E27FC236}">
                <a16:creationId xmlns:a16="http://schemas.microsoft.com/office/drawing/2014/main" id="{07AB98FD-EB20-A5DC-E537-F56EABCF300F}"/>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Derived from ABS, 2019 [23], ABS, 2022 [24]</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F095274-67C3-D0C5-62C9-3F3E9C6EA656}"/>
              </a:ext>
            </a:extLst>
          </p:cNvPr>
          <p:cNvSpPr txBox="1"/>
          <p:nvPr/>
        </p:nvSpPr>
        <p:spPr>
          <a:xfrm>
            <a:off x="1268046" y="8001000"/>
            <a:ext cx="13030200" cy="438582"/>
          </a:xfrm>
          <a:prstGeom prst="rect">
            <a:avLst/>
          </a:prstGeom>
          <a:noFill/>
        </p:spPr>
        <p:txBody>
          <a:bodyPr wrap="square" numCol="1">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Australian total includes other territories including Jervis Bay Territory, the Cocos (Keeling) Islands, Christmas Island and Norfolk Island.</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0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3. Numbers and proportions (%) of Aboriginal and Torres Strait Islander deaths, </a:t>
            </a:r>
            <a:br>
              <a:rPr lang="en-US" dirty="0">
                <a:solidFill>
                  <a:srgbClr val="9BBB59"/>
                </a:solidFill>
              </a:rPr>
            </a:br>
            <a:r>
              <a:rPr lang="en-US" dirty="0">
                <a:solidFill>
                  <a:srgbClr val="9BBB59"/>
                </a:solidFill>
              </a:rPr>
              <a:t>Australia, 2021</a:t>
            </a:r>
            <a:endParaRPr lang="en-AU" dirty="0">
              <a:solidFill>
                <a:srgbClr val="9BBB59"/>
              </a:solidFill>
            </a:endParaRPr>
          </a:p>
        </p:txBody>
      </p:sp>
      <p:graphicFrame>
        <p:nvGraphicFramePr>
          <p:cNvPr id="3" name="Table 2">
            <a:extLst>
              <a:ext uri="{FF2B5EF4-FFF2-40B4-BE49-F238E27FC236}">
                <a16:creationId xmlns:a16="http://schemas.microsoft.com/office/drawing/2014/main" id="{3162A791-6711-2A83-DCB5-CCA025E8F38D}"/>
              </a:ext>
            </a:extLst>
          </p:cNvPr>
          <p:cNvGraphicFramePr>
            <a:graphicFrameLocks noGrp="1"/>
          </p:cNvGraphicFramePr>
          <p:nvPr/>
        </p:nvGraphicFramePr>
        <p:xfrm>
          <a:off x="1270000" y="2738400"/>
          <a:ext cx="13030200" cy="5262600"/>
        </p:xfrm>
        <a:graphic>
          <a:graphicData uri="http://schemas.openxmlformats.org/drawingml/2006/table">
            <a:tbl>
              <a:tblPr firstRow="1" firstCol="1" bandRow="1">
                <a:tableStyleId>{1FECB4D8-DB02-4DC6-A0A2-4F2EBAE1DC90}</a:tableStyleId>
              </a:tblPr>
              <a:tblGrid>
                <a:gridCol w="4343400">
                  <a:extLst>
                    <a:ext uri="{9D8B030D-6E8A-4147-A177-3AD203B41FA5}">
                      <a16:colId xmlns:a16="http://schemas.microsoft.com/office/drawing/2014/main" val="2800425190"/>
                    </a:ext>
                  </a:extLst>
                </a:gridCol>
                <a:gridCol w="4343400">
                  <a:extLst>
                    <a:ext uri="{9D8B030D-6E8A-4147-A177-3AD203B41FA5}">
                      <a16:colId xmlns:a16="http://schemas.microsoft.com/office/drawing/2014/main" val="162829612"/>
                    </a:ext>
                  </a:extLst>
                </a:gridCol>
                <a:gridCol w="4343400">
                  <a:extLst>
                    <a:ext uri="{9D8B030D-6E8A-4147-A177-3AD203B41FA5}">
                      <a16:colId xmlns:a16="http://schemas.microsoft.com/office/drawing/2014/main" val="3780832386"/>
                    </a:ext>
                  </a:extLst>
                </a:gridCol>
              </a:tblGrid>
              <a:tr h="526260">
                <a:tc>
                  <a:txBody>
                    <a:bodyPr/>
                    <a:lstStyle/>
                    <a:p>
                      <a:pPr algn="l">
                        <a:lnSpc>
                          <a:spcPct val="107000"/>
                        </a:lnSpc>
                        <a:spcAft>
                          <a:spcPts val="500"/>
                        </a:spcAft>
                      </a:pPr>
                      <a:r>
                        <a:rPr lang="en-AU" sz="2000" dirty="0">
                          <a:effectLst/>
                        </a:rPr>
                        <a:t>Jurisdiction</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Number of deaths</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Proportion of deaths in jurisdiction %</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2602063"/>
                  </a:ext>
                </a:extLst>
              </a:tr>
              <a:tr h="526260">
                <a:tc>
                  <a:txBody>
                    <a:bodyPr/>
                    <a:lstStyle/>
                    <a:p>
                      <a:pPr algn="l">
                        <a:lnSpc>
                          <a:spcPct val="107000"/>
                        </a:lnSpc>
                        <a:spcAft>
                          <a:spcPts val="500"/>
                        </a:spcAft>
                      </a:pPr>
                      <a:r>
                        <a:rPr lang="en-AU" sz="2000">
                          <a:effectLst/>
                        </a:rPr>
                        <a:t>NSW</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1,206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2.1</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326601"/>
                  </a:ext>
                </a:extLst>
              </a:tr>
              <a:tr h="526260">
                <a:tc>
                  <a:txBody>
                    <a:bodyPr/>
                    <a:lstStyle/>
                    <a:p>
                      <a:pPr algn="l">
                        <a:lnSpc>
                          <a:spcPct val="107000"/>
                        </a:lnSpc>
                        <a:spcAft>
                          <a:spcPts val="500"/>
                        </a:spcAft>
                      </a:pPr>
                      <a:r>
                        <a:rPr lang="en-AU" sz="2000">
                          <a:effectLst/>
                        </a:rPr>
                        <a:t>Vic</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256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0.6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59849890"/>
                  </a:ext>
                </a:extLst>
              </a:tr>
              <a:tr h="526260">
                <a:tc>
                  <a:txBody>
                    <a:bodyPr/>
                    <a:lstStyle/>
                    <a:p>
                      <a:pPr algn="l">
                        <a:lnSpc>
                          <a:spcPct val="107000"/>
                        </a:lnSpc>
                        <a:spcAft>
                          <a:spcPts val="500"/>
                        </a:spcAft>
                      </a:pPr>
                      <a:r>
                        <a:rPr lang="en-AU" sz="2000">
                          <a:effectLst/>
                        </a:rPr>
                        <a:t>Qld</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1,101</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3.3</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6270777"/>
                  </a:ext>
                </a:extLst>
              </a:tr>
              <a:tr h="526260">
                <a:tc>
                  <a:txBody>
                    <a:bodyPr/>
                    <a:lstStyle/>
                    <a:p>
                      <a:pPr algn="l">
                        <a:lnSpc>
                          <a:spcPct val="107000"/>
                        </a:lnSpc>
                        <a:spcAft>
                          <a:spcPts val="500"/>
                        </a:spcAft>
                      </a:pPr>
                      <a:r>
                        <a:rPr lang="en-AU" sz="2000">
                          <a:effectLst/>
                        </a:rPr>
                        <a:t>WA</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604</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3.8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1008385"/>
                  </a:ext>
                </a:extLst>
              </a:tr>
              <a:tr h="526260">
                <a:tc>
                  <a:txBody>
                    <a:bodyPr/>
                    <a:lstStyle/>
                    <a:p>
                      <a:pPr algn="l">
                        <a:lnSpc>
                          <a:spcPct val="107000"/>
                        </a:lnSpc>
                        <a:spcAft>
                          <a:spcPts val="500"/>
                        </a:spcAft>
                      </a:pPr>
                      <a:r>
                        <a:rPr lang="en-AU" sz="2000">
                          <a:effectLst/>
                        </a:rPr>
                        <a:t>SA</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240</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1.7</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4938053"/>
                  </a:ext>
                </a:extLst>
              </a:tr>
              <a:tr h="526260">
                <a:tc>
                  <a:txBody>
                    <a:bodyPr/>
                    <a:lstStyle/>
                    <a:p>
                      <a:pPr algn="l">
                        <a:lnSpc>
                          <a:spcPct val="107000"/>
                        </a:lnSpc>
                        <a:spcAft>
                          <a:spcPts val="500"/>
                        </a:spcAft>
                      </a:pPr>
                      <a:r>
                        <a:rPr lang="en-AU" sz="2000">
                          <a:effectLst/>
                        </a:rPr>
                        <a:t>Tas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102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2.1</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5495727"/>
                  </a:ext>
                </a:extLst>
              </a:tr>
              <a:tr h="526260">
                <a:tc>
                  <a:txBody>
                    <a:bodyPr/>
                    <a:lstStyle/>
                    <a:p>
                      <a:pPr algn="l">
                        <a:lnSpc>
                          <a:spcPct val="107000"/>
                        </a:lnSpc>
                        <a:spcAft>
                          <a:spcPts val="500"/>
                        </a:spcAft>
                      </a:pPr>
                      <a:r>
                        <a:rPr lang="en-AU" sz="2000">
                          <a:effectLst/>
                        </a:rPr>
                        <a:t>ACT</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25</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1.1</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9456940"/>
                  </a:ext>
                </a:extLst>
              </a:tr>
              <a:tr h="526260">
                <a:tc>
                  <a:txBody>
                    <a:bodyPr/>
                    <a:lstStyle/>
                    <a:p>
                      <a:pPr algn="l">
                        <a:lnSpc>
                          <a:spcPct val="107000"/>
                        </a:lnSpc>
                        <a:spcAft>
                          <a:spcPts val="500"/>
                        </a:spcAft>
                      </a:pPr>
                      <a:r>
                        <a:rPr lang="en-AU" sz="2000">
                          <a:effectLst/>
                        </a:rPr>
                        <a:t>NT</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545</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45</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5651606"/>
                  </a:ext>
                </a:extLst>
              </a:tr>
              <a:tr h="526260">
                <a:tc>
                  <a:txBody>
                    <a:bodyPr/>
                    <a:lstStyle/>
                    <a:p>
                      <a:pPr algn="l">
                        <a:lnSpc>
                          <a:spcPct val="107000"/>
                        </a:lnSpc>
                        <a:spcAft>
                          <a:spcPts val="500"/>
                        </a:spcAft>
                      </a:pPr>
                      <a:r>
                        <a:rPr lang="en-AU" sz="2000" dirty="0">
                          <a:effectLst/>
                        </a:rPr>
                        <a:t>Australia</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4,081</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2.4</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4471629"/>
                  </a:ext>
                </a:extLst>
              </a:tr>
            </a:tbl>
          </a:graphicData>
        </a:graphic>
      </p:graphicFrame>
      <p:sp>
        <p:nvSpPr>
          <p:cNvPr id="7" name="TextBox 6">
            <a:extLst>
              <a:ext uri="{FF2B5EF4-FFF2-40B4-BE49-F238E27FC236}">
                <a16:creationId xmlns:a16="http://schemas.microsoft.com/office/drawing/2014/main" id="{64461C86-324D-7D00-D1C0-60DFDE27B0CA}"/>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ABS, 2022 [39]</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51556C9-4A21-9125-DABF-950FEC581E6B}"/>
              </a:ext>
            </a:extLst>
          </p:cNvPr>
          <p:cNvSpPr txBox="1"/>
          <p:nvPr/>
        </p:nvSpPr>
        <p:spPr>
          <a:xfrm>
            <a:off x="1268046" y="8001000"/>
            <a:ext cx="13030200" cy="438582"/>
          </a:xfrm>
          <a:prstGeom prst="rect">
            <a:avLst/>
          </a:prstGeom>
          <a:noFill/>
        </p:spPr>
        <p:txBody>
          <a:bodyPr wrap="square" numCol="1">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a:t>
            </a:r>
          </a:p>
          <a:p>
            <a:pPr marL="594360" indent="-594360" algn="l">
              <a:spcAft>
                <a:spcPts val="300"/>
              </a:spcAft>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Australian total includes other territories including Jervis Bay Territory, the Cocos (Keeling) Islands, Christmas Island and Norfolk Island.</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39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951-35F9-F56B-7800-B1EE6833B2A1}"/>
              </a:ext>
            </a:extLst>
          </p:cNvPr>
          <p:cNvSpPr>
            <a:spLocks noGrp="1"/>
          </p:cNvSpPr>
          <p:nvPr>
            <p:ph type="title"/>
          </p:nvPr>
        </p:nvSpPr>
        <p:spPr>
          <a:xfrm>
            <a:off x="1564299" y="893802"/>
            <a:ext cx="11211901" cy="553998"/>
          </a:xfrm>
        </p:spPr>
        <p:txBody>
          <a:bodyPr/>
          <a:lstStyle/>
          <a:p>
            <a:pPr>
              <a:spcBef>
                <a:spcPts val="200"/>
              </a:spcBef>
              <a:spcAft>
                <a:spcPts val="500"/>
              </a:spcAft>
            </a:pPr>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5" name="Text Placeholder 4">
            <a:extLst>
              <a:ext uri="{FF2B5EF4-FFF2-40B4-BE49-F238E27FC236}">
                <a16:creationId xmlns:a16="http://schemas.microsoft.com/office/drawing/2014/main" id="{A5009550-D3C0-237A-3BC8-88C8D0717C7A}"/>
              </a:ext>
            </a:extLst>
          </p:cNvPr>
          <p:cNvSpPr>
            <a:spLocks noGrp="1"/>
          </p:cNvSpPr>
          <p:nvPr>
            <p:ph type="body" idx="1"/>
          </p:nvPr>
        </p:nvSpPr>
        <p:spPr>
          <a:xfrm>
            <a:off x="1270000" y="1828800"/>
            <a:ext cx="13030200" cy="553998"/>
          </a:xfrm>
        </p:spPr>
        <p:txBody>
          <a:bodyPr/>
          <a:lstStyle/>
          <a:p>
            <a:r>
              <a:rPr lang="en-US" dirty="0">
                <a:solidFill>
                  <a:srgbClr val="9BBB59"/>
                </a:solidFill>
              </a:rPr>
              <a:t>Table 4. Number of deaths and age-</a:t>
            </a:r>
            <a:r>
              <a:rPr lang="en-US" dirty="0" err="1">
                <a:solidFill>
                  <a:srgbClr val="9BBB59"/>
                </a:solidFill>
              </a:rPr>
              <a:t>standardised</a:t>
            </a:r>
            <a:r>
              <a:rPr lang="en-US" dirty="0">
                <a:solidFill>
                  <a:srgbClr val="9BBB59"/>
                </a:solidFill>
              </a:rPr>
              <a:t> death rates, Aboriginal and Torres Strait Islander people, NSW, Qld, WA, SA and the NT, 2021</a:t>
            </a:r>
            <a:endParaRPr lang="en-AU" dirty="0">
              <a:solidFill>
                <a:srgbClr val="9BBB59"/>
              </a:solidFill>
            </a:endParaRPr>
          </a:p>
        </p:txBody>
      </p:sp>
      <p:graphicFrame>
        <p:nvGraphicFramePr>
          <p:cNvPr id="3" name="Table 2">
            <a:extLst>
              <a:ext uri="{FF2B5EF4-FFF2-40B4-BE49-F238E27FC236}">
                <a16:creationId xmlns:a16="http://schemas.microsoft.com/office/drawing/2014/main" id="{98EB281F-3BF8-F9DD-990A-43822180869C}"/>
              </a:ext>
            </a:extLst>
          </p:cNvPr>
          <p:cNvGraphicFramePr>
            <a:graphicFrameLocks noGrp="1"/>
          </p:cNvGraphicFramePr>
          <p:nvPr/>
        </p:nvGraphicFramePr>
        <p:xfrm>
          <a:off x="1270000" y="2743197"/>
          <a:ext cx="13030200" cy="4572001"/>
        </p:xfrm>
        <a:graphic>
          <a:graphicData uri="http://schemas.openxmlformats.org/drawingml/2006/table">
            <a:tbl>
              <a:tblPr firstRow="1" firstCol="1" bandRow="1">
                <a:tableStyleId>{1FECB4D8-DB02-4DC6-A0A2-4F2EBAE1DC90}</a:tableStyleId>
              </a:tblPr>
              <a:tblGrid>
                <a:gridCol w="4343400">
                  <a:extLst>
                    <a:ext uri="{9D8B030D-6E8A-4147-A177-3AD203B41FA5}">
                      <a16:colId xmlns:a16="http://schemas.microsoft.com/office/drawing/2014/main" val="2895552911"/>
                    </a:ext>
                  </a:extLst>
                </a:gridCol>
                <a:gridCol w="4343400">
                  <a:extLst>
                    <a:ext uri="{9D8B030D-6E8A-4147-A177-3AD203B41FA5}">
                      <a16:colId xmlns:a16="http://schemas.microsoft.com/office/drawing/2014/main" val="1877212200"/>
                    </a:ext>
                  </a:extLst>
                </a:gridCol>
                <a:gridCol w="4343400">
                  <a:extLst>
                    <a:ext uri="{9D8B030D-6E8A-4147-A177-3AD203B41FA5}">
                      <a16:colId xmlns:a16="http://schemas.microsoft.com/office/drawing/2014/main" val="3453942853"/>
                    </a:ext>
                  </a:extLst>
                </a:gridCol>
              </a:tblGrid>
              <a:tr h="653143">
                <a:tc>
                  <a:txBody>
                    <a:bodyPr/>
                    <a:lstStyle/>
                    <a:p>
                      <a:pPr algn="l">
                        <a:lnSpc>
                          <a:spcPct val="107000"/>
                        </a:lnSpc>
                        <a:spcAft>
                          <a:spcPts val="500"/>
                        </a:spcAft>
                      </a:pPr>
                      <a:r>
                        <a:rPr lang="en-AU" sz="2000">
                          <a:effectLst/>
                        </a:rPr>
                        <a:t>Jurisdiction</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Numbers</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Aboriginal and Torres Strait Islander people</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88407739"/>
                  </a:ext>
                </a:extLst>
              </a:tr>
              <a:tr h="653143">
                <a:tc>
                  <a:txBody>
                    <a:bodyPr/>
                    <a:lstStyle/>
                    <a:p>
                      <a:pPr algn="l">
                        <a:lnSpc>
                          <a:spcPct val="107000"/>
                        </a:lnSpc>
                        <a:spcAft>
                          <a:spcPts val="500"/>
                        </a:spcAft>
                      </a:pPr>
                      <a:r>
                        <a:rPr lang="en-AU" sz="2000">
                          <a:effectLst/>
                        </a:rPr>
                        <a:t>NSW</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1,206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7.8</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957453"/>
                  </a:ext>
                </a:extLst>
              </a:tr>
              <a:tr h="653143">
                <a:tc>
                  <a:txBody>
                    <a:bodyPr/>
                    <a:lstStyle/>
                    <a:p>
                      <a:pPr algn="l">
                        <a:lnSpc>
                          <a:spcPct val="107000"/>
                        </a:lnSpc>
                        <a:spcAft>
                          <a:spcPts val="500"/>
                        </a:spcAft>
                      </a:pPr>
                      <a:r>
                        <a:rPr lang="en-AU" sz="2000">
                          <a:effectLst/>
                        </a:rPr>
                        <a:t>Qld</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1,101</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9.6</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2947970"/>
                  </a:ext>
                </a:extLst>
              </a:tr>
              <a:tr h="653143">
                <a:tc>
                  <a:txBody>
                    <a:bodyPr/>
                    <a:lstStyle/>
                    <a:p>
                      <a:pPr algn="l">
                        <a:lnSpc>
                          <a:spcPct val="107000"/>
                        </a:lnSpc>
                        <a:spcAft>
                          <a:spcPts val="500"/>
                        </a:spcAft>
                      </a:pPr>
                      <a:r>
                        <a:rPr lang="en-AU" sz="2000">
                          <a:effectLst/>
                        </a:rPr>
                        <a:t>WA</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604</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12</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21429993"/>
                  </a:ext>
                </a:extLst>
              </a:tr>
              <a:tr h="653143">
                <a:tc>
                  <a:txBody>
                    <a:bodyPr/>
                    <a:lstStyle/>
                    <a:p>
                      <a:pPr algn="l">
                        <a:lnSpc>
                          <a:spcPct val="107000"/>
                        </a:lnSpc>
                        <a:spcAft>
                          <a:spcPts val="500"/>
                        </a:spcAft>
                      </a:pPr>
                      <a:r>
                        <a:rPr lang="en-AU" sz="2000">
                          <a:effectLst/>
                        </a:rPr>
                        <a:t>SA</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240</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10</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0067786"/>
                  </a:ext>
                </a:extLst>
              </a:tr>
              <a:tr h="653143">
                <a:tc>
                  <a:txBody>
                    <a:bodyPr/>
                    <a:lstStyle/>
                    <a:p>
                      <a:pPr algn="l">
                        <a:lnSpc>
                          <a:spcPct val="107000"/>
                        </a:lnSpc>
                        <a:spcAft>
                          <a:spcPts val="500"/>
                        </a:spcAft>
                      </a:pPr>
                      <a:r>
                        <a:rPr lang="en-AU" sz="2000" dirty="0">
                          <a:effectLst/>
                        </a:rPr>
                        <a:t>NT</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545</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a:effectLst/>
                        </a:rPr>
                        <a:t>13</a:t>
                      </a:r>
                      <a:endParaRPr lang="en-A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0133787"/>
                  </a:ext>
                </a:extLst>
              </a:tr>
              <a:tr h="653143">
                <a:tc>
                  <a:txBody>
                    <a:bodyPr/>
                    <a:lstStyle/>
                    <a:p>
                      <a:pPr algn="l">
                        <a:lnSpc>
                          <a:spcPct val="107000"/>
                        </a:lnSpc>
                        <a:spcAft>
                          <a:spcPts val="500"/>
                        </a:spcAft>
                      </a:pPr>
                      <a:r>
                        <a:rPr lang="en-AU" sz="2000" dirty="0">
                          <a:effectLst/>
                        </a:rPr>
                        <a:t>Total for the selected jurisdictions</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3,696</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500"/>
                        </a:spcAft>
                      </a:pPr>
                      <a:r>
                        <a:rPr lang="en-AU" sz="2000" dirty="0">
                          <a:effectLst/>
                        </a:rPr>
                        <a:t>9.5</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3429805"/>
                  </a:ext>
                </a:extLst>
              </a:tr>
            </a:tbl>
          </a:graphicData>
        </a:graphic>
      </p:graphicFrame>
      <p:sp>
        <p:nvSpPr>
          <p:cNvPr id="4" name="TextBox 3">
            <a:extLst>
              <a:ext uri="{FF2B5EF4-FFF2-40B4-BE49-F238E27FC236}">
                <a16:creationId xmlns:a16="http://schemas.microsoft.com/office/drawing/2014/main" id="{5BB0C2E1-418F-74E1-D1C2-D341B1E6A816}"/>
              </a:ext>
            </a:extLst>
          </p:cNvPr>
          <p:cNvSpPr txBox="1"/>
          <p:nvPr/>
        </p:nvSpPr>
        <p:spPr>
          <a:xfrm>
            <a:off x="1270000" y="8698468"/>
            <a:ext cx="8128000" cy="369332"/>
          </a:xfrm>
          <a:prstGeom prst="rect">
            <a:avLst/>
          </a:prstGeom>
          <a:noFill/>
        </p:spPr>
        <p:txBody>
          <a:bodyPr wrap="square">
            <a:spAutoFit/>
          </a:bodyPr>
          <a:lstStyle/>
          <a:p>
            <a:pPr algn="l">
              <a:spcAft>
                <a:spcPts val="5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ABS, 2022 (Derived from [39])</a:t>
            </a:r>
            <a:endParaRPr lang="en-AU"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55AADD7-2092-8387-8DBC-2B06C7C1E375}"/>
              </a:ext>
            </a:extLst>
          </p:cNvPr>
          <p:cNvSpPr txBox="1"/>
          <p:nvPr/>
        </p:nvSpPr>
        <p:spPr>
          <a:xfrm>
            <a:off x="1268046" y="7696200"/>
            <a:ext cx="13030200" cy="823302"/>
          </a:xfrm>
          <a:prstGeom prst="rect">
            <a:avLst/>
          </a:prstGeom>
          <a:noFill/>
        </p:spPr>
        <p:txBody>
          <a:bodyPr wrap="square" numCol="1">
            <a:spAutoFit/>
          </a:bodyPr>
          <a:lstStyle/>
          <a:p>
            <a:pPr marL="594360" indent="-594360" algn="l">
              <a:spcAft>
                <a:spcPts val="300"/>
              </a:spcAft>
              <a:tabLst>
                <a:tab pos="457200" algn="l"/>
                <a:tab pos="594360" algn="l"/>
              </a:tabLst>
            </a:pPr>
            <a:r>
              <a:rPr lang="en-AU" sz="1000" b="1" dirty="0">
                <a:effectLst/>
                <a:latin typeface="Calibri" panose="020F0502020204030204" pitchFamily="34" charset="0"/>
                <a:ea typeface="Times New Roman" panose="02020603050405020304" pitchFamily="18" charset="0"/>
                <a:cs typeface="Times New Roman" panose="02020603050405020304" pitchFamily="18" charset="0"/>
              </a:rPr>
              <a:t>Notes:</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are per 1,000 population.</a:t>
            </a:r>
          </a:p>
          <a:p>
            <a:pPr marL="594360" indent="-594360" algn="l">
              <a:spcAft>
                <a:spcPts val="300"/>
              </a:spcAft>
              <a:buFont typeface="+mj-lt"/>
              <a:buAutoNum type="arabicPeriod"/>
              <a:tabLst>
                <a:tab pos="457200" algn="l"/>
                <a:tab pos="59436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Rates are based on three-year averages; for Aboriginal and Torres Strait Islander data, rates are calculated for each calendar year and then averaged to reduce variability in annual rates.	</a:t>
            </a:r>
          </a:p>
          <a:p>
            <a:pPr marL="594360" indent="-594360" algn="l">
              <a:spcAft>
                <a:spcPts val="300"/>
              </a:spcAft>
              <a:tabLst>
                <a:tab pos="457200" algn="l"/>
                <a:tab pos="594360" algn="l"/>
              </a:tabLst>
            </a:pP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092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1114</TotalTime>
  <Words>8218</Words>
  <Application>Microsoft Office PowerPoint</Application>
  <PresentationFormat>Custom</PresentationFormat>
  <Paragraphs>1503</Paragraphs>
  <Slides>55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Source Sans Pro</vt:lpstr>
      <vt:lpstr>Symbol</vt:lpstr>
      <vt:lpstr>Wingdings</vt:lpstr>
      <vt:lpstr>Office Theme</vt:lpstr>
      <vt:lpstr>PowerPoint Presentation</vt:lpstr>
      <vt:lpstr>Australian Indigenous HealthInfoNet</vt:lpstr>
      <vt:lpstr>Key facts</vt:lpstr>
      <vt:lpstr>Key facts</vt:lpstr>
      <vt:lpstr>Key facts</vt:lpstr>
      <vt:lpstr>Social indicators - Education</vt:lpstr>
      <vt:lpstr>The Aboriginal and Torres Strait Islander population</vt:lpstr>
      <vt:lpstr>Mortality</vt:lpstr>
      <vt:lpstr>Mortality</vt:lpstr>
      <vt:lpstr>Mortality</vt:lpstr>
      <vt:lpstr>Mortality</vt:lpstr>
      <vt:lpstr>Mortality</vt:lpstr>
      <vt:lpstr>Mortality</vt:lpstr>
      <vt:lpstr>Hospitalisation</vt:lpstr>
      <vt:lpstr>Hospitalisation</vt:lpstr>
      <vt:lpstr>Hospitalisation</vt:lpstr>
      <vt:lpstr>Hospitalisation</vt:lpstr>
      <vt:lpstr>Hospitalisation</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Selected health conditions</vt:lpstr>
      <vt:lpstr>Communicable diseases</vt:lpstr>
      <vt:lpstr>Communicable diseases</vt:lpstr>
      <vt:lpstr>Communicable diseases</vt:lpstr>
      <vt:lpstr>Communicable diseases</vt:lpstr>
      <vt:lpstr>Communicable diseases</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PowerPoint Presentation</vt:lpstr>
      <vt:lpstr>Factors contributing to Aboriginal and Torres Strait Islander health</vt:lpstr>
      <vt:lpstr>Factors contributing to Aboriginal and Torres Strait Islander health</vt:lpstr>
      <vt:lpstr>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POTTER</dc:creator>
  <cp:lastModifiedBy>Aleina HUMPHREYS</cp:lastModifiedBy>
  <cp:revision>28</cp:revision>
  <dcterms:created xsi:type="dcterms:W3CDTF">2022-03-14T02:42:36Z</dcterms:created>
  <dcterms:modified xsi:type="dcterms:W3CDTF">2023-03-13T03:46:49Z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2022-03-14T00:00:00Z</vt:filetime>
  </property>
  <property fmtid="{D5CDD505-2E9C-101B-9397-08002B2CF9AE}" pid="3" name="Creator">
    <vt:lpwstr>Adobe InDesign 17.0 (Windows)</vt:lpwstr>
  </property>
  <property fmtid="{D5CDD505-2E9C-101B-9397-08002B2CF9AE}" pid="4" name="LastSaved">
    <vt:filetime>2022-03-14T00:00:00Z</vt:filetime>
  </property>
</Properties>
</file>