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bookmarkIdSeed="3">
  <p:sldMasterIdLst>
    <p:sldMasterId id="2147483648" r:id="rId4"/>
  </p:sldMasterIdLst>
  <p:notesMasterIdLst>
    <p:notesMasterId r:id="rId59"/>
  </p:notesMasterIdLst>
  <p:handoutMasterIdLst>
    <p:handoutMasterId r:id="rId60"/>
  </p:handoutMasterIdLst>
  <p:sldIdLst>
    <p:sldId id="256" r:id="rId5"/>
    <p:sldId id="257" r:id="rId6"/>
    <p:sldId id="309" r:id="rId7"/>
    <p:sldId id="283" r:id="rId8"/>
    <p:sldId id="311" r:id="rId9"/>
    <p:sldId id="259" r:id="rId10"/>
    <p:sldId id="284" r:id="rId11"/>
    <p:sldId id="285" r:id="rId12"/>
    <p:sldId id="286" r:id="rId13"/>
    <p:sldId id="287" r:id="rId14"/>
    <p:sldId id="288" r:id="rId15"/>
    <p:sldId id="289" r:id="rId16"/>
    <p:sldId id="290" r:id="rId17"/>
    <p:sldId id="260" r:id="rId18"/>
    <p:sldId id="291" r:id="rId19"/>
    <p:sldId id="292" r:id="rId20"/>
    <p:sldId id="293" r:id="rId21"/>
    <p:sldId id="294" r:id="rId22"/>
    <p:sldId id="295" r:id="rId23"/>
    <p:sldId id="261" r:id="rId24"/>
    <p:sldId id="296" r:id="rId25"/>
    <p:sldId id="262" r:id="rId26"/>
    <p:sldId id="297" r:id="rId27"/>
    <p:sldId id="298" r:id="rId28"/>
    <p:sldId id="299" r:id="rId29"/>
    <p:sldId id="263" r:id="rId30"/>
    <p:sldId id="300" r:id="rId31"/>
    <p:sldId id="264" r:id="rId32"/>
    <p:sldId id="265" r:id="rId33"/>
    <p:sldId id="301" r:id="rId34"/>
    <p:sldId id="302" r:id="rId35"/>
    <p:sldId id="266" r:id="rId36"/>
    <p:sldId id="267" r:id="rId37"/>
    <p:sldId id="303" r:id="rId38"/>
    <p:sldId id="304" r:id="rId39"/>
    <p:sldId id="268" r:id="rId40"/>
    <p:sldId id="305" r:id="rId41"/>
    <p:sldId id="269" r:id="rId42"/>
    <p:sldId id="270" r:id="rId43"/>
    <p:sldId id="271" r:id="rId44"/>
    <p:sldId id="272" r:id="rId45"/>
    <p:sldId id="273" r:id="rId46"/>
    <p:sldId id="274" r:id="rId47"/>
    <p:sldId id="275" r:id="rId48"/>
    <p:sldId id="276" r:id="rId49"/>
    <p:sldId id="306" r:id="rId50"/>
    <p:sldId id="307" r:id="rId51"/>
    <p:sldId id="277" r:id="rId52"/>
    <p:sldId id="278" r:id="rId53"/>
    <p:sldId id="279" r:id="rId54"/>
    <p:sldId id="280" r:id="rId55"/>
    <p:sldId id="281" r:id="rId56"/>
    <p:sldId id="308" r:id="rId57"/>
    <p:sldId id="310" r:id="rId58"/>
  </p:sldIdLst>
  <p:sldSz cx="16256000" cy="9144000"/>
  <p:notesSz cx="16256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4" userDrawn="1">
          <p15:clr>
            <a:srgbClr val="A4A3A4"/>
          </p15:clr>
        </p15:guide>
        <p15:guide id="2" pos="8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POTTER" initials="CP" lastIdx="42" clrIdx="0">
    <p:extLst>
      <p:ext uri="{19B8F6BF-5375-455C-9EA6-DF929625EA0E}">
        <p15:presenceInfo xmlns:p15="http://schemas.microsoft.com/office/powerpoint/2012/main" userId="S::c.potter@ecu.edu.au::c2a70f24-8105-4ee1-915e-1463f0240a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F56"/>
    <a:srgbClr val="23959B"/>
    <a:srgbClr val="E9EFF0"/>
    <a:srgbClr val="EAF9FA"/>
    <a:srgbClr val="C4F0F2"/>
    <a:srgbClr val="B7ECEF"/>
    <a:srgbClr val="9BBB59"/>
    <a:srgbClr val="348540"/>
    <a:srgbClr val="B5A636"/>
    <a:srgbClr val="9AAE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7" autoAdjust="0"/>
    <p:restoredTop sz="94730" autoAdjust="0"/>
  </p:normalViewPr>
  <p:slideViewPr>
    <p:cSldViewPr>
      <p:cViewPr varScale="1">
        <p:scale>
          <a:sx n="101" d="100"/>
          <a:sy n="101" d="100"/>
        </p:scale>
        <p:origin x="1400" y="208"/>
      </p:cViewPr>
      <p:guideLst>
        <p:guide orient="horz" pos="1584"/>
        <p:guide pos="8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4322"/>
    </p:cViewPr>
  </p:sorterViewPr>
  <p:notesViewPr>
    <p:cSldViewPr>
      <p:cViewPr varScale="1">
        <p:scale>
          <a:sx n="88" d="100"/>
          <a:sy n="88" d="100"/>
        </p:scale>
        <p:origin x="123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4F6059-F4C4-1795-1DDA-3E8EEAFF7171}"/>
              </a:ext>
            </a:extLst>
          </p:cNvPr>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AU"/>
          </a:p>
        </p:txBody>
      </p:sp>
      <p:sp>
        <p:nvSpPr>
          <p:cNvPr id="4" name="Footer Placeholder 3">
            <a:extLst>
              <a:ext uri="{FF2B5EF4-FFF2-40B4-BE49-F238E27FC236}">
                <a16:creationId xmlns:a16="http://schemas.microsoft.com/office/drawing/2014/main" id="{6BFE4204-60D7-7D96-91FE-17D92EF28626}"/>
              </a:ext>
            </a:extLst>
          </p:cNvPr>
          <p:cNvSpPr>
            <a:spLocks noGrp="1"/>
          </p:cNvSpPr>
          <p:nvPr>
            <p:ph type="ftr" sz="quarter" idx="2"/>
          </p:nvPr>
        </p:nvSpPr>
        <p:spPr>
          <a:xfrm>
            <a:off x="0" y="8685213"/>
            <a:ext cx="7043738"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94553CE0-73AA-F0A8-055B-F4531E19EB61}"/>
              </a:ext>
            </a:extLst>
          </p:cNvPr>
          <p:cNvSpPr>
            <a:spLocks noGrp="1"/>
          </p:cNvSpPr>
          <p:nvPr>
            <p:ph type="sldNum" sz="quarter" idx="3"/>
          </p:nvPr>
        </p:nvSpPr>
        <p:spPr>
          <a:xfrm>
            <a:off x="9207500" y="8685213"/>
            <a:ext cx="7045325" cy="458787"/>
          </a:xfrm>
          <a:prstGeom prst="rect">
            <a:avLst/>
          </a:prstGeom>
        </p:spPr>
        <p:txBody>
          <a:bodyPr vert="horz" lIns="91440" tIns="45720" rIns="91440" bIns="45720" rtlCol="0" anchor="b"/>
          <a:lstStyle>
            <a:lvl1pPr algn="r">
              <a:defRPr sz="1200"/>
            </a:lvl1pPr>
          </a:lstStyle>
          <a:p>
            <a:fld id="{367A9A99-2140-4C49-9D5A-3E247B593AAE}" type="slidenum">
              <a:rPr lang="en-AU" smtClean="0"/>
              <a:t>‹#›</a:t>
            </a:fld>
            <a:endParaRPr lang="en-AU"/>
          </a:p>
        </p:txBody>
      </p:sp>
      <p:sp>
        <p:nvSpPr>
          <p:cNvPr id="6" name="Date Placeholder 5">
            <a:extLst>
              <a:ext uri="{FF2B5EF4-FFF2-40B4-BE49-F238E27FC236}">
                <a16:creationId xmlns:a16="http://schemas.microsoft.com/office/drawing/2014/main" id="{DF7B3D1C-88F5-481A-17BF-3B7D3A65A355}"/>
              </a:ext>
            </a:extLst>
          </p:cNvPr>
          <p:cNvSpPr>
            <a:spLocks noGrp="1"/>
          </p:cNvSpPr>
          <p:nvPr>
            <p:ph type="dt" sz="quarter" idx="1"/>
          </p:nvPr>
        </p:nvSpPr>
        <p:spPr>
          <a:xfrm>
            <a:off x="9207500" y="0"/>
            <a:ext cx="7045325" cy="458788"/>
          </a:xfrm>
          <a:prstGeom prst="rect">
            <a:avLst/>
          </a:prstGeom>
        </p:spPr>
        <p:txBody>
          <a:bodyPr vert="horz" lIns="91440" tIns="45720" rIns="91440" bIns="45720" rtlCol="0"/>
          <a:lstStyle>
            <a:lvl1pPr algn="r">
              <a:defRPr sz="1200"/>
            </a:lvl1pPr>
          </a:lstStyle>
          <a:p>
            <a:fld id="{41121C25-63F9-4923-AB1F-6BCBC6FE5E67}" type="datetimeFigureOut">
              <a:rPr lang="en-AU" smtClean="0"/>
              <a:t>26/2/2024</a:t>
            </a:fld>
            <a:endParaRPr lang="en-AU"/>
          </a:p>
        </p:txBody>
      </p:sp>
    </p:spTree>
    <p:extLst>
      <p:ext uri="{BB962C8B-B14F-4D97-AF65-F5344CB8AC3E}">
        <p14:creationId xmlns:p14="http://schemas.microsoft.com/office/powerpoint/2010/main" val="168981877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512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6477757A-D91F-4157-99FD-5012B8C5327E}" type="datetimeFigureOut">
              <a:rPr lang="en-AU" smtClean="0"/>
              <a:t>26/2/2024</a:t>
            </a:fld>
            <a:endParaRPr lang="en-AU"/>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E8C70BE8-551E-417F-8FCA-BA4563D32BC5}" type="slidenum">
              <a:rPr lang="en-AU" smtClean="0"/>
              <a:t>‹#›</a:t>
            </a:fld>
            <a:endParaRPr lang="en-AU"/>
          </a:p>
        </p:txBody>
      </p:sp>
    </p:spTree>
    <p:extLst>
      <p:ext uri="{BB962C8B-B14F-4D97-AF65-F5344CB8AC3E}">
        <p14:creationId xmlns:p14="http://schemas.microsoft.com/office/powerpoint/2010/main" val="222863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8C70BE8-551E-417F-8FCA-BA4563D32BC5}" type="slidenum">
              <a:rPr lang="en-AU" smtClean="0"/>
              <a:t>1</a:t>
            </a:fld>
            <a:endParaRPr lang="en-AU"/>
          </a:p>
        </p:txBody>
      </p:sp>
    </p:spTree>
    <p:extLst>
      <p:ext uri="{BB962C8B-B14F-4D97-AF65-F5344CB8AC3E}">
        <p14:creationId xmlns:p14="http://schemas.microsoft.com/office/powerpoint/2010/main" val="48367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C70BE8-551E-417F-8FCA-BA4563D32BC5}" type="slidenum">
              <a:rPr lang="en-AU" smtClean="0"/>
              <a:t>12</a:t>
            </a:fld>
            <a:endParaRPr lang="en-AU"/>
          </a:p>
        </p:txBody>
      </p:sp>
    </p:spTree>
    <p:extLst>
      <p:ext uri="{BB962C8B-B14F-4D97-AF65-F5344CB8AC3E}">
        <p14:creationId xmlns:p14="http://schemas.microsoft.com/office/powerpoint/2010/main" val="133873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C70BE8-551E-417F-8FCA-BA4563D32BC5}" type="slidenum">
              <a:rPr lang="en-AU" smtClean="0"/>
              <a:t>29</a:t>
            </a:fld>
            <a:endParaRPr lang="en-AU"/>
          </a:p>
        </p:txBody>
      </p:sp>
    </p:spTree>
    <p:extLst>
      <p:ext uri="{BB962C8B-B14F-4D97-AF65-F5344CB8AC3E}">
        <p14:creationId xmlns:p14="http://schemas.microsoft.com/office/powerpoint/2010/main" val="661593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t points">
    <p:spTree>
      <p:nvGrpSpPr>
        <p:cNvPr id="1" name=""/>
        <p:cNvGrpSpPr/>
        <p:nvPr/>
      </p:nvGrpSpPr>
      <p:grpSpPr>
        <a:xfrm>
          <a:off x="0" y="0"/>
          <a:ext cx="0" cy="0"/>
          <a:chOff x="0" y="0"/>
          <a:chExt cx="0" cy="0"/>
        </a:xfrm>
      </p:grpSpPr>
      <p:sp>
        <p:nvSpPr>
          <p:cNvPr id="2" name="Holder 2"/>
          <p:cNvSpPr>
            <a:spLocks noGrp="1"/>
          </p:cNvSpPr>
          <p:nvPr>
            <p:ph type="title"/>
          </p:nvPr>
        </p:nvSpPr>
        <p:spPr>
          <a:xfrm>
            <a:off x="1564299" y="970002"/>
            <a:ext cx="11288101" cy="553998"/>
          </a:xfrm>
          <a:prstGeom prst="rect">
            <a:avLst/>
          </a:prstGeom>
        </p:spPr>
        <p:txBody>
          <a:bodyPr lIns="0" tIns="0" rIns="0" bIns="0"/>
          <a:lstStyle>
            <a:lvl1pPr>
              <a:defRPr sz="3200" b="1" i="0">
                <a:solidFill>
                  <a:srgbClr val="901F56"/>
                </a:solidFill>
                <a:latin typeface="Source Sans Pro"/>
                <a:cs typeface="Source Sans Pro"/>
              </a:defRPr>
            </a:lvl1pPr>
          </a:lstStyle>
          <a:p>
            <a:endParaRPr dirty="0"/>
          </a:p>
        </p:txBody>
      </p:sp>
      <p:sp>
        <p:nvSpPr>
          <p:cNvPr id="9" name="TextBox 8">
            <a:extLst>
              <a:ext uri="{FF2B5EF4-FFF2-40B4-BE49-F238E27FC236}">
                <a16:creationId xmlns:a16="http://schemas.microsoft.com/office/drawing/2014/main" id="{114F9B90-F002-9B42-6B1A-D5C1A1650F44}"/>
              </a:ext>
            </a:extLst>
          </p:cNvPr>
          <p:cNvSpPr txBox="1"/>
          <p:nvPr userDrawn="1"/>
        </p:nvSpPr>
        <p:spPr>
          <a:xfrm>
            <a:off x="15062200" y="8680645"/>
            <a:ext cx="685800" cy="369332"/>
          </a:xfrm>
          <a:prstGeom prst="rect">
            <a:avLst/>
          </a:prstGeom>
          <a:noFill/>
        </p:spPr>
        <p:txBody>
          <a:bodyPr wrap="square" rtlCol="0">
            <a:spAutoFit/>
          </a:bodyPr>
          <a:lstStyle/>
          <a:p>
            <a:pPr algn="ctr"/>
            <a:fld id="{5A8026A0-5F99-48D1-8E96-3C12FEA1A5D9}" type="slidenum">
              <a:rPr lang="en-AU" b="1" smtClean="0">
                <a:solidFill>
                  <a:schemeClr val="bg1"/>
                </a:solidFill>
                <a:latin typeface="Source Sans Pro" panose="020B0503030403020204" pitchFamily="34" charset="0"/>
              </a:rPr>
              <a:pPr algn="ctr"/>
              <a:t>‹#›</a:t>
            </a:fld>
            <a:endParaRPr lang="en-AU" b="1" dirty="0">
              <a:solidFill>
                <a:schemeClr val="bg1"/>
              </a:solidFill>
              <a:latin typeface="Source Sans Pro" panose="020B0503030403020204" pitchFamily="34" charset="0"/>
            </a:endParaRPr>
          </a:p>
        </p:txBody>
      </p:sp>
      <p:sp>
        <p:nvSpPr>
          <p:cNvPr id="10" name="TextBox 9">
            <a:extLst>
              <a:ext uri="{FF2B5EF4-FFF2-40B4-BE49-F238E27FC236}">
                <a16:creationId xmlns:a16="http://schemas.microsoft.com/office/drawing/2014/main" id="{DA028E96-524E-4B6E-7936-07DDAD347E12}"/>
              </a:ext>
            </a:extLst>
          </p:cNvPr>
          <p:cNvSpPr txBox="1"/>
          <p:nvPr userDrawn="1"/>
        </p:nvSpPr>
        <p:spPr>
          <a:xfrm>
            <a:off x="10323672" y="8620780"/>
            <a:ext cx="4734899"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400" b="1" spc="10" dirty="0">
                <a:solidFill>
                  <a:schemeClr val="bg1"/>
                </a:solidFill>
                <a:latin typeface="Source Sans Pro" panose="020B0503030403020204" pitchFamily="34" charset="0"/>
              </a:rPr>
              <a:t>healthinfonet.ecu.edu.au </a:t>
            </a:r>
            <a:br>
              <a:rPr lang="en-AU" sz="1400" spc="10" dirty="0">
                <a:solidFill>
                  <a:schemeClr val="bg1"/>
                </a:solidFill>
                <a:latin typeface="Source Sans Pro" panose="020B0503030403020204" pitchFamily="34" charset="0"/>
              </a:rPr>
            </a:br>
            <a:r>
              <a:rPr lang="en-AU" sz="1400" spc="25" dirty="0">
                <a:solidFill>
                  <a:schemeClr val="bg1"/>
                </a:solidFill>
                <a:latin typeface="Source Sans Pro" panose="020B0503030403020204" pitchFamily="34" charset="0"/>
              </a:rPr>
              <a:t>©</a:t>
            </a:r>
            <a:r>
              <a:rPr lang="en-AU" sz="1400" spc="10" dirty="0">
                <a:solidFill>
                  <a:schemeClr val="bg1"/>
                </a:solidFill>
                <a:latin typeface="Source Sans Pro" panose="020B0503030403020204" pitchFamily="34" charset="0"/>
              </a:rPr>
              <a:t> </a:t>
            </a:r>
            <a:r>
              <a:rPr lang="en-AU" sz="1400" spc="15" dirty="0">
                <a:solidFill>
                  <a:schemeClr val="bg1"/>
                </a:solidFill>
                <a:latin typeface="Source Sans Pro" panose="020B0503030403020204" pitchFamily="34" charset="0"/>
              </a:rPr>
              <a:t>2024 </a:t>
            </a:r>
            <a:r>
              <a:rPr lang="en-AU" sz="1400" spc="10" dirty="0">
                <a:solidFill>
                  <a:schemeClr val="bg1"/>
                </a:solidFill>
                <a:latin typeface="Source Sans Pro" panose="020B0503030403020204" pitchFamily="34" charset="0"/>
              </a:rPr>
              <a:t>Australian</a:t>
            </a:r>
            <a:r>
              <a:rPr lang="en-AU" sz="1400" spc="15" dirty="0">
                <a:solidFill>
                  <a:schemeClr val="bg1"/>
                </a:solidFill>
                <a:latin typeface="Source Sans Pro" panose="020B0503030403020204" pitchFamily="34" charset="0"/>
              </a:rPr>
              <a:t> Indigenous </a:t>
            </a:r>
            <a:r>
              <a:rPr lang="en-AU" sz="1400" spc="10" dirty="0">
                <a:solidFill>
                  <a:schemeClr val="bg1"/>
                </a:solidFill>
                <a:latin typeface="Source Sans Pro" panose="020B0503030403020204" pitchFamily="34" charset="0"/>
              </a:rPr>
              <a:t>Health</a:t>
            </a:r>
            <a:r>
              <a:rPr lang="en-AU" sz="1400" i="1" spc="10" dirty="0">
                <a:solidFill>
                  <a:schemeClr val="bg1"/>
                </a:solidFill>
                <a:latin typeface="Source Sans Pro" panose="020B0503030403020204" pitchFamily="34" charset="0"/>
              </a:rPr>
              <a:t>InfoNet</a:t>
            </a:r>
          </a:p>
        </p:txBody>
      </p:sp>
      <p:sp>
        <p:nvSpPr>
          <p:cNvPr id="5" name="Text Placeholder 4">
            <a:extLst>
              <a:ext uri="{FF2B5EF4-FFF2-40B4-BE49-F238E27FC236}">
                <a16:creationId xmlns:a16="http://schemas.microsoft.com/office/drawing/2014/main" id="{B935079B-0D89-C59C-54EB-F212C39A41C8}"/>
              </a:ext>
            </a:extLst>
          </p:cNvPr>
          <p:cNvSpPr>
            <a:spLocks noGrp="1"/>
          </p:cNvSpPr>
          <p:nvPr>
            <p:ph type="body" sz="quarter" idx="10"/>
          </p:nvPr>
        </p:nvSpPr>
        <p:spPr>
          <a:xfrm>
            <a:off x="1564298" y="2490788"/>
            <a:ext cx="13421701" cy="5510212"/>
          </a:xfrm>
          <a:prstGeom prst="rect">
            <a:avLst/>
          </a:prstGeom>
        </p:spPr>
        <p:txBody>
          <a:bodyPr/>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ext Placeholder 13">
            <a:extLst>
              <a:ext uri="{FF2B5EF4-FFF2-40B4-BE49-F238E27FC236}">
                <a16:creationId xmlns:a16="http://schemas.microsoft.com/office/drawing/2014/main" id="{E183E3B9-DA58-A9F9-A8E0-F2AF9CF5F7C2}"/>
              </a:ext>
            </a:extLst>
          </p:cNvPr>
          <p:cNvSpPr>
            <a:spLocks noGrp="1"/>
          </p:cNvSpPr>
          <p:nvPr>
            <p:ph type="body" sz="quarter" idx="12"/>
          </p:nvPr>
        </p:nvSpPr>
        <p:spPr>
          <a:xfrm>
            <a:off x="1564298" y="1828800"/>
            <a:ext cx="13421701" cy="661988"/>
          </a:xfrm>
          <a:prstGeom prst="rect">
            <a:avLst/>
          </a:prstGeom>
        </p:spPr>
        <p:txBody>
          <a:bodyPr/>
          <a:lstStyle>
            <a:lvl1pPr>
              <a:defRPr sz="2400" b="1">
                <a:solidFill>
                  <a:srgbClr val="23959B"/>
                </a:solidFill>
                <a:latin typeface="Source Sans Pro" panose="020B0503030403020204" pitchFamily="34" charset="0"/>
              </a:defRPr>
            </a:lvl1pPr>
          </a:lstStyle>
          <a:p>
            <a:pPr lvl="0"/>
            <a:endParaRPr lang="en-AU" dirty="0"/>
          </a:p>
        </p:txBody>
      </p:sp>
    </p:spTree>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Holder 2"/>
          <p:cNvSpPr>
            <a:spLocks noGrp="1"/>
          </p:cNvSpPr>
          <p:nvPr>
            <p:ph type="title"/>
          </p:nvPr>
        </p:nvSpPr>
        <p:spPr>
          <a:xfrm>
            <a:off x="1564299" y="970002"/>
            <a:ext cx="11211901" cy="553998"/>
          </a:xfrm>
          <a:prstGeom prst="rect">
            <a:avLst/>
          </a:prstGeom>
        </p:spPr>
        <p:txBody>
          <a:bodyPr lIns="0" tIns="0" rIns="0" bIns="0"/>
          <a:lstStyle>
            <a:lvl1pPr>
              <a:defRPr sz="3200" b="1" i="0">
                <a:solidFill>
                  <a:srgbClr val="901F56"/>
                </a:solidFill>
                <a:latin typeface="Source Sans Pro"/>
                <a:cs typeface="Source Sans Pro"/>
              </a:defRPr>
            </a:lvl1pPr>
          </a:lstStyle>
          <a:p>
            <a:endParaRPr dirty="0"/>
          </a:p>
        </p:txBody>
      </p:sp>
      <p:sp>
        <p:nvSpPr>
          <p:cNvPr id="7" name="Holder 2">
            <a:extLst>
              <a:ext uri="{FF2B5EF4-FFF2-40B4-BE49-F238E27FC236}">
                <a16:creationId xmlns:a16="http://schemas.microsoft.com/office/drawing/2014/main" id="{FB89F216-C2FE-8414-9297-A626FDEFCEDE}"/>
              </a:ext>
            </a:extLst>
          </p:cNvPr>
          <p:cNvSpPr txBox="1">
            <a:spLocks/>
          </p:cNvSpPr>
          <p:nvPr userDrawn="1"/>
        </p:nvSpPr>
        <p:spPr>
          <a:xfrm>
            <a:off x="1564299" y="914400"/>
            <a:ext cx="13127400" cy="553998"/>
          </a:xfrm>
          <a:prstGeom prst="rect">
            <a:avLst/>
          </a:prstGeom>
        </p:spPr>
        <p:txBody>
          <a:bodyPr lIns="0" tIns="0" rIns="0" bIns="0"/>
          <a:lstStyle>
            <a:lvl1pPr>
              <a:defRPr sz="3600" b="1" i="0">
                <a:solidFill>
                  <a:srgbClr val="B5A636"/>
                </a:solidFill>
                <a:latin typeface="Source Sans Pro"/>
                <a:ea typeface="+mj-ea"/>
                <a:cs typeface="Source Sans Pro"/>
              </a:defRPr>
            </a:lvl1pPr>
          </a:lstStyle>
          <a:p>
            <a:endParaRPr lang="en-AU" kern="0"/>
          </a:p>
        </p:txBody>
      </p:sp>
      <p:sp>
        <p:nvSpPr>
          <p:cNvPr id="9" name="TextBox 8">
            <a:extLst>
              <a:ext uri="{FF2B5EF4-FFF2-40B4-BE49-F238E27FC236}">
                <a16:creationId xmlns:a16="http://schemas.microsoft.com/office/drawing/2014/main" id="{114F9B90-F002-9B42-6B1A-D5C1A1650F44}"/>
              </a:ext>
            </a:extLst>
          </p:cNvPr>
          <p:cNvSpPr txBox="1"/>
          <p:nvPr userDrawn="1"/>
        </p:nvSpPr>
        <p:spPr>
          <a:xfrm>
            <a:off x="15062200" y="8680645"/>
            <a:ext cx="685800" cy="369332"/>
          </a:xfrm>
          <a:prstGeom prst="rect">
            <a:avLst/>
          </a:prstGeom>
          <a:noFill/>
        </p:spPr>
        <p:txBody>
          <a:bodyPr wrap="square" rtlCol="0">
            <a:spAutoFit/>
          </a:bodyPr>
          <a:lstStyle/>
          <a:p>
            <a:pPr algn="ctr"/>
            <a:fld id="{5A8026A0-5F99-48D1-8E96-3C12FEA1A5D9}" type="slidenum">
              <a:rPr lang="en-AU" b="1" smtClean="0">
                <a:solidFill>
                  <a:schemeClr val="bg1"/>
                </a:solidFill>
                <a:latin typeface="Source Sans Pro" panose="020B0503030403020204" pitchFamily="34" charset="0"/>
              </a:rPr>
              <a:pPr algn="ctr"/>
              <a:t>‹#›</a:t>
            </a:fld>
            <a:endParaRPr lang="en-AU" b="1" dirty="0">
              <a:solidFill>
                <a:schemeClr val="bg1"/>
              </a:solidFill>
              <a:latin typeface="Source Sans Pro" panose="020B0503030403020204" pitchFamily="34" charset="0"/>
            </a:endParaRPr>
          </a:p>
        </p:txBody>
      </p:sp>
      <p:sp>
        <p:nvSpPr>
          <p:cNvPr id="10" name="TextBox 9">
            <a:extLst>
              <a:ext uri="{FF2B5EF4-FFF2-40B4-BE49-F238E27FC236}">
                <a16:creationId xmlns:a16="http://schemas.microsoft.com/office/drawing/2014/main" id="{DA028E96-524E-4B6E-7936-07DDAD347E12}"/>
              </a:ext>
            </a:extLst>
          </p:cNvPr>
          <p:cNvSpPr txBox="1"/>
          <p:nvPr userDrawn="1"/>
        </p:nvSpPr>
        <p:spPr>
          <a:xfrm>
            <a:off x="10323672" y="8620780"/>
            <a:ext cx="4734899"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400" b="1" spc="10" dirty="0">
                <a:solidFill>
                  <a:schemeClr val="bg1"/>
                </a:solidFill>
                <a:latin typeface="Source Sans Pro" panose="020B0503030403020204" pitchFamily="34" charset="0"/>
              </a:rPr>
              <a:t>healthinfonet.ecu.edu.au </a:t>
            </a:r>
            <a:br>
              <a:rPr lang="en-AU" sz="1400" spc="10" dirty="0">
                <a:solidFill>
                  <a:schemeClr val="bg1"/>
                </a:solidFill>
                <a:latin typeface="Source Sans Pro" panose="020B0503030403020204" pitchFamily="34" charset="0"/>
              </a:rPr>
            </a:br>
            <a:r>
              <a:rPr lang="en-AU" sz="1400" spc="25" dirty="0">
                <a:solidFill>
                  <a:schemeClr val="bg1"/>
                </a:solidFill>
                <a:latin typeface="Source Sans Pro" panose="020B0503030403020204" pitchFamily="34" charset="0"/>
              </a:rPr>
              <a:t>©</a:t>
            </a:r>
            <a:r>
              <a:rPr lang="en-AU" sz="1400" spc="10" dirty="0">
                <a:solidFill>
                  <a:schemeClr val="bg1"/>
                </a:solidFill>
                <a:latin typeface="Source Sans Pro" panose="020B0503030403020204" pitchFamily="34" charset="0"/>
              </a:rPr>
              <a:t> </a:t>
            </a:r>
            <a:r>
              <a:rPr lang="en-AU" sz="1400" spc="15" dirty="0">
                <a:solidFill>
                  <a:schemeClr val="bg1"/>
                </a:solidFill>
                <a:latin typeface="Source Sans Pro" panose="020B0503030403020204" pitchFamily="34" charset="0"/>
              </a:rPr>
              <a:t>2024 </a:t>
            </a:r>
            <a:r>
              <a:rPr lang="en-AU" sz="1400" spc="10" dirty="0">
                <a:solidFill>
                  <a:schemeClr val="bg1"/>
                </a:solidFill>
                <a:latin typeface="Source Sans Pro" panose="020B0503030403020204" pitchFamily="34" charset="0"/>
              </a:rPr>
              <a:t>Australian</a:t>
            </a:r>
            <a:r>
              <a:rPr lang="en-AU" sz="1400" spc="15" dirty="0">
                <a:solidFill>
                  <a:schemeClr val="bg1"/>
                </a:solidFill>
                <a:latin typeface="Source Sans Pro" panose="020B0503030403020204" pitchFamily="34" charset="0"/>
              </a:rPr>
              <a:t> Indigenous </a:t>
            </a:r>
            <a:r>
              <a:rPr lang="en-AU" sz="1400" spc="10" dirty="0">
                <a:solidFill>
                  <a:schemeClr val="bg1"/>
                </a:solidFill>
                <a:latin typeface="Source Sans Pro" panose="020B0503030403020204" pitchFamily="34" charset="0"/>
              </a:rPr>
              <a:t>Health</a:t>
            </a:r>
            <a:r>
              <a:rPr lang="en-AU" sz="1400" i="1" spc="10" dirty="0">
                <a:solidFill>
                  <a:schemeClr val="bg1"/>
                </a:solidFill>
                <a:latin typeface="Source Sans Pro" panose="020B0503030403020204" pitchFamily="34" charset="0"/>
              </a:rPr>
              <a:t>InfoNet</a:t>
            </a:r>
          </a:p>
        </p:txBody>
      </p:sp>
      <p:sp>
        <p:nvSpPr>
          <p:cNvPr id="14" name="Text Placeholder 13">
            <a:extLst>
              <a:ext uri="{FF2B5EF4-FFF2-40B4-BE49-F238E27FC236}">
                <a16:creationId xmlns:a16="http://schemas.microsoft.com/office/drawing/2014/main" id="{DC22F329-2F84-75CB-760A-E7342FB880FD}"/>
              </a:ext>
            </a:extLst>
          </p:cNvPr>
          <p:cNvSpPr>
            <a:spLocks noGrp="1"/>
          </p:cNvSpPr>
          <p:nvPr>
            <p:ph type="body" sz="quarter" idx="12" hasCustomPrompt="1"/>
          </p:nvPr>
        </p:nvSpPr>
        <p:spPr>
          <a:xfrm>
            <a:off x="1557042" y="1828800"/>
            <a:ext cx="13345501" cy="661988"/>
          </a:xfrm>
          <a:prstGeom prst="rect">
            <a:avLst/>
          </a:prstGeom>
        </p:spPr>
        <p:txBody>
          <a:bodyPr/>
          <a:lstStyle>
            <a:lvl1pPr>
              <a:defRPr b="1">
                <a:solidFill>
                  <a:srgbClr val="23959B"/>
                </a:solidFill>
                <a:latin typeface="Source Sans Pro" panose="020B0503030403020204" pitchFamily="34" charset="0"/>
              </a:defRPr>
            </a:lvl1pPr>
          </a:lstStyle>
          <a:p>
            <a:pPr lvl="0"/>
            <a:r>
              <a:rPr lang="en-US" dirty="0"/>
              <a:t>Table Name</a:t>
            </a:r>
            <a:endParaRPr lang="en-AU" dirty="0"/>
          </a:p>
        </p:txBody>
      </p:sp>
      <p:sp>
        <p:nvSpPr>
          <p:cNvPr id="16" name="Text Placeholder 15">
            <a:extLst>
              <a:ext uri="{FF2B5EF4-FFF2-40B4-BE49-F238E27FC236}">
                <a16:creationId xmlns:a16="http://schemas.microsoft.com/office/drawing/2014/main" id="{C062C6EA-9C1D-B6C3-ACD9-C312F0ED76F8}"/>
              </a:ext>
            </a:extLst>
          </p:cNvPr>
          <p:cNvSpPr>
            <a:spLocks noGrp="1"/>
          </p:cNvSpPr>
          <p:nvPr>
            <p:ph type="body" sz="quarter" idx="13" hasCustomPrompt="1"/>
          </p:nvPr>
        </p:nvSpPr>
        <p:spPr>
          <a:xfrm>
            <a:off x="1485280" y="8680450"/>
            <a:ext cx="10071719" cy="463550"/>
          </a:xfrm>
          <a:prstGeom prst="rect">
            <a:avLst/>
          </a:prstGeom>
        </p:spPr>
        <p:txBody>
          <a:bodyPr/>
          <a:lstStyle>
            <a:lvl1pPr>
              <a:defRPr sz="1400">
                <a:solidFill>
                  <a:schemeClr val="bg1"/>
                </a:solidFill>
                <a:latin typeface="Source Sans Pro" panose="020B0503030403020204" pitchFamily="34" charset="0"/>
              </a:defRPr>
            </a:lvl1pPr>
          </a:lstStyle>
          <a:p>
            <a:pPr lvl="0"/>
            <a:r>
              <a:rPr lang="en-US" dirty="0"/>
              <a:t>Source: </a:t>
            </a:r>
            <a:endParaRPr lang="en-AU" dirty="0"/>
          </a:p>
        </p:txBody>
      </p:sp>
      <p:sp>
        <p:nvSpPr>
          <p:cNvPr id="18" name="Text Placeholder 17">
            <a:extLst>
              <a:ext uri="{FF2B5EF4-FFF2-40B4-BE49-F238E27FC236}">
                <a16:creationId xmlns:a16="http://schemas.microsoft.com/office/drawing/2014/main" id="{7982FEB2-6050-1F2C-AB7C-B41002EF52FF}"/>
              </a:ext>
            </a:extLst>
          </p:cNvPr>
          <p:cNvSpPr>
            <a:spLocks noGrp="1"/>
          </p:cNvSpPr>
          <p:nvPr>
            <p:ph type="body" sz="quarter" idx="14" hasCustomPrompt="1"/>
          </p:nvPr>
        </p:nvSpPr>
        <p:spPr>
          <a:xfrm>
            <a:off x="1564299" y="7315200"/>
            <a:ext cx="13345501" cy="1305580"/>
          </a:xfrm>
          <a:prstGeom prst="rect">
            <a:avLst/>
          </a:prstGeom>
        </p:spPr>
        <p:txBody>
          <a:bodyPr numCol="2"/>
          <a:lstStyle>
            <a:lvl1pPr>
              <a:defRPr sz="1200">
                <a:solidFill>
                  <a:schemeClr val="tx1"/>
                </a:solidFill>
                <a:latin typeface="Source Sans Pro" panose="020B0503030403020204" pitchFamily="34" charset="0"/>
              </a:defRPr>
            </a:lvl1pPr>
          </a:lstStyle>
          <a:p>
            <a:pPr lvl="0"/>
            <a:r>
              <a:rPr lang="en-US" dirty="0"/>
              <a:t>Notes</a:t>
            </a:r>
            <a:endParaRPr lang="en-AU" dirty="0"/>
          </a:p>
        </p:txBody>
      </p:sp>
    </p:spTree>
    <p:extLst>
      <p:ext uri="{BB962C8B-B14F-4D97-AF65-F5344CB8AC3E}">
        <p14:creationId xmlns:p14="http://schemas.microsoft.com/office/powerpoint/2010/main" val="3706158121"/>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slideLayout" Target="../slideLayouts/slideLayout2.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5" cstate="print"/>
          <a:stretch>
            <a:fillRect/>
          </a:stretch>
        </p:blipFill>
        <p:spPr>
          <a:xfrm>
            <a:off x="13696315" y="658404"/>
            <a:ext cx="2044732" cy="840519"/>
          </a:xfrm>
          <a:prstGeom prst="rect">
            <a:avLst/>
          </a:prstGeom>
        </p:spPr>
      </p:pic>
      <p:sp>
        <p:nvSpPr>
          <p:cNvPr id="18" name="bg object 18"/>
          <p:cNvSpPr/>
          <p:nvPr/>
        </p:nvSpPr>
        <p:spPr>
          <a:xfrm>
            <a:off x="0" y="753325"/>
            <a:ext cx="1260475" cy="865505"/>
          </a:xfrm>
          <a:custGeom>
            <a:avLst/>
            <a:gdLst/>
            <a:ahLst/>
            <a:cxnLst/>
            <a:rect l="l" t="t" r="r" b="b"/>
            <a:pathLst>
              <a:path w="1260475" h="865505">
                <a:moveTo>
                  <a:pt x="1260005" y="865263"/>
                </a:moveTo>
                <a:lnTo>
                  <a:pt x="0" y="865263"/>
                </a:lnTo>
                <a:lnTo>
                  <a:pt x="0" y="0"/>
                </a:lnTo>
                <a:lnTo>
                  <a:pt x="1260005" y="0"/>
                </a:lnTo>
                <a:lnTo>
                  <a:pt x="1260005" y="865263"/>
                </a:lnTo>
                <a:close/>
              </a:path>
            </a:pathLst>
          </a:custGeom>
          <a:solidFill>
            <a:srgbClr val="901F56"/>
          </a:solidFill>
        </p:spPr>
        <p:txBody>
          <a:bodyPr wrap="square" lIns="0" tIns="0" rIns="0" bIns="0" rtlCol="0"/>
          <a:lstStyle/>
          <a:p>
            <a:endParaRPr dirty="0"/>
          </a:p>
        </p:txBody>
      </p:sp>
      <p:pic>
        <p:nvPicPr>
          <p:cNvPr id="19" name="bg object 19"/>
          <p:cNvPicPr/>
          <p:nvPr/>
        </p:nvPicPr>
        <p:blipFill>
          <a:blip r:embed="rId6" cstate="print"/>
          <a:stretch>
            <a:fillRect/>
          </a:stretch>
        </p:blipFill>
        <p:spPr>
          <a:xfrm>
            <a:off x="0" y="753326"/>
            <a:ext cx="106757" cy="91262"/>
          </a:xfrm>
          <a:prstGeom prst="rect">
            <a:avLst/>
          </a:prstGeom>
        </p:spPr>
      </p:pic>
      <p:pic>
        <p:nvPicPr>
          <p:cNvPr id="20" name="bg object 20"/>
          <p:cNvPicPr/>
          <p:nvPr/>
        </p:nvPicPr>
        <p:blipFill>
          <a:blip r:embed="rId7" cstate="print"/>
          <a:stretch>
            <a:fillRect/>
          </a:stretch>
        </p:blipFill>
        <p:spPr>
          <a:xfrm>
            <a:off x="289384" y="1235141"/>
            <a:ext cx="174024" cy="164135"/>
          </a:xfrm>
          <a:prstGeom prst="rect">
            <a:avLst/>
          </a:prstGeom>
        </p:spPr>
      </p:pic>
      <p:pic>
        <p:nvPicPr>
          <p:cNvPr id="21" name="bg object 21"/>
          <p:cNvPicPr/>
          <p:nvPr/>
        </p:nvPicPr>
        <p:blipFill>
          <a:blip r:embed="rId8" cstate="print"/>
          <a:stretch>
            <a:fillRect/>
          </a:stretch>
        </p:blipFill>
        <p:spPr>
          <a:xfrm>
            <a:off x="514953" y="1339136"/>
            <a:ext cx="153310" cy="156804"/>
          </a:xfrm>
          <a:prstGeom prst="rect">
            <a:avLst/>
          </a:prstGeom>
        </p:spPr>
      </p:pic>
      <p:pic>
        <p:nvPicPr>
          <p:cNvPr id="22" name="bg object 22"/>
          <p:cNvPicPr/>
          <p:nvPr/>
        </p:nvPicPr>
        <p:blipFill>
          <a:blip r:embed="rId9" cstate="print"/>
          <a:stretch>
            <a:fillRect/>
          </a:stretch>
        </p:blipFill>
        <p:spPr>
          <a:xfrm>
            <a:off x="769368" y="1399683"/>
            <a:ext cx="191273" cy="201402"/>
          </a:xfrm>
          <a:prstGeom prst="rect">
            <a:avLst/>
          </a:prstGeom>
        </p:spPr>
      </p:pic>
      <p:pic>
        <p:nvPicPr>
          <p:cNvPr id="23" name="bg object 23"/>
          <p:cNvPicPr/>
          <p:nvPr/>
        </p:nvPicPr>
        <p:blipFill>
          <a:blip r:embed="rId10" cstate="print"/>
          <a:stretch>
            <a:fillRect/>
          </a:stretch>
        </p:blipFill>
        <p:spPr>
          <a:xfrm>
            <a:off x="258163" y="1500250"/>
            <a:ext cx="157677" cy="118338"/>
          </a:xfrm>
          <a:prstGeom prst="rect">
            <a:avLst/>
          </a:prstGeom>
        </p:spPr>
      </p:pic>
      <p:sp>
        <p:nvSpPr>
          <p:cNvPr id="24" name="bg object 24"/>
          <p:cNvSpPr/>
          <p:nvPr/>
        </p:nvSpPr>
        <p:spPr>
          <a:xfrm>
            <a:off x="543355" y="1588046"/>
            <a:ext cx="135890" cy="31115"/>
          </a:xfrm>
          <a:custGeom>
            <a:avLst/>
            <a:gdLst/>
            <a:ahLst/>
            <a:cxnLst/>
            <a:rect l="l" t="t" r="r" b="b"/>
            <a:pathLst>
              <a:path w="135890" h="31115">
                <a:moveTo>
                  <a:pt x="77048" y="0"/>
                </a:moveTo>
                <a:lnTo>
                  <a:pt x="38502" y="5739"/>
                </a:lnTo>
                <a:lnTo>
                  <a:pt x="3383" y="26321"/>
                </a:lnTo>
                <a:lnTo>
                  <a:pt x="0" y="30542"/>
                </a:lnTo>
                <a:lnTo>
                  <a:pt x="135554" y="30542"/>
                </a:lnTo>
                <a:lnTo>
                  <a:pt x="114399" y="10761"/>
                </a:lnTo>
                <a:lnTo>
                  <a:pt x="77048" y="0"/>
                </a:lnTo>
                <a:close/>
              </a:path>
            </a:pathLst>
          </a:custGeom>
          <a:solidFill>
            <a:srgbClr val="FFFFFF">
              <a:alpha val="19999"/>
            </a:srgbClr>
          </a:solidFill>
        </p:spPr>
        <p:txBody>
          <a:bodyPr wrap="square" lIns="0" tIns="0" rIns="0" bIns="0" rtlCol="0"/>
          <a:lstStyle/>
          <a:p>
            <a:endParaRPr/>
          </a:p>
        </p:txBody>
      </p:sp>
      <p:pic>
        <p:nvPicPr>
          <p:cNvPr id="25" name="bg object 25"/>
          <p:cNvPicPr/>
          <p:nvPr/>
        </p:nvPicPr>
        <p:blipFill>
          <a:blip r:embed="rId11" cstate="print"/>
          <a:stretch>
            <a:fillRect/>
          </a:stretch>
        </p:blipFill>
        <p:spPr>
          <a:xfrm>
            <a:off x="892674" y="1159524"/>
            <a:ext cx="156938" cy="173646"/>
          </a:xfrm>
          <a:prstGeom prst="rect">
            <a:avLst/>
          </a:prstGeom>
        </p:spPr>
      </p:pic>
      <p:sp>
        <p:nvSpPr>
          <p:cNvPr id="26" name="bg object 26"/>
          <p:cNvSpPr/>
          <p:nvPr/>
        </p:nvSpPr>
        <p:spPr>
          <a:xfrm>
            <a:off x="0" y="753325"/>
            <a:ext cx="520065" cy="865505"/>
          </a:xfrm>
          <a:custGeom>
            <a:avLst/>
            <a:gdLst/>
            <a:ahLst/>
            <a:cxnLst/>
            <a:rect l="l" t="t" r="r" b="b"/>
            <a:pathLst>
              <a:path w="520065" h="865505">
                <a:moveTo>
                  <a:pt x="307800" y="0"/>
                </a:moveTo>
                <a:lnTo>
                  <a:pt x="193692" y="0"/>
                </a:lnTo>
                <a:lnTo>
                  <a:pt x="177670" y="22288"/>
                </a:lnTo>
                <a:lnTo>
                  <a:pt x="150040" y="62488"/>
                </a:lnTo>
                <a:lnTo>
                  <a:pt x="122274" y="104061"/>
                </a:lnTo>
                <a:lnTo>
                  <a:pt x="64348" y="191771"/>
                </a:lnTo>
                <a:lnTo>
                  <a:pt x="33192" y="238130"/>
                </a:lnTo>
                <a:lnTo>
                  <a:pt x="0" y="314784"/>
                </a:lnTo>
                <a:lnTo>
                  <a:pt x="0" y="589899"/>
                </a:lnTo>
                <a:lnTo>
                  <a:pt x="3839" y="590206"/>
                </a:lnTo>
                <a:lnTo>
                  <a:pt x="18676" y="596041"/>
                </a:lnTo>
                <a:lnTo>
                  <a:pt x="30346" y="604438"/>
                </a:lnTo>
                <a:lnTo>
                  <a:pt x="37074" y="614987"/>
                </a:lnTo>
                <a:lnTo>
                  <a:pt x="38784" y="627417"/>
                </a:lnTo>
                <a:lnTo>
                  <a:pt x="35402" y="641457"/>
                </a:lnTo>
                <a:lnTo>
                  <a:pt x="0" y="664922"/>
                </a:lnTo>
                <a:lnTo>
                  <a:pt x="0" y="865263"/>
                </a:lnTo>
                <a:lnTo>
                  <a:pt x="123857" y="865263"/>
                </a:lnTo>
                <a:lnTo>
                  <a:pt x="124644" y="825101"/>
                </a:lnTo>
                <a:lnTo>
                  <a:pt x="128043" y="771194"/>
                </a:lnTo>
                <a:lnTo>
                  <a:pt x="133774" y="717499"/>
                </a:lnTo>
                <a:lnTo>
                  <a:pt x="141829" y="664092"/>
                </a:lnTo>
                <a:lnTo>
                  <a:pt x="152200" y="611046"/>
                </a:lnTo>
                <a:lnTo>
                  <a:pt x="164879" y="558437"/>
                </a:lnTo>
                <a:lnTo>
                  <a:pt x="178413" y="511513"/>
                </a:lnTo>
                <a:lnTo>
                  <a:pt x="193925" y="465833"/>
                </a:lnTo>
                <a:lnTo>
                  <a:pt x="204898" y="437820"/>
                </a:lnTo>
                <a:lnTo>
                  <a:pt x="61413" y="437820"/>
                </a:lnTo>
                <a:lnTo>
                  <a:pt x="46734" y="437442"/>
                </a:lnTo>
                <a:lnTo>
                  <a:pt x="32837" y="431246"/>
                </a:lnTo>
                <a:lnTo>
                  <a:pt x="21498" y="419688"/>
                </a:lnTo>
                <a:lnTo>
                  <a:pt x="16185" y="406799"/>
                </a:lnTo>
                <a:lnTo>
                  <a:pt x="16890" y="392909"/>
                </a:lnTo>
                <a:lnTo>
                  <a:pt x="23604" y="378351"/>
                </a:lnTo>
                <a:lnTo>
                  <a:pt x="34073" y="366404"/>
                </a:lnTo>
                <a:lnTo>
                  <a:pt x="46478" y="360107"/>
                </a:lnTo>
                <a:lnTo>
                  <a:pt x="60857" y="359859"/>
                </a:lnTo>
                <a:lnTo>
                  <a:pt x="239669" y="359859"/>
                </a:lnTo>
                <a:lnTo>
                  <a:pt x="251753" y="335619"/>
                </a:lnTo>
                <a:lnTo>
                  <a:pt x="274602" y="294280"/>
                </a:lnTo>
                <a:lnTo>
                  <a:pt x="299142" y="253870"/>
                </a:lnTo>
                <a:lnTo>
                  <a:pt x="302710" y="248479"/>
                </a:lnTo>
                <a:lnTo>
                  <a:pt x="187984" y="248479"/>
                </a:lnTo>
                <a:lnTo>
                  <a:pt x="168790" y="243705"/>
                </a:lnTo>
                <a:lnTo>
                  <a:pt x="153299" y="231648"/>
                </a:lnTo>
                <a:lnTo>
                  <a:pt x="143895" y="215191"/>
                </a:lnTo>
                <a:lnTo>
                  <a:pt x="141287" y="196414"/>
                </a:lnTo>
                <a:lnTo>
                  <a:pt x="146184" y="177399"/>
                </a:lnTo>
                <a:lnTo>
                  <a:pt x="157203" y="162063"/>
                </a:lnTo>
                <a:lnTo>
                  <a:pt x="172427" y="153886"/>
                </a:lnTo>
                <a:lnTo>
                  <a:pt x="191069" y="153017"/>
                </a:lnTo>
                <a:lnTo>
                  <a:pt x="370973" y="153017"/>
                </a:lnTo>
                <a:lnTo>
                  <a:pt x="384588" y="135858"/>
                </a:lnTo>
                <a:lnTo>
                  <a:pt x="418204" y="98044"/>
                </a:lnTo>
                <a:lnTo>
                  <a:pt x="453546" y="61820"/>
                </a:lnTo>
                <a:lnTo>
                  <a:pt x="468506" y="47572"/>
                </a:lnTo>
                <a:lnTo>
                  <a:pt x="326690" y="47572"/>
                </a:lnTo>
                <a:lnTo>
                  <a:pt x="312529" y="43528"/>
                </a:lnTo>
                <a:lnTo>
                  <a:pt x="303632" y="36113"/>
                </a:lnTo>
                <a:lnTo>
                  <a:pt x="299735" y="27304"/>
                </a:lnTo>
                <a:lnTo>
                  <a:pt x="299993" y="17503"/>
                </a:lnTo>
                <a:lnTo>
                  <a:pt x="303515" y="7257"/>
                </a:lnTo>
                <a:lnTo>
                  <a:pt x="307800" y="0"/>
                </a:lnTo>
                <a:close/>
              </a:path>
              <a:path w="520065" h="865505">
                <a:moveTo>
                  <a:pt x="239669" y="359859"/>
                </a:moveTo>
                <a:lnTo>
                  <a:pt x="60857" y="359859"/>
                </a:lnTo>
                <a:lnTo>
                  <a:pt x="77249" y="366057"/>
                </a:lnTo>
                <a:lnTo>
                  <a:pt x="88341" y="376243"/>
                </a:lnTo>
                <a:lnTo>
                  <a:pt x="94211" y="388263"/>
                </a:lnTo>
                <a:lnTo>
                  <a:pt x="94635" y="401912"/>
                </a:lnTo>
                <a:lnTo>
                  <a:pt x="89390" y="416984"/>
                </a:lnTo>
                <a:lnTo>
                  <a:pt x="61413" y="437820"/>
                </a:lnTo>
                <a:lnTo>
                  <a:pt x="204898" y="437820"/>
                </a:lnTo>
                <a:lnTo>
                  <a:pt x="211357" y="421332"/>
                </a:lnTo>
                <a:lnTo>
                  <a:pt x="230652" y="377948"/>
                </a:lnTo>
                <a:lnTo>
                  <a:pt x="239669" y="359859"/>
                </a:lnTo>
                <a:close/>
              </a:path>
              <a:path w="520065" h="865505">
                <a:moveTo>
                  <a:pt x="370973" y="153017"/>
                </a:moveTo>
                <a:lnTo>
                  <a:pt x="191069" y="153017"/>
                </a:lnTo>
                <a:lnTo>
                  <a:pt x="212440" y="159619"/>
                </a:lnTo>
                <a:lnTo>
                  <a:pt x="227916" y="171475"/>
                </a:lnTo>
                <a:lnTo>
                  <a:pt x="237691" y="187625"/>
                </a:lnTo>
                <a:lnTo>
                  <a:pt x="241051" y="206199"/>
                </a:lnTo>
                <a:lnTo>
                  <a:pt x="237281" y="225328"/>
                </a:lnTo>
                <a:lnTo>
                  <a:pt x="225938" y="238349"/>
                </a:lnTo>
                <a:lnTo>
                  <a:pt x="208270" y="246380"/>
                </a:lnTo>
                <a:lnTo>
                  <a:pt x="187984" y="248479"/>
                </a:lnTo>
                <a:lnTo>
                  <a:pt x="302710" y="248479"/>
                </a:lnTo>
                <a:lnTo>
                  <a:pt x="325316" y="214325"/>
                </a:lnTo>
                <a:lnTo>
                  <a:pt x="353067" y="175582"/>
                </a:lnTo>
                <a:lnTo>
                  <a:pt x="370973" y="153017"/>
                </a:lnTo>
                <a:close/>
              </a:path>
              <a:path w="520065" h="865505">
                <a:moveTo>
                  <a:pt x="520028" y="0"/>
                </a:moveTo>
                <a:lnTo>
                  <a:pt x="362793" y="0"/>
                </a:lnTo>
                <a:lnTo>
                  <a:pt x="364161" y="1916"/>
                </a:lnTo>
                <a:lnTo>
                  <a:pt x="366257" y="13001"/>
                </a:lnTo>
                <a:lnTo>
                  <a:pt x="363989" y="25875"/>
                </a:lnTo>
                <a:lnTo>
                  <a:pt x="354964" y="37754"/>
                </a:lnTo>
                <a:lnTo>
                  <a:pt x="341683" y="45317"/>
                </a:lnTo>
                <a:lnTo>
                  <a:pt x="326690" y="47572"/>
                </a:lnTo>
                <a:lnTo>
                  <a:pt x="468506" y="47572"/>
                </a:lnTo>
                <a:lnTo>
                  <a:pt x="490246" y="26867"/>
                </a:lnTo>
                <a:lnTo>
                  <a:pt x="520028" y="0"/>
                </a:lnTo>
                <a:close/>
              </a:path>
              <a:path w="520065" h="865505">
                <a:moveTo>
                  <a:pt x="303563" y="7117"/>
                </a:moveTo>
                <a:lnTo>
                  <a:pt x="303397" y="7257"/>
                </a:lnTo>
                <a:lnTo>
                  <a:pt x="303563" y="7117"/>
                </a:lnTo>
                <a:close/>
              </a:path>
            </a:pathLst>
          </a:custGeom>
          <a:solidFill>
            <a:srgbClr val="FFFFFF">
              <a:alpha val="19999"/>
            </a:srgbClr>
          </a:solidFill>
        </p:spPr>
        <p:txBody>
          <a:bodyPr wrap="square" lIns="0" tIns="0" rIns="0" bIns="0" rtlCol="0"/>
          <a:lstStyle/>
          <a:p>
            <a:endParaRPr/>
          </a:p>
        </p:txBody>
      </p:sp>
      <p:pic>
        <p:nvPicPr>
          <p:cNvPr id="27" name="bg object 27"/>
          <p:cNvPicPr/>
          <p:nvPr/>
        </p:nvPicPr>
        <p:blipFill>
          <a:blip r:embed="rId12" cstate="print"/>
          <a:stretch>
            <a:fillRect/>
          </a:stretch>
        </p:blipFill>
        <p:spPr>
          <a:xfrm>
            <a:off x="1055727" y="753326"/>
            <a:ext cx="153848" cy="76435"/>
          </a:xfrm>
          <a:prstGeom prst="rect">
            <a:avLst/>
          </a:prstGeom>
        </p:spPr>
      </p:pic>
      <p:pic>
        <p:nvPicPr>
          <p:cNvPr id="28" name="bg object 28"/>
          <p:cNvPicPr/>
          <p:nvPr/>
        </p:nvPicPr>
        <p:blipFill>
          <a:blip r:embed="rId13" cstate="print"/>
          <a:stretch>
            <a:fillRect/>
          </a:stretch>
        </p:blipFill>
        <p:spPr>
          <a:xfrm>
            <a:off x="554679" y="768502"/>
            <a:ext cx="180157" cy="179568"/>
          </a:xfrm>
          <a:prstGeom prst="rect">
            <a:avLst/>
          </a:prstGeom>
        </p:spPr>
      </p:pic>
      <p:pic>
        <p:nvPicPr>
          <p:cNvPr id="29" name="bg object 29"/>
          <p:cNvPicPr/>
          <p:nvPr/>
        </p:nvPicPr>
        <p:blipFill>
          <a:blip r:embed="rId14" cstate="print"/>
          <a:stretch>
            <a:fillRect/>
          </a:stretch>
        </p:blipFill>
        <p:spPr>
          <a:xfrm>
            <a:off x="380901" y="997874"/>
            <a:ext cx="160358" cy="164117"/>
          </a:xfrm>
          <a:prstGeom prst="rect">
            <a:avLst/>
          </a:prstGeom>
        </p:spPr>
      </p:pic>
      <p:pic>
        <p:nvPicPr>
          <p:cNvPr id="30" name="bg object 30"/>
          <p:cNvPicPr/>
          <p:nvPr/>
        </p:nvPicPr>
        <p:blipFill>
          <a:blip r:embed="rId15" cstate="print"/>
          <a:stretch>
            <a:fillRect/>
          </a:stretch>
        </p:blipFill>
        <p:spPr>
          <a:xfrm>
            <a:off x="1076382" y="962651"/>
            <a:ext cx="176534" cy="188069"/>
          </a:xfrm>
          <a:prstGeom prst="rect">
            <a:avLst/>
          </a:prstGeom>
        </p:spPr>
      </p:pic>
      <p:pic>
        <p:nvPicPr>
          <p:cNvPr id="31" name="bg object 31"/>
          <p:cNvPicPr/>
          <p:nvPr/>
        </p:nvPicPr>
        <p:blipFill>
          <a:blip r:embed="rId16" cstate="print"/>
          <a:stretch>
            <a:fillRect/>
          </a:stretch>
        </p:blipFill>
        <p:spPr>
          <a:xfrm>
            <a:off x="822480" y="858325"/>
            <a:ext cx="177882" cy="176518"/>
          </a:xfrm>
          <a:prstGeom prst="rect">
            <a:avLst/>
          </a:prstGeom>
        </p:spPr>
      </p:pic>
      <p:sp>
        <p:nvSpPr>
          <p:cNvPr id="32" name="bg object 32"/>
          <p:cNvSpPr/>
          <p:nvPr/>
        </p:nvSpPr>
        <p:spPr>
          <a:xfrm>
            <a:off x="808169" y="753326"/>
            <a:ext cx="81915" cy="12700"/>
          </a:xfrm>
          <a:custGeom>
            <a:avLst/>
            <a:gdLst/>
            <a:ahLst/>
            <a:cxnLst/>
            <a:rect l="l" t="t" r="r" b="b"/>
            <a:pathLst>
              <a:path w="81915" h="12700">
                <a:moveTo>
                  <a:pt x="81894" y="0"/>
                </a:moveTo>
                <a:lnTo>
                  <a:pt x="0" y="0"/>
                </a:lnTo>
                <a:lnTo>
                  <a:pt x="11852" y="7131"/>
                </a:lnTo>
                <a:lnTo>
                  <a:pt x="35488" y="12528"/>
                </a:lnTo>
                <a:lnTo>
                  <a:pt x="60742" y="8545"/>
                </a:lnTo>
                <a:lnTo>
                  <a:pt x="81894" y="0"/>
                </a:lnTo>
                <a:close/>
              </a:path>
            </a:pathLst>
          </a:custGeom>
          <a:solidFill>
            <a:srgbClr val="FFFFFF">
              <a:alpha val="19999"/>
            </a:srgbClr>
          </a:solidFill>
        </p:spPr>
        <p:txBody>
          <a:bodyPr wrap="square" lIns="0" tIns="0" rIns="0" bIns="0" rtlCol="0"/>
          <a:lstStyle/>
          <a:p>
            <a:endParaRPr/>
          </a:p>
        </p:txBody>
      </p:sp>
      <p:pic>
        <p:nvPicPr>
          <p:cNvPr id="33" name="bg object 33"/>
          <p:cNvPicPr/>
          <p:nvPr/>
        </p:nvPicPr>
        <p:blipFill>
          <a:blip r:embed="rId17" cstate="print"/>
          <a:stretch>
            <a:fillRect/>
          </a:stretch>
        </p:blipFill>
        <p:spPr>
          <a:xfrm>
            <a:off x="611881" y="1056047"/>
            <a:ext cx="210934" cy="212748"/>
          </a:xfrm>
          <a:prstGeom prst="rect">
            <a:avLst/>
          </a:prstGeom>
        </p:spPr>
      </p:pic>
      <p:sp>
        <p:nvSpPr>
          <p:cNvPr id="2" name="bg object 17">
            <a:extLst>
              <a:ext uri="{FF2B5EF4-FFF2-40B4-BE49-F238E27FC236}">
                <a16:creationId xmlns:a16="http://schemas.microsoft.com/office/drawing/2014/main" id="{BD52AD00-7BAB-5DF3-E52E-1FA0DF6FABA2}"/>
              </a:ext>
            </a:extLst>
          </p:cNvPr>
          <p:cNvSpPr/>
          <p:nvPr userDrawn="1"/>
        </p:nvSpPr>
        <p:spPr>
          <a:xfrm>
            <a:off x="0" y="8586546"/>
            <a:ext cx="16256000" cy="557530"/>
          </a:xfrm>
          <a:custGeom>
            <a:avLst/>
            <a:gdLst/>
            <a:ahLst/>
            <a:cxnLst/>
            <a:rect l="l" t="t" r="r" b="b"/>
            <a:pathLst>
              <a:path w="16256000" h="557529">
                <a:moveTo>
                  <a:pt x="0" y="0"/>
                </a:moveTo>
                <a:lnTo>
                  <a:pt x="0" y="557453"/>
                </a:lnTo>
                <a:lnTo>
                  <a:pt x="16256000" y="557453"/>
                </a:lnTo>
                <a:lnTo>
                  <a:pt x="16256000" y="0"/>
                </a:lnTo>
                <a:lnTo>
                  <a:pt x="0" y="0"/>
                </a:lnTo>
                <a:close/>
              </a:path>
            </a:pathLst>
          </a:custGeom>
          <a:solidFill>
            <a:srgbClr val="901F56"/>
          </a:solidFill>
        </p:spPr>
        <p:txBody>
          <a:bodyPr wrap="square" lIns="0" tIns="0" rIns="0" bIns="0" rtlCol="0"/>
          <a:lstStyle/>
          <a:p>
            <a:endParaRPr dirty="0"/>
          </a:p>
        </p:txBody>
      </p:sp>
    </p:spTree>
  </p:cSld>
  <p:clrMap bg1="lt1" tx1="dk1" bg2="lt2" tx2="dk2" accent1="accent1" accent2="accent2" accent3="accent3" accent4="accent4" accent5="accent5" accent6="accent6" hlink="hlink" folHlink="folHlink"/>
  <p:sldLayoutIdLst>
    <p:sldLayoutId id="2147483662" r:id="rId1"/>
    <p:sldLayoutId id="2147483666" r:id="rId2"/>
    <p:sldLayoutId id="2147483665" r:id="rId3"/>
  </p:sldLayoutIdLst>
  <p:hf hdr="0" ftr="0" dt="0"/>
  <p:txStyles>
    <p:titleStyle>
      <a:lvl1pPr>
        <a:defRPr>
          <a:solidFill>
            <a:srgbClr val="B5A636"/>
          </a:solidFill>
          <a:latin typeface="+mj-lt"/>
          <a:ea typeface="+mj-ea"/>
          <a:cs typeface="+mj-cs"/>
        </a:defRPr>
      </a:lvl1pPr>
    </p:titleStyle>
    <p:bodyStyle>
      <a:lvl1pPr marL="0">
        <a:defRPr>
          <a:solidFill>
            <a:srgbClr val="B5A636"/>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odknowledgecentre.ecu.edu.au/" TargetMode="External"/><Relationship Id="rId2" Type="http://schemas.openxmlformats.org/officeDocument/2006/relationships/hyperlink" Target="https://healthinfonet.ecu.edu.au/" TargetMode="External"/><Relationship Id="rId1" Type="http://schemas.openxmlformats.org/officeDocument/2006/relationships/slideLayout" Target="../slideLayouts/slideLayout1.xml"/><Relationship Id="rId6" Type="http://schemas.openxmlformats.org/officeDocument/2006/relationships/hyperlink" Target="https://healthinfonet.ecu.edu.au/acknowledging-country" TargetMode="External"/><Relationship Id="rId5" Type="http://schemas.openxmlformats.org/officeDocument/2006/relationships/hyperlink" Target="https://wellmob.org.au/" TargetMode="External"/><Relationship Id="rId4" Type="http://schemas.openxmlformats.org/officeDocument/2006/relationships/hyperlink" Target="https://tacklingsmoking.org.a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healthinfonet.ecu.edu.au/learn/health-facts/overview-aboriginal-torres-strait-islander-health-statu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65583" y="407"/>
            <a:ext cx="8991600" cy="7764145"/>
          </a:xfrm>
          <a:custGeom>
            <a:avLst/>
            <a:gdLst/>
            <a:ahLst/>
            <a:cxnLst/>
            <a:rect l="l" t="t" r="r" b="b"/>
            <a:pathLst>
              <a:path w="8991600" h="7764145">
                <a:moveTo>
                  <a:pt x="0" y="7764005"/>
                </a:moveTo>
                <a:lnTo>
                  <a:pt x="8991600" y="7764005"/>
                </a:lnTo>
                <a:lnTo>
                  <a:pt x="8991600" y="0"/>
                </a:lnTo>
                <a:lnTo>
                  <a:pt x="0" y="0"/>
                </a:lnTo>
                <a:lnTo>
                  <a:pt x="0" y="7764005"/>
                </a:lnTo>
                <a:close/>
              </a:path>
            </a:pathLst>
          </a:custGeom>
          <a:solidFill>
            <a:srgbClr val="901F56"/>
          </a:solidFill>
        </p:spPr>
        <p:txBody>
          <a:bodyPr wrap="square" lIns="0" tIns="0" rIns="0" bIns="0" rtlCol="0"/>
          <a:lstStyle/>
          <a:p>
            <a:endParaRPr dirty="0"/>
          </a:p>
        </p:txBody>
      </p:sp>
      <p:grpSp>
        <p:nvGrpSpPr>
          <p:cNvPr id="3" name="object 3"/>
          <p:cNvGrpSpPr/>
          <p:nvPr/>
        </p:nvGrpSpPr>
        <p:grpSpPr>
          <a:xfrm>
            <a:off x="-81" y="0"/>
            <a:ext cx="16256081" cy="9144495"/>
            <a:chOff x="-81" y="0"/>
            <a:chExt cx="16256081" cy="9144495"/>
          </a:xfrm>
        </p:grpSpPr>
        <p:sp>
          <p:nvSpPr>
            <p:cNvPr id="4" name="object 4"/>
            <p:cNvSpPr/>
            <p:nvPr/>
          </p:nvSpPr>
          <p:spPr>
            <a:xfrm>
              <a:off x="0" y="7764005"/>
              <a:ext cx="16256000" cy="1380490"/>
            </a:xfrm>
            <a:custGeom>
              <a:avLst/>
              <a:gdLst/>
              <a:ahLst/>
              <a:cxnLst/>
              <a:rect l="l" t="t" r="r" b="b"/>
              <a:pathLst>
                <a:path w="16256000" h="1380490">
                  <a:moveTo>
                    <a:pt x="16256000" y="0"/>
                  </a:moveTo>
                  <a:lnTo>
                    <a:pt x="0" y="0"/>
                  </a:lnTo>
                  <a:lnTo>
                    <a:pt x="0" y="1379994"/>
                  </a:lnTo>
                  <a:lnTo>
                    <a:pt x="16256000" y="1379994"/>
                  </a:lnTo>
                  <a:lnTo>
                    <a:pt x="16256000" y="0"/>
                  </a:lnTo>
                  <a:close/>
                </a:path>
              </a:pathLst>
            </a:custGeom>
            <a:solidFill>
              <a:srgbClr val="000000"/>
            </a:solidFill>
          </p:spPr>
          <p:txBody>
            <a:bodyPr wrap="square" lIns="0" tIns="0" rIns="0" bIns="0" rtlCol="0"/>
            <a:lstStyle/>
            <a:p>
              <a:endParaRPr/>
            </a:p>
          </p:txBody>
        </p:sp>
        <p:pic>
          <p:nvPicPr>
            <p:cNvPr id="5" name="object 5"/>
            <p:cNvPicPr/>
            <p:nvPr/>
          </p:nvPicPr>
          <p:blipFill>
            <a:blip r:embed="rId3" cstate="print"/>
            <a:stretch>
              <a:fillRect/>
            </a:stretch>
          </p:blipFill>
          <p:spPr>
            <a:xfrm>
              <a:off x="14542217" y="8088490"/>
              <a:ext cx="907561" cy="671017"/>
            </a:xfrm>
            <a:prstGeom prst="rect">
              <a:avLst/>
            </a:prstGeom>
          </p:spPr>
        </p:pic>
        <p:pic>
          <p:nvPicPr>
            <p:cNvPr id="7" name="object 7"/>
            <p:cNvPicPr/>
            <p:nvPr/>
          </p:nvPicPr>
          <p:blipFill>
            <a:blip r:embed="rId4" cstate="print"/>
            <a:stretch>
              <a:fillRect/>
            </a:stretch>
          </p:blipFill>
          <p:spPr>
            <a:xfrm>
              <a:off x="-81" y="0"/>
              <a:ext cx="7266847" cy="7764961"/>
            </a:xfrm>
            <a:prstGeom prst="rect">
              <a:avLst/>
            </a:prstGeom>
          </p:spPr>
        </p:pic>
        <p:pic>
          <p:nvPicPr>
            <p:cNvPr id="8" name="object 8"/>
            <p:cNvPicPr/>
            <p:nvPr/>
          </p:nvPicPr>
          <p:blipFill>
            <a:blip r:embed="rId5" cstate="print"/>
            <a:stretch>
              <a:fillRect/>
            </a:stretch>
          </p:blipFill>
          <p:spPr>
            <a:xfrm>
              <a:off x="12996275" y="720244"/>
              <a:ext cx="2561220" cy="1052829"/>
            </a:xfrm>
            <a:prstGeom prst="rect">
              <a:avLst/>
            </a:prstGeom>
          </p:spPr>
        </p:pic>
      </p:grpSp>
      <p:sp>
        <p:nvSpPr>
          <p:cNvPr id="9" name="object 9"/>
          <p:cNvSpPr txBox="1"/>
          <p:nvPr/>
        </p:nvSpPr>
        <p:spPr>
          <a:xfrm>
            <a:off x="8115300" y="3249466"/>
            <a:ext cx="7334478" cy="3706143"/>
          </a:xfrm>
          <a:prstGeom prst="rect">
            <a:avLst/>
          </a:prstGeom>
        </p:spPr>
        <p:txBody>
          <a:bodyPr vert="horz" wrap="square" lIns="0" tIns="12700" rIns="0" bIns="0" rtlCol="0">
            <a:spAutoFit/>
          </a:bodyPr>
          <a:lstStyle/>
          <a:p>
            <a:pPr marL="12700">
              <a:lnSpc>
                <a:spcPct val="100000"/>
              </a:lnSpc>
              <a:spcBef>
                <a:spcPts val="100"/>
              </a:spcBef>
            </a:pPr>
            <a:r>
              <a:rPr lang="en-AU" sz="4800" b="1" i="1" dirty="0">
                <a:solidFill>
                  <a:srgbClr val="FFFFFF"/>
                </a:solidFill>
                <a:latin typeface="Source Sans Pro"/>
                <a:cs typeface="Source Sans Pro"/>
              </a:rPr>
              <a:t>Overview</a:t>
            </a:r>
            <a:r>
              <a:rPr sz="4800" b="1" i="1" spc="-25" dirty="0">
                <a:solidFill>
                  <a:srgbClr val="FFFFFF"/>
                </a:solidFill>
                <a:latin typeface="Source Sans Pro"/>
                <a:cs typeface="Source Sans Pro"/>
              </a:rPr>
              <a:t> </a:t>
            </a:r>
            <a:r>
              <a:rPr sz="4800" b="1" i="1" dirty="0">
                <a:solidFill>
                  <a:srgbClr val="FFFFFF"/>
                </a:solidFill>
                <a:latin typeface="Source Sans Pro"/>
                <a:cs typeface="Source Sans Pro"/>
              </a:rPr>
              <a:t>of</a:t>
            </a:r>
            <a:r>
              <a:rPr sz="4800" b="1" i="1" spc="-20" dirty="0">
                <a:solidFill>
                  <a:srgbClr val="FFFFFF"/>
                </a:solidFill>
                <a:latin typeface="Source Sans Pro"/>
                <a:cs typeface="Source Sans Pro"/>
              </a:rPr>
              <a:t> </a:t>
            </a:r>
            <a:r>
              <a:rPr sz="4800" b="1" i="1" dirty="0">
                <a:solidFill>
                  <a:srgbClr val="FFFFFF"/>
                </a:solidFill>
                <a:latin typeface="Source Sans Pro"/>
                <a:cs typeface="Source Sans Pro"/>
              </a:rPr>
              <a:t>Aboriginal</a:t>
            </a:r>
            <a:r>
              <a:rPr sz="4800" b="1" i="1" spc="-20" dirty="0">
                <a:solidFill>
                  <a:srgbClr val="FFFFFF"/>
                </a:solidFill>
                <a:latin typeface="Source Sans Pro"/>
                <a:cs typeface="Source Sans Pro"/>
              </a:rPr>
              <a:t> </a:t>
            </a:r>
            <a:r>
              <a:rPr sz="4800" b="1" i="1" dirty="0">
                <a:solidFill>
                  <a:srgbClr val="FFFFFF"/>
                </a:solidFill>
                <a:latin typeface="Source Sans Pro"/>
                <a:cs typeface="Source Sans Pro"/>
              </a:rPr>
              <a:t>and</a:t>
            </a:r>
            <a:endParaRPr sz="4800" dirty="0">
              <a:latin typeface="Source Sans Pro"/>
              <a:cs typeface="Source Sans Pro"/>
            </a:endParaRPr>
          </a:p>
          <a:p>
            <a:pPr marL="12700">
              <a:lnSpc>
                <a:spcPct val="100000"/>
              </a:lnSpc>
            </a:pPr>
            <a:r>
              <a:rPr sz="4800" b="1" i="1" spc="-45" dirty="0">
                <a:solidFill>
                  <a:srgbClr val="FFFFFF"/>
                </a:solidFill>
                <a:latin typeface="Source Sans Pro"/>
                <a:cs typeface="Source Sans Pro"/>
              </a:rPr>
              <a:t>Torres</a:t>
            </a:r>
            <a:r>
              <a:rPr sz="4800" b="1" i="1" spc="-15" dirty="0">
                <a:solidFill>
                  <a:srgbClr val="FFFFFF"/>
                </a:solidFill>
                <a:latin typeface="Source Sans Pro"/>
                <a:cs typeface="Source Sans Pro"/>
              </a:rPr>
              <a:t> </a:t>
            </a:r>
            <a:r>
              <a:rPr sz="4800" b="1" i="1" spc="-10" dirty="0">
                <a:solidFill>
                  <a:srgbClr val="FFFFFF"/>
                </a:solidFill>
                <a:latin typeface="Source Sans Pro"/>
                <a:cs typeface="Source Sans Pro"/>
              </a:rPr>
              <a:t>Strait </a:t>
            </a:r>
            <a:r>
              <a:rPr sz="4800" b="1" i="1" dirty="0">
                <a:solidFill>
                  <a:srgbClr val="FFFFFF"/>
                </a:solidFill>
                <a:latin typeface="Source Sans Pro"/>
                <a:cs typeface="Source Sans Pro"/>
              </a:rPr>
              <a:t>Islander</a:t>
            </a:r>
            <a:r>
              <a:rPr sz="4800" b="1" i="1" spc="-15" dirty="0">
                <a:solidFill>
                  <a:srgbClr val="FFFFFF"/>
                </a:solidFill>
                <a:latin typeface="Source Sans Pro"/>
                <a:cs typeface="Source Sans Pro"/>
              </a:rPr>
              <a:t> </a:t>
            </a:r>
            <a:r>
              <a:rPr sz="4800" b="1" i="1" dirty="0">
                <a:solidFill>
                  <a:srgbClr val="FFFFFF"/>
                </a:solidFill>
                <a:latin typeface="Source Sans Pro"/>
                <a:cs typeface="Source Sans Pro"/>
              </a:rPr>
              <a:t>health</a:t>
            </a:r>
            <a:r>
              <a:rPr sz="4800" b="1" i="1" spc="-10" dirty="0">
                <a:solidFill>
                  <a:srgbClr val="FFFFFF"/>
                </a:solidFill>
                <a:latin typeface="Source Sans Pro"/>
                <a:cs typeface="Source Sans Pro"/>
              </a:rPr>
              <a:t> </a:t>
            </a:r>
            <a:r>
              <a:rPr sz="4800" b="1" i="1" spc="-20" dirty="0">
                <a:solidFill>
                  <a:srgbClr val="FFFFFF"/>
                </a:solidFill>
                <a:latin typeface="Source Sans Pro"/>
                <a:cs typeface="Source Sans Pro"/>
              </a:rPr>
              <a:t>status</a:t>
            </a:r>
            <a:r>
              <a:rPr lang="en-AU" sz="4800" b="1" i="1" spc="-20" dirty="0">
                <a:solidFill>
                  <a:srgbClr val="FFFFFF"/>
                </a:solidFill>
                <a:latin typeface="Source Sans Pro"/>
                <a:cs typeface="Source Sans Pro"/>
              </a:rPr>
              <a:t> </a:t>
            </a:r>
            <a:r>
              <a:rPr sz="4800" b="1" i="1" dirty="0">
                <a:solidFill>
                  <a:srgbClr val="FFFFFF"/>
                </a:solidFill>
                <a:latin typeface="Source Sans Pro"/>
                <a:cs typeface="Source Sans Pro"/>
              </a:rPr>
              <a:t>202</a:t>
            </a:r>
            <a:r>
              <a:rPr lang="en-AU" sz="4800" b="1" i="1" dirty="0">
                <a:solidFill>
                  <a:srgbClr val="FFFFFF"/>
                </a:solidFill>
                <a:latin typeface="Source Sans Pro"/>
                <a:cs typeface="Source Sans Pro"/>
              </a:rPr>
              <a:t>3</a:t>
            </a:r>
          </a:p>
          <a:p>
            <a:pPr marL="12700">
              <a:lnSpc>
                <a:spcPct val="100000"/>
              </a:lnSpc>
            </a:pPr>
            <a:endParaRPr lang="en-AU" sz="4800" b="1" dirty="0">
              <a:solidFill>
                <a:srgbClr val="FFFFFF"/>
              </a:solidFill>
              <a:latin typeface="Source Sans Pro"/>
              <a:cs typeface="Source Sans Pro"/>
            </a:endParaRPr>
          </a:p>
          <a:p>
            <a:pPr marL="12700">
              <a:lnSpc>
                <a:spcPct val="100000"/>
              </a:lnSpc>
            </a:pPr>
            <a:r>
              <a:rPr lang="en-AU" sz="4800" b="1" dirty="0">
                <a:solidFill>
                  <a:srgbClr val="FFFFFF"/>
                </a:solidFill>
                <a:latin typeface="Source Sans Pro"/>
                <a:cs typeface="Source Sans Pro"/>
              </a:rPr>
              <a:t>Key facts and tables</a:t>
            </a:r>
            <a:endParaRPr sz="4800" dirty="0">
              <a:latin typeface="Source Sans Pro"/>
              <a:cs typeface="Source Sans Pro"/>
            </a:endParaRPr>
          </a:p>
        </p:txBody>
      </p:sp>
      <p:sp>
        <p:nvSpPr>
          <p:cNvPr id="10" name="Slide Number Placeholder 9">
            <a:extLst>
              <a:ext uri="{FF2B5EF4-FFF2-40B4-BE49-F238E27FC236}">
                <a16:creationId xmlns:a16="http://schemas.microsoft.com/office/drawing/2014/main" id="{207F2A4F-6D52-EF9A-8E7D-56DC3EA4E856}"/>
              </a:ext>
            </a:extLst>
          </p:cNvPr>
          <p:cNvSpPr>
            <a:spLocks noGrp="1"/>
          </p:cNvSpPr>
          <p:nvPr>
            <p:ph type="sldNum" sz="quarter" idx="4294967295"/>
          </p:nvPr>
        </p:nvSpPr>
        <p:spPr>
          <a:xfrm>
            <a:off x="15922625" y="8707438"/>
            <a:ext cx="333375" cy="347662"/>
          </a:xfrm>
          <a:prstGeom prst="rect">
            <a:avLst/>
          </a:prstGeom>
        </p:spPr>
        <p:txBody>
          <a:bodyPr/>
          <a:lstStyle/>
          <a:p>
            <a:pPr marL="38100">
              <a:lnSpc>
                <a:spcPct val="100000"/>
              </a:lnSpc>
              <a:spcBef>
                <a:spcPts val="120"/>
              </a:spcBef>
            </a:pPr>
            <a:fld id="{81D60167-4931-47E6-BA6A-407CBD079E47}" type="slidenum">
              <a:rPr lang="en-AU" smtClean="0"/>
              <a:t>1</a:t>
            </a:fld>
            <a:endParaRPr lang="en-AU" dirty="0"/>
          </a:p>
        </p:txBody>
      </p:sp>
      <p:pic>
        <p:nvPicPr>
          <p:cNvPr id="12" name="Picture 11" descr="Text&#10;&#10;Description automatically generated">
            <a:extLst>
              <a:ext uri="{FF2B5EF4-FFF2-40B4-BE49-F238E27FC236}">
                <a16:creationId xmlns:a16="http://schemas.microsoft.com/office/drawing/2014/main" id="{21D97CE3-D8EE-0706-2FC3-96C2BD340D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400" y="8092300"/>
            <a:ext cx="1257300" cy="723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E22C-8BA1-61ED-7754-9359A1454C28}"/>
              </a:ext>
            </a:extLst>
          </p:cNvPr>
          <p:cNvSpPr>
            <a:spLocks noGrp="1"/>
          </p:cNvSpPr>
          <p:nvPr>
            <p:ph type="title"/>
          </p:nvPr>
        </p:nvSpPr>
        <p:spPr/>
        <p:txBody>
          <a:bodyPr/>
          <a:lstStyle/>
          <a:p>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Mortality</a:t>
            </a:r>
            <a:endParaRPr lang="en-AU" dirty="0"/>
          </a:p>
        </p:txBody>
      </p:sp>
      <p:sp>
        <p:nvSpPr>
          <p:cNvPr id="3" name="Text Placeholder 2">
            <a:extLst>
              <a:ext uri="{FF2B5EF4-FFF2-40B4-BE49-F238E27FC236}">
                <a16:creationId xmlns:a16="http://schemas.microsoft.com/office/drawing/2014/main" id="{A1F9453D-0E46-4545-4084-D5BE173F93BC}"/>
              </a:ext>
            </a:extLst>
          </p:cNvPr>
          <p:cNvSpPr>
            <a:spLocks noGrp="1"/>
          </p:cNvSpPr>
          <p:nvPr>
            <p:ph type="body" sz="quarter" idx="12"/>
          </p:nvPr>
        </p:nvSpPr>
        <p:spPr>
          <a:xfrm>
            <a:off x="1557042" y="1800000"/>
            <a:ext cx="13345501" cy="228600"/>
          </a:xfrm>
        </p:spPr>
        <p:txBody>
          <a:bodyPr lIns="0" tIns="0" rIns="0" bIns="0"/>
          <a:lstStyle/>
          <a:p>
            <a:r>
              <a:rPr lang="en-US" dirty="0"/>
              <a:t>Expectation of life at selected ages, by Indigenous status and sex, selected jurisdictions, Australia, 2020-2022</a:t>
            </a:r>
            <a:endParaRPr lang="en-AU" dirty="0"/>
          </a:p>
        </p:txBody>
      </p:sp>
      <p:sp>
        <p:nvSpPr>
          <p:cNvPr id="4" name="Text Placeholder 3">
            <a:extLst>
              <a:ext uri="{FF2B5EF4-FFF2-40B4-BE49-F238E27FC236}">
                <a16:creationId xmlns:a16="http://schemas.microsoft.com/office/drawing/2014/main" id="{ECFF634E-582B-6657-37FB-D760E556011C}"/>
              </a:ext>
            </a:extLst>
          </p:cNvPr>
          <p:cNvSpPr>
            <a:spLocks noGrp="1"/>
          </p:cNvSpPr>
          <p:nvPr>
            <p:ph type="body" sz="quarter" idx="13"/>
          </p:nvPr>
        </p:nvSpPr>
        <p:spPr/>
        <p:txBody>
          <a:bodyPr lIns="0" tIns="0" rIns="0" bIns="0"/>
          <a:lstStyle/>
          <a:p>
            <a:r>
              <a:rPr lang="en-AU" dirty="0"/>
              <a:t>Source: ABS, 2023 [44]</a:t>
            </a:r>
          </a:p>
        </p:txBody>
      </p:sp>
      <p:sp>
        <p:nvSpPr>
          <p:cNvPr id="5" name="Text Placeholder 4">
            <a:extLst>
              <a:ext uri="{FF2B5EF4-FFF2-40B4-BE49-F238E27FC236}">
                <a16:creationId xmlns:a16="http://schemas.microsoft.com/office/drawing/2014/main" id="{1A43EFEA-B5F5-6C27-A846-C47BC90905DF}"/>
              </a:ext>
            </a:extLst>
          </p:cNvPr>
          <p:cNvSpPr>
            <a:spLocks noGrp="1"/>
          </p:cNvSpPr>
          <p:nvPr>
            <p:ph type="body" sz="quarter" idx="14"/>
          </p:nvPr>
        </p:nvSpPr>
        <p:spPr>
          <a:xfrm>
            <a:off x="1564298" y="7239000"/>
            <a:ext cx="13421703" cy="1034245"/>
          </a:xfrm>
        </p:spPr>
        <p:txBody>
          <a:bodyPr lIns="0" tIns="0" rIns="0" bIns="0" numCol="1"/>
          <a:lstStyle/>
          <a:p>
            <a:r>
              <a:rPr lang="en-US" sz="1400" dirty="0"/>
              <a:t>Notes:	</a:t>
            </a:r>
          </a:p>
          <a:p>
            <a:pPr marL="228600" indent="-228600">
              <a:buFont typeface="+mj-lt"/>
              <a:buAutoNum type="arabicPeriod"/>
            </a:pPr>
            <a:r>
              <a:rPr lang="en-US" sz="1400" dirty="0"/>
              <a:t>These estimates are based on the average number of Aboriginal and Torres Strait Islander deaths registered in 2020, 2021 and 2022 adjusted for under/overidentification of Indigenous status in registrations. Final Aboriginal and Torres Strait Islander population estimates are based on the 2021 Census.</a:t>
            </a:r>
          </a:p>
          <a:p>
            <a:pPr marL="228600" indent="-228600">
              <a:buFont typeface="+mj-lt"/>
              <a:buAutoNum type="arabicPeriod"/>
            </a:pPr>
            <a:r>
              <a:rPr lang="en-US" sz="1400" dirty="0"/>
              <a:t>Australian estimates are based on deaths in all states and territories.</a:t>
            </a:r>
          </a:p>
          <a:p>
            <a:pPr marL="228600" indent="-228600">
              <a:buFont typeface="+mj-lt"/>
              <a:buAutoNum type="arabicPeriod"/>
            </a:pPr>
            <a:r>
              <a:rPr lang="en-US" sz="1400" dirty="0"/>
              <a:t>Differences are based on unrounded estimates.</a:t>
            </a:r>
          </a:p>
          <a:p>
            <a:pPr marL="228600" indent="-228600">
              <a:buFont typeface="+mj-lt"/>
              <a:buAutoNum type="arabicPeriod"/>
            </a:pPr>
            <a:r>
              <a:rPr lang="en-US" sz="1400" dirty="0"/>
              <a:t>Life expectancy estimates for Australia are calculated taking age-specific identification rates into account.</a:t>
            </a:r>
          </a:p>
          <a:p>
            <a:endParaRPr lang="en-AU" sz="1400" dirty="0"/>
          </a:p>
        </p:txBody>
      </p:sp>
      <p:graphicFrame>
        <p:nvGraphicFramePr>
          <p:cNvPr id="7" name="Table 6">
            <a:extLst>
              <a:ext uri="{FF2B5EF4-FFF2-40B4-BE49-F238E27FC236}">
                <a16:creationId xmlns:a16="http://schemas.microsoft.com/office/drawing/2014/main" id="{25394144-F90A-F8BB-1726-B4DD27BED705}"/>
              </a:ext>
            </a:extLst>
          </p:cNvPr>
          <p:cNvGraphicFramePr>
            <a:graphicFrameLocks noGrp="1"/>
          </p:cNvGraphicFramePr>
          <p:nvPr>
            <p:extLst>
              <p:ext uri="{D42A27DB-BD31-4B8C-83A1-F6EECF244321}">
                <p14:modId xmlns:p14="http://schemas.microsoft.com/office/powerpoint/2010/main" val="3902856333"/>
              </p:ext>
            </p:extLst>
          </p:nvPr>
        </p:nvGraphicFramePr>
        <p:xfrm>
          <a:off x="1564298" y="2160000"/>
          <a:ext cx="13421703" cy="5018400"/>
        </p:xfrm>
        <a:graphic>
          <a:graphicData uri="http://schemas.openxmlformats.org/drawingml/2006/table">
            <a:tbl>
              <a:tblPr firstRow="1" firstCol="1" bandRow="1">
                <a:effectLst/>
                <a:tableStyleId>{2D5ABB26-0587-4C30-8999-92F81FD0307C}</a:tableStyleId>
              </a:tblPr>
              <a:tblGrid>
                <a:gridCol w="1342170">
                  <a:extLst>
                    <a:ext uri="{9D8B030D-6E8A-4147-A177-3AD203B41FA5}">
                      <a16:colId xmlns:a16="http://schemas.microsoft.com/office/drawing/2014/main" val="2492910167"/>
                    </a:ext>
                  </a:extLst>
                </a:gridCol>
                <a:gridCol w="5070421">
                  <a:extLst>
                    <a:ext uri="{9D8B030D-6E8A-4147-A177-3AD203B41FA5}">
                      <a16:colId xmlns:a16="http://schemas.microsoft.com/office/drawing/2014/main" val="3178408367"/>
                    </a:ext>
                  </a:extLst>
                </a:gridCol>
                <a:gridCol w="3653686">
                  <a:extLst>
                    <a:ext uri="{9D8B030D-6E8A-4147-A177-3AD203B41FA5}">
                      <a16:colId xmlns:a16="http://schemas.microsoft.com/office/drawing/2014/main" val="981749978"/>
                    </a:ext>
                  </a:extLst>
                </a:gridCol>
                <a:gridCol w="3355426">
                  <a:extLst>
                    <a:ext uri="{9D8B030D-6E8A-4147-A177-3AD203B41FA5}">
                      <a16:colId xmlns:a16="http://schemas.microsoft.com/office/drawing/2014/main" val="4072666031"/>
                    </a:ext>
                  </a:extLst>
                </a:gridCol>
              </a:tblGrid>
              <a:tr h="295200">
                <a:tc>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Age</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Aboriginal and Torres Strait Islander people</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Non-Indigenous people</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Difference</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extLst>
                  <a:ext uri="{0D108BD9-81ED-4DB2-BD59-A6C34878D82A}">
                    <a16:rowId xmlns:a16="http://schemas.microsoft.com/office/drawing/2014/main" val="145506265"/>
                  </a:ext>
                </a:extLst>
              </a:tr>
              <a:tr h="295200">
                <a:tc gridSpan="4">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Males</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endParaRPr lang="en-AU"/>
                    </a:p>
                  </a:txBody>
                  <a:tcPr/>
                </a:tc>
                <a:tc hMerge="1">
                  <a:txBody>
                    <a:bodyPr/>
                    <a:lstStyle/>
                    <a:p>
                      <a:endParaRPr lang="en-AU"/>
                    </a:p>
                  </a:txBody>
                  <a:tcPr/>
                </a:tc>
                <a:tc hMerge="1">
                  <a:txBody>
                    <a:bodyPr/>
                    <a:lstStyle/>
                    <a:p>
                      <a:endParaRPr lang="en-AU"/>
                    </a:p>
                  </a:txBody>
                  <a:tcPr>
                    <a:lnL w="12700" cap="flat" cmpd="sng" algn="ctr">
                      <a:solidFill>
                        <a:schemeClr val="accent5">
                          <a:lumMod val="100000"/>
                        </a:schemeClr>
                      </a:solidFill>
                      <a:prstDash val="solid"/>
                      <a:round/>
                      <a:headEnd type="none" w="med" len="med"/>
                      <a:tailEnd type="none" w="med" len="med"/>
                    </a:lnL>
                    <a:lnT w="12700" cap="flat" cmpd="sng" algn="ctr">
                      <a:solidFill>
                        <a:schemeClr val="accent5">
                          <a:lumMod val="100000"/>
                        </a:schemeClr>
                      </a:solidFill>
                      <a:prstDash val="solid"/>
                      <a:round/>
                      <a:headEnd type="none" w="med" len="med"/>
                      <a:tailEnd type="none" w="med" len="med"/>
                    </a:lnT>
                  </a:tcPr>
                </a:tc>
                <a:extLst>
                  <a:ext uri="{0D108BD9-81ED-4DB2-BD59-A6C34878D82A}">
                    <a16:rowId xmlns:a16="http://schemas.microsoft.com/office/drawing/2014/main" val="1725998019"/>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0</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71.9</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80.6</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8.8</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62019494"/>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71.3</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79.9</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8.6</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1872964082"/>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67.4</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75.9</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8.6</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488605650"/>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25</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48.1</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56.3</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8.2</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199596290"/>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50</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26.4</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32.5</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6.1</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339581081"/>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65</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15.5</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19.3</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3.9</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52968400"/>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85</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4.4</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4.7</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0.3</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06596805"/>
                  </a:ext>
                </a:extLst>
              </a:tr>
              <a:tr h="295200">
                <a:tc gridSpan="4">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Females</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endParaRPr lang="en-AU"/>
                    </a:p>
                  </a:txBody>
                  <a:tcPr/>
                </a:tc>
                <a:tc hMerge="1">
                  <a:txBody>
                    <a:bodyPr/>
                    <a:lstStyle/>
                    <a:p>
                      <a:endParaRPr lang="en-AU"/>
                    </a:p>
                  </a:txBody>
                  <a:tcPr/>
                </a:tc>
                <a:tc hMerge="1">
                  <a:txBody>
                    <a:bodyPr/>
                    <a:lstStyle/>
                    <a:p>
                      <a:endParaRPr lang="en-AU"/>
                    </a:p>
                  </a:txBody>
                  <a:tcPr>
                    <a:lnL w="12700" cap="flat" cmpd="sng" algn="ctr">
                      <a:solidFill>
                        <a:schemeClr val="accent5">
                          <a:lumMod val="100000"/>
                        </a:schemeClr>
                      </a:solidFill>
                      <a:prstDash val="solid"/>
                      <a:round/>
                      <a:headEnd type="none" w="med" len="med"/>
                      <a:tailEnd type="none" w="med" len="med"/>
                    </a:lnL>
                    <a:lnT w="12700" cap="flat" cmpd="sng" algn="ctr">
                      <a:solidFill>
                        <a:schemeClr val="accent5">
                          <a:lumMod val="100000"/>
                        </a:schemeClr>
                      </a:solidFill>
                      <a:prstDash val="solid"/>
                      <a:round/>
                      <a:headEnd type="none" w="med" len="med"/>
                      <a:tailEnd type="none" w="med" len="med"/>
                    </a:lnT>
                  </a:tcPr>
                </a:tc>
                <a:extLst>
                  <a:ext uri="{0D108BD9-81ED-4DB2-BD59-A6C34878D82A}">
                    <a16:rowId xmlns:a16="http://schemas.microsoft.com/office/drawing/2014/main" val="2502047787"/>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0</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75.6</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83.8</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8.1</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62154918"/>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75.0</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83.0</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8.0</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210000820"/>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71.0</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79.1</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8.0</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70131492"/>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25</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51.4</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59.2</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7.8</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730662357"/>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50</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28.5</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34.9</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6.4</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40432312"/>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65</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16.7</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21.1</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4.4</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603333852"/>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85</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4.5</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4.8</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0.3</a:t>
                      </a:r>
                    </a:p>
                  </a:txBody>
                  <a:tcPr marL="180000" marR="180000" marT="0" marB="0" anchor="b">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768083402"/>
                  </a:ext>
                </a:extLst>
              </a:tr>
            </a:tbl>
          </a:graphicData>
        </a:graphic>
      </p:graphicFrame>
    </p:spTree>
    <p:extLst>
      <p:ext uri="{BB962C8B-B14F-4D97-AF65-F5344CB8AC3E}">
        <p14:creationId xmlns:p14="http://schemas.microsoft.com/office/powerpoint/2010/main" val="2986976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a:xfrm>
            <a:off x="1564299" y="970002"/>
            <a:ext cx="11211901" cy="553998"/>
          </a:xfrm>
        </p:spPr>
        <p:txBody>
          <a:bodyPr/>
          <a:lstStyle/>
          <a:p>
            <a:r>
              <a:rPr lang="en-AU" dirty="0"/>
              <a:t>Mortality</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64298" y="1800000"/>
            <a:ext cx="13421701" cy="304800"/>
          </a:xfrm>
        </p:spPr>
        <p:txBody>
          <a:bodyPr lIns="0" tIns="0" rIns="0" bIns="0"/>
          <a:lstStyle/>
          <a:p>
            <a:r>
              <a:rPr lang="en-US" dirty="0"/>
              <a:t>Expectation of life at birth in years, by Indigenous status and remoteness, Australia, 2020-2022</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490724" y="8680450"/>
            <a:ext cx="10066276" cy="463550"/>
          </a:xfrm>
        </p:spPr>
        <p:txBody>
          <a:bodyPr lIns="0" tIns="0" rIns="0" bIns="0"/>
          <a:lstStyle/>
          <a:p>
            <a:r>
              <a:rPr lang="en-AU" dirty="0"/>
              <a:t>Source: ABS, 2023 [44]</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64298" y="5095875"/>
            <a:ext cx="13193103" cy="1304925"/>
          </a:xfrm>
        </p:spPr>
        <p:txBody>
          <a:bodyPr lIns="0" tIns="0" rIns="0" bIns="0" numCol="1"/>
          <a:lstStyle/>
          <a:p>
            <a:r>
              <a:rPr lang="en-US" sz="1400" dirty="0"/>
              <a:t>Notes:	</a:t>
            </a:r>
          </a:p>
          <a:p>
            <a:pPr marL="228600" indent="-228600">
              <a:buFont typeface="+mj-lt"/>
              <a:buAutoNum type="arabicPeriod"/>
            </a:pPr>
            <a:r>
              <a:rPr lang="en-US" sz="1400" dirty="0"/>
              <a:t>These estimates are based on the average number of Aboriginal and Torres Strait Islander deaths registered in 2020, 2021 and 2022. adjusted for under-identification and over-identification of Indigenous status in registrations. Aboriginal and Torres Strait Islander population estimates are based on the 2021 Census.</a:t>
            </a:r>
          </a:p>
          <a:p>
            <a:pPr marL="228600" indent="-228600">
              <a:buFont typeface="+mj-lt"/>
              <a:buAutoNum type="arabicPeriod"/>
            </a:pPr>
            <a:r>
              <a:rPr lang="en-US" sz="1400" dirty="0"/>
              <a:t>Differences are based on unrounded estimates.</a:t>
            </a:r>
          </a:p>
          <a:p>
            <a:pPr marL="228600" indent="-228600">
              <a:buFont typeface="+mj-lt"/>
              <a:buAutoNum type="arabicPeriod"/>
            </a:pPr>
            <a:r>
              <a:rPr lang="en-US" sz="1400" dirty="0"/>
              <a:t>Life expectancy estimates for Australia are calculated taking age-specific identification rates into account.</a:t>
            </a:r>
          </a:p>
          <a:p>
            <a:endParaRPr lang="en-AU" sz="1400" dirty="0"/>
          </a:p>
        </p:txBody>
      </p:sp>
      <p:graphicFrame>
        <p:nvGraphicFramePr>
          <p:cNvPr id="6" name="Table 5">
            <a:extLst>
              <a:ext uri="{FF2B5EF4-FFF2-40B4-BE49-F238E27FC236}">
                <a16:creationId xmlns:a16="http://schemas.microsoft.com/office/drawing/2014/main" id="{A587218B-66BA-0B18-5AED-8CE86499E2F7}"/>
              </a:ext>
            </a:extLst>
          </p:cNvPr>
          <p:cNvGraphicFramePr>
            <a:graphicFrameLocks noGrp="1"/>
          </p:cNvGraphicFramePr>
          <p:nvPr>
            <p:extLst>
              <p:ext uri="{D42A27DB-BD31-4B8C-83A1-F6EECF244321}">
                <p14:modId xmlns:p14="http://schemas.microsoft.com/office/powerpoint/2010/main" val="391911906"/>
              </p:ext>
            </p:extLst>
          </p:nvPr>
        </p:nvGraphicFramePr>
        <p:xfrm>
          <a:off x="1564298" y="2160000"/>
          <a:ext cx="13193102" cy="2844000"/>
        </p:xfrm>
        <a:graphic>
          <a:graphicData uri="http://schemas.openxmlformats.org/drawingml/2006/table">
            <a:tbl>
              <a:tblPr firstRow="1" firstCol="1" bandRow="1">
                <a:effectLst/>
                <a:tableStyleId>{2D5ABB26-0587-4C30-8999-92F81FD0307C}</a:tableStyleId>
              </a:tblPr>
              <a:tblGrid>
                <a:gridCol w="2829902">
                  <a:extLst>
                    <a:ext uri="{9D8B030D-6E8A-4147-A177-3AD203B41FA5}">
                      <a16:colId xmlns:a16="http://schemas.microsoft.com/office/drawing/2014/main" val="2643209461"/>
                    </a:ext>
                  </a:extLst>
                </a:gridCol>
                <a:gridCol w="1727200">
                  <a:extLst>
                    <a:ext uri="{9D8B030D-6E8A-4147-A177-3AD203B41FA5}">
                      <a16:colId xmlns:a16="http://schemas.microsoft.com/office/drawing/2014/main" val="2633475720"/>
                    </a:ext>
                  </a:extLst>
                </a:gridCol>
                <a:gridCol w="1727200">
                  <a:extLst>
                    <a:ext uri="{9D8B030D-6E8A-4147-A177-3AD203B41FA5}">
                      <a16:colId xmlns:a16="http://schemas.microsoft.com/office/drawing/2014/main" val="1749337861"/>
                    </a:ext>
                  </a:extLst>
                </a:gridCol>
                <a:gridCol w="1727200">
                  <a:extLst>
                    <a:ext uri="{9D8B030D-6E8A-4147-A177-3AD203B41FA5}">
                      <a16:colId xmlns:a16="http://schemas.microsoft.com/office/drawing/2014/main" val="3924203047"/>
                    </a:ext>
                  </a:extLst>
                </a:gridCol>
                <a:gridCol w="1727200">
                  <a:extLst>
                    <a:ext uri="{9D8B030D-6E8A-4147-A177-3AD203B41FA5}">
                      <a16:colId xmlns:a16="http://schemas.microsoft.com/office/drawing/2014/main" val="4031618194"/>
                    </a:ext>
                  </a:extLst>
                </a:gridCol>
                <a:gridCol w="1727200">
                  <a:extLst>
                    <a:ext uri="{9D8B030D-6E8A-4147-A177-3AD203B41FA5}">
                      <a16:colId xmlns:a16="http://schemas.microsoft.com/office/drawing/2014/main" val="2282189381"/>
                    </a:ext>
                  </a:extLst>
                </a:gridCol>
                <a:gridCol w="1727200">
                  <a:extLst>
                    <a:ext uri="{9D8B030D-6E8A-4147-A177-3AD203B41FA5}">
                      <a16:colId xmlns:a16="http://schemas.microsoft.com/office/drawing/2014/main" val="1308041079"/>
                    </a:ext>
                  </a:extLst>
                </a:gridCol>
              </a:tblGrid>
              <a:tr h="684000">
                <a:tc rowSpan="2">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Remoteness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Aboriginal and Torres Strait </a:t>
                      </a:r>
                      <a:b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b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Islander people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endParaRPr lang="en-AU"/>
                    </a:p>
                  </a:txBody>
                  <a:tcP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Non-Indigenous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endParaRPr lang="en-AU"/>
                    </a:p>
                  </a:txBody>
                  <a:tcP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Difference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endParaRPr lang="en-AU"/>
                    </a:p>
                  </a:txBody>
                  <a:tcPr/>
                </a:tc>
                <a:extLst>
                  <a:ext uri="{0D108BD9-81ED-4DB2-BD59-A6C34878D82A}">
                    <a16:rowId xmlns:a16="http://schemas.microsoft.com/office/drawing/2014/main" val="1193639788"/>
                  </a:ext>
                </a:extLst>
              </a:tr>
              <a:tr h="540000">
                <a:tc vMerge="1">
                  <a:txBody>
                    <a:bodyPr/>
                    <a:lstStyle/>
                    <a:p>
                      <a:endParaRPr dirty="0"/>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Females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Females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Females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extLst>
                  <a:ext uri="{0D108BD9-81ED-4DB2-BD59-A6C34878D82A}">
                    <a16:rowId xmlns:a16="http://schemas.microsoft.com/office/drawing/2014/main" val="406770806"/>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Major cities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72.5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76.5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81.0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84.0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90587915"/>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Inner and outer regional</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72.8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76.7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79.6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83.2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980223689"/>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Remote and very remote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67.3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71.3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79.7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83.7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12.4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12.4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21880045"/>
                  </a:ext>
                </a:extLst>
              </a:tr>
            </a:tbl>
          </a:graphicData>
        </a:graphic>
      </p:graphicFrame>
    </p:spTree>
    <p:extLst>
      <p:ext uri="{BB962C8B-B14F-4D97-AF65-F5344CB8AC3E}">
        <p14:creationId xmlns:p14="http://schemas.microsoft.com/office/powerpoint/2010/main" val="411959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E22C-8BA1-61ED-7754-9359A1454C28}"/>
              </a:ext>
            </a:extLst>
          </p:cNvPr>
          <p:cNvSpPr>
            <a:spLocks noGrp="1"/>
          </p:cNvSpPr>
          <p:nvPr>
            <p:ph type="title"/>
          </p:nvPr>
        </p:nvSpPr>
        <p:spPr/>
        <p:txBody>
          <a:bodyPr/>
          <a:lstStyle/>
          <a:p>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Mortality</a:t>
            </a:r>
            <a:endParaRPr lang="en-AU" dirty="0"/>
          </a:p>
        </p:txBody>
      </p:sp>
      <p:sp>
        <p:nvSpPr>
          <p:cNvPr id="3" name="Text Placeholder 2">
            <a:extLst>
              <a:ext uri="{FF2B5EF4-FFF2-40B4-BE49-F238E27FC236}">
                <a16:creationId xmlns:a16="http://schemas.microsoft.com/office/drawing/2014/main" id="{A1F9453D-0E46-4545-4084-D5BE173F93BC}"/>
              </a:ext>
            </a:extLst>
          </p:cNvPr>
          <p:cNvSpPr>
            <a:spLocks noGrp="1"/>
          </p:cNvSpPr>
          <p:nvPr>
            <p:ph type="body" sz="quarter" idx="12"/>
          </p:nvPr>
        </p:nvSpPr>
        <p:spPr>
          <a:xfrm>
            <a:off x="1564299" y="1800000"/>
            <a:ext cx="13338244" cy="328521"/>
          </a:xfrm>
        </p:spPr>
        <p:txBody>
          <a:bodyPr lIns="0" tIns="0" rIns="0" bIns="0"/>
          <a:lstStyle/>
          <a:p>
            <a:r>
              <a:rPr lang="en-US" dirty="0"/>
              <a:t> Median age at death (in years), Aboriginal and Torres Strait Islander people, by sex, NSW, Qld, WA, SA and the NT, 2022</a:t>
            </a:r>
            <a:endParaRPr lang="en-AU" dirty="0"/>
          </a:p>
        </p:txBody>
      </p:sp>
      <p:sp>
        <p:nvSpPr>
          <p:cNvPr id="4" name="Text Placeholder 3">
            <a:extLst>
              <a:ext uri="{FF2B5EF4-FFF2-40B4-BE49-F238E27FC236}">
                <a16:creationId xmlns:a16="http://schemas.microsoft.com/office/drawing/2014/main" id="{ECFF634E-582B-6657-37FB-D760E556011C}"/>
              </a:ext>
            </a:extLst>
          </p:cNvPr>
          <p:cNvSpPr>
            <a:spLocks noGrp="1"/>
          </p:cNvSpPr>
          <p:nvPr>
            <p:ph type="body" sz="quarter" idx="13"/>
          </p:nvPr>
        </p:nvSpPr>
        <p:spPr/>
        <p:txBody>
          <a:bodyPr lIns="0" tIns="0" rIns="0" bIns="0"/>
          <a:lstStyle/>
          <a:p>
            <a:r>
              <a:rPr lang="en-AU" dirty="0"/>
              <a:t>Source: ABS, 2023 [43]</a:t>
            </a:r>
          </a:p>
        </p:txBody>
      </p:sp>
      <p:sp>
        <p:nvSpPr>
          <p:cNvPr id="5" name="Text Placeholder 4">
            <a:extLst>
              <a:ext uri="{FF2B5EF4-FFF2-40B4-BE49-F238E27FC236}">
                <a16:creationId xmlns:a16="http://schemas.microsoft.com/office/drawing/2014/main" id="{1A43EFEA-B5F5-6C27-A846-C47BC90905DF}"/>
              </a:ext>
            </a:extLst>
          </p:cNvPr>
          <p:cNvSpPr>
            <a:spLocks noGrp="1"/>
          </p:cNvSpPr>
          <p:nvPr>
            <p:ph type="body" sz="quarter" idx="14"/>
          </p:nvPr>
        </p:nvSpPr>
        <p:spPr>
          <a:xfrm>
            <a:off x="1564299" y="6172200"/>
            <a:ext cx="13345501" cy="1305580"/>
          </a:xfrm>
        </p:spPr>
        <p:txBody>
          <a:bodyPr lIns="0" tIns="0" rIns="0" bIns="0" numCol="1"/>
          <a:lstStyle/>
          <a:p>
            <a:r>
              <a:rPr lang="en-US" sz="1400" dirty="0"/>
              <a:t>Notes:	</a:t>
            </a:r>
          </a:p>
          <a:p>
            <a:pPr marL="228600" indent="-228600" algn="l">
              <a:buFont typeface="+mj-lt"/>
              <a:buAutoNum type="arabicPeriod"/>
            </a:pPr>
            <a:r>
              <a:rPr lang="en-US" sz="1400" dirty="0"/>
              <a:t>Information is not available for the other jurisdictions because of the relatively small numbers of deaths recorded.</a:t>
            </a:r>
          </a:p>
          <a:p>
            <a:pPr marL="228600" indent="-228600">
              <a:buFont typeface="+mj-lt"/>
              <a:buAutoNum type="arabicPeriod"/>
            </a:pPr>
            <a:r>
              <a:rPr lang="en-US" sz="1400" dirty="0"/>
              <a:t>Median age of death is the age below which 50% of deaths occur.</a:t>
            </a:r>
          </a:p>
        </p:txBody>
      </p:sp>
      <p:graphicFrame>
        <p:nvGraphicFramePr>
          <p:cNvPr id="6" name="Table 5">
            <a:extLst>
              <a:ext uri="{FF2B5EF4-FFF2-40B4-BE49-F238E27FC236}">
                <a16:creationId xmlns:a16="http://schemas.microsoft.com/office/drawing/2014/main" id="{5D5EB674-A557-75EC-3981-C5C6946858A8}"/>
              </a:ext>
            </a:extLst>
          </p:cNvPr>
          <p:cNvGraphicFramePr>
            <a:graphicFrameLocks noGrp="1"/>
          </p:cNvGraphicFramePr>
          <p:nvPr>
            <p:extLst>
              <p:ext uri="{D42A27DB-BD31-4B8C-83A1-F6EECF244321}">
                <p14:modId xmlns:p14="http://schemas.microsoft.com/office/powerpoint/2010/main" val="360895053"/>
              </p:ext>
            </p:extLst>
          </p:nvPr>
        </p:nvGraphicFramePr>
        <p:xfrm>
          <a:off x="1564299" y="2160000"/>
          <a:ext cx="13421699" cy="3960000"/>
        </p:xfrm>
        <a:graphic>
          <a:graphicData uri="http://schemas.openxmlformats.org/drawingml/2006/table">
            <a:tbl>
              <a:tblPr firstRow="1" firstCol="1" bandRow="1">
                <a:effectLst/>
                <a:tableStyleId>{2D5ABB26-0587-4C30-8999-92F81FD0307C}</a:tableStyleId>
              </a:tblPr>
              <a:tblGrid>
                <a:gridCol w="3886924">
                  <a:extLst>
                    <a:ext uri="{9D8B030D-6E8A-4147-A177-3AD203B41FA5}">
                      <a16:colId xmlns:a16="http://schemas.microsoft.com/office/drawing/2014/main" val="1985217643"/>
                    </a:ext>
                  </a:extLst>
                </a:gridCol>
                <a:gridCol w="3846659">
                  <a:extLst>
                    <a:ext uri="{9D8B030D-6E8A-4147-A177-3AD203B41FA5}">
                      <a16:colId xmlns:a16="http://schemas.microsoft.com/office/drawing/2014/main" val="302069624"/>
                    </a:ext>
                  </a:extLst>
                </a:gridCol>
                <a:gridCol w="2864191">
                  <a:extLst>
                    <a:ext uri="{9D8B030D-6E8A-4147-A177-3AD203B41FA5}">
                      <a16:colId xmlns:a16="http://schemas.microsoft.com/office/drawing/2014/main" val="913052140"/>
                    </a:ext>
                  </a:extLst>
                </a:gridCol>
                <a:gridCol w="2823925">
                  <a:extLst>
                    <a:ext uri="{9D8B030D-6E8A-4147-A177-3AD203B41FA5}">
                      <a16:colId xmlns:a16="http://schemas.microsoft.com/office/drawing/2014/main" val="3338153852"/>
                    </a:ext>
                  </a:extLst>
                </a:gridCol>
              </a:tblGrid>
              <a:tr h="468000">
                <a:tc rowSpan="2">
                  <a:txBody>
                    <a:bodyPr/>
                    <a:lstStyle/>
                    <a:p>
                      <a:pPr marL="0" marR="0" lvl="0" indent="0" algn="l" defTabSz="914400" eaLnBrk="1" fontAlgn="auto" hangingPunct="1">
                        <a:lnSpc>
                          <a:spcPct val="100000"/>
                        </a:lnSpc>
                        <a:spcBef>
                          <a:spcPts val="0"/>
                        </a:spcBef>
                        <a:spcAft>
                          <a:spcPts val="500"/>
                        </a:spcAft>
                        <a:buFontTx/>
                        <a:buNone/>
                      </a:pPr>
                      <a:r>
                        <a:rPr lang="en-AU" sz="18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Jurisdiction</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gridSpan="3">
                  <a:txBody>
                    <a:bodyPr/>
                    <a:lstStyle/>
                    <a:p>
                      <a:pPr marL="0" marR="0" lvl="0" indent="0" algn="ctr" defTabSz="914400" eaLnBrk="1" fontAlgn="auto" hangingPunct="1">
                        <a:lnSpc>
                          <a:spcPct val="100000"/>
                        </a:lnSpc>
                        <a:spcBef>
                          <a:spcPts val="0"/>
                        </a:spcBef>
                        <a:spcAft>
                          <a:spcPts val="500"/>
                        </a:spcAft>
                        <a:buFontTx/>
                        <a:buNone/>
                      </a:pPr>
                      <a:r>
                        <a:rPr lang="en-AU" sz="18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Aboriginal and Torres Strait Islander people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524798768"/>
                  </a:ext>
                </a:extLst>
              </a:tr>
              <a:tr h="468000">
                <a:tc vMerge="1">
                  <a:txBody>
                    <a:bodyPr/>
                    <a:lstStyle/>
                    <a:p>
                      <a:endParaRPr lang="en-AU"/>
                    </a:p>
                  </a:txBody>
                  <a:tcPr/>
                </a:tc>
                <a:tc>
                  <a:txBody>
                    <a:bodyPr/>
                    <a:lstStyle/>
                    <a:p>
                      <a:pPr marL="0" marR="0" lvl="0" indent="0" algn="ctr" defTabSz="914400" eaLnBrk="1" fontAlgn="auto" hangingPunct="1">
                        <a:lnSpc>
                          <a:spcPct val="100000"/>
                        </a:lnSpc>
                        <a:spcBef>
                          <a:spcPts val="0"/>
                        </a:spcBef>
                        <a:spcAft>
                          <a:spcPts val="500"/>
                        </a:spcAft>
                        <a:buFontTx/>
                        <a:buNone/>
                      </a:pPr>
                      <a:r>
                        <a:rPr lang="en-AU" sz="18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Females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Persons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extLst>
                  <a:ext uri="{0D108BD9-81ED-4DB2-BD59-A6C34878D82A}">
                    <a16:rowId xmlns:a16="http://schemas.microsoft.com/office/drawing/2014/main" val="2297409159"/>
                  </a:ext>
                </a:extLst>
              </a:tr>
              <a:tr h="504000">
                <a:tc>
                  <a:txBody>
                    <a:bodyPr/>
                    <a:lstStyle/>
                    <a:p>
                      <a:pPr marL="0" marR="0" lvl="0" indent="0" algn="l"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NSW</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62.3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67.9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64.6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450006496"/>
                  </a:ext>
                </a:extLst>
              </a:tr>
              <a:tr h="504000">
                <a:tc>
                  <a:txBody>
                    <a:bodyPr/>
                    <a:lstStyle/>
                    <a:p>
                      <a:pPr marL="0" marR="0" lvl="0" indent="0" algn="l"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Qld</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60.9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65.6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63.2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9030998"/>
                  </a:ext>
                </a:extLst>
              </a:tr>
              <a:tr h="504000">
                <a:tc>
                  <a:txBody>
                    <a:bodyPr/>
                    <a:lstStyle/>
                    <a:p>
                      <a:pPr marL="0" marR="0" lvl="0" indent="0" algn="l"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WA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55.9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61.9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62668314"/>
                  </a:ext>
                </a:extLst>
              </a:tr>
              <a:tr h="504000">
                <a:tc>
                  <a:txBody>
                    <a:bodyPr/>
                    <a:lstStyle/>
                    <a:p>
                      <a:pPr marL="0" marR="0" lvl="0" indent="0" algn="l"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SA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57.7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64.7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60.5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328393469"/>
                  </a:ext>
                </a:extLst>
              </a:tr>
              <a:tr h="504000">
                <a:tc>
                  <a:txBody>
                    <a:bodyPr/>
                    <a:lstStyle/>
                    <a:p>
                      <a:pPr marL="0" marR="0" lvl="0" indent="0" algn="l"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NT</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56.7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61.3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59.2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99855056"/>
                  </a:ext>
                </a:extLst>
              </a:tr>
              <a:tr h="504000">
                <a:tc>
                  <a:txBody>
                    <a:bodyPr/>
                    <a:lstStyle/>
                    <a:p>
                      <a:pPr marL="0" marR="0" lvl="0" indent="0" algn="l"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Total for the selected jurisdictions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60.1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65.1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 62.3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1207496323"/>
                  </a:ext>
                </a:extLst>
              </a:tr>
            </a:tbl>
          </a:graphicData>
        </a:graphic>
      </p:graphicFrame>
    </p:spTree>
    <p:extLst>
      <p:ext uri="{BB962C8B-B14F-4D97-AF65-F5344CB8AC3E}">
        <p14:creationId xmlns:p14="http://schemas.microsoft.com/office/powerpoint/2010/main" val="977497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Mortality</a:t>
            </a:r>
            <a:endParaRPr lang="en-AU" dirty="0"/>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57042" y="1800000"/>
            <a:ext cx="13345501" cy="661988"/>
          </a:xfrm>
        </p:spPr>
        <p:txBody>
          <a:bodyPr lIns="0" tIns="0" rIns="0" bIns="0"/>
          <a:lstStyle/>
          <a:p>
            <a:r>
              <a:rPr lang="en-US" dirty="0"/>
              <a:t>Numbers and age-specific rates for avoidable deaths, Aboriginal and Torres Strait Islander people, NSW, Qld, WA, SA and the NT, 2015-2019</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4299" y="8680450"/>
            <a:ext cx="9992700" cy="463550"/>
          </a:xfrm>
        </p:spPr>
        <p:txBody>
          <a:bodyPr lIns="0" tIns="0" rIns="0" bIns="0"/>
          <a:lstStyle/>
          <a:p>
            <a:r>
              <a:rPr lang="en-AU" dirty="0"/>
              <a:t>Source: AIHW, 2022 [26]</a:t>
            </a:r>
          </a:p>
        </p:txBody>
      </p:sp>
      <p:graphicFrame>
        <p:nvGraphicFramePr>
          <p:cNvPr id="6" name="Table 5">
            <a:extLst>
              <a:ext uri="{FF2B5EF4-FFF2-40B4-BE49-F238E27FC236}">
                <a16:creationId xmlns:a16="http://schemas.microsoft.com/office/drawing/2014/main" id="{7A0B1D97-4510-BC7D-B72F-D2C2784B2A52}"/>
              </a:ext>
            </a:extLst>
          </p:cNvPr>
          <p:cNvGraphicFramePr>
            <a:graphicFrameLocks noGrp="1"/>
          </p:cNvGraphicFramePr>
          <p:nvPr>
            <p:extLst>
              <p:ext uri="{D42A27DB-BD31-4B8C-83A1-F6EECF244321}">
                <p14:modId xmlns:p14="http://schemas.microsoft.com/office/powerpoint/2010/main" val="4079448049"/>
              </p:ext>
            </p:extLst>
          </p:nvPr>
        </p:nvGraphicFramePr>
        <p:xfrm>
          <a:off x="1557042" y="2448000"/>
          <a:ext cx="13345501" cy="5616000"/>
        </p:xfrm>
        <a:graphic>
          <a:graphicData uri="http://schemas.openxmlformats.org/drawingml/2006/table">
            <a:tbl>
              <a:tblPr firstRow="1" firstCol="1" bandRow="1">
                <a:effectLst/>
                <a:tableStyleId>{2D5ABB26-0587-4C30-8999-92F81FD0307C}</a:tableStyleId>
              </a:tblPr>
              <a:tblGrid>
                <a:gridCol w="5952093">
                  <a:extLst>
                    <a:ext uri="{9D8B030D-6E8A-4147-A177-3AD203B41FA5}">
                      <a16:colId xmlns:a16="http://schemas.microsoft.com/office/drawing/2014/main" val="3031598544"/>
                    </a:ext>
                  </a:extLst>
                </a:gridCol>
                <a:gridCol w="3696704">
                  <a:extLst>
                    <a:ext uri="{9D8B030D-6E8A-4147-A177-3AD203B41FA5}">
                      <a16:colId xmlns:a16="http://schemas.microsoft.com/office/drawing/2014/main" val="1891738572"/>
                    </a:ext>
                  </a:extLst>
                </a:gridCol>
                <a:gridCol w="3696704">
                  <a:extLst>
                    <a:ext uri="{9D8B030D-6E8A-4147-A177-3AD203B41FA5}">
                      <a16:colId xmlns:a16="http://schemas.microsoft.com/office/drawing/2014/main" val="3335765283"/>
                    </a:ext>
                  </a:extLst>
                </a:gridCol>
              </a:tblGrid>
              <a:tr h="432000">
                <a:tc rowSpan="2">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Age-group (years)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Aboriginal and Torres Strait Islander people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endParaRPr lang="en-AU"/>
                    </a:p>
                  </a:txBody>
                  <a:tcPr/>
                </a:tc>
                <a:extLst>
                  <a:ext uri="{0D108BD9-81ED-4DB2-BD59-A6C34878D82A}">
                    <a16:rowId xmlns:a16="http://schemas.microsoft.com/office/drawing/2014/main" val="2677082004"/>
                  </a:ext>
                </a:extLst>
              </a:tr>
              <a:tr h="432000">
                <a:tc vMerge="1">
                  <a:txBody>
                    <a:bodyPr/>
                    <a:lstStyle/>
                    <a:p>
                      <a:endParaRPr lang="en-AU"/>
                    </a:p>
                  </a:txBody>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Number</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Rate per 100,000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extLst>
                  <a:ext uri="{0D108BD9-81ED-4DB2-BD59-A6C34878D82A}">
                    <a16:rowId xmlns:a16="http://schemas.microsoft.com/office/drawing/2014/main" val="4259891092"/>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Less than 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335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374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65196719"/>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934354319"/>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5-14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93626241"/>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15-24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492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725718046"/>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25-34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690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132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5607086"/>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35-44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982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251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924843571"/>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45-54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1,457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402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11283799"/>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55-64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1,678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691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44958415"/>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65-74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1,580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1,383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755315897"/>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All ages – crude rate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7,366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208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688551210"/>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All ages – age-standardised rate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7,366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314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13100083"/>
                  </a:ext>
                </a:extLst>
              </a:tr>
            </a:tbl>
          </a:graphicData>
        </a:graphic>
      </p:graphicFrame>
    </p:spTree>
    <p:extLst>
      <p:ext uri="{BB962C8B-B14F-4D97-AF65-F5344CB8AC3E}">
        <p14:creationId xmlns:p14="http://schemas.microsoft.com/office/powerpoint/2010/main" val="3708691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798C1-7F35-C4F6-F70C-E0FB25571799}"/>
              </a:ext>
            </a:extLst>
          </p:cNvPr>
          <p:cNvSpPr>
            <a:spLocks noGrp="1"/>
          </p:cNvSpPr>
          <p:nvPr>
            <p:ph type="title"/>
          </p:nvPr>
        </p:nvSpPr>
        <p:spPr>
          <a:xfrm>
            <a:off x="1564299" y="970002"/>
            <a:ext cx="11211901" cy="553998"/>
          </a:xfrm>
          <a:prstGeom prst="rect">
            <a:avLst/>
          </a:prstGeom>
        </p:spPr>
        <p:txBody>
          <a:bodyPr/>
          <a:lstStyle/>
          <a:p>
            <a:r>
              <a:rPr lang="en-AU" dirty="0"/>
              <a:t>Hospitalisation</a:t>
            </a:r>
          </a:p>
        </p:txBody>
      </p:sp>
      <p:sp>
        <p:nvSpPr>
          <p:cNvPr id="7" name="Text Placeholder 6">
            <a:extLst>
              <a:ext uri="{FF2B5EF4-FFF2-40B4-BE49-F238E27FC236}">
                <a16:creationId xmlns:a16="http://schemas.microsoft.com/office/drawing/2014/main" id="{D4CD8318-EC54-A850-9485-B5C2DF8F2A62}"/>
              </a:ext>
            </a:extLst>
          </p:cNvPr>
          <p:cNvSpPr>
            <a:spLocks noGrp="1"/>
          </p:cNvSpPr>
          <p:nvPr>
            <p:ph type="body" sz="quarter" idx="10"/>
          </p:nvPr>
        </p:nvSpPr>
        <p:spPr>
          <a:xfrm>
            <a:off x="1564299" y="1800000"/>
            <a:ext cx="13345502" cy="5510212"/>
          </a:xfrm>
        </p:spPr>
        <p:txBody>
          <a:bodyPr lIns="0" tIns="0" rIns="0" bIns="0"/>
          <a:lstStyle/>
          <a:p>
            <a:r>
              <a:rPr lang="en-US" dirty="0"/>
              <a:t>In 2021-22, 5.3% of all hospital separations were for Aboriginal and Torres Strait Islander people.</a:t>
            </a:r>
          </a:p>
          <a:p>
            <a:r>
              <a:rPr lang="en-US" dirty="0"/>
              <a:t>In 2021-22, the age-</a:t>
            </a:r>
            <a:r>
              <a:rPr lang="en-US" dirty="0" err="1"/>
              <a:t>standardised</a:t>
            </a:r>
            <a:r>
              <a:rPr lang="en-US" dirty="0"/>
              <a:t> hospital separation rate for Aboriginal and Torres Strait Islander people was 969 per 1,000, with the highest rate in the NT of 2,113 per 1,000.</a:t>
            </a:r>
          </a:p>
          <a:p>
            <a:r>
              <a:rPr lang="en-US" dirty="0"/>
              <a:t>In 2017-19, age-specific hospital separation rates (excluding dialysis) for Aboriginal and Torres Strait Islander people increased with age (except for 0–4 year olds among males and females, and 35-44 year olds among females), with the highest rate in the 65 years and over age-group.</a:t>
            </a:r>
          </a:p>
          <a:p>
            <a:r>
              <a:rPr lang="en-US" dirty="0"/>
              <a:t>In 2021-22, the main cause of hospitalisation for Aboriginal and Torres Strait Islander people was for ‘Factors influencing health status and contact with health services’ (mostly for care involving dialysis), responsible for 47% of all Aboriginal and Torres Strait Islander hospital separations.</a:t>
            </a:r>
          </a:p>
          <a:p>
            <a:r>
              <a:rPr lang="en-US" dirty="0"/>
              <a:t>In 2021-22, the age-standardised rate of overall potentially preventable hospitalisations for Aboriginal and Torres Strait Islander people was 65 per 1,000. </a:t>
            </a:r>
          </a:p>
          <a:p>
            <a:endParaRPr lang="en-AU" dirty="0"/>
          </a:p>
        </p:txBody>
      </p:sp>
    </p:spTree>
    <p:extLst>
      <p:ext uri="{BB962C8B-B14F-4D97-AF65-F5344CB8AC3E}">
        <p14:creationId xmlns:p14="http://schemas.microsoft.com/office/powerpoint/2010/main" val="2750658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a:xfrm>
            <a:off x="1564299" y="968400"/>
            <a:ext cx="11211901" cy="553998"/>
          </a:xfrm>
        </p:spPr>
        <p:txBody>
          <a:bodyPr/>
          <a:lstStyle/>
          <a:p>
            <a:r>
              <a:rPr lang="en-AU" dirty="0"/>
              <a:t>Hospitalisation</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64298" y="1800000"/>
            <a:ext cx="13421701" cy="661988"/>
          </a:xfrm>
        </p:spPr>
        <p:txBody>
          <a:bodyPr lIns="0" tIns="0" rIns="0" bIns="0"/>
          <a:lstStyle/>
          <a:p>
            <a:r>
              <a:rPr lang="en-US" dirty="0"/>
              <a:t>Numbers of hospital separations and age-</a:t>
            </a:r>
            <a:r>
              <a:rPr lang="en-US" dirty="0" err="1"/>
              <a:t>standardised</a:t>
            </a:r>
            <a:r>
              <a:rPr lang="en-US" dirty="0"/>
              <a:t> hospital separation rates for Aboriginal and Torres Strait Islander people, by jurisdiction, 2021-22</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490724" y="8680450"/>
            <a:ext cx="10066276" cy="463550"/>
          </a:xfrm>
        </p:spPr>
        <p:txBody>
          <a:bodyPr lIns="0" tIns="0" rIns="0" bIns="0"/>
          <a:lstStyle/>
          <a:p>
            <a:r>
              <a:rPr lang="en-AU" dirty="0"/>
              <a:t>Source: AIHW, 2023 [52]</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71555" y="6250012"/>
            <a:ext cx="13421701" cy="936600"/>
          </a:xfrm>
        </p:spPr>
        <p:txBody>
          <a:bodyPr lIns="0" tIns="0" rIns="0" bIns="0" numCol="1"/>
          <a:lstStyle/>
          <a:p>
            <a:r>
              <a:rPr lang="en-US" sz="1400" dirty="0"/>
              <a:t>Notes</a:t>
            </a:r>
          </a:p>
          <a:p>
            <a:pPr marL="342900" indent="-342900">
              <a:buFont typeface="+mj-lt"/>
              <a:buAutoNum type="arabicPeriod"/>
            </a:pPr>
            <a:r>
              <a:rPr lang="en-US" sz="1400" dirty="0"/>
              <a:t>Rates per 1,000 population. 	</a:t>
            </a:r>
          </a:p>
          <a:p>
            <a:pPr marL="342900" indent="-342900">
              <a:buFont typeface="+mj-lt"/>
              <a:buAutoNum type="arabicPeriod"/>
            </a:pPr>
            <a:r>
              <a:rPr lang="en-US" sz="1400" dirty="0"/>
              <a:t>Numbers and rates for the NT are for public hospitals only; numbers and rates are not included separately for public hospitals in Tas or the ACT but included in totals where applicable. The data are not published for confidentiality reasons and low numbers.	</a:t>
            </a:r>
          </a:p>
          <a:p>
            <a:endParaRPr lang="en-AU" sz="1400" dirty="0"/>
          </a:p>
        </p:txBody>
      </p:sp>
      <p:graphicFrame>
        <p:nvGraphicFramePr>
          <p:cNvPr id="6" name="Table 5">
            <a:extLst>
              <a:ext uri="{FF2B5EF4-FFF2-40B4-BE49-F238E27FC236}">
                <a16:creationId xmlns:a16="http://schemas.microsoft.com/office/drawing/2014/main" id="{8CB5EC29-A79D-51D4-E0D1-05C48F942C17}"/>
              </a:ext>
            </a:extLst>
          </p:cNvPr>
          <p:cNvGraphicFramePr>
            <a:graphicFrameLocks noGrp="1"/>
          </p:cNvGraphicFramePr>
          <p:nvPr>
            <p:extLst>
              <p:ext uri="{D42A27DB-BD31-4B8C-83A1-F6EECF244321}">
                <p14:modId xmlns:p14="http://schemas.microsoft.com/office/powerpoint/2010/main" val="2113615298"/>
              </p:ext>
            </p:extLst>
          </p:nvPr>
        </p:nvGraphicFramePr>
        <p:xfrm>
          <a:off x="1564298" y="2448000"/>
          <a:ext cx="13421701" cy="3744000"/>
        </p:xfrm>
        <a:graphic>
          <a:graphicData uri="http://schemas.openxmlformats.org/drawingml/2006/table">
            <a:tbl>
              <a:tblPr firstRow="1" firstCol="1" bandRow="1">
                <a:effectLst/>
                <a:tableStyleId>{2D5ABB26-0587-4C30-8999-92F81FD0307C}</a:tableStyleId>
              </a:tblPr>
              <a:tblGrid>
                <a:gridCol w="5199567">
                  <a:extLst>
                    <a:ext uri="{9D8B030D-6E8A-4147-A177-3AD203B41FA5}">
                      <a16:colId xmlns:a16="http://schemas.microsoft.com/office/drawing/2014/main" val="2193252188"/>
                    </a:ext>
                  </a:extLst>
                </a:gridCol>
                <a:gridCol w="4794232">
                  <a:extLst>
                    <a:ext uri="{9D8B030D-6E8A-4147-A177-3AD203B41FA5}">
                      <a16:colId xmlns:a16="http://schemas.microsoft.com/office/drawing/2014/main" val="1259334614"/>
                    </a:ext>
                  </a:extLst>
                </a:gridCol>
                <a:gridCol w="3427902">
                  <a:extLst>
                    <a:ext uri="{9D8B030D-6E8A-4147-A177-3AD203B41FA5}">
                      <a16:colId xmlns:a16="http://schemas.microsoft.com/office/drawing/2014/main" val="785725198"/>
                    </a:ext>
                  </a:extLst>
                </a:gridCol>
              </a:tblGrid>
              <a:tr h="468000">
                <a:tc>
                  <a:txBody>
                    <a:bodyPr/>
                    <a:lstStyle/>
                    <a:p>
                      <a:pPr marL="0" marR="0" lvl="0" indent="0" algn="l" defTabSz="914400" eaLnBrk="1" fontAlgn="auto" hangingPunct="1">
                        <a:lnSpc>
                          <a:spcPct val="100000"/>
                        </a:lnSpc>
                        <a:spcBef>
                          <a:spcPts val="0"/>
                        </a:spcBef>
                        <a:spcAft>
                          <a:spcPts val="500"/>
                        </a:spcAft>
                        <a:buFontTx/>
                        <a:buNone/>
                      </a:pPr>
                      <a:r>
                        <a:rPr lang="en-AU" sz="18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Jurisdiction</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Number</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Rate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extLst>
                  <a:ext uri="{0D108BD9-81ED-4DB2-BD59-A6C34878D82A}">
                    <a16:rowId xmlns:a16="http://schemas.microsoft.com/office/drawing/2014/main" val="4127849097"/>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NSW</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119,774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544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018656237"/>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Vic</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34,587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704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31362895"/>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Qld</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184,896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1,044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185994263"/>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WA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108,085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1,440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64658289"/>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SA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35,417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1,089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1952253535"/>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NT</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120,171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2,113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92064583"/>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Australia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619,767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969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150296903"/>
                  </a:ext>
                </a:extLst>
              </a:tr>
            </a:tbl>
          </a:graphicData>
        </a:graphic>
      </p:graphicFrame>
    </p:spTree>
    <p:extLst>
      <p:ext uri="{BB962C8B-B14F-4D97-AF65-F5344CB8AC3E}">
        <p14:creationId xmlns:p14="http://schemas.microsoft.com/office/powerpoint/2010/main" val="1110044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AU" dirty="0"/>
              <a:t>Hospitalisation</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57042" y="1800000"/>
            <a:ext cx="13345501" cy="229800"/>
          </a:xfrm>
        </p:spPr>
        <p:txBody>
          <a:bodyPr lIns="0" tIns="0" rIns="0" bIns="0"/>
          <a:lstStyle/>
          <a:p>
            <a:r>
              <a:rPr lang="en-US" dirty="0"/>
              <a:t>Age-specific hospital separation rates (excluding dialysis), by sex, Aboriginal and Torres Strait Islander people, 2017-19</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p:txBody>
          <a:bodyPr lIns="0" tIns="0" rIns="0" bIns="0"/>
          <a:lstStyle/>
          <a:p>
            <a:r>
              <a:rPr lang="en-AU" dirty="0"/>
              <a:t>Source: AIHW, 2023 [26]</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57041" y="7113620"/>
            <a:ext cx="13436215" cy="1420780"/>
          </a:xfrm>
        </p:spPr>
        <p:txBody>
          <a:bodyPr lIns="0" tIns="0" rIns="0" bIns="0" numCol="2"/>
          <a:lstStyle/>
          <a:p>
            <a:r>
              <a:rPr lang="en-US" sz="1400" dirty="0"/>
              <a:t>Notes:		</a:t>
            </a:r>
          </a:p>
          <a:p>
            <a:pPr marL="228600" indent="-228600">
              <a:buFont typeface="+mj-lt"/>
              <a:buAutoNum type="arabicPeriod"/>
            </a:pPr>
            <a:r>
              <a:rPr lang="en-US" sz="1400" dirty="0"/>
              <a:t>Rates per 1,000 population.</a:t>
            </a:r>
          </a:p>
          <a:p>
            <a:pPr marL="228600" indent="-228600">
              <a:buFont typeface="+mj-lt"/>
              <a:buAutoNum type="arabicPeriod"/>
            </a:pPr>
            <a:r>
              <a:rPr lang="en-US" sz="1400" dirty="0"/>
              <a:t>Data includes public and private hospitals in all jurisdictions.</a:t>
            </a:r>
          </a:p>
          <a:p>
            <a:pPr marL="228600" indent="-228600">
              <a:buFont typeface="+mj-lt"/>
              <a:buAutoNum type="arabicPeriod"/>
            </a:pPr>
            <a:r>
              <a:rPr lang="en-US" sz="1400" dirty="0"/>
              <a:t>Age-</a:t>
            </a:r>
            <a:r>
              <a:rPr lang="en-US" sz="1400" dirty="0" err="1"/>
              <a:t>standardised</a:t>
            </a:r>
            <a:r>
              <a:rPr lang="en-US" sz="1400" dirty="0"/>
              <a:t> using the Australian 2001 standard population.	</a:t>
            </a:r>
          </a:p>
          <a:p>
            <a:endParaRPr lang="en-AU" sz="1400" dirty="0"/>
          </a:p>
        </p:txBody>
      </p:sp>
      <p:graphicFrame>
        <p:nvGraphicFramePr>
          <p:cNvPr id="6" name="Table 5">
            <a:extLst>
              <a:ext uri="{FF2B5EF4-FFF2-40B4-BE49-F238E27FC236}">
                <a16:creationId xmlns:a16="http://schemas.microsoft.com/office/drawing/2014/main" id="{478E4B24-1C90-7FA3-DD27-D147CC8F1698}"/>
              </a:ext>
            </a:extLst>
          </p:cNvPr>
          <p:cNvGraphicFramePr>
            <a:graphicFrameLocks noGrp="1"/>
          </p:cNvGraphicFramePr>
          <p:nvPr>
            <p:extLst>
              <p:ext uri="{D42A27DB-BD31-4B8C-83A1-F6EECF244321}">
                <p14:modId xmlns:p14="http://schemas.microsoft.com/office/powerpoint/2010/main" val="3301411402"/>
              </p:ext>
            </p:extLst>
          </p:nvPr>
        </p:nvGraphicFramePr>
        <p:xfrm>
          <a:off x="1557042" y="2160000"/>
          <a:ext cx="13428960" cy="4860000"/>
        </p:xfrm>
        <a:graphic>
          <a:graphicData uri="http://schemas.openxmlformats.org/drawingml/2006/table">
            <a:tbl>
              <a:tblPr firstRow="1" firstCol="1" bandRow="1">
                <a:effectLst/>
                <a:tableStyleId>{2D5ABB26-0587-4C30-8999-92F81FD0307C}</a:tableStyleId>
              </a:tblPr>
              <a:tblGrid>
                <a:gridCol w="3357240">
                  <a:extLst>
                    <a:ext uri="{9D8B030D-6E8A-4147-A177-3AD203B41FA5}">
                      <a16:colId xmlns:a16="http://schemas.microsoft.com/office/drawing/2014/main" val="4228477310"/>
                    </a:ext>
                  </a:extLst>
                </a:gridCol>
                <a:gridCol w="3357240">
                  <a:extLst>
                    <a:ext uri="{9D8B030D-6E8A-4147-A177-3AD203B41FA5}">
                      <a16:colId xmlns:a16="http://schemas.microsoft.com/office/drawing/2014/main" val="1070519635"/>
                    </a:ext>
                  </a:extLst>
                </a:gridCol>
                <a:gridCol w="3357240">
                  <a:extLst>
                    <a:ext uri="{9D8B030D-6E8A-4147-A177-3AD203B41FA5}">
                      <a16:colId xmlns:a16="http://schemas.microsoft.com/office/drawing/2014/main" val="3886309052"/>
                    </a:ext>
                  </a:extLst>
                </a:gridCol>
                <a:gridCol w="3357240">
                  <a:extLst>
                    <a:ext uri="{9D8B030D-6E8A-4147-A177-3AD203B41FA5}">
                      <a16:colId xmlns:a16="http://schemas.microsoft.com/office/drawing/2014/main" val="1003852470"/>
                    </a:ext>
                  </a:extLst>
                </a:gridCol>
              </a:tblGrid>
              <a:tr h="540000">
                <a:tc>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Age-group (years)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Females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Rates Persons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extLst>
                  <a:ext uri="{0D108BD9-81ED-4DB2-BD59-A6C34878D82A}">
                    <a16:rowId xmlns:a16="http://schemas.microsoft.com/office/drawing/2014/main" val="1935574384"/>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0-4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358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284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322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532692239"/>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5-14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82057367"/>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15-24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162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399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277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488050976"/>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25-34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242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565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402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17341993"/>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35-44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384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550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469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319898605"/>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45-54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532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567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550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699783170"/>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55-64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652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661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657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567063744"/>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965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935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948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33153574"/>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All ages (age-standardised rate)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422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520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470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067454187"/>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All ages (crude rate)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312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427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369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18281540"/>
                  </a:ext>
                </a:extLst>
              </a:tr>
            </a:tbl>
          </a:graphicData>
        </a:graphic>
      </p:graphicFrame>
    </p:spTree>
    <p:extLst>
      <p:ext uri="{BB962C8B-B14F-4D97-AF65-F5344CB8AC3E}">
        <p14:creationId xmlns:p14="http://schemas.microsoft.com/office/powerpoint/2010/main" val="2807717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AU" dirty="0"/>
              <a:t>Hospitalisation</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57042" y="1800000"/>
            <a:ext cx="13345501" cy="661988"/>
          </a:xfrm>
        </p:spPr>
        <p:txBody>
          <a:bodyPr lIns="0" tIns="0" rIns="0" bIns="0"/>
          <a:lstStyle/>
          <a:p>
            <a:r>
              <a:rPr lang="en-US" dirty="0"/>
              <a:t>Numbers, proportions (%), and age-</a:t>
            </a:r>
            <a:r>
              <a:rPr lang="en-US" dirty="0" err="1"/>
              <a:t>standardised</a:t>
            </a:r>
            <a:r>
              <a:rPr lang="en-US" dirty="0"/>
              <a:t> </a:t>
            </a:r>
            <a:r>
              <a:rPr lang="en-US" dirty="0" err="1"/>
              <a:t>hospitalisation</a:t>
            </a:r>
            <a:r>
              <a:rPr lang="en-US" dirty="0"/>
              <a:t> rates for leading causes of hospital separations among Aboriginal and Torres Strait Islander people, Australia, 2021-22</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57042" y="8680450"/>
            <a:ext cx="9999957" cy="463550"/>
          </a:xfrm>
        </p:spPr>
        <p:txBody>
          <a:bodyPr lIns="0" tIns="0" rIns="0" bIns="0"/>
          <a:lstStyle/>
          <a:p>
            <a:r>
              <a:rPr lang="en-AU" dirty="0"/>
              <a:t>Source: AIHW, 2023 [52]</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69742" y="7772400"/>
            <a:ext cx="13716000" cy="464583"/>
          </a:xfrm>
        </p:spPr>
        <p:txBody>
          <a:bodyPr lIns="0" tIns="0" rIns="0" bIns="0" numCol="1"/>
          <a:lstStyle/>
          <a:p>
            <a:r>
              <a:rPr lang="en-US" dirty="0"/>
              <a:t>Notes:	</a:t>
            </a:r>
          </a:p>
          <a:p>
            <a:pPr marL="228600" indent="-228600">
              <a:buFont typeface="+mj-lt"/>
              <a:buAutoNum type="arabicPeriod"/>
            </a:pPr>
            <a:r>
              <a:rPr lang="en-US" dirty="0"/>
              <a:t>Hospital separation rates per 1,000 population.</a:t>
            </a:r>
          </a:p>
          <a:p>
            <a:pPr marL="228600" indent="-228600">
              <a:buFont typeface="+mj-lt"/>
              <a:buAutoNum type="arabicPeriod"/>
            </a:pPr>
            <a:r>
              <a:rPr lang="en-US" dirty="0" err="1"/>
              <a:t>Hospitalisation</a:t>
            </a:r>
            <a:r>
              <a:rPr lang="en-US" dirty="0"/>
              <a:t> data for Tas, the ACT and the NT include only public hospitals.</a:t>
            </a:r>
          </a:p>
          <a:p>
            <a:pPr marL="228600" indent="-228600">
              <a:buFont typeface="+mj-lt"/>
              <a:buAutoNum type="arabicPeriod"/>
            </a:pPr>
            <a:r>
              <a:rPr lang="en-US" dirty="0"/>
              <a:t>Some principal diagnoses have been excluded.	</a:t>
            </a:r>
          </a:p>
        </p:txBody>
      </p:sp>
      <p:graphicFrame>
        <p:nvGraphicFramePr>
          <p:cNvPr id="6" name="Table 5">
            <a:extLst>
              <a:ext uri="{FF2B5EF4-FFF2-40B4-BE49-F238E27FC236}">
                <a16:creationId xmlns:a16="http://schemas.microsoft.com/office/drawing/2014/main" id="{FA7BD517-82D2-CBC9-5097-685CCC594D94}"/>
              </a:ext>
            </a:extLst>
          </p:cNvPr>
          <p:cNvGraphicFramePr>
            <a:graphicFrameLocks noGrp="1"/>
          </p:cNvGraphicFramePr>
          <p:nvPr>
            <p:extLst>
              <p:ext uri="{D42A27DB-BD31-4B8C-83A1-F6EECF244321}">
                <p14:modId xmlns:p14="http://schemas.microsoft.com/office/powerpoint/2010/main" val="310637947"/>
              </p:ext>
            </p:extLst>
          </p:nvPr>
        </p:nvGraphicFramePr>
        <p:xfrm>
          <a:off x="1574800" y="2448000"/>
          <a:ext cx="13442461" cy="5292000"/>
        </p:xfrm>
        <a:graphic>
          <a:graphicData uri="http://schemas.openxmlformats.org/drawingml/2006/table">
            <a:tbl>
              <a:tblPr firstRow="1" firstCol="1" bandRow="1">
                <a:effectLst/>
                <a:tableStyleId>{2D5ABB26-0587-4C30-8999-92F81FD0307C}</a:tableStyleId>
              </a:tblPr>
              <a:tblGrid>
                <a:gridCol w="6934200">
                  <a:extLst>
                    <a:ext uri="{9D8B030D-6E8A-4147-A177-3AD203B41FA5}">
                      <a16:colId xmlns:a16="http://schemas.microsoft.com/office/drawing/2014/main" val="3304201495"/>
                    </a:ext>
                  </a:extLst>
                </a:gridCol>
                <a:gridCol w="1752600">
                  <a:extLst>
                    <a:ext uri="{9D8B030D-6E8A-4147-A177-3AD203B41FA5}">
                      <a16:colId xmlns:a16="http://schemas.microsoft.com/office/drawing/2014/main" val="1331995543"/>
                    </a:ext>
                  </a:extLst>
                </a:gridCol>
                <a:gridCol w="2286000">
                  <a:extLst>
                    <a:ext uri="{9D8B030D-6E8A-4147-A177-3AD203B41FA5}">
                      <a16:colId xmlns:a16="http://schemas.microsoft.com/office/drawing/2014/main" val="3586412152"/>
                    </a:ext>
                  </a:extLst>
                </a:gridCol>
                <a:gridCol w="2469661">
                  <a:extLst>
                    <a:ext uri="{9D8B030D-6E8A-4147-A177-3AD203B41FA5}">
                      <a16:colId xmlns:a16="http://schemas.microsoft.com/office/drawing/2014/main" val="4076005882"/>
                    </a:ext>
                  </a:extLst>
                </a:gridCol>
              </a:tblGrid>
              <a:tr h="426719">
                <a:tc>
                  <a:txBody>
                    <a:bodyPr/>
                    <a:lstStyle/>
                    <a:p>
                      <a:pPr marL="0" marR="0" lvl="0" indent="0" algn="l" defTabSz="914400" eaLnBrk="1" fontAlgn="auto" hangingPunct="1">
                        <a:lnSpc>
                          <a:spcPct val="100000"/>
                        </a:lnSpc>
                        <a:spcBef>
                          <a:spcPts val="0"/>
                        </a:spcBef>
                        <a:spcAft>
                          <a:spcPts val="500"/>
                        </a:spcAft>
                        <a:buFontTx/>
                        <a:buNone/>
                      </a:pPr>
                      <a:r>
                        <a:rPr lang="en-AU" sz="14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Principal diagnosis (ICD)</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Number of separations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Proportion of separations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Age-standardised separation rate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extLst>
                  <a:ext uri="{0D108BD9-81ED-4DB2-BD59-A6C34878D82A}">
                    <a16:rowId xmlns:a16="http://schemas.microsoft.com/office/drawing/2014/main" val="2295280292"/>
                  </a:ext>
                </a:extLst>
              </a:tr>
              <a:tr h="304080">
                <a:tc>
                  <a:txBody>
                    <a:bodyPr/>
                    <a:lstStyle/>
                    <a:p>
                      <a:pPr marL="0" marR="0" lvl="0" indent="0" algn="l"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Symptoms, signs and abnormal clinical and laboratory findings, not elsewhere classified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41,315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727569912"/>
                  </a:ext>
                </a:extLst>
              </a:tr>
              <a:tr h="304080">
                <a:tc>
                  <a:txBody>
                    <a:bodyPr/>
                    <a:lstStyle/>
                    <a:p>
                      <a:pPr marL="0" marR="0" lvl="0" indent="0" algn="l"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Injury, poisoning and certain other consequences of external causes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40,433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711975332"/>
                  </a:ext>
                </a:extLst>
              </a:tr>
              <a:tr h="304080">
                <a:tc>
                  <a:txBody>
                    <a:bodyPr/>
                    <a:lstStyle/>
                    <a:p>
                      <a:pPr marL="0" marR="0" lvl="0" indent="0" algn="l"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Pregnancy, childbirth and the puerperium</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33,226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832175540"/>
                  </a:ext>
                </a:extLst>
              </a:tr>
              <a:tr h="304080">
                <a:tc>
                  <a:txBody>
                    <a:bodyPr/>
                    <a:lstStyle/>
                    <a:p>
                      <a:pPr marL="0" marR="0" lvl="0" indent="0" algn="l"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Diseases of the digestive system</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31,405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42696563"/>
                  </a:ext>
                </a:extLst>
              </a:tr>
              <a:tr h="304080">
                <a:tc>
                  <a:txBody>
                    <a:bodyPr/>
                    <a:lstStyle/>
                    <a:p>
                      <a:pPr marL="0" marR="0" lvl="0" indent="0" algn="l"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Diseases of the respiratory system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26,770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683341882"/>
                  </a:ext>
                </a:extLst>
              </a:tr>
              <a:tr h="304080">
                <a:tc>
                  <a:txBody>
                    <a:bodyPr/>
                    <a:lstStyle/>
                    <a:p>
                      <a:pPr marL="0" marR="0" lvl="0" indent="0" algn="l"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Mental and behavioural disorders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25,440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06821885"/>
                  </a:ext>
                </a:extLst>
              </a:tr>
              <a:tr h="304080">
                <a:tc>
                  <a:txBody>
                    <a:bodyPr/>
                    <a:lstStyle/>
                    <a:p>
                      <a:pPr marL="0" marR="0" lvl="0" indent="0" algn="l"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Diseases of the circulatory system</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16,986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1959305579"/>
                  </a:ext>
                </a:extLst>
              </a:tr>
              <a:tr h="304080">
                <a:tc>
                  <a:txBody>
                    <a:bodyPr/>
                    <a:lstStyle/>
                    <a:p>
                      <a:pPr marL="0" marR="0" lvl="0" indent="0" algn="l"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Diseases of the genitourinary system</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16,630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50081485"/>
                  </a:ext>
                </a:extLst>
              </a:tr>
              <a:tr h="304080">
                <a:tc>
                  <a:txBody>
                    <a:bodyPr/>
                    <a:lstStyle/>
                    <a:p>
                      <a:pPr marL="0" marR="0" lvl="0" indent="0" algn="l"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Certain infectious and parasitic diseases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16,452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310171254"/>
                  </a:ext>
                </a:extLst>
              </a:tr>
              <a:tr h="304080">
                <a:tc>
                  <a:txBody>
                    <a:bodyPr/>
                    <a:lstStyle/>
                    <a:p>
                      <a:pPr marL="0" marR="0" lvl="0" indent="0" algn="l"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Diseases of the musculoskeletal system and connective tissue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16,122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05964607"/>
                  </a:ext>
                </a:extLst>
              </a:tr>
              <a:tr h="304080">
                <a:tc>
                  <a:txBody>
                    <a:bodyPr/>
                    <a:lstStyle/>
                    <a:p>
                      <a:pPr marL="0" marR="0" lvl="0" indent="0" algn="l"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Endocrine, nutritional and metabolic diseases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12,351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480400616"/>
                  </a:ext>
                </a:extLst>
              </a:tr>
              <a:tr h="304080">
                <a:tc>
                  <a:txBody>
                    <a:bodyPr/>
                    <a:lstStyle/>
                    <a:p>
                      <a:pPr marL="0" marR="0" lvl="0" indent="0" algn="l"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Diseases of the skin and subcutaneous tissue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11,393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19140614"/>
                  </a:ext>
                </a:extLst>
              </a:tr>
              <a:tr h="304080">
                <a:tc>
                  <a:txBody>
                    <a:bodyPr/>
                    <a:lstStyle/>
                    <a:p>
                      <a:pPr marL="0" marR="0" lvl="0" indent="0" algn="l"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Neoplasms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11,232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1621005318"/>
                  </a:ext>
                </a:extLst>
              </a:tr>
              <a:tr h="304080">
                <a:tc>
                  <a:txBody>
                    <a:bodyPr/>
                    <a:lstStyle/>
                    <a:p>
                      <a:pPr marL="0" marR="0" lvl="0" indent="0" algn="l"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Diseases of the nervous system</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9,161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31479692"/>
                  </a:ext>
                </a:extLst>
              </a:tr>
              <a:tr h="304080">
                <a:tc>
                  <a:txBody>
                    <a:bodyPr/>
                    <a:lstStyle/>
                    <a:p>
                      <a:pPr marL="0" marR="0" lvl="0" indent="0" algn="l"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Factors influencing health status and contact with health services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289,550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517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264372060"/>
                  </a:ext>
                </a:extLst>
              </a:tr>
              <a:tr h="304080">
                <a:tc>
                  <a:txBody>
                    <a:bodyPr/>
                    <a:lstStyle/>
                    <a:p>
                      <a:pPr marL="0" marR="0" lvl="0" indent="0" algn="l"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All causes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619,767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4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976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029842949"/>
                  </a:ext>
                </a:extLst>
              </a:tr>
            </a:tbl>
          </a:graphicData>
        </a:graphic>
      </p:graphicFrame>
    </p:spTree>
    <p:extLst>
      <p:ext uri="{BB962C8B-B14F-4D97-AF65-F5344CB8AC3E}">
        <p14:creationId xmlns:p14="http://schemas.microsoft.com/office/powerpoint/2010/main" val="3834036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AU" dirty="0"/>
              <a:t>Hospitalisation</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57042" y="1800000"/>
            <a:ext cx="13345501" cy="661988"/>
          </a:xfrm>
        </p:spPr>
        <p:txBody>
          <a:bodyPr lIns="0" tIns="0" rIns="0" bIns="0"/>
          <a:lstStyle/>
          <a:p>
            <a:r>
              <a:rPr lang="en-US" dirty="0"/>
              <a:t>Age-</a:t>
            </a:r>
            <a:r>
              <a:rPr lang="en-US" dirty="0" err="1"/>
              <a:t>standardised</a:t>
            </a:r>
            <a:r>
              <a:rPr lang="en-US" dirty="0"/>
              <a:t> hospital separation rates for selected potentially preventable </a:t>
            </a:r>
            <a:r>
              <a:rPr lang="en-US" dirty="0" err="1"/>
              <a:t>hospitalisations</a:t>
            </a:r>
            <a:r>
              <a:rPr lang="en-US" dirty="0"/>
              <a:t> for Aboriginal and Torres Strait Islander people, by condition type, by jurisdiction, all hospitals, 2021-22 </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p:txBody>
          <a:bodyPr lIns="0" tIns="0" rIns="0" bIns="0"/>
          <a:lstStyle/>
          <a:p>
            <a:r>
              <a:rPr lang="en-AU" dirty="0"/>
              <a:t>Source: AIHW, 2023 [52] </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64299" y="4876800"/>
            <a:ext cx="3744301" cy="152400"/>
          </a:xfrm>
        </p:spPr>
        <p:txBody>
          <a:bodyPr lIns="0" tIns="0" rIns="0" bIns="0"/>
          <a:lstStyle/>
          <a:p>
            <a:r>
              <a:rPr lang="en-US" sz="1400" dirty="0"/>
              <a:t>Note: Rates are per 1,000 population.</a:t>
            </a:r>
            <a:endParaRPr lang="en-AU" sz="1400" dirty="0"/>
          </a:p>
        </p:txBody>
      </p:sp>
      <p:graphicFrame>
        <p:nvGraphicFramePr>
          <p:cNvPr id="6" name="Table 5">
            <a:extLst>
              <a:ext uri="{FF2B5EF4-FFF2-40B4-BE49-F238E27FC236}">
                <a16:creationId xmlns:a16="http://schemas.microsoft.com/office/drawing/2014/main" id="{D0F3FA32-92A4-2EA9-7BAF-FC645AA802F4}"/>
              </a:ext>
            </a:extLst>
          </p:cNvPr>
          <p:cNvGraphicFramePr>
            <a:graphicFrameLocks noGrp="1"/>
          </p:cNvGraphicFramePr>
          <p:nvPr>
            <p:extLst>
              <p:ext uri="{D42A27DB-BD31-4B8C-83A1-F6EECF244321}">
                <p14:modId xmlns:p14="http://schemas.microsoft.com/office/powerpoint/2010/main" val="3264504015"/>
              </p:ext>
            </p:extLst>
          </p:nvPr>
        </p:nvGraphicFramePr>
        <p:xfrm>
          <a:off x="1564299" y="2448000"/>
          <a:ext cx="13421707" cy="2340000"/>
        </p:xfrm>
        <a:graphic>
          <a:graphicData uri="http://schemas.openxmlformats.org/drawingml/2006/table">
            <a:tbl>
              <a:tblPr firstRow="1" firstCol="1" bandRow="1">
                <a:effectLst/>
                <a:tableStyleId>{2D5ABB26-0587-4C30-8999-92F81FD0307C}</a:tableStyleId>
              </a:tblPr>
              <a:tblGrid>
                <a:gridCol w="3717811">
                  <a:extLst>
                    <a:ext uri="{9D8B030D-6E8A-4147-A177-3AD203B41FA5}">
                      <a16:colId xmlns:a16="http://schemas.microsoft.com/office/drawing/2014/main" val="192387084"/>
                    </a:ext>
                  </a:extLst>
                </a:gridCol>
                <a:gridCol w="1035895">
                  <a:extLst>
                    <a:ext uri="{9D8B030D-6E8A-4147-A177-3AD203B41FA5}">
                      <a16:colId xmlns:a16="http://schemas.microsoft.com/office/drawing/2014/main" val="2170836371"/>
                    </a:ext>
                  </a:extLst>
                </a:gridCol>
                <a:gridCol w="1035895">
                  <a:extLst>
                    <a:ext uri="{9D8B030D-6E8A-4147-A177-3AD203B41FA5}">
                      <a16:colId xmlns:a16="http://schemas.microsoft.com/office/drawing/2014/main" val="1029962761"/>
                    </a:ext>
                  </a:extLst>
                </a:gridCol>
                <a:gridCol w="1035895">
                  <a:extLst>
                    <a:ext uri="{9D8B030D-6E8A-4147-A177-3AD203B41FA5}">
                      <a16:colId xmlns:a16="http://schemas.microsoft.com/office/drawing/2014/main" val="1331820900"/>
                    </a:ext>
                  </a:extLst>
                </a:gridCol>
                <a:gridCol w="1035895">
                  <a:extLst>
                    <a:ext uri="{9D8B030D-6E8A-4147-A177-3AD203B41FA5}">
                      <a16:colId xmlns:a16="http://schemas.microsoft.com/office/drawing/2014/main" val="3092957542"/>
                    </a:ext>
                  </a:extLst>
                </a:gridCol>
                <a:gridCol w="1035895">
                  <a:extLst>
                    <a:ext uri="{9D8B030D-6E8A-4147-A177-3AD203B41FA5}">
                      <a16:colId xmlns:a16="http://schemas.microsoft.com/office/drawing/2014/main" val="3775471484"/>
                    </a:ext>
                  </a:extLst>
                </a:gridCol>
                <a:gridCol w="1035895">
                  <a:extLst>
                    <a:ext uri="{9D8B030D-6E8A-4147-A177-3AD203B41FA5}">
                      <a16:colId xmlns:a16="http://schemas.microsoft.com/office/drawing/2014/main" val="1154514277"/>
                    </a:ext>
                  </a:extLst>
                </a:gridCol>
                <a:gridCol w="1035895">
                  <a:extLst>
                    <a:ext uri="{9D8B030D-6E8A-4147-A177-3AD203B41FA5}">
                      <a16:colId xmlns:a16="http://schemas.microsoft.com/office/drawing/2014/main" val="62542362"/>
                    </a:ext>
                  </a:extLst>
                </a:gridCol>
                <a:gridCol w="1035895">
                  <a:extLst>
                    <a:ext uri="{9D8B030D-6E8A-4147-A177-3AD203B41FA5}">
                      <a16:colId xmlns:a16="http://schemas.microsoft.com/office/drawing/2014/main" val="1202316498"/>
                    </a:ext>
                  </a:extLst>
                </a:gridCol>
                <a:gridCol w="1416736">
                  <a:extLst>
                    <a:ext uri="{9D8B030D-6E8A-4147-A177-3AD203B41FA5}">
                      <a16:colId xmlns:a16="http://schemas.microsoft.com/office/drawing/2014/main" val="1446319950"/>
                    </a:ext>
                  </a:extLst>
                </a:gridCol>
              </a:tblGrid>
              <a:tr h="468000">
                <a:tc>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NSW</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Vic</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Qld</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WA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SA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Tas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ACT</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NT</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Australia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extLst>
                  <a:ext uri="{0D108BD9-81ED-4DB2-BD59-A6C34878D82A}">
                    <a16:rowId xmlns:a16="http://schemas.microsoft.com/office/drawing/2014/main" val="3851348160"/>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Vaccine preventable conditions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063323811"/>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Acute conditions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3604509"/>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Chronic conditions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046841189"/>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Total</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45628736"/>
                  </a:ext>
                </a:extLst>
              </a:tr>
            </a:tbl>
          </a:graphicData>
        </a:graphic>
      </p:graphicFrame>
    </p:spTree>
    <p:extLst>
      <p:ext uri="{BB962C8B-B14F-4D97-AF65-F5344CB8AC3E}">
        <p14:creationId xmlns:p14="http://schemas.microsoft.com/office/powerpoint/2010/main" val="2139717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AU" dirty="0"/>
              <a:t>Hospitalisation</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64299" y="1800000"/>
            <a:ext cx="13338244" cy="661988"/>
          </a:xfrm>
        </p:spPr>
        <p:txBody>
          <a:bodyPr lIns="0" tIns="0" rIns="0" bIns="0"/>
          <a:lstStyle/>
          <a:p>
            <a:r>
              <a:rPr lang="en-US" dirty="0"/>
              <a:t>Age-</a:t>
            </a:r>
            <a:r>
              <a:rPr lang="en-US" dirty="0" err="1"/>
              <a:t>standardised</a:t>
            </a:r>
            <a:r>
              <a:rPr lang="en-US" dirty="0"/>
              <a:t> hospital separation rates for potentially preventable </a:t>
            </a:r>
            <a:r>
              <a:rPr lang="en-US" dirty="0" err="1"/>
              <a:t>hospitalisations</a:t>
            </a:r>
            <a:r>
              <a:rPr lang="en-US" dirty="0"/>
              <a:t> for Aboriginal and Torres Strait Islander people, by condition type, by remoteness, 2021-22 </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4299" y="8680450"/>
            <a:ext cx="9992700" cy="463550"/>
          </a:xfrm>
        </p:spPr>
        <p:txBody>
          <a:bodyPr lIns="0" tIns="0" rIns="0" bIns="0"/>
          <a:lstStyle/>
          <a:p>
            <a:r>
              <a:rPr lang="en-AU" dirty="0"/>
              <a:t>Source: AIHW, 2023 [52]</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64299" y="4866620"/>
            <a:ext cx="13338244" cy="1305580"/>
          </a:xfrm>
        </p:spPr>
        <p:txBody>
          <a:bodyPr lIns="0" tIns="0" rIns="0" bIns="0"/>
          <a:lstStyle/>
          <a:p>
            <a:r>
              <a:rPr lang="en-US" sz="1400" dirty="0"/>
              <a:t>Notes:	</a:t>
            </a:r>
          </a:p>
          <a:p>
            <a:pPr marL="228600" indent="-228600">
              <a:buFont typeface="+mj-lt"/>
              <a:buAutoNum type="arabicPeriod"/>
            </a:pPr>
            <a:r>
              <a:rPr lang="en-US" sz="1400" dirty="0"/>
              <a:t>Rates are per 1,000 population.</a:t>
            </a:r>
          </a:p>
          <a:p>
            <a:pPr marL="228600" indent="-228600">
              <a:buFont typeface="+mj-lt"/>
              <a:buAutoNum type="arabicPeriod"/>
            </a:pPr>
            <a:r>
              <a:rPr lang="en-US" sz="1400" dirty="0"/>
              <a:t>Data are from public and private hospitals in all jurisdictions.</a:t>
            </a:r>
          </a:p>
        </p:txBody>
      </p:sp>
      <p:graphicFrame>
        <p:nvGraphicFramePr>
          <p:cNvPr id="6" name="Table 5">
            <a:extLst>
              <a:ext uri="{FF2B5EF4-FFF2-40B4-BE49-F238E27FC236}">
                <a16:creationId xmlns:a16="http://schemas.microsoft.com/office/drawing/2014/main" id="{815FB34D-B2BA-2B91-E353-C17D6C0DA9B0}"/>
              </a:ext>
            </a:extLst>
          </p:cNvPr>
          <p:cNvGraphicFramePr>
            <a:graphicFrameLocks noGrp="1"/>
          </p:cNvGraphicFramePr>
          <p:nvPr>
            <p:extLst>
              <p:ext uri="{D42A27DB-BD31-4B8C-83A1-F6EECF244321}">
                <p14:modId xmlns:p14="http://schemas.microsoft.com/office/powerpoint/2010/main" val="697863778"/>
              </p:ext>
            </p:extLst>
          </p:nvPr>
        </p:nvGraphicFramePr>
        <p:xfrm>
          <a:off x="1564299" y="2448000"/>
          <a:ext cx="13421702" cy="2340000"/>
        </p:xfrm>
        <a:graphic>
          <a:graphicData uri="http://schemas.openxmlformats.org/drawingml/2006/table">
            <a:tbl>
              <a:tblPr firstRow="1" firstCol="1" bandRow="1">
                <a:effectLst/>
                <a:tableStyleId>{2D5ABB26-0587-4C30-8999-92F81FD0307C}</a:tableStyleId>
              </a:tblPr>
              <a:tblGrid>
                <a:gridCol w="4225152">
                  <a:extLst>
                    <a:ext uri="{9D8B030D-6E8A-4147-A177-3AD203B41FA5}">
                      <a16:colId xmlns:a16="http://schemas.microsoft.com/office/drawing/2014/main" val="366457095"/>
                    </a:ext>
                  </a:extLst>
                </a:gridCol>
                <a:gridCol w="2448118">
                  <a:extLst>
                    <a:ext uri="{9D8B030D-6E8A-4147-A177-3AD203B41FA5}">
                      <a16:colId xmlns:a16="http://schemas.microsoft.com/office/drawing/2014/main" val="2943579152"/>
                    </a:ext>
                  </a:extLst>
                </a:gridCol>
                <a:gridCol w="1865617">
                  <a:extLst>
                    <a:ext uri="{9D8B030D-6E8A-4147-A177-3AD203B41FA5}">
                      <a16:colId xmlns:a16="http://schemas.microsoft.com/office/drawing/2014/main" val="3874588285"/>
                    </a:ext>
                  </a:extLst>
                </a:gridCol>
                <a:gridCol w="2568914">
                  <a:extLst>
                    <a:ext uri="{9D8B030D-6E8A-4147-A177-3AD203B41FA5}">
                      <a16:colId xmlns:a16="http://schemas.microsoft.com/office/drawing/2014/main" val="3504523883"/>
                    </a:ext>
                  </a:extLst>
                </a:gridCol>
                <a:gridCol w="2313901">
                  <a:extLst>
                    <a:ext uri="{9D8B030D-6E8A-4147-A177-3AD203B41FA5}">
                      <a16:colId xmlns:a16="http://schemas.microsoft.com/office/drawing/2014/main" val="3275728393"/>
                    </a:ext>
                  </a:extLst>
                </a:gridCol>
              </a:tblGrid>
              <a:tr h="468000">
                <a:tc>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Major cities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Regional</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Remote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Australia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extLst>
                  <a:ext uri="{0D108BD9-81ED-4DB2-BD59-A6C34878D82A}">
                    <a16:rowId xmlns:a16="http://schemas.microsoft.com/office/drawing/2014/main" val="2934121832"/>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Vaccine preventable conditions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13649157"/>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Acute conditions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09467094"/>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Chronic conditions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829104027"/>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Total</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05115158"/>
                  </a:ext>
                </a:extLst>
              </a:tr>
            </a:tbl>
          </a:graphicData>
        </a:graphic>
      </p:graphicFrame>
    </p:spTree>
    <p:extLst>
      <p:ext uri="{BB962C8B-B14F-4D97-AF65-F5344CB8AC3E}">
        <p14:creationId xmlns:p14="http://schemas.microsoft.com/office/powerpoint/2010/main" val="51235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EE0020B-9D4E-CC0F-A21C-CBE160EA4B46}"/>
              </a:ext>
            </a:extLst>
          </p:cNvPr>
          <p:cNvSpPr>
            <a:spLocks noGrp="1"/>
          </p:cNvSpPr>
          <p:nvPr>
            <p:ph type="title"/>
          </p:nvPr>
        </p:nvSpPr>
        <p:spPr>
          <a:xfrm>
            <a:off x="1564299" y="970002"/>
            <a:ext cx="11211901" cy="553998"/>
          </a:xfrm>
          <a:prstGeom prst="rect">
            <a:avLst/>
          </a:prstGeom>
        </p:spPr>
        <p:txBody>
          <a:bodyPr/>
          <a:lstStyle/>
          <a:p>
            <a:r>
              <a:rPr lang="en-US" dirty="0"/>
              <a:t>Australian Indigenous Health</a:t>
            </a:r>
            <a:r>
              <a:rPr lang="en-US" i="1" dirty="0"/>
              <a:t>InfoNet</a:t>
            </a:r>
            <a:endParaRPr lang="en-AU" i="1" dirty="0"/>
          </a:p>
        </p:txBody>
      </p:sp>
      <p:sp>
        <p:nvSpPr>
          <p:cNvPr id="3" name="Text Placeholder 2">
            <a:extLst>
              <a:ext uri="{FF2B5EF4-FFF2-40B4-BE49-F238E27FC236}">
                <a16:creationId xmlns:a16="http://schemas.microsoft.com/office/drawing/2014/main" id="{49218F83-1D39-B9D0-7468-C3FF08861098}"/>
              </a:ext>
            </a:extLst>
          </p:cNvPr>
          <p:cNvSpPr>
            <a:spLocks noGrp="1"/>
          </p:cNvSpPr>
          <p:nvPr>
            <p:ph type="body" sz="quarter" idx="10"/>
          </p:nvPr>
        </p:nvSpPr>
        <p:spPr>
          <a:xfrm>
            <a:off x="1564299" y="1800000"/>
            <a:ext cx="13345502" cy="5562600"/>
          </a:xfrm>
        </p:spPr>
        <p:txBody>
          <a:bodyPr lIns="0" tIns="0" rIns="0" bIns="0"/>
          <a:lstStyle/>
          <a:p>
            <a:pPr marL="0" indent="0" algn="l">
              <a:buNone/>
            </a:pPr>
            <a:r>
              <a:rPr lang="en-US" dirty="0"/>
              <a:t>The mandate of the Australian Indigenous Health</a:t>
            </a:r>
            <a:r>
              <a:rPr lang="en-US" i="1" dirty="0"/>
              <a:t>InfoNet </a:t>
            </a:r>
            <a:r>
              <a:rPr lang="en-US" dirty="0"/>
              <a:t>(Health</a:t>
            </a:r>
            <a:r>
              <a:rPr lang="en-US" i="1" dirty="0"/>
              <a:t>InfoNet</a:t>
            </a:r>
            <a:r>
              <a:rPr lang="en-US" dirty="0"/>
              <a:t>) is to contribute to improvements in Aboriginal and Torres Strait Islander health by making relevant, high-quality knowledge and information easily accessible to policy makers, health service providers, program managers, clinicians and other health professionals (including Aboriginal and Torres Strait Islander Health Workers and Health Practitioners) and researchers. </a:t>
            </a:r>
          </a:p>
          <a:p>
            <a:pPr marL="0" indent="0" algn="l">
              <a:buNone/>
            </a:pPr>
            <a:r>
              <a:rPr lang="en-US" dirty="0"/>
              <a:t>The Health</a:t>
            </a:r>
            <a:r>
              <a:rPr lang="en-US" i="1" dirty="0"/>
              <a:t>InfoNet</a:t>
            </a:r>
            <a:r>
              <a:rPr lang="en-US" dirty="0"/>
              <a:t> also provides easy-to-read and summarised material for students and the general community.</a:t>
            </a:r>
          </a:p>
          <a:p>
            <a:pPr marL="0" indent="0" algn="l">
              <a:buNone/>
            </a:pPr>
            <a:r>
              <a:rPr lang="en-US" dirty="0"/>
              <a:t>The Health</a:t>
            </a:r>
            <a:r>
              <a:rPr lang="en-US" i="1" dirty="0"/>
              <a:t>InfoNet</a:t>
            </a:r>
            <a:r>
              <a:rPr lang="en-US" dirty="0"/>
              <a:t> achieves its commitment by undertaking research into various aspects of Aboriginal and Torres Strait Islander health and disseminating the results (and other relevant knowledge and information) mainly via Health</a:t>
            </a:r>
            <a:r>
              <a:rPr lang="en-US" i="1" dirty="0"/>
              <a:t>InfoNet</a:t>
            </a:r>
            <a:r>
              <a:rPr lang="en-US" dirty="0"/>
              <a:t> websites (</a:t>
            </a:r>
            <a:r>
              <a:rPr lang="en-US" dirty="0">
                <a:solidFill>
                  <a:srgbClr val="23959B"/>
                </a:solidFill>
                <a:hlinkClick r:id="rId2">
                  <a:extLst>
                    <a:ext uri="{A12FA001-AC4F-418D-AE19-62706E023703}">
                      <ahyp:hlinkClr xmlns:ahyp="http://schemas.microsoft.com/office/drawing/2018/hyperlinkcolor" val="tx"/>
                    </a:ext>
                  </a:extLst>
                </a:hlinkClick>
              </a:rPr>
              <a:t>https://healthinfonet.ecu.edu.au</a:t>
            </a:r>
            <a:r>
              <a:rPr lang="en-US" dirty="0"/>
              <a:t>), the Alcohol and Other Drugs Knowledge Centre (</a:t>
            </a:r>
            <a:r>
              <a:rPr lang="en-US" dirty="0">
                <a:solidFill>
                  <a:srgbClr val="23959B"/>
                </a:solidFill>
                <a:hlinkClick r:id="rId3">
                  <a:extLst>
                    <a:ext uri="{A12FA001-AC4F-418D-AE19-62706E023703}">
                      <ahyp:hlinkClr xmlns:ahyp="http://schemas.microsoft.com/office/drawing/2018/hyperlinkcolor" val="tx"/>
                    </a:ext>
                  </a:extLst>
                </a:hlinkClick>
              </a:rPr>
              <a:t>https://aodknowledgecentre.ecu.edu.au</a:t>
            </a:r>
            <a:r>
              <a:rPr lang="en-US" dirty="0"/>
              <a:t>), Tackling Indigenous Smoking (</a:t>
            </a:r>
            <a:r>
              <a:rPr lang="en-US" dirty="0">
                <a:solidFill>
                  <a:srgbClr val="23959B"/>
                </a:solidFill>
                <a:hlinkClick r:id="rId4">
                  <a:extLst>
                    <a:ext uri="{A12FA001-AC4F-418D-AE19-62706E023703}">
                      <ahyp:hlinkClr xmlns:ahyp="http://schemas.microsoft.com/office/drawing/2018/hyperlinkcolor" val="tx"/>
                    </a:ext>
                  </a:extLst>
                </a:hlinkClick>
              </a:rPr>
              <a:t>https://tacklingsmoking.org.au</a:t>
            </a:r>
            <a:r>
              <a:rPr lang="en-US" dirty="0"/>
              <a:t>) and WellMob (</a:t>
            </a:r>
            <a:r>
              <a:rPr lang="en-US" dirty="0">
                <a:solidFill>
                  <a:srgbClr val="23959B"/>
                </a:solidFill>
                <a:hlinkClick r:id="rId5">
                  <a:extLst>
                    <a:ext uri="{A12FA001-AC4F-418D-AE19-62706E023703}">
                      <ahyp:hlinkClr xmlns:ahyp="http://schemas.microsoft.com/office/drawing/2018/hyperlinkcolor" val="tx"/>
                    </a:ext>
                  </a:extLst>
                </a:hlinkClick>
              </a:rPr>
              <a:t>https://wellmob.org.au</a:t>
            </a:r>
            <a:r>
              <a:rPr lang="en-US" dirty="0"/>
              <a:t>). </a:t>
            </a:r>
          </a:p>
          <a:p>
            <a:pPr marL="0" indent="0" algn="l">
              <a:buNone/>
            </a:pPr>
            <a:r>
              <a:rPr lang="en-US" dirty="0"/>
              <a:t>The research involves analysis and synthesis of data and other information obtained from academic, professional, government and other sources. The Health</a:t>
            </a:r>
            <a:r>
              <a:rPr lang="en-US" i="1" dirty="0"/>
              <a:t>InfoNet</a:t>
            </a:r>
            <a:r>
              <a:rPr lang="en-US" dirty="0"/>
              <a:t>’s work in knowledge exchange aims to facilitate the transfer of pure and applied research into policy and practice to address the needs of a wide range of users.</a:t>
            </a:r>
          </a:p>
          <a:p>
            <a:pPr marL="0" indent="0" algn="l">
              <a:buNone/>
            </a:pPr>
            <a:r>
              <a:rPr lang="en-US" sz="2000" dirty="0">
                <a:latin typeface="Source Sans Pro" panose="020B0503030403020204" pitchFamily="34" charset="0"/>
              </a:rPr>
              <a:t>We acknowledge and pay our deepest respects to Elders past, present and emerging throughout the country. In particular, we pay our respects to the </a:t>
            </a:r>
            <a:r>
              <a:rPr lang="en-US" sz="2000" dirty="0" err="1">
                <a:latin typeface="Source Sans Pro" panose="020B0503030403020204" pitchFamily="34" charset="0"/>
              </a:rPr>
              <a:t>Whadjuk</a:t>
            </a:r>
            <a:r>
              <a:rPr lang="en-US" sz="2000" dirty="0">
                <a:latin typeface="Source Sans Pro" panose="020B0503030403020204" pitchFamily="34" charset="0"/>
              </a:rPr>
              <a:t> </a:t>
            </a:r>
            <a:r>
              <a:rPr lang="en-US" sz="2000" dirty="0" err="1">
                <a:latin typeface="Source Sans Pro" panose="020B0503030403020204" pitchFamily="34" charset="0"/>
              </a:rPr>
              <a:t>Noongar</a:t>
            </a:r>
            <a:r>
              <a:rPr lang="en-US" sz="2000" dirty="0">
                <a:latin typeface="Source Sans Pro" panose="020B0503030403020204" pitchFamily="34" charset="0"/>
              </a:rPr>
              <a:t> peoples of Western Australia on whose Country our offices are located (</a:t>
            </a:r>
            <a:r>
              <a:rPr lang="en-US" sz="2000" dirty="0">
                <a:solidFill>
                  <a:srgbClr val="23959B"/>
                </a:solidFill>
                <a:latin typeface="Source Sans Pro" panose="020B0503030403020204" pitchFamily="34" charset="0"/>
                <a:hlinkClick r:id="rId6">
                  <a:extLst>
                    <a:ext uri="{A12FA001-AC4F-418D-AE19-62706E023703}">
                      <ahyp:hlinkClr xmlns:ahyp="http://schemas.microsoft.com/office/drawing/2018/hyperlinkcolor" val="tx"/>
                    </a:ext>
                  </a:extLst>
                </a:hlinkClick>
              </a:rPr>
              <a:t>https://healthinfonet.ecu.edu.au/acknowledging-country</a:t>
            </a:r>
            <a:r>
              <a:rPr lang="en-US" sz="2000" dirty="0">
                <a:latin typeface="Source Sans Pro" panose="020B0503030403020204" pitchFamily="34" charset="0"/>
              </a:rPr>
              <a:t>).</a:t>
            </a:r>
          </a:p>
          <a:p>
            <a:pPr marL="0" indent="0" algn="l">
              <a:buNone/>
            </a:pPr>
            <a:endParaRPr lang="en-US" dirty="0"/>
          </a:p>
        </p:txBody>
      </p:sp>
    </p:spTree>
    <p:extLst>
      <p:ext uri="{BB962C8B-B14F-4D97-AF65-F5344CB8AC3E}">
        <p14:creationId xmlns:p14="http://schemas.microsoft.com/office/powerpoint/2010/main" val="179156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3BDE-C3AF-E9A2-609A-2E314EFCD3FE}"/>
              </a:ext>
            </a:extLst>
          </p:cNvPr>
          <p:cNvSpPr>
            <a:spLocks noGrp="1"/>
          </p:cNvSpPr>
          <p:nvPr>
            <p:ph type="title"/>
          </p:nvPr>
        </p:nvSpPr>
        <p:spPr>
          <a:xfrm>
            <a:off x="1564299" y="970002"/>
            <a:ext cx="11211901" cy="553998"/>
          </a:xfrm>
          <a:prstGeom prst="rect">
            <a:avLst/>
          </a:prstGeom>
        </p:spPr>
        <p:txBody>
          <a:bodyPr/>
          <a:lstStyle/>
          <a:p>
            <a:r>
              <a:rPr lang="en-AU" dirty="0"/>
              <a:t>Cardiovascular health</a:t>
            </a:r>
          </a:p>
        </p:txBody>
      </p:sp>
      <p:sp>
        <p:nvSpPr>
          <p:cNvPr id="3" name="Text Placeholder 2">
            <a:extLst>
              <a:ext uri="{FF2B5EF4-FFF2-40B4-BE49-F238E27FC236}">
                <a16:creationId xmlns:a16="http://schemas.microsoft.com/office/drawing/2014/main" id="{12F04A00-F85B-A2BD-C4B8-CE1D2489EC96}"/>
              </a:ext>
            </a:extLst>
          </p:cNvPr>
          <p:cNvSpPr>
            <a:spLocks noGrp="1"/>
          </p:cNvSpPr>
          <p:nvPr>
            <p:ph type="body" sz="quarter" idx="10"/>
          </p:nvPr>
        </p:nvSpPr>
        <p:spPr>
          <a:xfrm>
            <a:off x="1564298" y="1800000"/>
            <a:ext cx="13421701" cy="5510212"/>
          </a:xfrm>
        </p:spPr>
        <p:txBody>
          <a:bodyPr lIns="0" tIns="0" rIns="0" bIns="0"/>
          <a:lstStyle/>
          <a:p>
            <a:r>
              <a:rPr lang="en-US" dirty="0"/>
              <a:t>In 2018-19, around 15% of Aboriginal and Torres Strait Islander people reported having cardiovascular disease (CVD).</a:t>
            </a:r>
          </a:p>
          <a:p>
            <a:r>
              <a:rPr lang="en-US" dirty="0"/>
              <a:t>In 2017-2021, in Qld, WA, SA and the NT combined, there were 1,750 new diagnoses of rheumatic heart disease (RHD) among Aboriginal and Torres Strait Islander people, at a crude rate of 75 per 100,000.</a:t>
            </a:r>
          </a:p>
          <a:p>
            <a:r>
              <a:rPr lang="en-US" dirty="0"/>
              <a:t>In 2020-21, there were 16,986 hospital separations for CVD among Aboriginal and Torres Strait Islander people, representing 5.1% of all Aboriginal and Torres Strait Islander hospital separations (excluding dialysis).</a:t>
            </a:r>
          </a:p>
          <a:p>
            <a:r>
              <a:rPr lang="en-US" dirty="0"/>
              <a:t>In 2022, IHD was the leading specific cause of death for Aboriginal and Torres Strait Islander people living in NSW, Qld, WA, SA and the NT.</a:t>
            </a:r>
          </a:p>
          <a:p>
            <a:endParaRPr lang="en-AU" dirty="0"/>
          </a:p>
        </p:txBody>
      </p:sp>
    </p:spTree>
    <p:extLst>
      <p:ext uri="{BB962C8B-B14F-4D97-AF65-F5344CB8AC3E}">
        <p14:creationId xmlns:p14="http://schemas.microsoft.com/office/powerpoint/2010/main" val="3182738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a:xfrm>
            <a:off x="1564299" y="968400"/>
            <a:ext cx="11211901" cy="553998"/>
          </a:xfrm>
        </p:spPr>
        <p:txBody>
          <a:bodyPr/>
          <a:lstStyle/>
          <a:p>
            <a:r>
              <a:rPr lang="en-AU" dirty="0"/>
              <a:t>Cardiovascular health</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p:txBody>
          <a:bodyPr lIns="0" tIns="0" rIns="0" bIns="0"/>
          <a:lstStyle/>
          <a:p>
            <a:r>
              <a:rPr lang="en-US" dirty="0"/>
              <a:t>Proportion (%) of Aboriginal and Torres Strait Islander people with measured high blood pressure, by age-group and sex, persons aged 18 years and over, 2018–19 </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4299" y="8680450"/>
            <a:ext cx="9992700" cy="463550"/>
          </a:xfrm>
        </p:spPr>
        <p:txBody>
          <a:bodyPr lIns="0" tIns="0" rIns="0" bIns="0"/>
          <a:lstStyle/>
          <a:p>
            <a:r>
              <a:rPr lang="en-AU" dirty="0"/>
              <a:t>Source: ABS, 2019 [63]</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89699" y="5867400"/>
            <a:ext cx="5928701" cy="304800"/>
          </a:xfrm>
        </p:spPr>
        <p:txBody>
          <a:bodyPr lIns="0" tIns="0" rIns="0" bIns="0" numCol="1"/>
          <a:lstStyle/>
          <a:p>
            <a:r>
              <a:rPr lang="en-AU" sz="1400" dirty="0"/>
              <a:t>Note: Proportion expressed as percentages.</a:t>
            </a:r>
          </a:p>
        </p:txBody>
      </p:sp>
      <p:graphicFrame>
        <p:nvGraphicFramePr>
          <p:cNvPr id="6" name="Table 5">
            <a:extLst>
              <a:ext uri="{FF2B5EF4-FFF2-40B4-BE49-F238E27FC236}">
                <a16:creationId xmlns:a16="http://schemas.microsoft.com/office/drawing/2014/main" id="{83F15420-A3F6-20B6-1558-4F7491195E3C}"/>
              </a:ext>
            </a:extLst>
          </p:cNvPr>
          <p:cNvGraphicFramePr>
            <a:graphicFrameLocks noGrp="1"/>
          </p:cNvGraphicFramePr>
          <p:nvPr>
            <p:extLst>
              <p:ext uri="{D42A27DB-BD31-4B8C-83A1-F6EECF244321}">
                <p14:modId xmlns:p14="http://schemas.microsoft.com/office/powerpoint/2010/main" val="1687763089"/>
              </p:ext>
            </p:extLst>
          </p:nvPr>
        </p:nvGraphicFramePr>
        <p:xfrm>
          <a:off x="1564299" y="2490788"/>
          <a:ext cx="13345500" cy="3276000"/>
        </p:xfrm>
        <a:graphic>
          <a:graphicData uri="http://schemas.openxmlformats.org/drawingml/2006/table">
            <a:tbl>
              <a:tblPr firstRow="1" firstCol="1" bandRow="1">
                <a:effectLst/>
                <a:tableStyleId>{2D5ABB26-0587-4C30-8999-92F81FD0307C}</a:tableStyleId>
              </a:tblPr>
              <a:tblGrid>
                <a:gridCol w="3958275">
                  <a:extLst>
                    <a:ext uri="{9D8B030D-6E8A-4147-A177-3AD203B41FA5}">
                      <a16:colId xmlns:a16="http://schemas.microsoft.com/office/drawing/2014/main" val="2944879273"/>
                    </a:ext>
                  </a:extLst>
                </a:gridCol>
                <a:gridCol w="3234949">
                  <a:extLst>
                    <a:ext uri="{9D8B030D-6E8A-4147-A177-3AD203B41FA5}">
                      <a16:colId xmlns:a16="http://schemas.microsoft.com/office/drawing/2014/main" val="1051587401"/>
                    </a:ext>
                  </a:extLst>
                </a:gridCol>
                <a:gridCol w="3445809">
                  <a:extLst>
                    <a:ext uri="{9D8B030D-6E8A-4147-A177-3AD203B41FA5}">
                      <a16:colId xmlns:a16="http://schemas.microsoft.com/office/drawing/2014/main" val="3822113857"/>
                    </a:ext>
                  </a:extLst>
                </a:gridCol>
                <a:gridCol w="2706467">
                  <a:extLst>
                    <a:ext uri="{9D8B030D-6E8A-4147-A177-3AD203B41FA5}">
                      <a16:colId xmlns:a16="http://schemas.microsoft.com/office/drawing/2014/main" val="866427425"/>
                    </a:ext>
                  </a:extLst>
                </a:gridCol>
              </a:tblGrid>
              <a:tr h="468000">
                <a:tc>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Age-group (years)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Females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Persons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extLst>
                  <a:ext uri="{0D108BD9-81ED-4DB2-BD59-A6C34878D82A}">
                    <a16:rowId xmlns:a16="http://schemas.microsoft.com/office/drawing/2014/main" val="1555224293"/>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18–24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959449902"/>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25–34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554311308"/>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35–44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573941436"/>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45–54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66161260"/>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55 years and over</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253023015"/>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Total 18 years and over</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27288454"/>
                  </a:ext>
                </a:extLst>
              </a:tr>
            </a:tbl>
          </a:graphicData>
        </a:graphic>
      </p:graphicFrame>
    </p:spTree>
    <p:extLst>
      <p:ext uri="{BB962C8B-B14F-4D97-AF65-F5344CB8AC3E}">
        <p14:creationId xmlns:p14="http://schemas.microsoft.com/office/powerpoint/2010/main" val="2266414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3BDE-C3AF-E9A2-609A-2E314EFCD3FE}"/>
              </a:ext>
            </a:extLst>
          </p:cNvPr>
          <p:cNvSpPr>
            <a:spLocks noGrp="1"/>
          </p:cNvSpPr>
          <p:nvPr>
            <p:ph type="title"/>
          </p:nvPr>
        </p:nvSpPr>
        <p:spPr>
          <a:xfrm>
            <a:off x="1564299" y="970002"/>
            <a:ext cx="11211901" cy="553998"/>
          </a:xfrm>
          <a:prstGeom prst="rect">
            <a:avLst/>
          </a:prstGeom>
        </p:spPr>
        <p:txBody>
          <a:bodyPr/>
          <a:lstStyle/>
          <a:p>
            <a:r>
              <a:rPr lang="en-AU" dirty="0"/>
              <a:t>Cancer</a:t>
            </a:r>
          </a:p>
        </p:txBody>
      </p:sp>
      <p:sp>
        <p:nvSpPr>
          <p:cNvPr id="3" name="Text Placeholder 2">
            <a:extLst>
              <a:ext uri="{FF2B5EF4-FFF2-40B4-BE49-F238E27FC236}">
                <a16:creationId xmlns:a16="http://schemas.microsoft.com/office/drawing/2014/main" id="{12F04A00-F85B-A2BD-C4B8-CE1D2489EC96}"/>
              </a:ext>
            </a:extLst>
          </p:cNvPr>
          <p:cNvSpPr>
            <a:spLocks noGrp="1"/>
          </p:cNvSpPr>
          <p:nvPr>
            <p:ph type="body" sz="quarter" idx="10"/>
          </p:nvPr>
        </p:nvSpPr>
        <p:spPr>
          <a:xfrm>
            <a:off x="1564298" y="1800000"/>
            <a:ext cx="13421701" cy="5510212"/>
          </a:xfrm>
        </p:spPr>
        <p:txBody>
          <a:bodyPr lIns="0" tIns="0" rIns="0" bIns="0"/>
          <a:lstStyle/>
          <a:p>
            <a:r>
              <a:rPr lang="en-US" dirty="0"/>
              <a:t>For 2014-2018, there were 9,262 new cases of cancer diagnosed among Aboriginal and Torres Strait Islander people living in NSW, Vic, Qld, WA and the NT, at an average of 1,852 new cases per year.</a:t>
            </a:r>
          </a:p>
          <a:p>
            <a:r>
              <a:rPr lang="en-US" dirty="0"/>
              <a:t>For 2014-2018, the most common cancers diagnosed among Aboriginal and Torres Strait Islander people living in NSW, Vic, Qld, WA and the NT were lung cancer, breast cancer (in females), bowel and prostate cancer.</a:t>
            </a:r>
          </a:p>
          <a:p>
            <a:r>
              <a:rPr lang="en-US" dirty="0"/>
              <a:t>Survival rates indicated that of the Aboriginal and Torres Strait Islander people living in NSW, Vic, Qld, WA, and the NT who were diagnosed with cancer between 2009 and 2018, just over half (55%) had survived for five years or more after their diagnosis.</a:t>
            </a:r>
          </a:p>
          <a:p>
            <a:r>
              <a:rPr lang="en-US" dirty="0"/>
              <a:t>In 2021-22, there were 11,232 hospital separations for neoplasms  among Aboriginal and Torres Strait Islander people.</a:t>
            </a:r>
          </a:p>
          <a:p>
            <a:r>
              <a:rPr lang="en-US" dirty="0"/>
              <a:t>In 2022, cancers of the trachea, bronchus and lung combined were the fourth leading cause of death overall for Aboriginal and Torres Strait Islander people living in NSW, Qld, WA, SA and the NT, being responsible for 271 deaths.</a:t>
            </a:r>
          </a:p>
          <a:p>
            <a:r>
              <a:rPr lang="en-US" dirty="0"/>
              <a:t>For 2017-2021, the age-</a:t>
            </a:r>
            <a:r>
              <a:rPr lang="en-US" dirty="0" err="1"/>
              <a:t>standardised</a:t>
            </a:r>
            <a:r>
              <a:rPr lang="en-US" dirty="0"/>
              <a:t> mortality rate for cancer in NSW, Qld, WA, SA and the NT was 244 per 100,000.</a:t>
            </a:r>
          </a:p>
          <a:p>
            <a:r>
              <a:rPr lang="en-US" dirty="0"/>
              <a:t>In 2018, cancer accounted for 9.9% of the total burden of disease among Aboriginal and Torres Strait Islander people.</a:t>
            </a:r>
          </a:p>
          <a:p>
            <a:endParaRPr lang="en-AU" dirty="0"/>
          </a:p>
        </p:txBody>
      </p:sp>
    </p:spTree>
    <p:extLst>
      <p:ext uri="{BB962C8B-B14F-4D97-AF65-F5344CB8AC3E}">
        <p14:creationId xmlns:p14="http://schemas.microsoft.com/office/powerpoint/2010/main" val="2767733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a:xfrm>
            <a:off x="1564299" y="968400"/>
            <a:ext cx="11211901" cy="553998"/>
          </a:xfrm>
        </p:spPr>
        <p:txBody>
          <a:bodyPr/>
          <a:lstStyle/>
          <a:p>
            <a:r>
              <a:rPr lang="en-AU" dirty="0"/>
              <a:t>Cancer</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57042" y="1800000"/>
            <a:ext cx="13345501" cy="661988"/>
          </a:xfrm>
        </p:spPr>
        <p:txBody>
          <a:bodyPr lIns="0" tIns="0" rIns="0" bIns="0"/>
          <a:lstStyle/>
          <a:p>
            <a:r>
              <a:rPr lang="en-US" dirty="0"/>
              <a:t>Incidence of all selected and combined cancers for Aboriginal and Torres Strait Islander people by sex, NSW, Vic, Qld, WA and the NT, 2014-2018</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p:txBody>
          <a:bodyPr lIns="0" tIns="0" rIns="0" bIns="0"/>
          <a:lstStyle/>
          <a:p>
            <a:r>
              <a:rPr lang="en-AU" dirty="0"/>
              <a:t>Source: AIHW, 2023 [26]</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82442" y="7363200"/>
            <a:ext cx="13391835" cy="790200"/>
          </a:xfrm>
        </p:spPr>
        <p:txBody>
          <a:bodyPr lIns="0" tIns="0" rIns="0" bIns="0" numCol="1"/>
          <a:lstStyle/>
          <a:p>
            <a:r>
              <a:rPr lang="en-US" sz="1400" dirty="0"/>
              <a:t>Notes:</a:t>
            </a:r>
          </a:p>
          <a:p>
            <a:pPr marL="228600" indent="-228600">
              <a:buFont typeface="+mj-lt"/>
              <a:buAutoNum type="arabicPeriod"/>
            </a:pPr>
            <a:r>
              <a:rPr lang="en-US" sz="1400" dirty="0"/>
              <a:t>Incidence of breast and uterine cancers are for females only. Incidence of prostate cancer is for males only.</a:t>
            </a:r>
          </a:p>
          <a:p>
            <a:pPr marL="228600" indent="-228600">
              <a:buFont typeface="+mj-lt"/>
              <a:buAutoNum type="arabicPeriod"/>
            </a:pPr>
            <a:r>
              <a:rPr lang="en-US" sz="1400" dirty="0"/>
              <a:t>n/a – non-applicable.</a:t>
            </a:r>
          </a:p>
          <a:p>
            <a:pPr marL="228600" indent="-228600">
              <a:buFont typeface="+mj-lt"/>
              <a:buAutoNum type="arabicPeriod"/>
            </a:pPr>
            <a:r>
              <a:rPr lang="en-US" sz="1400" dirty="0"/>
              <a:t>All cancers combined include cancer types not listed in the table. </a:t>
            </a:r>
          </a:p>
          <a:p>
            <a:endParaRPr lang="en-AU" sz="1400" dirty="0"/>
          </a:p>
        </p:txBody>
      </p:sp>
      <p:graphicFrame>
        <p:nvGraphicFramePr>
          <p:cNvPr id="6" name="Table 5">
            <a:extLst>
              <a:ext uri="{FF2B5EF4-FFF2-40B4-BE49-F238E27FC236}">
                <a16:creationId xmlns:a16="http://schemas.microsoft.com/office/drawing/2014/main" id="{9C3FF823-0B96-9EE0-23D5-9B4886B898F9}"/>
              </a:ext>
            </a:extLst>
          </p:cNvPr>
          <p:cNvGraphicFramePr>
            <a:graphicFrameLocks noGrp="1"/>
          </p:cNvGraphicFramePr>
          <p:nvPr>
            <p:extLst>
              <p:ext uri="{D42A27DB-BD31-4B8C-83A1-F6EECF244321}">
                <p14:modId xmlns:p14="http://schemas.microsoft.com/office/powerpoint/2010/main" val="2758912620"/>
              </p:ext>
            </p:extLst>
          </p:nvPr>
        </p:nvGraphicFramePr>
        <p:xfrm>
          <a:off x="1564299" y="2448000"/>
          <a:ext cx="13421701" cy="4779144"/>
        </p:xfrm>
        <a:graphic>
          <a:graphicData uri="http://schemas.openxmlformats.org/drawingml/2006/table">
            <a:tbl>
              <a:tblPr firstRow="1" firstCol="1" bandRow="1">
                <a:effectLst/>
                <a:tableStyleId>{2D5ABB26-0587-4C30-8999-92F81FD0307C}</a:tableStyleId>
              </a:tblPr>
              <a:tblGrid>
                <a:gridCol w="2525101">
                  <a:extLst>
                    <a:ext uri="{9D8B030D-6E8A-4147-A177-3AD203B41FA5}">
                      <a16:colId xmlns:a16="http://schemas.microsoft.com/office/drawing/2014/main" val="2296903022"/>
                    </a:ext>
                  </a:extLst>
                </a:gridCol>
                <a:gridCol w="1501409">
                  <a:extLst>
                    <a:ext uri="{9D8B030D-6E8A-4147-A177-3AD203B41FA5}">
                      <a16:colId xmlns:a16="http://schemas.microsoft.com/office/drawing/2014/main" val="4027560992"/>
                    </a:ext>
                  </a:extLst>
                </a:gridCol>
                <a:gridCol w="1927591">
                  <a:extLst>
                    <a:ext uri="{9D8B030D-6E8A-4147-A177-3AD203B41FA5}">
                      <a16:colId xmlns:a16="http://schemas.microsoft.com/office/drawing/2014/main" val="1388948588"/>
                    </a:ext>
                  </a:extLst>
                </a:gridCol>
                <a:gridCol w="1717743">
                  <a:extLst>
                    <a:ext uri="{9D8B030D-6E8A-4147-A177-3AD203B41FA5}">
                      <a16:colId xmlns:a16="http://schemas.microsoft.com/office/drawing/2014/main" val="1894560678"/>
                    </a:ext>
                  </a:extLst>
                </a:gridCol>
                <a:gridCol w="1916619">
                  <a:extLst>
                    <a:ext uri="{9D8B030D-6E8A-4147-A177-3AD203B41FA5}">
                      <a16:colId xmlns:a16="http://schemas.microsoft.com/office/drawing/2014/main" val="2003358245"/>
                    </a:ext>
                  </a:extLst>
                </a:gridCol>
                <a:gridCol w="1916619">
                  <a:extLst>
                    <a:ext uri="{9D8B030D-6E8A-4147-A177-3AD203B41FA5}">
                      <a16:colId xmlns:a16="http://schemas.microsoft.com/office/drawing/2014/main" val="993475266"/>
                    </a:ext>
                  </a:extLst>
                </a:gridCol>
                <a:gridCol w="1916619">
                  <a:extLst>
                    <a:ext uri="{9D8B030D-6E8A-4147-A177-3AD203B41FA5}">
                      <a16:colId xmlns:a16="http://schemas.microsoft.com/office/drawing/2014/main" val="1080561944"/>
                    </a:ext>
                  </a:extLst>
                </a:gridCol>
              </a:tblGrid>
              <a:tr h="470184">
                <a:tc rowSpan="2">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Cancer type</a:t>
                      </a:r>
                    </a:p>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endParaRPr lang="en-AU"/>
                    </a:p>
                  </a:txBody>
                  <a:tcP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Females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endParaRPr lang="en-AU"/>
                    </a:p>
                  </a:txBody>
                  <a:tcP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Persons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endParaRPr lang="en-AU"/>
                    </a:p>
                  </a:txBody>
                  <a:tcPr/>
                </a:tc>
                <a:extLst>
                  <a:ext uri="{0D108BD9-81ED-4DB2-BD59-A6C34878D82A}">
                    <a16:rowId xmlns:a16="http://schemas.microsoft.com/office/drawing/2014/main" val="1247108200"/>
                  </a:ext>
                </a:extLst>
              </a:tr>
              <a:tr h="518157">
                <a:tc vMerge="1">
                  <a:txBody>
                    <a:bodyPr/>
                    <a:lstStyle/>
                    <a:p>
                      <a:pPr marL="0" marR="0" lvl="0" indent="0" algn="l" defTabSz="914400" eaLnBrk="1" fontAlgn="auto" hangingPunct="1">
                        <a:lnSpc>
                          <a:spcPct val="100000"/>
                        </a:lnSpc>
                        <a:spcBef>
                          <a:spcPts val="0"/>
                        </a:spcBef>
                        <a:spcAft>
                          <a:spcPts val="500"/>
                        </a:spcAft>
                        <a:buFontTx/>
                        <a:buNone/>
                      </a:pPr>
                      <a:r>
                        <a:rPr lang="en-AU" sz="1600" b="1"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 </a:t>
                      </a:r>
                    </a:p>
                  </a:txBody>
                  <a:tcPr marL="68580" marR="68580" marT="0" marB="0" anchor="ctr">
                    <a:lnL w="12700" cap="flat" cmpd="sng" algn="ctr">
                      <a:solidFill>
                        <a:schemeClr val="accent1">
                          <a:lumMod val="100000"/>
                        </a:schemeClr>
                      </a:solidFill>
                      <a:prstDash val="solid"/>
                      <a:round/>
                      <a:headEnd type="none" w="med" len="med"/>
                      <a:tailEnd type="none" w="med" len="med"/>
                    </a:lnL>
                    <a:lnR w="12700" cap="flat" cmpd="sng" algn="ctr">
                      <a:solidFill>
                        <a:schemeClr val="accent1">
                          <a:lumMod val="100000"/>
                        </a:schemeClr>
                      </a:solidFill>
                      <a:prstDash val="solid"/>
                      <a:round/>
                      <a:headEnd type="none" w="med" len="med"/>
                      <a:tailEnd type="none" w="med" len="med"/>
                    </a:lnR>
                    <a:lnT w="25400" cap="flat" cmpd="sng" algn="ctr">
                      <a:solidFill>
                        <a:schemeClr val="accent1">
                          <a:lumMod val="100000"/>
                        </a:schemeClr>
                      </a:solidFill>
                      <a:prstDash val="solid"/>
                      <a:round/>
                      <a:headEnd type="none" w="med" len="med"/>
                      <a:tailEnd type="none" w="med" len="med"/>
                    </a:lnT>
                    <a:lnB w="12700" cap="flat" cmpd="sng" algn="ctr">
                      <a:solidFill>
                        <a:schemeClr val="accent1">
                          <a:lumMod val="10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Number of new cases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Average new cases (per year)</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Number of new cases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Average new cases (per year)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Number of new cases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Average new cases (per year)</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extLst>
                  <a:ext uri="{0D108BD9-81ED-4DB2-BD59-A6C34878D82A}">
                    <a16:rowId xmlns:a16="http://schemas.microsoft.com/office/drawing/2014/main" val="1375220750"/>
                  </a:ext>
                </a:extLst>
              </a:tr>
              <a:tr h="421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Colorectal (bowel)</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456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394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850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170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45823517"/>
                  </a:ext>
                </a:extLst>
              </a:tr>
              <a:tr h="421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Lung</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733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147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671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134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1,404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281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1618907657"/>
                  </a:ext>
                </a:extLst>
              </a:tr>
              <a:tr h="421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Breast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1,150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230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1,150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230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305709489"/>
                  </a:ext>
                </a:extLst>
              </a:tr>
              <a:tr h="421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Cervical</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173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173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980443226"/>
                  </a:ext>
                </a:extLst>
              </a:tr>
              <a:tr h="421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Prostate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765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765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88593299"/>
                  </a:ext>
                </a:extLst>
              </a:tr>
              <a:tr h="421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Head and neck</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429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588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153628168"/>
                  </a:ext>
                </a:extLst>
              </a:tr>
              <a:tr h="421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Uterine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293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293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32161058"/>
                  </a:ext>
                </a:extLst>
              </a:tr>
              <a:tr h="421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Liver</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285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390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1953374092"/>
                  </a:ext>
                </a:extLst>
              </a:tr>
              <a:tr h="4212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All cancers combined</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4,646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929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4,616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923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9,262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1,852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38055013"/>
                  </a:ext>
                </a:extLst>
              </a:tr>
            </a:tbl>
          </a:graphicData>
        </a:graphic>
      </p:graphicFrame>
    </p:spTree>
    <p:extLst>
      <p:ext uri="{BB962C8B-B14F-4D97-AF65-F5344CB8AC3E}">
        <p14:creationId xmlns:p14="http://schemas.microsoft.com/office/powerpoint/2010/main" val="411502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AU" dirty="0"/>
              <a:t>Cancer</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57042" y="1800000"/>
            <a:ext cx="13345501" cy="661988"/>
          </a:xfrm>
        </p:spPr>
        <p:txBody>
          <a:bodyPr lIns="0" tIns="0" rIns="0" bIns="0"/>
          <a:lstStyle/>
          <a:p>
            <a:r>
              <a:rPr lang="en-US" dirty="0"/>
              <a:t>Five-year approximate relative survival (%) for Aboriginal and Torres Strait Islander people by sex, for selected cancers, NSW, Vic, Qld, WA and the NT, 2009-2018</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p:txBody>
          <a:bodyPr lIns="0" tIns="0" rIns="0" bIns="0"/>
          <a:lstStyle/>
          <a:p>
            <a:r>
              <a:rPr lang="en-AU" dirty="0"/>
              <a:t>Source: AIHW, 2023 [26]</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57041" y="7086600"/>
            <a:ext cx="13436215" cy="1593991"/>
          </a:xfrm>
        </p:spPr>
        <p:txBody>
          <a:bodyPr lIns="0" tIns="0" rIns="0" bIns="0" numCol="1"/>
          <a:lstStyle/>
          <a:p>
            <a:r>
              <a:rPr lang="en-US" sz="1400" dirty="0"/>
              <a:t>Notes</a:t>
            </a:r>
          </a:p>
          <a:p>
            <a:pPr marL="228600" indent="-228600">
              <a:buFont typeface="+mj-lt"/>
              <a:buAutoNum type="arabicPeriod"/>
            </a:pPr>
            <a:r>
              <a:rPr lang="en-US" sz="1400" dirty="0"/>
              <a:t>Survival for breast, uterine and cervical cancers are for females only. Survival for prostate cancer is for males only. </a:t>
            </a:r>
          </a:p>
          <a:p>
            <a:pPr marL="228600" indent="-228600">
              <a:buFont typeface="+mj-lt"/>
              <a:buAutoNum type="arabicPeriod"/>
            </a:pPr>
            <a:r>
              <a:rPr lang="en-US" sz="1400" dirty="0"/>
              <a:t>n/a – non-applicable.</a:t>
            </a:r>
          </a:p>
          <a:p>
            <a:pPr marL="228600" indent="-228600">
              <a:buFont typeface="+mj-lt"/>
              <a:buAutoNum type="arabicPeriod"/>
            </a:pPr>
            <a:r>
              <a:rPr lang="en-US" sz="1400" dirty="0" err="1"/>
              <a:t>n.p.</a:t>
            </a:r>
            <a:r>
              <a:rPr lang="en-US" sz="1400" dirty="0"/>
              <a:t> – not published (estimate not reliable as there were not enough cases).</a:t>
            </a:r>
          </a:p>
          <a:p>
            <a:pPr marL="228600" indent="-228600">
              <a:buFont typeface="+mj-lt"/>
              <a:buAutoNum type="arabicPeriod"/>
            </a:pPr>
            <a:r>
              <a:rPr lang="en-US" sz="1400" dirty="0"/>
              <a:t>All cancers combined include cancer types not listed in the table. </a:t>
            </a:r>
          </a:p>
        </p:txBody>
      </p:sp>
      <p:graphicFrame>
        <p:nvGraphicFramePr>
          <p:cNvPr id="6" name="Table 5">
            <a:extLst>
              <a:ext uri="{FF2B5EF4-FFF2-40B4-BE49-F238E27FC236}">
                <a16:creationId xmlns:a16="http://schemas.microsoft.com/office/drawing/2014/main" id="{0D97BE40-7EAF-3C4B-5EA4-C4429504D76D}"/>
              </a:ext>
            </a:extLst>
          </p:cNvPr>
          <p:cNvGraphicFramePr>
            <a:graphicFrameLocks noGrp="1"/>
          </p:cNvGraphicFramePr>
          <p:nvPr>
            <p:extLst>
              <p:ext uri="{D42A27DB-BD31-4B8C-83A1-F6EECF244321}">
                <p14:modId xmlns:p14="http://schemas.microsoft.com/office/powerpoint/2010/main" val="2273256857"/>
              </p:ext>
            </p:extLst>
          </p:nvPr>
        </p:nvGraphicFramePr>
        <p:xfrm>
          <a:off x="1564299" y="2490789"/>
          <a:ext cx="13421700" cy="4536000"/>
        </p:xfrm>
        <a:graphic>
          <a:graphicData uri="http://schemas.openxmlformats.org/drawingml/2006/table">
            <a:tbl>
              <a:tblPr firstRow="1" firstCol="1" bandRow="1">
                <a:effectLst/>
                <a:tableStyleId>{2D5ABB26-0587-4C30-8999-92F81FD0307C}</a:tableStyleId>
              </a:tblPr>
              <a:tblGrid>
                <a:gridCol w="4005989">
                  <a:extLst>
                    <a:ext uri="{9D8B030D-6E8A-4147-A177-3AD203B41FA5}">
                      <a16:colId xmlns:a16="http://schemas.microsoft.com/office/drawing/2014/main" val="4115185946"/>
                    </a:ext>
                  </a:extLst>
                </a:gridCol>
                <a:gridCol w="2950216">
                  <a:extLst>
                    <a:ext uri="{9D8B030D-6E8A-4147-A177-3AD203B41FA5}">
                      <a16:colId xmlns:a16="http://schemas.microsoft.com/office/drawing/2014/main" val="2725964667"/>
                    </a:ext>
                  </a:extLst>
                </a:gridCol>
                <a:gridCol w="3152449">
                  <a:extLst>
                    <a:ext uri="{9D8B030D-6E8A-4147-A177-3AD203B41FA5}">
                      <a16:colId xmlns:a16="http://schemas.microsoft.com/office/drawing/2014/main" val="2919747982"/>
                    </a:ext>
                  </a:extLst>
                </a:gridCol>
                <a:gridCol w="3313046">
                  <a:extLst>
                    <a:ext uri="{9D8B030D-6E8A-4147-A177-3AD203B41FA5}">
                      <a16:colId xmlns:a16="http://schemas.microsoft.com/office/drawing/2014/main" val="799458591"/>
                    </a:ext>
                  </a:extLst>
                </a:gridCol>
              </a:tblGrid>
              <a:tr h="378000">
                <a:tc>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Cancer type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Females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Persons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extLst>
                  <a:ext uri="{0D108BD9-81ED-4DB2-BD59-A6C34878D82A}">
                    <a16:rowId xmlns:a16="http://schemas.microsoft.com/office/drawing/2014/main" val="1204535126"/>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Colorectal (bowel)</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148208431"/>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Lung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165685086"/>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Breast</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1778022262"/>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Cervical</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99545496"/>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Prostate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951554230"/>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Head and neck</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96905692"/>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Uterine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23359736"/>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Liver</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err="1">
                          <a:solidFill>
                            <a:schemeClr val="tx1">
                              <a:lumMod val="100000"/>
                            </a:schemeClr>
                          </a:solidFill>
                          <a:effectLst/>
                          <a:latin typeface="Source Sans Pro" panose="020B0503030403020204" pitchFamily="34" charset="0"/>
                          <a:ea typeface="+mn-ea"/>
                          <a:cs typeface="+mn-cs"/>
                          <a:sym typeface=""/>
                        </a:rPr>
                        <a:t>n.p.</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914924945"/>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Bladder</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857191154"/>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Stomach</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err="1">
                          <a:solidFill>
                            <a:schemeClr val="tx1">
                              <a:lumMod val="100000"/>
                            </a:schemeClr>
                          </a:solidFill>
                          <a:effectLst/>
                          <a:latin typeface="Source Sans Pro" panose="020B0503030403020204" pitchFamily="34" charset="0"/>
                          <a:ea typeface="+mn-ea"/>
                          <a:cs typeface="+mn-cs"/>
                          <a:sym typeface=""/>
                        </a:rPr>
                        <a:t>n.p.</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33808891"/>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All cancers combined</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760096895"/>
                  </a:ext>
                </a:extLst>
              </a:tr>
            </a:tbl>
          </a:graphicData>
        </a:graphic>
      </p:graphicFrame>
    </p:spTree>
    <p:extLst>
      <p:ext uri="{BB962C8B-B14F-4D97-AF65-F5344CB8AC3E}">
        <p14:creationId xmlns:p14="http://schemas.microsoft.com/office/powerpoint/2010/main" val="2550026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AU" dirty="0"/>
              <a:t>Cancer</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57042" y="1800000"/>
            <a:ext cx="13345501" cy="661988"/>
          </a:xfrm>
        </p:spPr>
        <p:txBody>
          <a:bodyPr lIns="0" tIns="0" rIns="0" bIns="0"/>
          <a:lstStyle/>
          <a:p>
            <a:r>
              <a:rPr lang="en-US" dirty="0"/>
              <a:t>Number of deaths for Aboriginal and Torres Strait Islander people by sex, for all cancers combined and selected cancers, NSW, Qld, WA, SA and the NT, 2015-2019</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p:txBody>
          <a:bodyPr/>
          <a:lstStyle/>
          <a:p>
            <a:r>
              <a:rPr lang="en-AU" dirty="0"/>
              <a:t>Source: AIHW, 2021 [73]</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82442" y="7228820"/>
            <a:ext cx="13716000" cy="848380"/>
          </a:xfrm>
        </p:spPr>
        <p:txBody>
          <a:bodyPr lIns="0" tIns="0" rIns="0" bIns="0" numCol="1"/>
          <a:lstStyle/>
          <a:p>
            <a:r>
              <a:rPr lang="en-US" sz="1400" dirty="0"/>
              <a:t>Notes:		</a:t>
            </a:r>
          </a:p>
          <a:p>
            <a:pPr marL="228600" indent="-228600">
              <a:buFont typeface="+mj-lt"/>
              <a:buAutoNum type="arabicPeriod"/>
            </a:pPr>
            <a:r>
              <a:rPr lang="en-US" sz="1400" dirty="0"/>
              <a:t>Numbers of deaths due to cervical cancer are for females only, and prostate cancer is for males only.</a:t>
            </a:r>
          </a:p>
          <a:p>
            <a:pPr marL="228600" indent="-228600">
              <a:buFont typeface="+mj-lt"/>
              <a:buAutoNum type="arabicPeriod"/>
            </a:pPr>
            <a:r>
              <a:rPr lang="en-US" sz="1400" dirty="0"/>
              <a:t>All cancers combined include cancer types not listed in the table. </a:t>
            </a:r>
          </a:p>
          <a:p>
            <a:pPr marL="228600" indent="-228600">
              <a:buFont typeface="+mj-lt"/>
              <a:buAutoNum type="arabicPeriod"/>
            </a:pPr>
            <a:r>
              <a:rPr lang="en-US" sz="1400" dirty="0"/>
              <a:t>This table only includes deaths due to malignant neoplasms (cancerous tumours) and excludes deaths due to non-malignant neoplasms (in situ tumours, benign tumours and tumours of uncertain or unknown malignancy).</a:t>
            </a:r>
          </a:p>
          <a:p>
            <a:pPr marL="228600" indent="-228600">
              <a:buFont typeface="+mj-lt"/>
              <a:buAutoNum type="arabicPeriod"/>
            </a:pPr>
            <a:r>
              <a:rPr lang="en-US" sz="1400" dirty="0"/>
              <a:t>n/a – non applicable.</a:t>
            </a:r>
          </a:p>
          <a:p>
            <a:endParaRPr lang="en-AU" sz="1400" dirty="0"/>
          </a:p>
        </p:txBody>
      </p:sp>
      <p:graphicFrame>
        <p:nvGraphicFramePr>
          <p:cNvPr id="6" name="Table 5">
            <a:extLst>
              <a:ext uri="{FF2B5EF4-FFF2-40B4-BE49-F238E27FC236}">
                <a16:creationId xmlns:a16="http://schemas.microsoft.com/office/drawing/2014/main" id="{7BFE688E-28BB-B146-B441-007F18A76E87}"/>
              </a:ext>
            </a:extLst>
          </p:cNvPr>
          <p:cNvGraphicFramePr>
            <a:graphicFrameLocks noGrp="1"/>
          </p:cNvGraphicFramePr>
          <p:nvPr>
            <p:extLst>
              <p:ext uri="{D42A27DB-BD31-4B8C-83A1-F6EECF244321}">
                <p14:modId xmlns:p14="http://schemas.microsoft.com/office/powerpoint/2010/main" val="2067043770"/>
              </p:ext>
            </p:extLst>
          </p:nvPr>
        </p:nvGraphicFramePr>
        <p:xfrm>
          <a:off x="1564299" y="2448000"/>
          <a:ext cx="13421700" cy="4680000"/>
        </p:xfrm>
        <a:graphic>
          <a:graphicData uri="http://schemas.openxmlformats.org/drawingml/2006/table">
            <a:tbl>
              <a:tblPr firstRow="1" firstCol="1" bandRow="1">
                <a:effectLst/>
                <a:tableStyleId>{2D5ABB26-0587-4C30-8999-92F81FD0307C}</a:tableStyleId>
              </a:tblPr>
              <a:tblGrid>
                <a:gridCol w="2982600">
                  <a:extLst>
                    <a:ext uri="{9D8B030D-6E8A-4147-A177-3AD203B41FA5}">
                      <a16:colId xmlns:a16="http://schemas.microsoft.com/office/drawing/2014/main" val="668010408"/>
                    </a:ext>
                  </a:extLst>
                </a:gridCol>
                <a:gridCol w="3429990">
                  <a:extLst>
                    <a:ext uri="{9D8B030D-6E8A-4147-A177-3AD203B41FA5}">
                      <a16:colId xmlns:a16="http://schemas.microsoft.com/office/drawing/2014/main" val="3096118144"/>
                    </a:ext>
                  </a:extLst>
                </a:gridCol>
                <a:gridCol w="3696064">
                  <a:extLst>
                    <a:ext uri="{9D8B030D-6E8A-4147-A177-3AD203B41FA5}">
                      <a16:colId xmlns:a16="http://schemas.microsoft.com/office/drawing/2014/main" val="1602111527"/>
                    </a:ext>
                  </a:extLst>
                </a:gridCol>
                <a:gridCol w="3313046">
                  <a:extLst>
                    <a:ext uri="{9D8B030D-6E8A-4147-A177-3AD203B41FA5}">
                      <a16:colId xmlns:a16="http://schemas.microsoft.com/office/drawing/2014/main" val="2937961196"/>
                    </a:ext>
                  </a:extLst>
                </a:gridCol>
              </a:tblGrid>
              <a:tr h="360000">
                <a:tc>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Cancer site/type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Number of deaths - 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Number of deaths - Females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Total number of deaths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extLst>
                  <a:ext uri="{0D108BD9-81ED-4DB2-BD59-A6C34878D82A}">
                    <a16:rowId xmlns:a16="http://schemas.microsoft.com/office/drawing/2014/main" val="12409133"/>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Lung</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526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416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942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78200425"/>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Breast</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185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191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079888822"/>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Colorectal (bowel)</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148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128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276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697193790"/>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Prostate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543891144"/>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Head and neck</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162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219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619844336"/>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Melanoma (skin)</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700898218"/>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Liver</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170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267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962324044"/>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Non-Hodgkin lymphoma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58518777"/>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Uterine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356096305"/>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Unknown primary site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126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232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3722200"/>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Pancreatic</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123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240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1079561651"/>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Cervical</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322079535"/>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Kidney</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696661344"/>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Bladder</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61258784"/>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All cancers combined</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1,939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1,637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3,576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047594360"/>
                  </a:ext>
                </a:extLst>
              </a:tr>
            </a:tbl>
          </a:graphicData>
        </a:graphic>
      </p:graphicFrame>
    </p:spTree>
    <p:extLst>
      <p:ext uri="{BB962C8B-B14F-4D97-AF65-F5344CB8AC3E}">
        <p14:creationId xmlns:p14="http://schemas.microsoft.com/office/powerpoint/2010/main" val="3012912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3BDE-C3AF-E9A2-609A-2E314EFCD3FE}"/>
              </a:ext>
            </a:extLst>
          </p:cNvPr>
          <p:cNvSpPr>
            <a:spLocks noGrp="1"/>
          </p:cNvSpPr>
          <p:nvPr>
            <p:ph type="title"/>
          </p:nvPr>
        </p:nvSpPr>
        <p:spPr>
          <a:xfrm>
            <a:off x="1564299" y="970002"/>
            <a:ext cx="11211901" cy="553998"/>
          </a:xfrm>
          <a:prstGeom prst="rect">
            <a:avLst/>
          </a:prstGeom>
        </p:spPr>
        <p:txBody>
          <a:bodyPr/>
          <a:lstStyle/>
          <a:p>
            <a:r>
              <a:rPr lang="en-AU" dirty="0"/>
              <a:t>Diabetes</a:t>
            </a:r>
          </a:p>
        </p:txBody>
      </p:sp>
      <p:sp>
        <p:nvSpPr>
          <p:cNvPr id="3" name="Text Placeholder 2">
            <a:extLst>
              <a:ext uri="{FF2B5EF4-FFF2-40B4-BE49-F238E27FC236}">
                <a16:creationId xmlns:a16="http://schemas.microsoft.com/office/drawing/2014/main" id="{12F04A00-F85B-A2BD-C4B8-CE1D2489EC96}"/>
              </a:ext>
            </a:extLst>
          </p:cNvPr>
          <p:cNvSpPr>
            <a:spLocks noGrp="1"/>
          </p:cNvSpPr>
          <p:nvPr>
            <p:ph type="body" sz="quarter" idx="10"/>
          </p:nvPr>
        </p:nvSpPr>
        <p:spPr>
          <a:xfrm>
            <a:off x="1564299" y="1800000"/>
            <a:ext cx="13269301" cy="5510212"/>
          </a:xfrm>
        </p:spPr>
        <p:txBody>
          <a:bodyPr lIns="0" tIns="0" rIns="0" bIns="0"/>
          <a:lstStyle/>
          <a:p>
            <a:r>
              <a:rPr lang="en-US" dirty="0"/>
              <a:t>In 2021, 5.9% of Aboriginal and Torres Strait Islander people reported having diabetes as a long-term condition.</a:t>
            </a:r>
          </a:p>
          <a:p>
            <a:r>
              <a:rPr lang="en-US" dirty="0"/>
              <a:t>In 2019-20, there were 4,835 potentially preventable </a:t>
            </a:r>
            <a:r>
              <a:rPr lang="en-US" dirty="0" err="1"/>
              <a:t>hospitalisations</a:t>
            </a:r>
            <a:r>
              <a:rPr lang="en-US" dirty="0"/>
              <a:t> of Aboriginal and Torres Strait Islander people for a principal diagnosis of diabetes.</a:t>
            </a:r>
          </a:p>
          <a:p>
            <a:r>
              <a:rPr lang="en-US" dirty="0"/>
              <a:t>In 2022, diabetes was the second leading specific cause of death for Aboriginal and Torres Strait Islander people in NSW, Qld, SA, WA and the NT.</a:t>
            </a:r>
          </a:p>
          <a:p>
            <a:r>
              <a:rPr lang="en-US" dirty="0"/>
              <a:t>In 2018, endocrine disorders accounted for 3.3% of total disease burden among Aboriginal and Torres Strait Islander people. Of this, 87% was attributed to type 2 diabetes. </a:t>
            </a:r>
          </a:p>
          <a:p>
            <a:endParaRPr lang="en-AU" dirty="0"/>
          </a:p>
        </p:txBody>
      </p:sp>
    </p:spTree>
    <p:extLst>
      <p:ext uri="{BB962C8B-B14F-4D97-AF65-F5344CB8AC3E}">
        <p14:creationId xmlns:p14="http://schemas.microsoft.com/office/powerpoint/2010/main" val="2704364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a:xfrm>
            <a:off x="1564299" y="970002"/>
            <a:ext cx="11211901" cy="553998"/>
          </a:xfrm>
        </p:spPr>
        <p:txBody>
          <a:bodyPr/>
          <a:lstStyle/>
          <a:p>
            <a:r>
              <a:rPr lang="en-AU" dirty="0"/>
              <a:t>Diabetes</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64298" y="1800000"/>
            <a:ext cx="13421701" cy="360000"/>
          </a:xfrm>
        </p:spPr>
        <p:txBody>
          <a:bodyPr lIns="0" tIns="0" rIns="0" bIns="0"/>
          <a:lstStyle/>
          <a:p>
            <a:r>
              <a:rPr lang="en-US" dirty="0"/>
              <a:t>Incidence of diabetes, by diabetes type and sex, Aboriginal and Torres Strait Islander people, 2021 </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4296" y="8680450"/>
            <a:ext cx="9992704" cy="463550"/>
          </a:xfrm>
        </p:spPr>
        <p:txBody>
          <a:bodyPr lIns="0" tIns="0" rIns="0" bIns="0"/>
          <a:lstStyle/>
          <a:p>
            <a:r>
              <a:rPr lang="en-AU" dirty="0"/>
              <a:t>Source: AIHW, 2023 [86]</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64296" y="4942820"/>
            <a:ext cx="13421699" cy="1305580"/>
          </a:xfrm>
        </p:spPr>
        <p:txBody>
          <a:bodyPr lIns="0" tIns="0" rIns="0" bIns="0" numCol="1"/>
          <a:lstStyle/>
          <a:p>
            <a:r>
              <a:rPr lang="en-US" sz="1400" dirty="0"/>
              <a:t>Notes:	</a:t>
            </a:r>
          </a:p>
          <a:p>
            <a:pPr marL="342900" indent="-342900">
              <a:buFont typeface="+mj-lt"/>
              <a:buAutoNum type="arabicPeriod"/>
            </a:pPr>
            <a:r>
              <a:rPr lang="en-US" sz="1400" dirty="0"/>
              <a:t>Rates are per 100,000 population. 	</a:t>
            </a:r>
          </a:p>
          <a:p>
            <a:pPr marL="342900" indent="-342900">
              <a:buFont typeface="+mj-lt"/>
              <a:buAutoNum type="arabicPeriod"/>
            </a:pPr>
            <a:r>
              <a:rPr lang="en-US" sz="1400" dirty="0"/>
              <a:t>Rates may be influenced by the low capture on the National Diabetes Services Scheme of Aboriginal and Torres Strait Islander people living in places classified as remote and very remote.</a:t>
            </a:r>
          </a:p>
          <a:p>
            <a:pPr marL="342900" indent="-342900">
              <a:buFont typeface="+mj-lt"/>
              <a:buAutoNum type="arabicPeriod"/>
            </a:pPr>
            <a:r>
              <a:rPr lang="en-US" sz="1400" dirty="0"/>
              <a:t>Excludes persons whose Indigenous status was not stated or inadequately described.</a:t>
            </a:r>
          </a:p>
          <a:p>
            <a:endParaRPr lang="en-AU" sz="1400" dirty="0"/>
          </a:p>
        </p:txBody>
      </p:sp>
      <p:graphicFrame>
        <p:nvGraphicFramePr>
          <p:cNvPr id="6" name="Table 5">
            <a:extLst>
              <a:ext uri="{FF2B5EF4-FFF2-40B4-BE49-F238E27FC236}">
                <a16:creationId xmlns:a16="http://schemas.microsoft.com/office/drawing/2014/main" id="{4DC1C74A-B46C-D9B7-4EBE-C4FDDD914B0F}"/>
              </a:ext>
            </a:extLst>
          </p:cNvPr>
          <p:cNvGraphicFramePr>
            <a:graphicFrameLocks noGrp="1"/>
          </p:cNvGraphicFramePr>
          <p:nvPr>
            <p:extLst>
              <p:ext uri="{D42A27DB-BD31-4B8C-83A1-F6EECF244321}">
                <p14:modId xmlns:p14="http://schemas.microsoft.com/office/powerpoint/2010/main" val="1477842613"/>
              </p:ext>
            </p:extLst>
          </p:nvPr>
        </p:nvGraphicFramePr>
        <p:xfrm>
          <a:off x="1564296" y="2160000"/>
          <a:ext cx="13421699" cy="2700000"/>
        </p:xfrm>
        <a:graphic>
          <a:graphicData uri="http://schemas.openxmlformats.org/drawingml/2006/table">
            <a:tbl>
              <a:tblPr firstRow="1" firstCol="1" bandRow="1">
                <a:effectLst/>
                <a:tableStyleId>{2D5ABB26-0587-4C30-8999-92F81FD0307C}</a:tableStyleId>
              </a:tblPr>
              <a:tblGrid>
                <a:gridCol w="2472653">
                  <a:extLst>
                    <a:ext uri="{9D8B030D-6E8A-4147-A177-3AD203B41FA5}">
                      <a16:colId xmlns:a16="http://schemas.microsoft.com/office/drawing/2014/main" val="309510338"/>
                    </a:ext>
                  </a:extLst>
                </a:gridCol>
                <a:gridCol w="1823601">
                  <a:extLst>
                    <a:ext uri="{9D8B030D-6E8A-4147-A177-3AD203B41FA5}">
                      <a16:colId xmlns:a16="http://schemas.microsoft.com/office/drawing/2014/main" val="4269876061"/>
                    </a:ext>
                  </a:extLst>
                </a:gridCol>
                <a:gridCol w="1825089">
                  <a:extLst>
                    <a:ext uri="{9D8B030D-6E8A-4147-A177-3AD203B41FA5}">
                      <a16:colId xmlns:a16="http://schemas.microsoft.com/office/drawing/2014/main" val="3224156862"/>
                    </a:ext>
                  </a:extLst>
                </a:gridCol>
                <a:gridCol w="1825089">
                  <a:extLst>
                    <a:ext uri="{9D8B030D-6E8A-4147-A177-3AD203B41FA5}">
                      <a16:colId xmlns:a16="http://schemas.microsoft.com/office/drawing/2014/main" val="1361757194"/>
                    </a:ext>
                  </a:extLst>
                </a:gridCol>
                <a:gridCol w="1825089">
                  <a:extLst>
                    <a:ext uri="{9D8B030D-6E8A-4147-A177-3AD203B41FA5}">
                      <a16:colId xmlns:a16="http://schemas.microsoft.com/office/drawing/2014/main" val="2801916348"/>
                    </a:ext>
                  </a:extLst>
                </a:gridCol>
                <a:gridCol w="1825089">
                  <a:extLst>
                    <a:ext uri="{9D8B030D-6E8A-4147-A177-3AD203B41FA5}">
                      <a16:colId xmlns:a16="http://schemas.microsoft.com/office/drawing/2014/main" val="3786085442"/>
                    </a:ext>
                  </a:extLst>
                </a:gridCol>
                <a:gridCol w="1825089">
                  <a:extLst>
                    <a:ext uri="{9D8B030D-6E8A-4147-A177-3AD203B41FA5}">
                      <a16:colId xmlns:a16="http://schemas.microsoft.com/office/drawing/2014/main" val="2041679150"/>
                    </a:ext>
                  </a:extLst>
                </a:gridCol>
              </a:tblGrid>
              <a:tr h="540000">
                <a:tc>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gridSpan="3">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Number</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hMerge="1">
                  <a:txBody>
                    <a:bodyPr/>
                    <a:lstStyle/>
                    <a:p>
                      <a:endParaRPr lang="en-AU"/>
                    </a:p>
                  </a:txBody>
                  <a:tcPr/>
                </a:tc>
                <a:tc hMerge="1">
                  <a:txBody>
                    <a:bodyPr/>
                    <a:lstStyle/>
                    <a:p>
                      <a:endParaRPr lang="en-AU"/>
                    </a:p>
                  </a:txBody>
                  <a:tcPr/>
                </a:tc>
                <a:tc gridSpan="3">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Crude rate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610026710"/>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Diabetes type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Females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Persons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Females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Persons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061638942"/>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Type 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17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34273715"/>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Type 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1,009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968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1,977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230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220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225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732752754"/>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All diabetes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1,156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1,091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2,248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263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248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256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63972013"/>
                  </a:ext>
                </a:extLst>
              </a:tr>
            </a:tbl>
          </a:graphicData>
        </a:graphic>
      </p:graphicFrame>
    </p:spTree>
    <p:extLst>
      <p:ext uri="{BB962C8B-B14F-4D97-AF65-F5344CB8AC3E}">
        <p14:creationId xmlns:p14="http://schemas.microsoft.com/office/powerpoint/2010/main" val="2574961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3BDE-C3AF-E9A2-609A-2E314EFCD3FE}"/>
              </a:ext>
            </a:extLst>
          </p:cNvPr>
          <p:cNvSpPr>
            <a:spLocks noGrp="1"/>
          </p:cNvSpPr>
          <p:nvPr>
            <p:ph type="title"/>
          </p:nvPr>
        </p:nvSpPr>
        <p:spPr>
          <a:xfrm>
            <a:off x="1564299" y="970002"/>
            <a:ext cx="11211901" cy="553998"/>
          </a:xfrm>
          <a:prstGeom prst="rect">
            <a:avLst/>
          </a:prstGeom>
        </p:spPr>
        <p:txBody>
          <a:bodyPr/>
          <a:lstStyle/>
          <a:p>
            <a:r>
              <a:rPr lang="en-US" dirty="0"/>
              <a:t>Social and emotional wellbeing (including mental health)</a:t>
            </a:r>
          </a:p>
        </p:txBody>
      </p:sp>
      <p:sp>
        <p:nvSpPr>
          <p:cNvPr id="3" name="Text Placeholder 2">
            <a:extLst>
              <a:ext uri="{FF2B5EF4-FFF2-40B4-BE49-F238E27FC236}">
                <a16:creationId xmlns:a16="http://schemas.microsoft.com/office/drawing/2014/main" id="{12F04A00-F85B-A2BD-C4B8-CE1D2489EC96}"/>
              </a:ext>
            </a:extLst>
          </p:cNvPr>
          <p:cNvSpPr>
            <a:spLocks noGrp="1"/>
          </p:cNvSpPr>
          <p:nvPr>
            <p:ph type="body" sz="quarter" idx="10"/>
          </p:nvPr>
        </p:nvSpPr>
        <p:spPr>
          <a:xfrm>
            <a:off x="1564299" y="1800000"/>
            <a:ext cx="13269302" cy="5510212"/>
          </a:xfrm>
        </p:spPr>
        <p:txBody>
          <a:bodyPr lIns="0" tIns="0" rIns="0" bIns="0">
            <a:noAutofit/>
          </a:bodyPr>
          <a:lstStyle/>
          <a:p>
            <a:r>
              <a:rPr lang="en-US" dirty="0"/>
              <a:t>In 2018-19, 80% of Aboriginal and Torres Strait Islander males over 18 years of age reported feeling calm and peaceful all/most of the time and 87% felt happy all/most of the time. </a:t>
            </a:r>
          </a:p>
          <a:p>
            <a:r>
              <a:rPr lang="en-US" dirty="0"/>
              <a:t>In 2018-19, 78% of Aboriginal and Torres Strait Islander females over 18 years of age reported feeling calm and peaceful all/most of the time and 88% felt happy all/most of the time. </a:t>
            </a:r>
          </a:p>
          <a:p>
            <a:r>
              <a:rPr lang="en-US" dirty="0"/>
              <a:t>In 2018-19, 31% of Aboriginal people and 23% of Torres Strait Islander people aged 18 years and over reported high or very high levels of psychological distress.</a:t>
            </a:r>
          </a:p>
          <a:p>
            <a:r>
              <a:rPr lang="en-US" dirty="0"/>
              <a:t>In 2018-19, 25% of Aboriginal people and 17% of Torres Strait Islander people, aged two years and over, reported having a mental and/or behavioural condition.</a:t>
            </a:r>
          </a:p>
          <a:p>
            <a:r>
              <a:rPr lang="en-US" dirty="0"/>
              <a:t>In 2018-19, anxiety was the most common mental or behavioural condition reported by Aboriginal and Torres Strait Islander people aged two years and over (17%), followed by depression (13%).</a:t>
            </a:r>
          </a:p>
          <a:p>
            <a:r>
              <a:rPr lang="en-US" dirty="0"/>
              <a:t>In 2021-22, there were 25,440 hospital separations with a principal diagnosis of International Classification of Diseases (ICD) ‘mental and behavioural disorders’ identified as Aboriginal and Torres Strait Islander.</a:t>
            </a:r>
          </a:p>
          <a:p>
            <a:r>
              <a:rPr lang="en-US" dirty="0"/>
              <a:t>In 2022, 212 Aboriginal and Torres Strait Islander people living in NSW, Qld, WA, SA and the NT died from intentional self-harm. </a:t>
            </a:r>
          </a:p>
          <a:p>
            <a:r>
              <a:rPr lang="en-US" dirty="0"/>
              <a:t>In 2018, mental and substance use disorders accounted for 23% of total disease burden among Aboriginal and Torres Strait Islander people. Of all disease groups, mental and substance use disorders made the highest contribution to total burden.</a:t>
            </a:r>
          </a:p>
          <a:p>
            <a:endParaRPr lang="en-AU" dirty="0"/>
          </a:p>
        </p:txBody>
      </p:sp>
    </p:spTree>
    <p:extLst>
      <p:ext uri="{BB962C8B-B14F-4D97-AF65-F5344CB8AC3E}">
        <p14:creationId xmlns:p14="http://schemas.microsoft.com/office/powerpoint/2010/main" val="2660243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3BDE-C3AF-E9A2-609A-2E314EFCD3FE}"/>
              </a:ext>
            </a:extLst>
          </p:cNvPr>
          <p:cNvSpPr>
            <a:spLocks noGrp="1"/>
          </p:cNvSpPr>
          <p:nvPr>
            <p:ph type="title"/>
          </p:nvPr>
        </p:nvSpPr>
        <p:spPr>
          <a:xfrm>
            <a:off x="1564299" y="970002"/>
            <a:ext cx="11211901" cy="553998"/>
          </a:xfrm>
          <a:prstGeom prst="rect">
            <a:avLst/>
          </a:prstGeom>
        </p:spPr>
        <p:txBody>
          <a:bodyPr/>
          <a:lstStyle/>
          <a:p>
            <a:r>
              <a:rPr lang="en-AU" dirty="0"/>
              <a:t>Kidney health</a:t>
            </a:r>
          </a:p>
        </p:txBody>
      </p:sp>
      <p:sp>
        <p:nvSpPr>
          <p:cNvPr id="3" name="Text Placeholder 2">
            <a:extLst>
              <a:ext uri="{FF2B5EF4-FFF2-40B4-BE49-F238E27FC236}">
                <a16:creationId xmlns:a16="http://schemas.microsoft.com/office/drawing/2014/main" id="{12F04A00-F85B-A2BD-C4B8-CE1D2489EC96}"/>
              </a:ext>
            </a:extLst>
          </p:cNvPr>
          <p:cNvSpPr>
            <a:spLocks noGrp="1"/>
          </p:cNvSpPr>
          <p:nvPr>
            <p:ph type="body" sz="quarter" idx="10"/>
          </p:nvPr>
        </p:nvSpPr>
        <p:spPr>
          <a:xfrm>
            <a:off x="1564298" y="1800000"/>
            <a:ext cx="13421701" cy="5510212"/>
          </a:xfrm>
        </p:spPr>
        <p:txBody>
          <a:bodyPr lIns="0" tIns="0" rIns="0" bIns="0"/>
          <a:lstStyle/>
          <a:p>
            <a:r>
              <a:rPr lang="en-US" dirty="0"/>
              <a:t>In 2018-19, 1.8% of Aboriginal and Torres Strait Islander people (Aboriginal people: 1.9%; Torres Strait Islander people: 0.4%) reported kidney disease as a long-term health condition.</a:t>
            </a:r>
          </a:p>
          <a:p>
            <a:r>
              <a:rPr lang="en-US" dirty="0"/>
              <a:t>For 2018-2022, the age-</a:t>
            </a:r>
            <a:r>
              <a:rPr lang="en-US" dirty="0" err="1"/>
              <a:t>standardised</a:t>
            </a:r>
            <a:r>
              <a:rPr lang="en-US" dirty="0"/>
              <a:t> notification rate of end-stage renal disease (ESRD) was 605 per 1,000,000.</a:t>
            </a:r>
          </a:p>
          <a:p>
            <a:r>
              <a:rPr lang="en-US" dirty="0"/>
              <a:t>In 2022, 372 Aboriginal and Torres Strait Islander people commenced dialysis.</a:t>
            </a:r>
          </a:p>
          <a:p>
            <a:r>
              <a:rPr lang="en-US" dirty="0"/>
              <a:t>In 2022, 55 Aboriginal and Torres Strait Islander people received a kidney transplant.</a:t>
            </a:r>
          </a:p>
          <a:p>
            <a:r>
              <a:rPr lang="en-US" dirty="0"/>
              <a:t>In 2018-19 there were 242,274 </a:t>
            </a:r>
            <a:r>
              <a:rPr lang="en-US" dirty="0" err="1"/>
              <a:t>hospitalisations</a:t>
            </a:r>
            <a:r>
              <a:rPr lang="en-US" dirty="0"/>
              <a:t> for Aboriginal and Torres Strait Islander people for end-stage kidney disease (ESKD).</a:t>
            </a:r>
          </a:p>
          <a:p>
            <a:r>
              <a:rPr lang="en-US" dirty="0"/>
              <a:t>In 2022, the most common cause of death for dialysis patients was CVD (113 deaths).</a:t>
            </a:r>
          </a:p>
          <a:p>
            <a:r>
              <a:rPr lang="en-US" dirty="0"/>
              <a:t>For 2017-2021, the age-</a:t>
            </a:r>
            <a:r>
              <a:rPr lang="en-US" dirty="0" err="1"/>
              <a:t>standardised</a:t>
            </a:r>
            <a:r>
              <a:rPr lang="en-US" dirty="0"/>
              <a:t> death rate for kidney disease (as a major cause of death) for Aboriginal and Torres Strait Islander people living in NSW, Qld, WA, SA and the NT was 22 per 100,000. </a:t>
            </a:r>
          </a:p>
          <a:p>
            <a:r>
              <a:rPr lang="en-US" dirty="0"/>
              <a:t>In 2018, chronic kidney disease (CKD) was the 10</a:t>
            </a:r>
            <a:r>
              <a:rPr lang="en-US" baseline="30000" dirty="0"/>
              <a:t>th</a:t>
            </a:r>
            <a:r>
              <a:rPr lang="en-US" dirty="0"/>
              <a:t> leading specific cause of total disease burden among Aboriginal and Torres Strait Islander people (2.5%).</a:t>
            </a:r>
          </a:p>
        </p:txBody>
      </p:sp>
    </p:spTree>
    <p:extLst>
      <p:ext uri="{BB962C8B-B14F-4D97-AF65-F5344CB8AC3E}">
        <p14:creationId xmlns:p14="http://schemas.microsoft.com/office/powerpoint/2010/main" val="8124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EE0020B-9D4E-CC0F-A21C-CBE160EA4B46}"/>
              </a:ext>
            </a:extLst>
          </p:cNvPr>
          <p:cNvSpPr>
            <a:spLocks noGrp="1"/>
          </p:cNvSpPr>
          <p:nvPr>
            <p:ph type="title"/>
          </p:nvPr>
        </p:nvSpPr>
        <p:spPr>
          <a:xfrm>
            <a:off x="1564299" y="970002"/>
            <a:ext cx="11211901" cy="553998"/>
          </a:xfrm>
          <a:prstGeom prst="rect">
            <a:avLst/>
          </a:prstGeom>
        </p:spPr>
        <p:txBody>
          <a:bodyPr/>
          <a:lstStyle/>
          <a:p>
            <a:r>
              <a:rPr lang="en-AU" dirty="0"/>
              <a:t>Population</a:t>
            </a:r>
          </a:p>
        </p:txBody>
      </p:sp>
      <p:sp>
        <p:nvSpPr>
          <p:cNvPr id="3" name="Text Placeholder 2">
            <a:extLst>
              <a:ext uri="{FF2B5EF4-FFF2-40B4-BE49-F238E27FC236}">
                <a16:creationId xmlns:a16="http://schemas.microsoft.com/office/drawing/2014/main" id="{49218F83-1D39-B9D0-7468-C3FF08861098}"/>
              </a:ext>
            </a:extLst>
          </p:cNvPr>
          <p:cNvSpPr>
            <a:spLocks noGrp="1"/>
          </p:cNvSpPr>
          <p:nvPr>
            <p:ph type="body" sz="quarter" idx="10"/>
          </p:nvPr>
        </p:nvSpPr>
        <p:spPr>
          <a:xfrm>
            <a:off x="1566000" y="1800000"/>
            <a:ext cx="13431152" cy="2005012"/>
          </a:xfrm>
        </p:spPr>
        <p:txBody>
          <a:bodyPr lIns="0" tIns="0" rIns="0" bIns="0"/>
          <a:lstStyle/>
          <a:p>
            <a:r>
              <a:rPr lang="en-US" dirty="0"/>
              <a:t>In 2023, the estimated Australian Aboriginal and Torres Strait Islander population was 913,889.</a:t>
            </a:r>
          </a:p>
          <a:p>
            <a:r>
              <a:rPr lang="en-US" dirty="0"/>
              <a:t>In 2023, NSW had the highest number of Aboriginal and Torres Strait Islander people (the estimated population was 303,186 people, 33% of the total Aboriginal and Torres Strait Islander population).</a:t>
            </a:r>
          </a:p>
          <a:p>
            <a:r>
              <a:rPr lang="en-US" dirty="0"/>
              <a:t>In 2023, the NT had the highest proportion of Aboriginal and Torres Strait Islander people in its population, with 32% of the NT population identifying as Aboriginal and/or Torres Strait Islander.</a:t>
            </a:r>
          </a:p>
          <a:p>
            <a:endParaRPr lang="en-AU" dirty="0"/>
          </a:p>
        </p:txBody>
      </p:sp>
    </p:spTree>
    <p:extLst>
      <p:ext uri="{BB962C8B-B14F-4D97-AF65-F5344CB8AC3E}">
        <p14:creationId xmlns:p14="http://schemas.microsoft.com/office/powerpoint/2010/main" val="4007455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AU" dirty="0"/>
              <a:t>Kidney health</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57042" y="1800000"/>
            <a:ext cx="13345501" cy="661988"/>
          </a:xfrm>
        </p:spPr>
        <p:txBody>
          <a:bodyPr lIns="0" tIns="0" rIns="0" bIns="0"/>
          <a:lstStyle/>
          <a:p>
            <a:r>
              <a:rPr lang="en-US" dirty="0"/>
              <a:t>Numbers of notifications and age-</a:t>
            </a:r>
            <a:r>
              <a:rPr lang="en-US" dirty="0" err="1"/>
              <a:t>standardised</a:t>
            </a:r>
            <a:r>
              <a:rPr lang="en-US" dirty="0"/>
              <a:t> notification rates for ESRD for Aboriginal and Torres Strait Islander people, selected jurisdictions, Australia, 2018-2022</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4298" y="8680450"/>
            <a:ext cx="9992701" cy="463550"/>
          </a:xfrm>
        </p:spPr>
        <p:txBody>
          <a:bodyPr lIns="0" tIns="0" rIns="0" bIns="0"/>
          <a:lstStyle/>
          <a:p>
            <a:r>
              <a:rPr lang="en-US" dirty="0"/>
              <a:t>Source: Derived from ANZDATA, 2023 [106], ABS, 2019 [28] </a:t>
            </a:r>
            <a:endParaRPr lang="en-AU" dirty="0"/>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57042" y="6771620"/>
            <a:ext cx="13428958" cy="1305580"/>
          </a:xfrm>
        </p:spPr>
        <p:txBody>
          <a:bodyPr lIns="0" tIns="0" rIns="0" bIns="0" numCol="1"/>
          <a:lstStyle/>
          <a:p>
            <a:r>
              <a:rPr lang="en-US" sz="1400" dirty="0"/>
              <a:t>Notes:	</a:t>
            </a:r>
          </a:p>
          <a:p>
            <a:pPr marL="228600" indent="-228600">
              <a:buFont typeface="+mj-lt"/>
              <a:buAutoNum type="arabicPeriod"/>
            </a:pPr>
            <a:r>
              <a:rPr lang="en-US" sz="1400" dirty="0"/>
              <a:t>Rates per 1,000,000 population have been standardised using the ERP from 30 June  2001.</a:t>
            </a:r>
          </a:p>
          <a:p>
            <a:pPr marL="228600" indent="-228600">
              <a:buFont typeface="+mj-lt"/>
              <a:buAutoNum type="arabicPeriod"/>
            </a:pPr>
            <a:r>
              <a:rPr lang="en-US" sz="1400" dirty="0"/>
              <a:t>Notification rates for Tas and the ACT have not been shown separately because of the small numbers of notifications but are included in the figures for Australia. </a:t>
            </a:r>
          </a:p>
          <a:p>
            <a:endParaRPr lang="en-AU" sz="1400" dirty="0"/>
          </a:p>
        </p:txBody>
      </p:sp>
      <p:graphicFrame>
        <p:nvGraphicFramePr>
          <p:cNvPr id="6" name="Table 5">
            <a:extLst>
              <a:ext uri="{FF2B5EF4-FFF2-40B4-BE49-F238E27FC236}">
                <a16:creationId xmlns:a16="http://schemas.microsoft.com/office/drawing/2014/main" id="{BF2A2C73-2153-EE00-8AAF-C67F32213B96}"/>
              </a:ext>
            </a:extLst>
          </p:cNvPr>
          <p:cNvGraphicFramePr>
            <a:graphicFrameLocks noGrp="1"/>
          </p:cNvGraphicFramePr>
          <p:nvPr>
            <p:extLst>
              <p:ext uri="{D42A27DB-BD31-4B8C-83A1-F6EECF244321}">
                <p14:modId xmlns:p14="http://schemas.microsoft.com/office/powerpoint/2010/main" val="546135195"/>
              </p:ext>
            </p:extLst>
          </p:nvPr>
        </p:nvGraphicFramePr>
        <p:xfrm>
          <a:off x="1564298" y="2448000"/>
          <a:ext cx="13421700" cy="4212000"/>
        </p:xfrm>
        <a:graphic>
          <a:graphicData uri="http://schemas.openxmlformats.org/drawingml/2006/table">
            <a:tbl>
              <a:tblPr firstRow="1" firstCol="1" bandRow="1">
                <a:effectLst/>
                <a:tableStyleId>{2D5ABB26-0587-4C30-8999-92F81FD0307C}</a:tableStyleId>
              </a:tblPr>
              <a:tblGrid>
                <a:gridCol w="3736602">
                  <a:extLst>
                    <a:ext uri="{9D8B030D-6E8A-4147-A177-3AD203B41FA5}">
                      <a16:colId xmlns:a16="http://schemas.microsoft.com/office/drawing/2014/main" val="542426618"/>
                    </a:ext>
                  </a:extLst>
                </a:gridCol>
                <a:gridCol w="6651794">
                  <a:extLst>
                    <a:ext uri="{9D8B030D-6E8A-4147-A177-3AD203B41FA5}">
                      <a16:colId xmlns:a16="http://schemas.microsoft.com/office/drawing/2014/main" val="1950784337"/>
                    </a:ext>
                  </a:extLst>
                </a:gridCol>
                <a:gridCol w="3033304">
                  <a:extLst>
                    <a:ext uri="{9D8B030D-6E8A-4147-A177-3AD203B41FA5}">
                      <a16:colId xmlns:a16="http://schemas.microsoft.com/office/drawing/2014/main" val="2356495729"/>
                    </a:ext>
                  </a:extLst>
                </a:gridCol>
              </a:tblGrid>
              <a:tr h="468000">
                <a:tc>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Aboriginal and Torres Strait Islander</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endParaRPr lang="en-AU"/>
                    </a:p>
                  </a:txBody>
                  <a:tcPr/>
                </a:tc>
                <a:extLst>
                  <a:ext uri="{0D108BD9-81ED-4DB2-BD59-A6C34878D82A}">
                    <a16:rowId xmlns:a16="http://schemas.microsoft.com/office/drawing/2014/main" val="1416041238"/>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Jurisdiction</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Number</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Rate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extLst>
                  <a:ext uri="{0D108BD9-81ED-4DB2-BD59-A6C34878D82A}">
                    <a16:rowId xmlns:a16="http://schemas.microsoft.com/office/drawing/2014/main" val="1951915433"/>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NSW</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173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798643120"/>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Vic</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277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166885822"/>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Qld</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492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637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099542560"/>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WA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401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1,071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35084642"/>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SA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709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071258869"/>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NT</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533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1,781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936983319"/>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Australia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1,788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605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96663417"/>
                  </a:ext>
                </a:extLst>
              </a:tr>
            </a:tbl>
          </a:graphicData>
        </a:graphic>
      </p:graphicFrame>
    </p:spTree>
    <p:extLst>
      <p:ext uri="{BB962C8B-B14F-4D97-AF65-F5344CB8AC3E}">
        <p14:creationId xmlns:p14="http://schemas.microsoft.com/office/powerpoint/2010/main" val="702529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a:xfrm>
            <a:off x="1564299" y="970002"/>
            <a:ext cx="11211901" cy="553998"/>
          </a:xfrm>
        </p:spPr>
        <p:txBody>
          <a:bodyPr/>
          <a:lstStyle/>
          <a:p>
            <a:r>
              <a:rPr lang="en-AU" dirty="0"/>
              <a:t>Kidney health</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64298" y="1800000"/>
            <a:ext cx="13421701" cy="661988"/>
          </a:xfrm>
        </p:spPr>
        <p:txBody>
          <a:bodyPr lIns="0" tIns="0" rIns="0" bIns="0"/>
          <a:lstStyle/>
          <a:p>
            <a:r>
              <a:rPr lang="en-US" dirty="0"/>
              <a:t>Numbers of notifications and notification rates of ESRD for Aboriginal and Torres Strait Islander people by age-group, Australia, 2018-2022</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72236" y="8680450"/>
            <a:ext cx="9984764" cy="463550"/>
          </a:xfrm>
        </p:spPr>
        <p:txBody>
          <a:bodyPr lIns="0" tIns="0" rIns="0" bIns="0"/>
          <a:lstStyle/>
          <a:p>
            <a:r>
              <a:rPr lang="en-US" dirty="0"/>
              <a:t>Source: Derived from ANZDATA, 2023 [107], ABS, 2019 [28]</a:t>
            </a:r>
            <a:endParaRPr lang="en-AU" dirty="0"/>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72236" y="7766049"/>
            <a:ext cx="13421701" cy="463551"/>
          </a:xfrm>
        </p:spPr>
        <p:txBody>
          <a:bodyPr lIns="0" tIns="0" rIns="0" bIns="0"/>
          <a:lstStyle/>
          <a:p>
            <a:r>
              <a:rPr lang="en-US" sz="1400" dirty="0"/>
              <a:t>Notes: Rates per 1,000,000 population.</a:t>
            </a:r>
          </a:p>
          <a:p>
            <a:endParaRPr lang="en-AU" dirty="0"/>
          </a:p>
        </p:txBody>
      </p:sp>
      <p:graphicFrame>
        <p:nvGraphicFramePr>
          <p:cNvPr id="6" name="Table 5">
            <a:extLst>
              <a:ext uri="{FF2B5EF4-FFF2-40B4-BE49-F238E27FC236}">
                <a16:creationId xmlns:a16="http://schemas.microsoft.com/office/drawing/2014/main" id="{D3B107A0-FF44-0EEA-89C8-8A7580EE85BE}"/>
              </a:ext>
            </a:extLst>
          </p:cNvPr>
          <p:cNvGraphicFramePr>
            <a:graphicFrameLocks noGrp="1"/>
          </p:cNvGraphicFramePr>
          <p:nvPr>
            <p:extLst>
              <p:ext uri="{D42A27DB-BD31-4B8C-83A1-F6EECF244321}">
                <p14:modId xmlns:p14="http://schemas.microsoft.com/office/powerpoint/2010/main" val="4178855599"/>
              </p:ext>
            </p:extLst>
          </p:nvPr>
        </p:nvGraphicFramePr>
        <p:xfrm>
          <a:off x="1564298" y="2448000"/>
          <a:ext cx="13421700" cy="5184000"/>
        </p:xfrm>
        <a:graphic>
          <a:graphicData uri="http://schemas.openxmlformats.org/drawingml/2006/table">
            <a:tbl>
              <a:tblPr firstRow="1" firstCol="1" bandRow="1">
                <a:effectLst/>
                <a:tableStyleId>{2D5ABB26-0587-4C30-8999-92F81FD0307C}</a:tableStyleId>
              </a:tblPr>
              <a:tblGrid>
                <a:gridCol w="4473900">
                  <a:extLst>
                    <a:ext uri="{9D8B030D-6E8A-4147-A177-3AD203B41FA5}">
                      <a16:colId xmlns:a16="http://schemas.microsoft.com/office/drawing/2014/main" val="1506347915"/>
                    </a:ext>
                  </a:extLst>
                </a:gridCol>
                <a:gridCol w="4473900">
                  <a:extLst>
                    <a:ext uri="{9D8B030D-6E8A-4147-A177-3AD203B41FA5}">
                      <a16:colId xmlns:a16="http://schemas.microsoft.com/office/drawing/2014/main" val="623613485"/>
                    </a:ext>
                  </a:extLst>
                </a:gridCol>
                <a:gridCol w="4473900">
                  <a:extLst>
                    <a:ext uri="{9D8B030D-6E8A-4147-A177-3AD203B41FA5}">
                      <a16:colId xmlns:a16="http://schemas.microsoft.com/office/drawing/2014/main" val="3928540253"/>
                    </a:ext>
                  </a:extLst>
                </a:gridCol>
              </a:tblGrid>
              <a:tr h="432000">
                <a:tc rowSpan="2">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Age-group (years)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Aboriginal and Torres Strait Islander</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endParaRPr lang="en-AU"/>
                    </a:p>
                  </a:txBody>
                  <a:tcPr/>
                </a:tc>
                <a:extLst>
                  <a:ext uri="{0D108BD9-81ED-4DB2-BD59-A6C34878D82A}">
                    <a16:rowId xmlns:a16="http://schemas.microsoft.com/office/drawing/2014/main" val="1582409412"/>
                  </a:ext>
                </a:extLst>
              </a:tr>
              <a:tr h="432000">
                <a:tc vMerge="1">
                  <a:txBody>
                    <a:bodyPr/>
                    <a:lstStyle/>
                    <a:p>
                      <a:endParaRPr lang="en-AU"/>
                    </a:p>
                  </a:txBody>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Number</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Crude rate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extLst>
                  <a:ext uri="{0D108BD9-81ED-4DB2-BD59-A6C34878D82A}">
                    <a16:rowId xmlns:a16="http://schemas.microsoft.com/office/drawing/2014/main" val="90242357"/>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0-14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324796596"/>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15-24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422509128"/>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25-34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139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211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48464443"/>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35-44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249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550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429010058"/>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45-54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521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1,220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851511039"/>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55-64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509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1,638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1800789366"/>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65-74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271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1,695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105333471"/>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779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1629249214"/>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All ages (crude)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1,788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415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330691438"/>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All ages (age-standardised)</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1,788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605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750243079"/>
                  </a:ext>
                </a:extLst>
              </a:tr>
            </a:tbl>
          </a:graphicData>
        </a:graphic>
      </p:graphicFrame>
    </p:spTree>
    <p:extLst>
      <p:ext uri="{BB962C8B-B14F-4D97-AF65-F5344CB8AC3E}">
        <p14:creationId xmlns:p14="http://schemas.microsoft.com/office/powerpoint/2010/main" val="3392202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3BDE-C3AF-E9A2-609A-2E314EFCD3FE}"/>
              </a:ext>
            </a:extLst>
          </p:cNvPr>
          <p:cNvSpPr>
            <a:spLocks noGrp="1"/>
          </p:cNvSpPr>
          <p:nvPr>
            <p:ph type="title"/>
          </p:nvPr>
        </p:nvSpPr>
        <p:spPr>
          <a:xfrm>
            <a:off x="1564299" y="970002"/>
            <a:ext cx="11211901" cy="553998"/>
          </a:xfrm>
          <a:prstGeom prst="rect">
            <a:avLst/>
          </a:prstGeom>
        </p:spPr>
        <p:txBody>
          <a:bodyPr/>
          <a:lstStyle/>
          <a:p>
            <a:r>
              <a:rPr lang="en-US" dirty="0"/>
              <a:t>Injury, including family violence</a:t>
            </a:r>
          </a:p>
        </p:txBody>
      </p:sp>
      <p:sp>
        <p:nvSpPr>
          <p:cNvPr id="3" name="Text Placeholder 2">
            <a:extLst>
              <a:ext uri="{FF2B5EF4-FFF2-40B4-BE49-F238E27FC236}">
                <a16:creationId xmlns:a16="http://schemas.microsoft.com/office/drawing/2014/main" id="{12F04A00-F85B-A2BD-C4B8-CE1D2489EC96}"/>
              </a:ext>
            </a:extLst>
          </p:cNvPr>
          <p:cNvSpPr>
            <a:spLocks noGrp="1"/>
          </p:cNvSpPr>
          <p:nvPr>
            <p:ph type="body" sz="quarter" idx="10"/>
          </p:nvPr>
        </p:nvSpPr>
        <p:spPr>
          <a:xfrm>
            <a:off x="1564298" y="1800000"/>
            <a:ext cx="13421701" cy="5510212"/>
          </a:xfrm>
        </p:spPr>
        <p:txBody>
          <a:bodyPr lIns="0" tIns="0" rIns="0" bIns="0"/>
          <a:lstStyle/>
          <a:p>
            <a:r>
              <a:rPr lang="en-US" dirty="0"/>
              <a:t>In 2018-19, 16% of Aboriginal and Torres Strait Islander people aged 15 years and over had experienced physical harm or threatened physical harm at least once in the last 12 months.</a:t>
            </a:r>
          </a:p>
          <a:p>
            <a:r>
              <a:rPr lang="en-US" dirty="0"/>
              <a:t>In 2021-22, injury was the second leading cause of </a:t>
            </a:r>
            <a:r>
              <a:rPr lang="en-US" dirty="0" err="1"/>
              <a:t>hospitalisation</a:t>
            </a:r>
            <a:r>
              <a:rPr lang="en-US" dirty="0"/>
              <a:t> (excluding dialysis) for Aboriginal and Torres Strait Islander people.</a:t>
            </a:r>
          </a:p>
          <a:p>
            <a:r>
              <a:rPr lang="en-US" dirty="0"/>
              <a:t>In 2021-22, the leading cause of injury-related </a:t>
            </a:r>
            <a:r>
              <a:rPr lang="en-US" dirty="0" err="1"/>
              <a:t>hospitalisations</a:t>
            </a:r>
            <a:r>
              <a:rPr lang="en-US" dirty="0"/>
              <a:t> among Aboriginal and Torres Strait Islander people was falls (21%).</a:t>
            </a:r>
          </a:p>
          <a:p>
            <a:r>
              <a:rPr lang="en-US" dirty="0"/>
              <a:t>In 2022, intentional self-harm was the leading specific cause of injury deaths in NSW, Qld, WA, SA and the NT (4.6% of all Aboriginal and Torres Strait Islander deaths).</a:t>
            </a:r>
          </a:p>
          <a:p>
            <a:r>
              <a:rPr lang="en-US" dirty="0"/>
              <a:t>In 2018, of all disease groups, injury made the second highest contribution to the total disease burden among Aboriginal and Torres Strait Islander people (12%).</a:t>
            </a:r>
          </a:p>
          <a:p>
            <a:endParaRPr lang="en-AU" dirty="0"/>
          </a:p>
        </p:txBody>
      </p:sp>
    </p:spTree>
    <p:extLst>
      <p:ext uri="{BB962C8B-B14F-4D97-AF65-F5344CB8AC3E}">
        <p14:creationId xmlns:p14="http://schemas.microsoft.com/office/powerpoint/2010/main" val="1100831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3BDE-C3AF-E9A2-609A-2E314EFCD3FE}"/>
              </a:ext>
            </a:extLst>
          </p:cNvPr>
          <p:cNvSpPr>
            <a:spLocks noGrp="1"/>
          </p:cNvSpPr>
          <p:nvPr>
            <p:ph type="title"/>
          </p:nvPr>
        </p:nvSpPr>
        <p:spPr>
          <a:xfrm>
            <a:off x="1564299" y="970002"/>
            <a:ext cx="11211901" cy="553998"/>
          </a:xfrm>
          <a:prstGeom prst="rect">
            <a:avLst/>
          </a:prstGeom>
        </p:spPr>
        <p:txBody>
          <a:bodyPr/>
          <a:lstStyle/>
          <a:p>
            <a:r>
              <a:rPr lang="en-US" dirty="0"/>
              <a:t>Respiratory health</a:t>
            </a:r>
          </a:p>
        </p:txBody>
      </p:sp>
      <p:sp>
        <p:nvSpPr>
          <p:cNvPr id="3" name="Text Placeholder 2">
            <a:extLst>
              <a:ext uri="{FF2B5EF4-FFF2-40B4-BE49-F238E27FC236}">
                <a16:creationId xmlns:a16="http://schemas.microsoft.com/office/drawing/2014/main" id="{12F04A00-F85B-A2BD-C4B8-CE1D2489EC96}"/>
              </a:ext>
            </a:extLst>
          </p:cNvPr>
          <p:cNvSpPr>
            <a:spLocks noGrp="1"/>
          </p:cNvSpPr>
          <p:nvPr>
            <p:ph type="body" sz="quarter" idx="10"/>
          </p:nvPr>
        </p:nvSpPr>
        <p:spPr>
          <a:xfrm>
            <a:off x="1564299" y="1800000"/>
            <a:ext cx="13269302" cy="5510212"/>
          </a:xfrm>
        </p:spPr>
        <p:txBody>
          <a:bodyPr lIns="0" tIns="0" rIns="180000" bIns="0"/>
          <a:lstStyle/>
          <a:p>
            <a:r>
              <a:rPr lang="en-US" dirty="0"/>
              <a:t>For December 2021-September 2023, there were 421,696 confirmed and probable cases of coronavirus disease (COVID-19) among Aboriginal and Torres Strait Islander people.</a:t>
            </a:r>
          </a:p>
          <a:p>
            <a:r>
              <a:rPr lang="en-US" dirty="0"/>
              <a:t>In 2021, 13% of Aboriginal and Torres Strait Islander people reported having asthma and 2.2% chronic obstructive pulmonary disease (COPD). </a:t>
            </a:r>
          </a:p>
          <a:p>
            <a:r>
              <a:rPr lang="en-US" dirty="0"/>
              <a:t>In 2018-19, 29% of Aboriginal and Torres Strait Islander people reported having a long-term respiratory condition. </a:t>
            </a:r>
          </a:p>
          <a:p>
            <a:r>
              <a:rPr lang="en-US" dirty="0"/>
              <a:t>For 2021-22, there were 26,770 </a:t>
            </a:r>
            <a:r>
              <a:rPr lang="en-US" dirty="0" err="1"/>
              <a:t>hospitalisations</a:t>
            </a:r>
            <a:r>
              <a:rPr lang="en-US" dirty="0"/>
              <a:t> for respiratory disease among Aboriginal and Torres Strait Islander people.</a:t>
            </a:r>
          </a:p>
          <a:p>
            <a:r>
              <a:rPr lang="en-US" dirty="0"/>
              <a:t>For August 2021-September 2023, there were 220 deaths from COVID-19 among Aboriginal and Torres Strait Islander people.</a:t>
            </a:r>
          </a:p>
          <a:p>
            <a:r>
              <a:rPr lang="en-US" dirty="0"/>
              <a:t>In 2022, chronic lower respiratory disease was the third leading cause of death overall for Aboriginal and Torres Strait Islander people living in NSW, Qld, WA, SA and the NT.</a:t>
            </a:r>
          </a:p>
          <a:p>
            <a:r>
              <a:rPr lang="en-US" dirty="0"/>
              <a:t>In 2018, COPD was the 2</a:t>
            </a:r>
            <a:r>
              <a:rPr lang="en-US" baseline="30000" dirty="0"/>
              <a:t>nd</a:t>
            </a:r>
            <a:r>
              <a:rPr lang="en-US" dirty="0"/>
              <a:t> leading specific cause of total disease burden among Aboriginal and Torres Strait Islander people, and asthma the 11</a:t>
            </a:r>
            <a:r>
              <a:rPr lang="en-US" baseline="30000" dirty="0"/>
              <a:t>th</a:t>
            </a:r>
            <a:r>
              <a:rPr lang="en-US" dirty="0"/>
              <a:t>.</a:t>
            </a:r>
          </a:p>
          <a:p>
            <a:endParaRPr lang="en-AU" dirty="0"/>
          </a:p>
        </p:txBody>
      </p:sp>
    </p:spTree>
    <p:extLst>
      <p:ext uri="{BB962C8B-B14F-4D97-AF65-F5344CB8AC3E}">
        <p14:creationId xmlns:p14="http://schemas.microsoft.com/office/powerpoint/2010/main" val="1114466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US" dirty="0"/>
              <a:t>Respiratory health</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57042" y="1800000"/>
            <a:ext cx="13345501" cy="661988"/>
          </a:xfrm>
        </p:spPr>
        <p:txBody>
          <a:bodyPr lIns="0" tIns="0" rIns="0" bIns="0"/>
          <a:lstStyle/>
          <a:p>
            <a:r>
              <a:rPr lang="en-US" dirty="0"/>
              <a:t>Long-term respiratory diseases among Aboriginal and Torres Strait Islander people, by age-group and remoteness, all jurisdictions, 2018-19, proportion (%)</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4298" y="8680450"/>
            <a:ext cx="9992701" cy="463550"/>
          </a:xfrm>
        </p:spPr>
        <p:txBody>
          <a:bodyPr lIns="0" tIns="0" rIns="0" bIns="0"/>
          <a:lstStyle/>
          <a:p>
            <a:r>
              <a:rPr lang="en-AU" dirty="0"/>
              <a:t>Source: ABS, 2019 [63] </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64298" y="6695420"/>
            <a:ext cx="13345501" cy="1305580"/>
          </a:xfrm>
        </p:spPr>
        <p:txBody>
          <a:bodyPr lIns="0" tIns="0" rIns="0" bIns="0" numCol="1"/>
          <a:lstStyle/>
          <a:p>
            <a:r>
              <a:rPr lang="en-US" sz="1400" dirty="0"/>
              <a:t>Notes:	</a:t>
            </a:r>
          </a:p>
          <a:p>
            <a:pPr marL="228600" indent="-228600">
              <a:buFont typeface="+mj-lt"/>
              <a:buAutoNum type="arabicPeriod"/>
            </a:pPr>
            <a:r>
              <a:rPr lang="en-US" sz="1400" dirty="0"/>
              <a:t>‘Other diseases of the respiratory system’ includes hay fever and allergic rhinitis, chronic sinusitis, all other diseases of respiratory system, symptoms/signs involving respiratory systems.</a:t>
            </a:r>
          </a:p>
          <a:p>
            <a:pPr marL="228600" indent="-228600">
              <a:buFont typeface="+mj-lt"/>
              <a:buAutoNum type="arabicPeriod"/>
            </a:pPr>
            <a:r>
              <a:rPr lang="en-US" sz="1400" dirty="0"/>
              <a:t>n/a – non applicable, information unavailable.</a:t>
            </a:r>
          </a:p>
          <a:p>
            <a:endParaRPr lang="en-AU" sz="1400" dirty="0"/>
          </a:p>
        </p:txBody>
      </p:sp>
      <p:graphicFrame>
        <p:nvGraphicFramePr>
          <p:cNvPr id="6" name="Table 5">
            <a:extLst>
              <a:ext uri="{FF2B5EF4-FFF2-40B4-BE49-F238E27FC236}">
                <a16:creationId xmlns:a16="http://schemas.microsoft.com/office/drawing/2014/main" id="{A594E0D1-DD47-ECB3-8915-A89913226EB6}"/>
              </a:ext>
            </a:extLst>
          </p:cNvPr>
          <p:cNvGraphicFramePr>
            <a:graphicFrameLocks noGrp="1"/>
          </p:cNvGraphicFramePr>
          <p:nvPr>
            <p:extLst>
              <p:ext uri="{D42A27DB-BD31-4B8C-83A1-F6EECF244321}">
                <p14:modId xmlns:p14="http://schemas.microsoft.com/office/powerpoint/2010/main" val="2718002184"/>
              </p:ext>
            </p:extLst>
          </p:nvPr>
        </p:nvGraphicFramePr>
        <p:xfrm>
          <a:off x="1564298" y="2448000"/>
          <a:ext cx="13421702" cy="4140000"/>
        </p:xfrm>
        <a:graphic>
          <a:graphicData uri="http://schemas.openxmlformats.org/drawingml/2006/table">
            <a:tbl>
              <a:tblPr firstRow="1" firstCol="1" bandRow="1">
                <a:effectLst/>
                <a:tableStyleId>{2D5ABB26-0587-4C30-8999-92F81FD0307C}</a:tableStyleId>
              </a:tblPr>
              <a:tblGrid>
                <a:gridCol w="2573703">
                  <a:extLst>
                    <a:ext uri="{9D8B030D-6E8A-4147-A177-3AD203B41FA5}">
                      <a16:colId xmlns:a16="http://schemas.microsoft.com/office/drawing/2014/main" val="3820734998"/>
                    </a:ext>
                  </a:extLst>
                </a:gridCol>
                <a:gridCol w="1212018">
                  <a:extLst>
                    <a:ext uri="{9D8B030D-6E8A-4147-A177-3AD203B41FA5}">
                      <a16:colId xmlns:a16="http://schemas.microsoft.com/office/drawing/2014/main" val="868111536"/>
                    </a:ext>
                  </a:extLst>
                </a:gridCol>
                <a:gridCol w="1212018">
                  <a:extLst>
                    <a:ext uri="{9D8B030D-6E8A-4147-A177-3AD203B41FA5}">
                      <a16:colId xmlns:a16="http://schemas.microsoft.com/office/drawing/2014/main" val="3041413259"/>
                    </a:ext>
                  </a:extLst>
                </a:gridCol>
                <a:gridCol w="1212018">
                  <a:extLst>
                    <a:ext uri="{9D8B030D-6E8A-4147-A177-3AD203B41FA5}">
                      <a16:colId xmlns:a16="http://schemas.microsoft.com/office/drawing/2014/main" val="1405517032"/>
                    </a:ext>
                  </a:extLst>
                </a:gridCol>
                <a:gridCol w="1212018">
                  <a:extLst>
                    <a:ext uri="{9D8B030D-6E8A-4147-A177-3AD203B41FA5}">
                      <a16:colId xmlns:a16="http://schemas.microsoft.com/office/drawing/2014/main" val="3145268637"/>
                    </a:ext>
                  </a:extLst>
                </a:gridCol>
                <a:gridCol w="1210551">
                  <a:extLst>
                    <a:ext uri="{9D8B030D-6E8A-4147-A177-3AD203B41FA5}">
                      <a16:colId xmlns:a16="http://schemas.microsoft.com/office/drawing/2014/main" val="3741365591"/>
                    </a:ext>
                  </a:extLst>
                </a:gridCol>
                <a:gridCol w="1197344">
                  <a:extLst>
                    <a:ext uri="{9D8B030D-6E8A-4147-A177-3AD203B41FA5}">
                      <a16:colId xmlns:a16="http://schemas.microsoft.com/office/drawing/2014/main" val="4182107109"/>
                    </a:ext>
                  </a:extLst>
                </a:gridCol>
                <a:gridCol w="1197344">
                  <a:extLst>
                    <a:ext uri="{9D8B030D-6E8A-4147-A177-3AD203B41FA5}">
                      <a16:colId xmlns:a16="http://schemas.microsoft.com/office/drawing/2014/main" val="530766382"/>
                    </a:ext>
                  </a:extLst>
                </a:gridCol>
                <a:gridCol w="1197344">
                  <a:extLst>
                    <a:ext uri="{9D8B030D-6E8A-4147-A177-3AD203B41FA5}">
                      <a16:colId xmlns:a16="http://schemas.microsoft.com/office/drawing/2014/main" val="197715253"/>
                    </a:ext>
                  </a:extLst>
                </a:gridCol>
                <a:gridCol w="1197344">
                  <a:extLst>
                    <a:ext uri="{9D8B030D-6E8A-4147-A177-3AD203B41FA5}">
                      <a16:colId xmlns:a16="http://schemas.microsoft.com/office/drawing/2014/main" val="2389007431"/>
                    </a:ext>
                  </a:extLst>
                </a:gridCol>
              </a:tblGrid>
              <a:tr h="540000">
                <a:tc rowSpan="2">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gridSpan="6">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Age-group (years)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Remoteness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endParaRPr lang="en-AU"/>
                    </a:p>
                  </a:txBody>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extLst>
                  <a:ext uri="{0D108BD9-81ED-4DB2-BD59-A6C34878D82A}">
                    <a16:rowId xmlns:a16="http://schemas.microsoft.com/office/drawing/2014/main" val="1873613191"/>
                  </a:ext>
                </a:extLst>
              </a:tr>
              <a:tr h="540000">
                <a:tc vMerge="1">
                  <a:txBody>
                    <a:bodyPr/>
                    <a:lstStyle/>
                    <a:p>
                      <a:endParaRPr lang="en-AU"/>
                    </a:p>
                  </a:txBody>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0-14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15-24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25-34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35-44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45-54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55+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Non-Remote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Remote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Total</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extLst>
                  <a:ext uri="{0D108BD9-81ED-4DB2-BD59-A6C34878D82A}">
                    <a16:rowId xmlns:a16="http://schemas.microsoft.com/office/drawing/2014/main" val="3780425401"/>
                  </a:ext>
                </a:extLst>
              </a:tr>
              <a:tr h="61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COPD</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0.8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43420706"/>
                  </a:ext>
                </a:extLst>
              </a:tr>
              <a:tr h="61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Asthma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057559401"/>
                  </a:ext>
                </a:extLst>
              </a:tr>
              <a:tr h="61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Chronic sinusitis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8825472"/>
                  </a:ext>
                </a:extLst>
              </a:tr>
              <a:tr h="61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Other diseases of the respiratory system</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918589538"/>
                  </a:ext>
                </a:extLst>
              </a:tr>
              <a:tr h="612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Total respiratory system diseases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525475865"/>
                  </a:ext>
                </a:extLst>
              </a:tr>
            </a:tbl>
          </a:graphicData>
        </a:graphic>
      </p:graphicFrame>
    </p:spTree>
    <p:extLst>
      <p:ext uri="{BB962C8B-B14F-4D97-AF65-F5344CB8AC3E}">
        <p14:creationId xmlns:p14="http://schemas.microsoft.com/office/powerpoint/2010/main" val="4276614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US" dirty="0"/>
              <a:t>Respiratory health</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57042" y="1800000"/>
            <a:ext cx="13345501" cy="661988"/>
          </a:xfrm>
        </p:spPr>
        <p:txBody>
          <a:bodyPr lIns="0" tIns="0" rIns="0" bIns="0"/>
          <a:lstStyle/>
          <a:p>
            <a:r>
              <a:rPr lang="en-US" dirty="0" err="1"/>
              <a:t>Hospitalisation</a:t>
            </a:r>
            <a:r>
              <a:rPr lang="en-US" dirty="0"/>
              <a:t> rates for selected respiratory diseases among Aboriginal and Torres Strait Islander people, by age-group and remoteness, 2016-18</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4299" y="8680450"/>
            <a:ext cx="9992700" cy="463550"/>
          </a:xfrm>
        </p:spPr>
        <p:txBody>
          <a:bodyPr lIns="0" tIns="0" rIns="0" bIns="0"/>
          <a:lstStyle/>
          <a:p>
            <a:r>
              <a:rPr lang="en-US" dirty="0"/>
              <a:t>Source: SCRGSP, 2020 (Derived from [95])</a:t>
            </a:r>
            <a:endParaRPr lang="en-AU" dirty="0"/>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64299" y="6629400"/>
            <a:ext cx="13345501" cy="1057320"/>
          </a:xfrm>
        </p:spPr>
        <p:txBody>
          <a:bodyPr lIns="0" tIns="0" rIns="0" bIns="0" numCol="1"/>
          <a:lstStyle/>
          <a:p>
            <a:r>
              <a:rPr lang="fr-FR" sz="1400" dirty="0"/>
              <a:t>Notes:</a:t>
            </a:r>
          </a:p>
          <a:p>
            <a:pPr marL="228600" indent="-228600">
              <a:buFont typeface="+mj-lt"/>
              <a:buAutoNum type="arabicPeriod"/>
            </a:pPr>
            <a:r>
              <a:rPr lang="fr-FR" sz="1400" dirty="0"/>
              <a:t>n/a – non applicable, information unavailable.</a:t>
            </a:r>
          </a:p>
          <a:p>
            <a:pPr marL="228600" indent="-228600">
              <a:buFont typeface="+mj-lt"/>
              <a:buAutoNum type="arabicPeriod"/>
            </a:pPr>
            <a:r>
              <a:rPr lang="fr-FR" sz="1400" dirty="0"/>
              <a:t>Crude rate per 1,000 population.</a:t>
            </a:r>
          </a:p>
          <a:p>
            <a:endParaRPr lang="en-AU" sz="1400" dirty="0"/>
          </a:p>
        </p:txBody>
      </p:sp>
      <p:graphicFrame>
        <p:nvGraphicFramePr>
          <p:cNvPr id="6" name="Table 5">
            <a:extLst>
              <a:ext uri="{FF2B5EF4-FFF2-40B4-BE49-F238E27FC236}">
                <a16:creationId xmlns:a16="http://schemas.microsoft.com/office/drawing/2014/main" id="{3AB1DC80-B5EE-0D0E-E40A-285461E26544}"/>
              </a:ext>
            </a:extLst>
          </p:cNvPr>
          <p:cNvGraphicFramePr>
            <a:graphicFrameLocks noGrp="1"/>
          </p:cNvGraphicFramePr>
          <p:nvPr>
            <p:extLst>
              <p:ext uri="{D42A27DB-BD31-4B8C-83A1-F6EECF244321}">
                <p14:modId xmlns:p14="http://schemas.microsoft.com/office/powerpoint/2010/main" val="1003932175"/>
              </p:ext>
            </p:extLst>
          </p:nvPr>
        </p:nvGraphicFramePr>
        <p:xfrm>
          <a:off x="1564299" y="2448000"/>
          <a:ext cx="13247997" cy="4101980"/>
        </p:xfrm>
        <a:graphic>
          <a:graphicData uri="http://schemas.openxmlformats.org/drawingml/2006/table">
            <a:tbl>
              <a:tblPr firstRow="1" firstCol="1" bandRow="1">
                <a:effectLst/>
                <a:tableStyleId>{2D5ABB26-0587-4C30-8999-92F81FD0307C}</a:tableStyleId>
              </a:tblPr>
              <a:tblGrid>
                <a:gridCol w="2118333">
                  <a:extLst>
                    <a:ext uri="{9D8B030D-6E8A-4147-A177-3AD203B41FA5}">
                      <a16:colId xmlns:a16="http://schemas.microsoft.com/office/drawing/2014/main" val="1633381974"/>
                    </a:ext>
                  </a:extLst>
                </a:gridCol>
                <a:gridCol w="1391208">
                  <a:extLst>
                    <a:ext uri="{9D8B030D-6E8A-4147-A177-3AD203B41FA5}">
                      <a16:colId xmlns:a16="http://schemas.microsoft.com/office/drawing/2014/main" val="165928069"/>
                    </a:ext>
                  </a:extLst>
                </a:gridCol>
                <a:gridCol w="1391208">
                  <a:extLst>
                    <a:ext uri="{9D8B030D-6E8A-4147-A177-3AD203B41FA5}">
                      <a16:colId xmlns:a16="http://schemas.microsoft.com/office/drawing/2014/main" val="3397057561"/>
                    </a:ext>
                  </a:extLst>
                </a:gridCol>
                <a:gridCol w="1391208">
                  <a:extLst>
                    <a:ext uri="{9D8B030D-6E8A-4147-A177-3AD203B41FA5}">
                      <a16:colId xmlns:a16="http://schemas.microsoft.com/office/drawing/2014/main" val="2510527118"/>
                    </a:ext>
                  </a:extLst>
                </a:gridCol>
                <a:gridCol w="1391208">
                  <a:extLst>
                    <a:ext uri="{9D8B030D-6E8A-4147-A177-3AD203B41FA5}">
                      <a16:colId xmlns:a16="http://schemas.microsoft.com/office/drawing/2014/main" val="146724446"/>
                    </a:ext>
                  </a:extLst>
                </a:gridCol>
                <a:gridCol w="1391208">
                  <a:extLst>
                    <a:ext uri="{9D8B030D-6E8A-4147-A177-3AD203B41FA5}">
                      <a16:colId xmlns:a16="http://schemas.microsoft.com/office/drawing/2014/main" val="3751602667"/>
                    </a:ext>
                  </a:extLst>
                </a:gridCol>
                <a:gridCol w="1391208">
                  <a:extLst>
                    <a:ext uri="{9D8B030D-6E8A-4147-A177-3AD203B41FA5}">
                      <a16:colId xmlns:a16="http://schemas.microsoft.com/office/drawing/2014/main" val="3316191108"/>
                    </a:ext>
                  </a:extLst>
                </a:gridCol>
                <a:gridCol w="1391208">
                  <a:extLst>
                    <a:ext uri="{9D8B030D-6E8A-4147-A177-3AD203B41FA5}">
                      <a16:colId xmlns:a16="http://schemas.microsoft.com/office/drawing/2014/main" val="3983902768"/>
                    </a:ext>
                  </a:extLst>
                </a:gridCol>
                <a:gridCol w="1391208">
                  <a:extLst>
                    <a:ext uri="{9D8B030D-6E8A-4147-A177-3AD203B41FA5}">
                      <a16:colId xmlns:a16="http://schemas.microsoft.com/office/drawing/2014/main" val="2609856704"/>
                    </a:ext>
                  </a:extLst>
                </a:gridCol>
              </a:tblGrid>
              <a:tr h="540000">
                <a:tc rowSpan="2">
                  <a:txBody>
                    <a:bodyPr/>
                    <a:lstStyle/>
                    <a:p>
                      <a:endParaRPr lang="en-AU" dirty="0"/>
                    </a:p>
                  </a:txBody>
                  <a:tcPr marL="180000" marR="180000">
                    <a:solidFill>
                      <a:srgbClr val="901F56"/>
                    </a:solidFill>
                  </a:tcPr>
                </a:tc>
                <a:tc gridSpan="5">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Age-group (years)</a:t>
                      </a:r>
                    </a:p>
                  </a:txBody>
                  <a:tcPr marL="180000" marR="180000" marT="0" marB="0" anchor="ctr">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pPr marL="0" marR="0" lvl="0" indent="0" algn="ctr" defTabSz="914400" eaLnBrk="1" fontAlgn="auto" hangingPunct="1">
                        <a:lnSpc>
                          <a:spcPct val="100000"/>
                        </a:lnSpc>
                        <a:spcBef>
                          <a:spcPts val="0"/>
                        </a:spcBef>
                        <a:spcAft>
                          <a:spcPts val="500"/>
                        </a:spcAft>
                        <a:buFontTx/>
                        <a:buNone/>
                      </a:pP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pPr marL="0" marR="0" lvl="0" indent="0" algn="ctr" defTabSz="914400" eaLnBrk="1" fontAlgn="auto" hangingPunct="1">
                        <a:lnSpc>
                          <a:spcPct val="100000"/>
                        </a:lnSpc>
                        <a:spcBef>
                          <a:spcPts val="0"/>
                        </a:spcBef>
                        <a:spcAft>
                          <a:spcPts val="500"/>
                        </a:spcAft>
                        <a:buFontTx/>
                        <a:buNone/>
                      </a:pP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pPr marL="0" marR="0" lvl="0" indent="0" algn="ctr" defTabSz="914400" eaLnBrk="1" fontAlgn="auto" hangingPunct="1">
                        <a:lnSpc>
                          <a:spcPct val="100000"/>
                        </a:lnSpc>
                        <a:spcBef>
                          <a:spcPts val="0"/>
                        </a:spcBef>
                        <a:spcAft>
                          <a:spcPts val="500"/>
                        </a:spcAft>
                        <a:buFontTx/>
                        <a:buNone/>
                      </a:pP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pPr algn="ctr"/>
                      <a:endParaRPr lang="en-AU" dirty="0"/>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gridSpan="2">
                  <a:txBody>
                    <a:bodyPr/>
                    <a:lstStyle/>
                    <a:p>
                      <a:pPr marL="0" marR="0" lvl="0" indent="0" algn="ctr" defTabSz="914400" eaLnBrk="1" fontAlgn="auto" latinLnBrk="0" hangingPunct="1">
                        <a:lnSpc>
                          <a:spcPct val="100000"/>
                        </a:lnSpc>
                        <a:spcBef>
                          <a:spcPts val="0"/>
                        </a:spcBef>
                        <a:spcAft>
                          <a:spcPts val="500"/>
                        </a:spcAft>
                        <a:buClrTx/>
                        <a:buSzTx/>
                        <a:buFontTx/>
                        <a:buNone/>
                        <a:tabLst/>
                        <a:defRPr/>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Remoteness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pPr marL="0" marR="0" lvl="0" indent="0" algn="ctr" defTabSz="914400" eaLnBrk="1" fontAlgn="auto" hangingPunct="1">
                        <a:lnSpc>
                          <a:spcPct val="100000"/>
                        </a:lnSpc>
                        <a:spcBef>
                          <a:spcPts val="0"/>
                        </a:spcBef>
                        <a:spcAft>
                          <a:spcPts val="500"/>
                        </a:spcAft>
                        <a:buFontTx/>
                        <a:buNone/>
                      </a:pP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extLst>
                  <a:ext uri="{0D108BD9-81ED-4DB2-BD59-A6C34878D82A}">
                    <a16:rowId xmlns:a16="http://schemas.microsoft.com/office/drawing/2014/main" val="4250246820"/>
                  </a:ext>
                </a:extLst>
              </a:tr>
              <a:tr h="540000">
                <a:tc vMerge="1">
                  <a:txBody>
                    <a:bodyPr/>
                    <a:lstStyle/>
                    <a:p>
                      <a:endParaRPr lang="en-AU" dirty="0"/>
                    </a:p>
                  </a:txBody>
                  <a:tcPr>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0-14</a:t>
                      </a:r>
                    </a:p>
                  </a:txBody>
                  <a:tcPr marL="180000" marR="180000" marT="0" marB="0" anchor="ctr">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15-24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25-44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45-64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algn="ctr"/>
                      <a:r>
                        <a:rPr lang="en-AU" sz="1700" b="1" i="0" u="none" strike="noStrike" kern="0" cap="none" spc="0" normalizeH="0" baseline="0">
                          <a:solidFill>
                            <a:schemeClr val="bg1"/>
                          </a:solidFill>
                          <a:effectLst/>
                          <a:latin typeface="Source Sans Pro" panose="020B0503030403020204" pitchFamily="34" charset="0"/>
                          <a:ea typeface="+mn-ea"/>
                          <a:cs typeface="+mn-cs"/>
                          <a:sym typeface=""/>
                        </a:rPr>
                        <a:t>65+</a:t>
                      </a:r>
                      <a:endParaRPr lang="en-AU"/>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Major Cities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Remote/</a:t>
                      </a:r>
                    </a:p>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Very Remote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Crude rate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extLst>
                  <a:ext uri="{0D108BD9-81ED-4DB2-BD59-A6C34878D82A}">
                    <a16:rowId xmlns:a16="http://schemas.microsoft.com/office/drawing/2014/main" val="3759940906"/>
                  </a:ext>
                </a:extLst>
              </a:tr>
              <a:tr h="64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Influenza and pneumonia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31</a:t>
                      </a:r>
                      <a:endParaRPr lang="en-AU" dirty="0"/>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539276066"/>
                  </a:ext>
                </a:extLst>
              </a:tr>
              <a:tr h="64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COPD</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algn="ctr"/>
                      <a:r>
                        <a:rPr lang="en-AU" sz="1700" b="0" i="0" u="none" strike="noStrike" kern="0" cap="none" spc="0" normalizeH="0" baseline="0">
                          <a:solidFill>
                            <a:schemeClr val="tx1">
                              <a:lumMod val="100000"/>
                            </a:schemeClr>
                          </a:solidFill>
                          <a:effectLst/>
                          <a:latin typeface="Source Sans Pro" panose="020B0503030403020204" pitchFamily="34" charset="0"/>
                          <a:ea typeface="+mn-ea"/>
                          <a:cs typeface="+mn-cs"/>
                          <a:sym typeface=""/>
                        </a:rPr>
                        <a:t>n/a</a:t>
                      </a:r>
                      <a:endParaRPr lang="en-AU"/>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618603147"/>
                  </a:ext>
                </a:extLst>
              </a:tr>
              <a:tr h="64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Acute upper respiratory infection</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2.0</a:t>
                      </a:r>
                      <a:endParaRPr lang="en-AU" dirty="0"/>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081657844"/>
                  </a:ext>
                </a:extLst>
              </a:tr>
              <a:tr h="648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Asthma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algn="ct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2.6</a:t>
                      </a:r>
                      <a:endParaRPr lang="en-AU" dirty="0"/>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167018123"/>
                  </a:ext>
                </a:extLst>
              </a:tr>
            </a:tbl>
          </a:graphicData>
        </a:graphic>
      </p:graphicFrame>
    </p:spTree>
    <p:extLst>
      <p:ext uri="{BB962C8B-B14F-4D97-AF65-F5344CB8AC3E}">
        <p14:creationId xmlns:p14="http://schemas.microsoft.com/office/powerpoint/2010/main" val="2729750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3BDE-C3AF-E9A2-609A-2E314EFCD3FE}"/>
              </a:ext>
            </a:extLst>
          </p:cNvPr>
          <p:cNvSpPr>
            <a:spLocks noGrp="1"/>
          </p:cNvSpPr>
          <p:nvPr>
            <p:ph type="title"/>
          </p:nvPr>
        </p:nvSpPr>
        <p:spPr>
          <a:xfrm>
            <a:off x="1564299" y="970002"/>
            <a:ext cx="11211901" cy="553998"/>
          </a:xfrm>
          <a:prstGeom prst="rect">
            <a:avLst/>
          </a:prstGeom>
        </p:spPr>
        <p:txBody>
          <a:bodyPr/>
          <a:lstStyle/>
          <a:p>
            <a:r>
              <a:rPr lang="en-US" dirty="0"/>
              <a:t>Eye health</a:t>
            </a:r>
          </a:p>
        </p:txBody>
      </p:sp>
      <p:sp>
        <p:nvSpPr>
          <p:cNvPr id="3" name="Text Placeholder 2">
            <a:extLst>
              <a:ext uri="{FF2B5EF4-FFF2-40B4-BE49-F238E27FC236}">
                <a16:creationId xmlns:a16="http://schemas.microsoft.com/office/drawing/2014/main" id="{12F04A00-F85B-A2BD-C4B8-CE1D2489EC96}"/>
              </a:ext>
            </a:extLst>
          </p:cNvPr>
          <p:cNvSpPr>
            <a:spLocks noGrp="1"/>
          </p:cNvSpPr>
          <p:nvPr>
            <p:ph type="body" sz="quarter" idx="10"/>
          </p:nvPr>
        </p:nvSpPr>
        <p:spPr>
          <a:xfrm>
            <a:off x="1564298" y="1800000"/>
            <a:ext cx="13421701" cy="5510212"/>
          </a:xfrm>
        </p:spPr>
        <p:txBody>
          <a:bodyPr lIns="0" tIns="0" rIns="0" bIns="0"/>
          <a:lstStyle/>
          <a:p>
            <a:r>
              <a:rPr lang="en-US" dirty="0"/>
              <a:t>In 2018-19, eye and sight problems were reported by 38% of Aboriginal people and 40% of Torres Strait Islander people.</a:t>
            </a:r>
          </a:p>
          <a:p>
            <a:r>
              <a:rPr lang="en-US" dirty="0"/>
              <a:t>In 2018-19, eye and sight problems were reported by 32% of Aboriginal and Torres Strait Islander males and by 43% of females.</a:t>
            </a:r>
          </a:p>
          <a:p>
            <a:r>
              <a:rPr lang="en-US" dirty="0"/>
              <a:t>In 2018-19, the most common eye conditions reported by Aboriginal and Torres Strait Islander people were hyperopia (long sightedness: 22%), myopia (short sightedness: 16%), other diseases of the eye and adnexa (8.7%), cataract (1.4%), blindness (0.9%) and glaucoma (0.5%).</a:t>
            </a:r>
          </a:p>
          <a:p>
            <a:r>
              <a:rPr lang="en-US" dirty="0"/>
              <a:t>In 2018-19, 10% of Aboriginal and Torres Strait Islander children, aged 0-14 years, were reported to have eye or sight problems.</a:t>
            </a:r>
          </a:p>
          <a:p>
            <a:r>
              <a:rPr lang="en-US" dirty="0"/>
              <a:t>In 2022, 87 cases of trachoma were detected among 1,491 Aboriginal and Torres Strait Islander children aged 5-9 years living in at-risk communities in WA, SA and the NT.</a:t>
            </a:r>
          </a:p>
          <a:p>
            <a:r>
              <a:rPr lang="en-US" dirty="0"/>
              <a:t>For 2019-21, 6,528 of the 11,058 (59%) </a:t>
            </a:r>
            <a:r>
              <a:rPr lang="en-US" dirty="0" err="1"/>
              <a:t>hospitalisations</a:t>
            </a:r>
            <a:r>
              <a:rPr lang="en-US" dirty="0"/>
              <a:t> for diseases of the eye among Aboriginal and Torres Strait Islander people were for disorders of the lens (mainly cataracts).</a:t>
            </a:r>
          </a:p>
          <a:p>
            <a:r>
              <a:rPr lang="en-US" dirty="0"/>
              <a:t>For 2019-21, crude </a:t>
            </a:r>
            <a:r>
              <a:rPr lang="en-US" dirty="0" err="1"/>
              <a:t>hospitalisation</a:t>
            </a:r>
            <a:r>
              <a:rPr lang="en-US" dirty="0"/>
              <a:t> rates for eye disease, by Indigenous Regions, ranged from 2.8 per 1,000 in the ACT, to 16 per 1,000 in the Pilbara, WA.</a:t>
            </a:r>
          </a:p>
          <a:p>
            <a:endParaRPr lang="en-AU" dirty="0"/>
          </a:p>
        </p:txBody>
      </p:sp>
    </p:spTree>
    <p:extLst>
      <p:ext uri="{BB962C8B-B14F-4D97-AF65-F5344CB8AC3E}">
        <p14:creationId xmlns:p14="http://schemas.microsoft.com/office/powerpoint/2010/main" val="669752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US" dirty="0"/>
              <a:t>Eye health</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57042" y="1800000"/>
            <a:ext cx="13345501" cy="190972"/>
          </a:xfrm>
        </p:spPr>
        <p:txBody>
          <a:bodyPr lIns="0" tIns="0" rIns="0" bIns="0"/>
          <a:lstStyle/>
          <a:p>
            <a:r>
              <a:rPr lang="en-US" dirty="0"/>
              <a:t>Prevalence (%) of diseases of the eye and adnexa among Aboriginal and Torres Strait Islander people, by sex, 2018-19</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4298" y="8680450"/>
            <a:ext cx="9992701" cy="463550"/>
          </a:xfrm>
        </p:spPr>
        <p:txBody>
          <a:bodyPr lIns="0" tIns="0" rIns="0" bIns="0"/>
          <a:lstStyle/>
          <a:p>
            <a:r>
              <a:rPr lang="en-AU" dirty="0"/>
              <a:t>Source:  ABS, 2019 [63]</a:t>
            </a:r>
          </a:p>
          <a:p>
            <a:endParaRPr lang="en-AU" dirty="0"/>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64298" y="6619220"/>
            <a:ext cx="13345501" cy="1305580"/>
          </a:xfrm>
        </p:spPr>
        <p:txBody>
          <a:bodyPr lIns="0" tIns="0" rIns="0" bIns="0" numCol="1"/>
          <a:lstStyle/>
          <a:p>
            <a:r>
              <a:rPr lang="en-US" sz="1400" dirty="0"/>
              <a:t>Note: Proportions are non-age-</a:t>
            </a:r>
            <a:r>
              <a:rPr lang="en-US" sz="1400" dirty="0" err="1"/>
              <a:t>standardised</a:t>
            </a:r>
            <a:r>
              <a:rPr lang="en-US" sz="1400" dirty="0"/>
              <a:t>.</a:t>
            </a:r>
          </a:p>
        </p:txBody>
      </p:sp>
      <p:graphicFrame>
        <p:nvGraphicFramePr>
          <p:cNvPr id="6" name="Table 5">
            <a:extLst>
              <a:ext uri="{FF2B5EF4-FFF2-40B4-BE49-F238E27FC236}">
                <a16:creationId xmlns:a16="http://schemas.microsoft.com/office/drawing/2014/main" id="{4FB24DA6-40E8-8919-31C3-B2D90FB4373D}"/>
              </a:ext>
            </a:extLst>
          </p:cNvPr>
          <p:cNvGraphicFramePr>
            <a:graphicFrameLocks noGrp="1"/>
          </p:cNvGraphicFramePr>
          <p:nvPr>
            <p:extLst>
              <p:ext uri="{D42A27DB-BD31-4B8C-83A1-F6EECF244321}">
                <p14:modId xmlns:p14="http://schemas.microsoft.com/office/powerpoint/2010/main" val="3030843093"/>
              </p:ext>
            </p:extLst>
          </p:nvPr>
        </p:nvGraphicFramePr>
        <p:xfrm>
          <a:off x="1564298" y="2160000"/>
          <a:ext cx="13421700" cy="4320000"/>
        </p:xfrm>
        <a:graphic>
          <a:graphicData uri="http://schemas.openxmlformats.org/drawingml/2006/table">
            <a:tbl>
              <a:tblPr firstRow="1" firstCol="1" bandRow="1">
                <a:effectLst/>
                <a:tableStyleId>{2D5ABB26-0587-4C30-8999-92F81FD0307C}</a:tableStyleId>
              </a:tblPr>
              <a:tblGrid>
                <a:gridCol w="3355425">
                  <a:extLst>
                    <a:ext uri="{9D8B030D-6E8A-4147-A177-3AD203B41FA5}">
                      <a16:colId xmlns:a16="http://schemas.microsoft.com/office/drawing/2014/main" val="2078445364"/>
                    </a:ext>
                  </a:extLst>
                </a:gridCol>
                <a:gridCol w="3355425">
                  <a:extLst>
                    <a:ext uri="{9D8B030D-6E8A-4147-A177-3AD203B41FA5}">
                      <a16:colId xmlns:a16="http://schemas.microsoft.com/office/drawing/2014/main" val="3250193731"/>
                    </a:ext>
                  </a:extLst>
                </a:gridCol>
                <a:gridCol w="3355425">
                  <a:extLst>
                    <a:ext uri="{9D8B030D-6E8A-4147-A177-3AD203B41FA5}">
                      <a16:colId xmlns:a16="http://schemas.microsoft.com/office/drawing/2014/main" val="3830495306"/>
                    </a:ext>
                  </a:extLst>
                </a:gridCol>
                <a:gridCol w="3355425">
                  <a:extLst>
                    <a:ext uri="{9D8B030D-6E8A-4147-A177-3AD203B41FA5}">
                      <a16:colId xmlns:a16="http://schemas.microsoft.com/office/drawing/2014/main" val="253549913"/>
                    </a:ext>
                  </a:extLst>
                </a:gridCol>
              </a:tblGrid>
              <a:tr h="540000">
                <a:tc>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Males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Females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Persons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extLst>
                  <a:ext uri="{0D108BD9-81ED-4DB2-BD59-A6C34878D82A}">
                    <a16:rowId xmlns:a16="http://schemas.microsoft.com/office/drawing/2014/main" val="3600594508"/>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Hyperopia (long sightedness)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789692490"/>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Myopia (short sightedness)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54184727"/>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Cataract</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798795155"/>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Blindness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0.9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0.8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0.9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507656531"/>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Glaucoma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0.6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0.4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0.5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1959109571"/>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Other diseases of the eye and adnexa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87329606"/>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Total</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119941416"/>
                  </a:ext>
                </a:extLst>
              </a:tr>
            </a:tbl>
          </a:graphicData>
        </a:graphic>
      </p:graphicFrame>
    </p:spTree>
    <p:extLst>
      <p:ext uri="{BB962C8B-B14F-4D97-AF65-F5344CB8AC3E}">
        <p14:creationId xmlns:p14="http://schemas.microsoft.com/office/powerpoint/2010/main" val="914744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70002"/>
            <a:ext cx="11211901" cy="553998"/>
          </a:xfrm>
          <a:prstGeom prst="rect">
            <a:avLst/>
          </a:prstGeom>
        </p:spPr>
        <p:txBody>
          <a:bodyPr/>
          <a:lstStyle/>
          <a:p>
            <a:r>
              <a:rPr lang="en-AU" dirty="0"/>
              <a:t>Ear health and hearing</a:t>
            </a:r>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64298" y="1800000"/>
            <a:ext cx="13421701" cy="5510212"/>
          </a:xfrm>
        </p:spPr>
        <p:txBody>
          <a:bodyPr lIns="0" tIns="0" rIns="0" bIns="0"/>
          <a:lstStyle/>
          <a:p>
            <a:r>
              <a:rPr lang="en-US" dirty="0"/>
              <a:t>In 2018-19, 43% of Aboriginal and Torres Strait Islander people aged seven years and over had measured hearing loss in one or both ears.</a:t>
            </a:r>
          </a:p>
          <a:p>
            <a:r>
              <a:rPr lang="en-US" dirty="0"/>
              <a:t>There were 3,185 ear-related </a:t>
            </a:r>
            <a:r>
              <a:rPr lang="en-US" dirty="0" err="1"/>
              <a:t>hospitalisations</a:t>
            </a:r>
            <a:r>
              <a:rPr lang="en-US" dirty="0"/>
              <a:t> in 2021-22, representing 1.0% of all </a:t>
            </a:r>
            <a:r>
              <a:rPr lang="en-US" dirty="0" err="1"/>
              <a:t>hospitalisations</a:t>
            </a:r>
            <a:r>
              <a:rPr lang="en-US" dirty="0"/>
              <a:t> (excluding dialysis) of Aboriginal and Torres Strait Islander people.</a:t>
            </a:r>
          </a:p>
          <a:p>
            <a:r>
              <a:rPr lang="en-US" dirty="0"/>
              <a:t>The most common ear-related reasons for </a:t>
            </a:r>
            <a:r>
              <a:rPr lang="en-US" dirty="0" err="1"/>
              <a:t>hospitalisation</a:t>
            </a:r>
            <a:r>
              <a:rPr lang="en-US" dirty="0"/>
              <a:t> in 2020-22 were middle ear disease/s (70% of ear/hearing related </a:t>
            </a:r>
            <a:r>
              <a:rPr lang="en-US" dirty="0" err="1"/>
              <a:t>hospitalisations</a:t>
            </a:r>
            <a:r>
              <a:rPr lang="en-US" dirty="0"/>
              <a:t>), inner ear disease/s (10%), otitis externa (7.6%) and hearing loss (6.7%).</a:t>
            </a:r>
          </a:p>
          <a:p>
            <a:r>
              <a:rPr lang="en-US" dirty="0"/>
              <a:t>In 2018, hearing loss was the 13</a:t>
            </a:r>
            <a:r>
              <a:rPr lang="en-US" baseline="30000" dirty="0"/>
              <a:t>th</a:t>
            </a:r>
            <a:r>
              <a:rPr lang="en-US" dirty="0"/>
              <a:t> leading specific cause of total disease burden among Aboriginal and Torres Strait Islander people.</a:t>
            </a:r>
          </a:p>
          <a:p>
            <a:endParaRPr lang="en-AU" dirty="0"/>
          </a:p>
        </p:txBody>
      </p:sp>
    </p:spTree>
    <p:extLst>
      <p:ext uri="{BB962C8B-B14F-4D97-AF65-F5344CB8AC3E}">
        <p14:creationId xmlns:p14="http://schemas.microsoft.com/office/powerpoint/2010/main" val="3331033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640499" y="970002"/>
            <a:ext cx="11211901" cy="553998"/>
          </a:xfrm>
          <a:prstGeom prst="rect">
            <a:avLst/>
          </a:prstGeom>
        </p:spPr>
        <p:txBody>
          <a:bodyPr/>
          <a:lstStyle/>
          <a:p>
            <a:r>
              <a:rPr lang="en-AU" dirty="0"/>
              <a:t>Oral health</a:t>
            </a:r>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64298" y="1800000"/>
            <a:ext cx="13421701" cy="5510212"/>
          </a:xfrm>
        </p:spPr>
        <p:txBody>
          <a:bodyPr lIns="0" tIns="0" rIns="0" bIns="0"/>
          <a:lstStyle/>
          <a:p>
            <a:r>
              <a:rPr lang="en-US" dirty="0"/>
              <a:t>In 2012-2014, 61% of Aboriginal and Torres Strait Islander children aged 5-10 years had experienced tooth decay in their baby teeth, and 36% of Aboriginal and Torres Strait Islander children aged 6-14 years had experienced tooth decay in their permanent teeth.</a:t>
            </a:r>
          </a:p>
          <a:p>
            <a:r>
              <a:rPr lang="en-US" dirty="0"/>
              <a:t>In 2017-18, 7.1% of Aboriginal and Torres Strait Islander people aged 15 years and over had complete tooth loss.</a:t>
            </a:r>
          </a:p>
          <a:p>
            <a:r>
              <a:rPr lang="en-US" dirty="0"/>
              <a:t>In 2020-21, the age-</a:t>
            </a:r>
            <a:r>
              <a:rPr lang="en-US" dirty="0" err="1"/>
              <a:t>standardised</a:t>
            </a:r>
            <a:r>
              <a:rPr lang="en-US" dirty="0"/>
              <a:t> </a:t>
            </a:r>
            <a:r>
              <a:rPr lang="en-US" dirty="0" err="1"/>
              <a:t>hospitalisation</a:t>
            </a:r>
            <a:r>
              <a:rPr lang="en-US" dirty="0"/>
              <a:t> rate for acute dental conditions for Aboriginal and Torres Strait Islander people was 4.6 per 1,000.</a:t>
            </a:r>
          </a:p>
          <a:p>
            <a:r>
              <a:rPr lang="en-US" dirty="0"/>
              <a:t>In 2018, oral disorders accounted for 2.1% of total disease burden among Aboriginal and Torres Strait Islander people. Of this, 63% was caused by dental caries.</a:t>
            </a:r>
          </a:p>
          <a:p>
            <a:endParaRPr lang="en-AU" dirty="0"/>
          </a:p>
        </p:txBody>
      </p:sp>
    </p:spTree>
    <p:extLst>
      <p:ext uri="{BB962C8B-B14F-4D97-AF65-F5344CB8AC3E}">
        <p14:creationId xmlns:p14="http://schemas.microsoft.com/office/powerpoint/2010/main" val="34357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E22C-8BA1-61ED-7754-9359A1454C28}"/>
              </a:ext>
            </a:extLst>
          </p:cNvPr>
          <p:cNvSpPr>
            <a:spLocks noGrp="1"/>
          </p:cNvSpPr>
          <p:nvPr>
            <p:ph type="title"/>
          </p:nvPr>
        </p:nvSpPr>
        <p:spPr>
          <a:xfrm>
            <a:off x="1564299" y="970002"/>
            <a:ext cx="11211901" cy="553998"/>
          </a:xfrm>
        </p:spPr>
        <p:txBody>
          <a:bodyPr/>
          <a:lstStyle/>
          <a:p>
            <a:r>
              <a:rPr lang="en-US" dirty="0"/>
              <a:t>The Aboriginal and Torres Strait Islander population</a:t>
            </a:r>
            <a:endParaRPr lang="en-AU" dirty="0"/>
          </a:p>
        </p:txBody>
      </p:sp>
      <p:sp>
        <p:nvSpPr>
          <p:cNvPr id="3" name="Text Placeholder 2">
            <a:extLst>
              <a:ext uri="{FF2B5EF4-FFF2-40B4-BE49-F238E27FC236}">
                <a16:creationId xmlns:a16="http://schemas.microsoft.com/office/drawing/2014/main" id="{A1F9453D-0E46-4545-4084-D5BE173F93BC}"/>
              </a:ext>
            </a:extLst>
          </p:cNvPr>
          <p:cNvSpPr>
            <a:spLocks noGrp="1"/>
          </p:cNvSpPr>
          <p:nvPr>
            <p:ph type="body" sz="quarter" idx="12"/>
          </p:nvPr>
        </p:nvSpPr>
        <p:spPr>
          <a:xfrm>
            <a:off x="1564298" y="1800000"/>
            <a:ext cx="13421701" cy="304800"/>
          </a:xfrm>
        </p:spPr>
        <p:txBody>
          <a:bodyPr lIns="0" tIns="0" rIns="0" bIns="0"/>
          <a:lstStyle/>
          <a:p>
            <a:r>
              <a:rPr lang="en-AU" dirty="0"/>
              <a:t>Estimated Aboriginal and Torres Strait Islander (Indigenous) population, by jurisdiction, Australia, 2023</a:t>
            </a:r>
          </a:p>
        </p:txBody>
      </p:sp>
      <p:sp>
        <p:nvSpPr>
          <p:cNvPr id="4" name="Text Placeholder 3">
            <a:extLst>
              <a:ext uri="{FF2B5EF4-FFF2-40B4-BE49-F238E27FC236}">
                <a16:creationId xmlns:a16="http://schemas.microsoft.com/office/drawing/2014/main" id="{ECFF634E-582B-6657-37FB-D760E556011C}"/>
              </a:ext>
            </a:extLst>
          </p:cNvPr>
          <p:cNvSpPr>
            <a:spLocks noGrp="1"/>
          </p:cNvSpPr>
          <p:nvPr>
            <p:ph type="body" sz="quarter" idx="13"/>
          </p:nvPr>
        </p:nvSpPr>
        <p:spPr>
          <a:xfrm>
            <a:off x="1564298" y="8680450"/>
            <a:ext cx="9992702" cy="463550"/>
          </a:xfrm>
        </p:spPr>
        <p:txBody>
          <a:bodyPr lIns="0" tIns="0" rIns="0" bIns="0"/>
          <a:lstStyle/>
          <a:p>
            <a:r>
              <a:rPr lang="en-US" dirty="0"/>
              <a:t>Source: Derived from ABS, 2019 [28], ABS, 2023 [29]</a:t>
            </a:r>
            <a:endParaRPr lang="en-AU" dirty="0"/>
          </a:p>
        </p:txBody>
      </p:sp>
      <p:sp>
        <p:nvSpPr>
          <p:cNvPr id="5" name="Text Placeholder 4">
            <a:extLst>
              <a:ext uri="{FF2B5EF4-FFF2-40B4-BE49-F238E27FC236}">
                <a16:creationId xmlns:a16="http://schemas.microsoft.com/office/drawing/2014/main" id="{1A43EFEA-B5F5-6C27-A846-C47BC90905DF}"/>
              </a:ext>
            </a:extLst>
          </p:cNvPr>
          <p:cNvSpPr>
            <a:spLocks noGrp="1"/>
          </p:cNvSpPr>
          <p:nvPr>
            <p:ph type="body" sz="quarter" idx="14"/>
          </p:nvPr>
        </p:nvSpPr>
        <p:spPr>
          <a:xfrm>
            <a:off x="1564298" y="7842250"/>
            <a:ext cx="13429640" cy="463550"/>
          </a:xfrm>
        </p:spPr>
        <p:txBody>
          <a:bodyPr lIns="0" tIns="0" rIns="0" bIns="0" numCol="1"/>
          <a:lstStyle/>
          <a:p>
            <a:r>
              <a:rPr lang="en-US" sz="1400" dirty="0"/>
              <a:t>Note: The Australian population includes Jervis Bay Territory, the Cocos (Keeling) Islands, Christmas Island and Norfolk Island.</a:t>
            </a:r>
            <a:endParaRPr lang="en-AU" sz="1400" dirty="0"/>
          </a:p>
        </p:txBody>
      </p:sp>
      <p:graphicFrame>
        <p:nvGraphicFramePr>
          <p:cNvPr id="9" name="Table 8">
            <a:extLst>
              <a:ext uri="{FF2B5EF4-FFF2-40B4-BE49-F238E27FC236}">
                <a16:creationId xmlns:a16="http://schemas.microsoft.com/office/drawing/2014/main" id="{F126EDCB-C679-D008-06E3-2001287EFCA1}"/>
              </a:ext>
            </a:extLst>
          </p:cNvPr>
          <p:cNvGraphicFramePr>
            <a:graphicFrameLocks noGrp="1"/>
          </p:cNvGraphicFramePr>
          <p:nvPr>
            <p:extLst>
              <p:ext uri="{D42A27DB-BD31-4B8C-83A1-F6EECF244321}">
                <p14:modId xmlns:p14="http://schemas.microsoft.com/office/powerpoint/2010/main" val="2400859682"/>
              </p:ext>
            </p:extLst>
          </p:nvPr>
        </p:nvGraphicFramePr>
        <p:xfrm>
          <a:off x="1564298" y="2160000"/>
          <a:ext cx="13421703" cy="5580003"/>
        </p:xfrm>
        <a:graphic>
          <a:graphicData uri="http://schemas.openxmlformats.org/drawingml/2006/table">
            <a:tbl>
              <a:tblPr firstRow="1" bandRow="1">
                <a:effectLst/>
                <a:tableStyleId>{2D5ABB26-0587-4C30-8999-92F81FD0307C}</a:tableStyleId>
              </a:tblPr>
              <a:tblGrid>
                <a:gridCol w="2013255">
                  <a:extLst>
                    <a:ext uri="{9D8B030D-6E8A-4147-A177-3AD203B41FA5}">
                      <a16:colId xmlns:a16="http://schemas.microsoft.com/office/drawing/2014/main" val="3210252842"/>
                    </a:ext>
                  </a:extLst>
                </a:gridCol>
                <a:gridCol w="3255047">
                  <a:extLst>
                    <a:ext uri="{9D8B030D-6E8A-4147-A177-3AD203B41FA5}">
                      <a16:colId xmlns:a16="http://schemas.microsoft.com/office/drawing/2014/main" val="3774423829"/>
                    </a:ext>
                  </a:extLst>
                </a:gridCol>
                <a:gridCol w="4191000">
                  <a:extLst>
                    <a:ext uri="{9D8B030D-6E8A-4147-A177-3AD203B41FA5}">
                      <a16:colId xmlns:a16="http://schemas.microsoft.com/office/drawing/2014/main" val="3880241616"/>
                    </a:ext>
                  </a:extLst>
                </a:gridCol>
                <a:gridCol w="3962401">
                  <a:extLst>
                    <a:ext uri="{9D8B030D-6E8A-4147-A177-3AD203B41FA5}">
                      <a16:colId xmlns:a16="http://schemas.microsoft.com/office/drawing/2014/main" val="3753908545"/>
                    </a:ext>
                  </a:extLst>
                </a:gridCol>
              </a:tblGrid>
              <a:tr h="790626">
                <a:tc>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Jurisdiction</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Indigenous population (number)</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Proportion of Australian Indigenous population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Proportion of total jurisdiction population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extLst>
                  <a:ext uri="{0D108BD9-81ED-4DB2-BD59-A6C34878D82A}">
                    <a16:rowId xmlns:a16="http://schemas.microsoft.com/office/drawing/2014/main" val="1150531173"/>
                  </a:ext>
                </a:extLst>
              </a:tr>
              <a:tr h="532153">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NSW</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303,186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99346972"/>
                  </a:ext>
                </a:extLst>
              </a:tr>
              <a:tr h="532153">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Vic</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68,693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09306969"/>
                  </a:ext>
                </a:extLst>
              </a:tr>
              <a:tr h="532153">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Qld</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258,411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265803764"/>
                  </a:ext>
                </a:extLst>
              </a:tr>
              <a:tr h="532153">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WA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114,312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130363773"/>
                  </a:ext>
                </a:extLst>
              </a:tr>
              <a:tr h="532153">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SA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48,338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707748474"/>
                  </a:ext>
                </a:extLst>
              </a:tr>
              <a:tr h="532153">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Tas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31,849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652525435"/>
                  </a:ext>
                </a:extLst>
              </a:tr>
              <a:tr h="532153">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ACT</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9,113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677232885"/>
                  </a:ext>
                </a:extLst>
              </a:tr>
              <a:tr h="532153">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NT</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79,695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76566734"/>
                  </a:ext>
                </a:extLst>
              </a:tr>
              <a:tr h="532153">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Australia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913,889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915146676"/>
                  </a:ext>
                </a:extLst>
              </a:tr>
            </a:tbl>
          </a:graphicData>
        </a:graphic>
      </p:graphicFrame>
    </p:spTree>
    <p:extLst>
      <p:ext uri="{BB962C8B-B14F-4D97-AF65-F5344CB8AC3E}">
        <p14:creationId xmlns:p14="http://schemas.microsoft.com/office/powerpoint/2010/main" val="389905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70002"/>
            <a:ext cx="11211901" cy="553998"/>
          </a:xfrm>
          <a:prstGeom prst="rect">
            <a:avLst/>
          </a:prstGeom>
        </p:spPr>
        <p:txBody>
          <a:bodyPr/>
          <a:lstStyle/>
          <a:p>
            <a:r>
              <a:rPr lang="en-US" dirty="0"/>
              <a:t>Disability</a:t>
            </a:r>
            <a:endParaRPr lang="en-AU"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64299" y="1800000"/>
            <a:ext cx="13269302" cy="5510212"/>
          </a:xfrm>
        </p:spPr>
        <p:txBody>
          <a:bodyPr lIns="0" tIns="0" rIns="0" bIns="0"/>
          <a:lstStyle/>
          <a:p>
            <a:r>
              <a:rPr lang="en-US" dirty="0"/>
              <a:t>In the 2021 Census, 8.2% of Aboriginal and Torres Strait Islander people reported a need for assistance with either self-care, mobility or communication.</a:t>
            </a:r>
          </a:p>
          <a:p>
            <a:r>
              <a:rPr lang="en-US" dirty="0"/>
              <a:t>In 2018-19, 38% of Aboriginal people and 35% of Torres Strait Islander people reported having a disability or restrictive long-term health condition.</a:t>
            </a:r>
          </a:p>
          <a:p>
            <a:r>
              <a:rPr lang="en-US" dirty="0"/>
              <a:t>In 2018-19, 8.2% of Aboriginal people and 8.3% of Torres Strait Islander people reported a profound or severe disability.  </a:t>
            </a:r>
          </a:p>
          <a:p>
            <a:r>
              <a:rPr lang="en-US" dirty="0"/>
              <a:t>In 2018-19, Aboriginal and Torres Strait Islander people reported a profound/severe disability more often in non-remote areas (8.6%) than in remote areas (5.7%).</a:t>
            </a:r>
          </a:p>
          <a:p>
            <a:r>
              <a:rPr lang="en-US" dirty="0"/>
              <a:t>In 2018-19, the most commonly self-reported disabilities for Aboriginal and Torres Strait Islander people were physical (63%), sensory (47%), psychological (23%) and intellectual (18%). </a:t>
            </a:r>
          </a:p>
          <a:p>
            <a:endParaRPr lang="en-AU" dirty="0"/>
          </a:p>
        </p:txBody>
      </p:sp>
    </p:spTree>
    <p:extLst>
      <p:ext uri="{BB962C8B-B14F-4D97-AF65-F5344CB8AC3E}">
        <p14:creationId xmlns:p14="http://schemas.microsoft.com/office/powerpoint/2010/main" val="3702513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70002"/>
            <a:ext cx="11211901" cy="553998"/>
          </a:xfrm>
          <a:prstGeom prst="rect">
            <a:avLst/>
          </a:prstGeom>
        </p:spPr>
        <p:txBody>
          <a:bodyPr/>
          <a:lstStyle/>
          <a:p>
            <a:r>
              <a:rPr lang="en-AU" dirty="0"/>
              <a:t>Communicable diseases</a:t>
            </a:r>
            <a:br>
              <a:rPr lang="en-AU" dirty="0"/>
            </a:br>
            <a:endParaRPr lang="en-AU"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64298" y="1800000"/>
            <a:ext cx="13421701" cy="6172200"/>
          </a:xfrm>
        </p:spPr>
        <p:txBody>
          <a:bodyPr lIns="0" tIns="0" rIns="0" bIns="0">
            <a:noAutofit/>
          </a:bodyPr>
          <a:lstStyle/>
          <a:p>
            <a:pPr>
              <a:spcAft>
                <a:spcPts val="800"/>
              </a:spcAft>
            </a:pPr>
            <a:r>
              <a:rPr lang="en-US" dirty="0"/>
              <a:t>In 2021, there were 7,241 notifications of chlamydia for Aboriginal and Torres Strait Islander people.</a:t>
            </a:r>
          </a:p>
          <a:p>
            <a:pPr>
              <a:spcAft>
                <a:spcPts val="800"/>
              </a:spcAft>
            </a:pPr>
            <a:r>
              <a:rPr lang="en-US" dirty="0"/>
              <a:t>In 2021, there were 4,653 notifications of gonorrhoea for Aboriginal and Torres Strait Islander people.</a:t>
            </a:r>
          </a:p>
          <a:p>
            <a:pPr>
              <a:spcAft>
                <a:spcPts val="800"/>
              </a:spcAft>
            </a:pPr>
            <a:r>
              <a:rPr lang="en-US" dirty="0"/>
              <a:t>In 2021, there were 959 notifications of syphilis for Aboriginal and Torres Strait Islander people.</a:t>
            </a:r>
          </a:p>
          <a:p>
            <a:pPr>
              <a:spcAft>
                <a:spcPts val="800"/>
              </a:spcAft>
            </a:pPr>
            <a:r>
              <a:rPr lang="en-US" dirty="0"/>
              <a:t>In 2021, there were 17 notifications (3.1% of the 552 total notifications) of human immunodeficiency virus (HIV) infection for Aboriginal and Torres Strait Islander people. </a:t>
            </a:r>
          </a:p>
          <a:p>
            <a:pPr>
              <a:spcAft>
                <a:spcPts val="800"/>
              </a:spcAft>
            </a:pPr>
            <a:r>
              <a:rPr lang="en-US" dirty="0"/>
              <a:t>In 2021, there were 1,232 notifications of hepatitis C virus (HCV) for Aboriginal and Torres Strait Islander people. </a:t>
            </a:r>
          </a:p>
          <a:p>
            <a:pPr>
              <a:spcAft>
                <a:spcPts val="800"/>
              </a:spcAft>
            </a:pPr>
            <a:r>
              <a:rPr lang="en-US" dirty="0"/>
              <a:t>In 2021, there were 156 notifications of hepatitis B virus (HBV) for Aboriginal and Torres Strait Islander people. </a:t>
            </a:r>
          </a:p>
          <a:p>
            <a:pPr>
              <a:spcAft>
                <a:spcPts val="800"/>
              </a:spcAft>
            </a:pPr>
            <a:r>
              <a:rPr lang="en-US" dirty="0"/>
              <a:t>For 2018-2022, there were 1,298 notifications of invasive pneumococcal disease (IPD) for Aboriginal and Torres Strait Islander people.</a:t>
            </a:r>
          </a:p>
          <a:p>
            <a:pPr>
              <a:spcAft>
                <a:spcPts val="800"/>
              </a:spcAft>
            </a:pPr>
            <a:r>
              <a:rPr lang="en-US" dirty="0"/>
              <a:t>For 2018-2022, 142 (18%) of the 770 notified cases of invasive meningococcal disease (IMD) were identified as Aboriginal and Torres Strait Islander. </a:t>
            </a:r>
          </a:p>
          <a:p>
            <a:pPr>
              <a:spcAft>
                <a:spcPts val="800"/>
              </a:spcAft>
            </a:pPr>
            <a:r>
              <a:rPr lang="en-US" dirty="0"/>
              <a:t>In 2020, the notification rate for tuberculosis (TB) among Aboriginal and Torres Strait Islander people was 3.0 per 100,000. </a:t>
            </a:r>
          </a:p>
          <a:p>
            <a:pPr>
              <a:spcAft>
                <a:spcPts val="800"/>
              </a:spcAft>
            </a:pPr>
            <a:r>
              <a:rPr lang="en-US" dirty="0"/>
              <a:t>For 2016-2019, there were 22 Aboriginal and Torres Strait Islander people diagnosed with invasive </a:t>
            </a:r>
            <a:r>
              <a:rPr lang="en-US" i="1" dirty="0"/>
              <a:t>Haemophilus influenzae </a:t>
            </a:r>
            <a:r>
              <a:rPr lang="en-US" dirty="0"/>
              <a:t>type b (Hib) in Australia.</a:t>
            </a:r>
          </a:p>
          <a:p>
            <a:pPr>
              <a:spcAft>
                <a:spcPts val="800"/>
              </a:spcAft>
            </a:pPr>
            <a:r>
              <a:rPr lang="en-US" dirty="0"/>
              <a:t>In 2018-19, there were 1,230 Aboriginal and Torres Strait Islander children, aged four years and under, who were hospitalised with a principal diagnosis of ‘diseases of the skin and subcutaneous tissue’.</a:t>
            </a:r>
          </a:p>
          <a:p>
            <a:pPr>
              <a:spcAft>
                <a:spcPts val="800"/>
              </a:spcAft>
            </a:pPr>
            <a:r>
              <a:rPr lang="en-US" dirty="0"/>
              <a:t>In 2018, skin disorders accounted for 1.4% of total burden from all diseases among Aboriginal and Torres Strait Islander people.</a:t>
            </a:r>
          </a:p>
        </p:txBody>
      </p:sp>
    </p:spTree>
    <p:extLst>
      <p:ext uri="{BB962C8B-B14F-4D97-AF65-F5344CB8AC3E}">
        <p14:creationId xmlns:p14="http://schemas.microsoft.com/office/powerpoint/2010/main" val="2322597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70002"/>
            <a:ext cx="12202501" cy="553998"/>
          </a:xfrm>
          <a:prstGeom prst="rect">
            <a:avLst/>
          </a:prstGeom>
        </p:spPr>
        <p:txBody>
          <a:bodyPr/>
          <a:lstStyle/>
          <a:p>
            <a:r>
              <a:rPr lang="en-US" sz="3100" dirty="0"/>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64298" y="2520000"/>
            <a:ext cx="13421701" cy="5510212"/>
          </a:xfrm>
        </p:spPr>
        <p:txBody>
          <a:bodyPr lIns="0" tIns="0" rIns="0" bIns="0"/>
          <a:lstStyle/>
          <a:p>
            <a:r>
              <a:rPr lang="en-US" dirty="0"/>
              <a:t>In 2018-19, 39% of Aboriginal and Torres Strait Islander people aged 15 years and over reported eating the recommended amount of two serves of fruit per day and 4.2% reported eating the recommended five serves of vegetables per day.</a:t>
            </a:r>
          </a:p>
          <a:p>
            <a:r>
              <a:rPr lang="en-US" dirty="0"/>
              <a:t>In 2018-19, 92% of Aboriginal and Torres Strait Islander children aged 2-3 years reportedly ate an adequate amount of fruit per day and 23% ate an adequate quantity of vegetables per day.</a:t>
            </a:r>
          </a:p>
          <a:p>
            <a:r>
              <a:rPr lang="en-US" dirty="0"/>
              <a:t>In 2018-19, 24% of Aboriginal and Torres Strait Islander people aged 15 years and over reported that they usually consumed sugar sweetened drinks every day and 5.5% consumed diet drinks; 71% usually consumed sugar sweetened drinks or diet drinks at least once per week.</a:t>
            </a:r>
          </a:p>
          <a:p>
            <a:r>
              <a:rPr lang="en-US" dirty="0"/>
              <a:t>In 2018-19, 20% of children aged 2-14 years usually consumed sugar sweetened drinks daily and 1.5% consumed diet drinks daily; 63% usually consumed sugar sweetened drinks or diet drinks at least once a week.</a:t>
            </a:r>
          </a:p>
          <a:p>
            <a:r>
              <a:rPr lang="en-US" dirty="0"/>
              <a:t>In 2018-19, 87% of Aboriginal and Torres Strait Islander children aged 0-2 years had been breastfed.</a:t>
            </a:r>
          </a:p>
          <a:p>
            <a:r>
              <a:rPr lang="en-US" dirty="0"/>
              <a:t>In 2018, all dietary factors were the fifth leading risk factor contributing to the total burden of disease among Aboriginal and Torres Strait Islander people, responsible for 6.2% of the total burden of disease.</a:t>
            </a:r>
          </a:p>
          <a:p>
            <a:pPr marL="0" indent="0">
              <a:buNone/>
            </a:pPr>
            <a:endParaRPr lang="en-AU"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64298" y="1800000"/>
            <a:ext cx="13421701" cy="661988"/>
          </a:xfrm>
        </p:spPr>
        <p:txBody>
          <a:bodyPr lIns="0" tIns="0" rIns="0" bIns="0"/>
          <a:lstStyle/>
          <a:p>
            <a:r>
              <a:rPr lang="en-AU" dirty="0"/>
              <a:t>Nutrition and breastfeeding</a:t>
            </a:r>
          </a:p>
        </p:txBody>
      </p:sp>
    </p:spTree>
    <p:extLst>
      <p:ext uri="{BB962C8B-B14F-4D97-AF65-F5344CB8AC3E}">
        <p14:creationId xmlns:p14="http://schemas.microsoft.com/office/powerpoint/2010/main" val="24249197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70002"/>
            <a:ext cx="12050101" cy="553998"/>
          </a:xfrm>
          <a:prstGeom prst="rect">
            <a:avLst/>
          </a:prstGeom>
        </p:spPr>
        <p:txBody>
          <a:bodyPr/>
          <a:lstStyle/>
          <a:p>
            <a:r>
              <a:rPr lang="en-US" sz="3100" dirty="0"/>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64298" y="2520000"/>
            <a:ext cx="13421701" cy="5510212"/>
          </a:xfrm>
        </p:spPr>
        <p:txBody>
          <a:bodyPr lIns="0" tIns="0" rIns="0" bIns="0"/>
          <a:lstStyle/>
          <a:p>
            <a:r>
              <a:rPr lang="en-US" dirty="0"/>
              <a:t>In 2018-19, 89% of Aboriginal and Torres Strait Islander people living in non-remote areas (aged 15 years and over) had not met the physical activity guidelines, and 22% had not participated in any physical activity in the week prior to being surveyed.</a:t>
            </a:r>
          </a:p>
          <a:p>
            <a:r>
              <a:rPr lang="en-US" dirty="0"/>
              <a:t>In 2018, physical inactivity was the 11</a:t>
            </a:r>
            <a:r>
              <a:rPr lang="en-US" baseline="30000" dirty="0"/>
              <a:t>th</a:t>
            </a:r>
            <a:r>
              <a:rPr lang="en-US" dirty="0"/>
              <a:t> leading risk factor contributing to the burden of disease among Aboriginal and Torres Strait Islander people, responsible for 2.4% of the total burden of disease.</a:t>
            </a:r>
          </a:p>
          <a:p>
            <a:endParaRPr lang="en-AU"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64298" y="1800000"/>
            <a:ext cx="13421701" cy="333600"/>
          </a:xfrm>
        </p:spPr>
        <p:txBody>
          <a:bodyPr lIns="0" tIns="0" rIns="0" bIns="0"/>
          <a:lstStyle/>
          <a:p>
            <a:r>
              <a:rPr lang="en-US" dirty="0"/>
              <a:t>Physical activity</a:t>
            </a:r>
          </a:p>
          <a:p>
            <a:endParaRPr lang="en-AU" dirty="0"/>
          </a:p>
        </p:txBody>
      </p:sp>
    </p:spTree>
    <p:extLst>
      <p:ext uri="{BB962C8B-B14F-4D97-AF65-F5344CB8AC3E}">
        <p14:creationId xmlns:p14="http://schemas.microsoft.com/office/powerpoint/2010/main" val="1947621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70002"/>
            <a:ext cx="12126301" cy="553998"/>
          </a:xfrm>
          <a:prstGeom prst="rect">
            <a:avLst/>
          </a:prstGeom>
        </p:spPr>
        <p:txBody>
          <a:bodyPr/>
          <a:lstStyle/>
          <a:p>
            <a:r>
              <a:rPr kumimoji="0" lang="en-US" sz="3100" b="1" i="0" u="none" strike="noStrike" kern="0" cap="none" spc="0" normalizeH="0" baseline="0" noProof="0" dirty="0">
                <a:ln>
                  <a:noFill/>
                </a:ln>
                <a:solidFill>
                  <a:srgbClr val="901F56"/>
                </a:solidFill>
                <a:effectLst/>
                <a:uLnTx/>
                <a:uFillTx/>
                <a:latin typeface="Source Sans Pro"/>
                <a:ea typeface="+mj-ea"/>
              </a:rPr>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64298" y="2520000"/>
            <a:ext cx="13421701" cy="5510212"/>
          </a:xfrm>
        </p:spPr>
        <p:txBody>
          <a:bodyPr lIns="0" tIns="0" rIns="0" bIns="0"/>
          <a:lstStyle/>
          <a:p>
            <a:r>
              <a:rPr lang="en-US" dirty="0"/>
              <a:t>In 2018-19, 71% of Aboriginal and Torres Strait Islander people aged 15 years and over were either overweight or obese (Aboriginal people: 71%; Torres Strait Islander people: 75%), 25% were in the normal weight range and 3.9% were underweight.</a:t>
            </a:r>
          </a:p>
          <a:p>
            <a:r>
              <a:rPr lang="en-US" dirty="0"/>
              <a:t>In 2018-19, of Aboriginal and Torres Strait Islander children aged 2-17 years, 38% were overweight or obese; 53% were normal weight and 8.8% were underweight.</a:t>
            </a:r>
          </a:p>
          <a:p>
            <a:r>
              <a:rPr lang="en-US" dirty="0"/>
              <a:t>In 2018, overweight (including obesity) was the third leading risk factor contributing to the burden of disease among Aboriginal and Torres Strait Islander people, responsible for 9.7% of the total burden of disease.</a:t>
            </a:r>
          </a:p>
          <a:p>
            <a:endParaRPr lang="en-AU"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64298" y="1800000"/>
            <a:ext cx="13421701" cy="661988"/>
          </a:xfrm>
        </p:spPr>
        <p:txBody>
          <a:bodyPr lIns="0" tIns="0" rIns="0" bIns="0"/>
          <a:lstStyle/>
          <a:p>
            <a:r>
              <a:rPr lang="en-US" dirty="0"/>
              <a:t>Bodyweight</a:t>
            </a:r>
          </a:p>
          <a:p>
            <a:endParaRPr lang="en-AU" dirty="0"/>
          </a:p>
        </p:txBody>
      </p:sp>
    </p:spTree>
    <p:extLst>
      <p:ext uri="{BB962C8B-B14F-4D97-AF65-F5344CB8AC3E}">
        <p14:creationId xmlns:p14="http://schemas.microsoft.com/office/powerpoint/2010/main" val="2240797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70002"/>
            <a:ext cx="11973901" cy="553998"/>
          </a:xfrm>
          <a:prstGeom prst="rect">
            <a:avLst/>
          </a:prstGeom>
        </p:spPr>
        <p:txBody>
          <a:bodyPr/>
          <a:lstStyle/>
          <a:p>
            <a:r>
              <a:rPr kumimoji="0" lang="en-US" sz="3100" b="1" i="0" u="none" strike="noStrike" kern="0" cap="none" spc="0" normalizeH="0" baseline="0" noProof="0" dirty="0">
                <a:ln>
                  <a:noFill/>
                </a:ln>
                <a:solidFill>
                  <a:srgbClr val="901F56"/>
                </a:solidFill>
                <a:effectLst/>
                <a:uLnTx/>
                <a:uFillTx/>
                <a:latin typeface="Source Sans Pro"/>
                <a:ea typeface="+mj-ea"/>
              </a:rPr>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64298" y="2520000"/>
            <a:ext cx="13421701" cy="5510212"/>
          </a:xfrm>
        </p:spPr>
        <p:txBody>
          <a:bodyPr lIns="0" tIns="0" rIns="0" bIns="0"/>
          <a:lstStyle/>
          <a:p>
            <a:r>
              <a:rPr lang="en-US" dirty="0"/>
              <a:t>As of 30 June 2023, 95.8% of Aboriginal and Torres Strait Islander five-year-old children were fully immunised against the recommended vaccine preventable diseases.</a:t>
            </a:r>
            <a:endParaRPr lang="en-AU"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64298" y="1800000"/>
            <a:ext cx="13421701" cy="661988"/>
          </a:xfrm>
        </p:spPr>
        <p:txBody>
          <a:bodyPr lIns="0" tIns="0" rIns="0" bIns="0"/>
          <a:lstStyle/>
          <a:p>
            <a:r>
              <a:rPr lang="en-AU" dirty="0"/>
              <a:t>Immunisation</a:t>
            </a:r>
          </a:p>
        </p:txBody>
      </p:sp>
    </p:spTree>
    <p:extLst>
      <p:ext uri="{BB962C8B-B14F-4D97-AF65-F5344CB8AC3E}">
        <p14:creationId xmlns:p14="http://schemas.microsoft.com/office/powerpoint/2010/main" val="2277976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22C571-CDC4-C946-16D7-351B7C48EA89}"/>
              </a:ext>
            </a:extLst>
          </p:cNvPr>
          <p:cNvSpPr>
            <a:spLocks noGrp="1"/>
          </p:cNvSpPr>
          <p:nvPr>
            <p:ph type="body" sz="quarter" idx="12"/>
          </p:nvPr>
        </p:nvSpPr>
        <p:spPr>
          <a:xfrm>
            <a:off x="1564298" y="2520000"/>
            <a:ext cx="13421702" cy="219590"/>
          </a:xfrm>
        </p:spPr>
        <p:txBody>
          <a:bodyPr lIns="0" tIns="0" rIns="0" bIns="0"/>
          <a:lstStyle/>
          <a:p>
            <a:r>
              <a:rPr lang="en-US" dirty="0"/>
              <a:t>Percentage (%) of Aboriginal and Torres Strait Islander children assessed as fully immunised, by age, as of 30 June 2023</a:t>
            </a:r>
            <a:endParaRPr lang="en-AU" dirty="0"/>
          </a:p>
        </p:txBody>
      </p:sp>
      <p:sp>
        <p:nvSpPr>
          <p:cNvPr id="4" name="Text Placeholder 3">
            <a:extLst>
              <a:ext uri="{FF2B5EF4-FFF2-40B4-BE49-F238E27FC236}">
                <a16:creationId xmlns:a16="http://schemas.microsoft.com/office/drawing/2014/main" id="{EB38018F-2EB4-B9FF-7A8F-4DD2C8EF2967}"/>
              </a:ext>
            </a:extLst>
          </p:cNvPr>
          <p:cNvSpPr>
            <a:spLocks noGrp="1"/>
          </p:cNvSpPr>
          <p:nvPr>
            <p:ph type="body" sz="quarter" idx="13"/>
          </p:nvPr>
        </p:nvSpPr>
        <p:spPr/>
        <p:txBody>
          <a:bodyPr lIns="0" tIns="0" rIns="0" bIns="0"/>
          <a:lstStyle/>
          <a:p>
            <a:r>
              <a:rPr lang="en-US" dirty="0"/>
              <a:t>Source: Australian Government Department of Health, 2023 [197]</a:t>
            </a:r>
          </a:p>
        </p:txBody>
      </p:sp>
      <p:sp>
        <p:nvSpPr>
          <p:cNvPr id="5" name="Text Placeholder 4">
            <a:extLst>
              <a:ext uri="{FF2B5EF4-FFF2-40B4-BE49-F238E27FC236}">
                <a16:creationId xmlns:a16="http://schemas.microsoft.com/office/drawing/2014/main" id="{D86FD2B8-0DEB-E1B6-D4F1-54E82F2E647A}"/>
              </a:ext>
            </a:extLst>
          </p:cNvPr>
          <p:cNvSpPr>
            <a:spLocks noGrp="1"/>
          </p:cNvSpPr>
          <p:nvPr>
            <p:ph type="body" sz="quarter" idx="14"/>
          </p:nvPr>
        </p:nvSpPr>
        <p:spPr>
          <a:xfrm>
            <a:off x="1564299" y="4028420"/>
            <a:ext cx="13345501" cy="1305580"/>
          </a:xfrm>
        </p:spPr>
        <p:txBody>
          <a:bodyPr lIns="0" tIns="0" rIns="0" bIns="0" numCol="1"/>
          <a:lstStyle/>
          <a:p>
            <a:r>
              <a:rPr lang="en-US" sz="1400" dirty="0"/>
              <a:t>Notes:</a:t>
            </a:r>
          </a:p>
          <a:p>
            <a:pPr marL="228600" indent="-228600">
              <a:buFont typeface="+mj-lt"/>
              <a:buAutoNum type="arabicPeriod"/>
            </a:pPr>
            <a:r>
              <a:rPr lang="en-US" sz="1400" dirty="0"/>
              <a:t> Proportion expressed as percentages rounded to one decimal point.</a:t>
            </a:r>
          </a:p>
          <a:p>
            <a:pPr marL="228600" indent="-228600">
              <a:buFont typeface="+mj-lt"/>
              <a:buAutoNum type="arabicPeriod"/>
            </a:pPr>
            <a:r>
              <a:rPr lang="en-US" sz="1400" dirty="0"/>
              <a:t> Combination of September 2022, December 2022, March 2023 and June 2023 quarterly coverage data.</a:t>
            </a:r>
          </a:p>
        </p:txBody>
      </p:sp>
      <p:graphicFrame>
        <p:nvGraphicFramePr>
          <p:cNvPr id="6" name="Table 5">
            <a:extLst>
              <a:ext uri="{FF2B5EF4-FFF2-40B4-BE49-F238E27FC236}">
                <a16:creationId xmlns:a16="http://schemas.microsoft.com/office/drawing/2014/main" id="{912C86B8-B2A3-BA29-C6BB-DD8BE22B2028}"/>
              </a:ext>
            </a:extLst>
          </p:cNvPr>
          <p:cNvGraphicFramePr>
            <a:graphicFrameLocks noGrp="1"/>
          </p:cNvGraphicFramePr>
          <p:nvPr>
            <p:extLst>
              <p:ext uri="{D42A27DB-BD31-4B8C-83A1-F6EECF244321}">
                <p14:modId xmlns:p14="http://schemas.microsoft.com/office/powerpoint/2010/main" val="3734162772"/>
              </p:ext>
            </p:extLst>
          </p:nvPr>
        </p:nvGraphicFramePr>
        <p:xfrm>
          <a:off x="1564299" y="2880000"/>
          <a:ext cx="13345501" cy="1080000"/>
        </p:xfrm>
        <a:graphic>
          <a:graphicData uri="http://schemas.openxmlformats.org/drawingml/2006/table">
            <a:tbl>
              <a:tblPr firstRow="1" firstCol="1" bandRow="1">
                <a:effectLst/>
                <a:tableStyleId>{2D5ABB26-0587-4C30-8999-92F81FD0307C}</a:tableStyleId>
              </a:tblPr>
              <a:tblGrid>
                <a:gridCol w="4077793">
                  <a:extLst>
                    <a:ext uri="{9D8B030D-6E8A-4147-A177-3AD203B41FA5}">
                      <a16:colId xmlns:a16="http://schemas.microsoft.com/office/drawing/2014/main" val="576747098"/>
                    </a:ext>
                  </a:extLst>
                </a:gridCol>
                <a:gridCol w="3089236">
                  <a:extLst>
                    <a:ext uri="{9D8B030D-6E8A-4147-A177-3AD203B41FA5}">
                      <a16:colId xmlns:a16="http://schemas.microsoft.com/office/drawing/2014/main" val="2747952196"/>
                    </a:ext>
                  </a:extLst>
                </a:gridCol>
                <a:gridCol w="3089236">
                  <a:extLst>
                    <a:ext uri="{9D8B030D-6E8A-4147-A177-3AD203B41FA5}">
                      <a16:colId xmlns:a16="http://schemas.microsoft.com/office/drawing/2014/main" val="3222046881"/>
                    </a:ext>
                  </a:extLst>
                </a:gridCol>
                <a:gridCol w="3089236">
                  <a:extLst>
                    <a:ext uri="{9D8B030D-6E8A-4147-A177-3AD203B41FA5}">
                      <a16:colId xmlns:a16="http://schemas.microsoft.com/office/drawing/2014/main" val="3441179875"/>
                    </a:ext>
                  </a:extLst>
                </a:gridCol>
              </a:tblGrid>
              <a:tr h="540000">
                <a:tc>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Age (years)</a:t>
                      </a:r>
                    </a:p>
                  </a:txBody>
                  <a:tcPr marL="180000" marR="180000" marT="0" marB="0" anchor="ctr">
                    <a:lnL w="12700" cap="flat" cmpd="sng" algn="ctr">
                      <a:solidFill>
                        <a:schemeClr val="accent1">
                          <a:lumMod val="100000"/>
                        </a:schemeClr>
                      </a:solidFill>
                      <a:prstDash val="solid"/>
                      <a:round/>
                      <a:headEnd type="none" w="med" len="med"/>
                      <a:tailEnd type="none" w="med" len="med"/>
                    </a:lnL>
                    <a:lnR w="12700" cap="flat" cmpd="sng" algn="ctr">
                      <a:solidFill>
                        <a:schemeClr val="accent1">
                          <a:lumMod val="100000"/>
                        </a:schemeClr>
                      </a:solidFill>
                      <a:prstDash val="solid"/>
                      <a:round/>
                      <a:headEnd type="none" w="med" len="med"/>
                      <a:tailEnd type="none" w="med" len="med"/>
                    </a:lnR>
                    <a:lnT w="12700" cap="flat" cmpd="sng" algn="ctr">
                      <a:solidFill>
                        <a:schemeClr val="accent1">
                          <a:lumMod val="100000"/>
                        </a:schemeClr>
                      </a:solidFill>
                      <a:prstDash val="solid"/>
                      <a:round/>
                      <a:headEnd type="none" w="med" len="med"/>
                      <a:tailEnd type="none" w="med" len="med"/>
                    </a:lnT>
                    <a:lnB w="12700" cap="flat" cmpd="sng" algn="ctr">
                      <a:solidFill>
                        <a:schemeClr val="accent1">
                          <a:lumMod val="10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1</a:t>
                      </a:r>
                    </a:p>
                  </a:txBody>
                  <a:tcPr marL="180000" marR="180000" marT="0" marB="0" anchor="ctr">
                    <a:lnL w="12700" cap="flat" cmpd="sng" algn="ctr">
                      <a:solidFill>
                        <a:schemeClr val="accent1">
                          <a:lumMod val="100000"/>
                        </a:schemeClr>
                      </a:solidFill>
                      <a:prstDash val="solid"/>
                      <a:round/>
                      <a:headEnd type="none" w="med" len="med"/>
                      <a:tailEnd type="none" w="med" len="med"/>
                    </a:lnL>
                    <a:lnR w="12700" cap="flat" cmpd="sng" algn="ctr">
                      <a:solidFill>
                        <a:schemeClr val="accent1">
                          <a:lumMod val="100000"/>
                        </a:schemeClr>
                      </a:solidFill>
                      <a:prstDash val="solid"/>
                      <a:round/>
                      <a:headEnd type="none" w="med" len="med"/>
                      <a:tailEnd type="none" w="med" len="med"/>
                    </a:lnR>
                    <a:lnT w="12700" cap="flat" cmpd="sng" algn="ctr">
                      <a:solidFill>
                        <a:schemeClr val="accent1">
                          <a:lumMod val="100000"/>
                        </a:schemeClr>
                      </a:solidFill>
                      <a:prstDash val="solid"/>
                      <a:round/>
                      <a:headEnd type="none" w="med" len="med"/>
                      <a:tailEnd type="none" w="med" len="med"/>
                    </a:lnT>
                    <a:lnB w="12700" cap="flat" cmpd="sng" algn="ctr">
                      <a:solidFill>
                        <a:schemeClr val="accent1">
                          <a:lumMod val="10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2</a:t>
                      </a:r>
                    </a:p>
                  </a:txBody>
                  <a:tcPr marL="180000" marR="180000" marT="0" marB="0" anchor="ctr">
                    <a:lnL w="12700" cap="flat" cmpd="sng" algn="ctr">
                      <a:solidFill>
                        <a:schemeClr val="accent1">
                          <a:lumMod val="100000"/>
                        </a:schemeClr>
                      </a:solidFill>
                      <a:prstDash val="solid"/>
                      <a:round/>
                      <a:headEnd type="none" w="med" len="med"/>
                      <a:tailEnd type="none" w="med" len="med"/>
                    </a:lnL>
                    <a:lnR w="12700" cap="flat" cmpd="sng" algn="ctr">
                      <a:solidFill>
                        <a:schemeClr val="accent1">
                          <a:lumMod val="100000"/>
                        </a:schemeClr>
                      </a:solidFill>
                      <a:prstDash val="solid"/>
                      <a:round/>
                      <a:headEnd type="none" w="med" len="med"/>
                      <a:tailEnd type="none" w="med" len="med"/>
                    </a:lnR>
                    <a:lnT w="12700" cap="flat" cmpd="sng" algn="ctr">
                      <a:solidFill>
                        <a:schemeClr val="accent1">
                          <a:lumMod val="100000"/>
                        </a:schemeClr>
                      </a:solidFill>
                      <a:prstDash val="solid"/>
                      <a:round/>
                      <a:headEnd type="none" w="med" len="med"/>
                      <a:tailEnd type="none" w="med" len="med"/>
                    </a:lnT>
                    <a:lnB w="12700" cap="flat" cmpd="sng" algn="ctr">
                      <a:solidFill>
                        <a:schemeClr val="accent1">
                          <a:lumMod val="10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5</a:t>
                      </a:r>
                    </a:p>
                  </a:txBody>
                  <a:tcPr marL="180000" marR="180000" marT="0" marB="0" anchor="ctr">
                    <a:lnL w="12700" cap="flat" cmpd="sng" algn="ctr">
                      <a:solidFill>
                        <a:schemeClr val="accent1">
                          <a:lumMod val="100000"/>
                        </a:schemeClr>
                      </a:solidFill>
                      <a:prstDash val="solid"/>
                      <a:round/>
                      <a:headEnd type="none" w="med" len="med"/>
                      <a:tailEnd type="none" w="med" len="med"/>
                    </a:lnL>
                    <a:lnR w="12700" cap="flat" cmpd="sng" algn="ctr">
                      <a:solidFill>
                        <a:schemeClr val="accent1">
                          <a:lumMod val="100000"/>
                        </a:schemeClr>
                      </a:solidFill>
                      <a:prstDash val="solid"/>
                      <a:round/>
                      <a:headEnd type="none" w="med" len="med"/>
                      <a:tailEnd type="none" w="med" len="med"/>
                    </a:lnR>
                    <a:lnT w="12700" cap="flat" cmpd="sng" algn="ctr">
                      <a:solidFill>
                        <a:schemeClr val="accent1">
                          <a:lumMod val="100000"/>
                        </a:schemeClr>
                      </a:solidFill>
                      <a:prstDash val="solid"/>
                      <a:round/>
                      <a:headEnd type="none" w="med" len="med"/>
                      <a:tailEnd type="none" w="med" len="med"/>
                    </a:lnT>
                    <a:lnB w="12700" cap="flat" cmpd="sng" algn="ctr">
                      <a:solidFill>
                        <a:schemeClr val="accent1">
                          <a:lumMod val="100000"/>
                        </a:schemeClr>
                      </a:solidFill>
                      <a:prstDash val="solid"/>
                      <a:round/>
                      <a:headEnd type="none" w="med" len="med"/>
                      <a:tailEnd type="none" w="med" len="med"/>
                    </a:lnB>
                    <a:solidFill>
                      <a:srgbClr val="901F56">
                        <a:lumMod val="100000"/>
                      </a:srgbClr>
                    </a:solidFill>
                  </a:tcPr>
                </a:tc>
                <a:extLst>
                  <a:ext uri="{0D108BD9-81ED-4DB2-BD59-A6C34878D82A}">
                    <a16:rowId xmlns:a16="http://schemas.microsoft.com/office/drawing/2014/main" val="513155256"/>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Percentage assessed as fully immunised</a:t>
                      </a:r>
                    </a:p>
                  </a:txBody>
                  <a:tcPr marL="180000" marR="180000" marT="0" marB="0" anchor="ctr">
                    <a:lnL w="12700" cap="flat" cmpd="sng" algn="ctr">
                      <a:solidFill>
                        <a:schemeClr val="accent1">
                          <a:lumMod val="100000"/>
                        </a:schemeClr>
                      </a:solidFill>
                      <a:prstDash val="solid"/>
                      <a:round/>
                      <a:headEnd type="none" w="med" len="med"/>
                      <a:tailEnd type="none" w="med" len="med"/>
                    </a:lnL>
                    <a:lnR w="12700" cap="flat" cmpd="sng" algn="ctr">
                      <a:solidFill>
                        <a:schemeClr val="accent1">
                          <a:lumMod val="100000"/>
                        </a:schemeClr>
                      </a:solidFill>
                      <a:prstDash val="solid"/>
                      <a:round/>
                      <a:headEnd type="none" w="med" len="med"/>
                      <a:tailEnd type="none" w="med" len="med"/>
                    </a:lnR>
                    <a:lnT w="12700" cap="flat" cmpd="sng" algn="ctr">
                      <a:solidFill>
                        <a:schemeClr val="accent1">
                          <a:lumMod val="100000"/>
                        </a:schemeClr>
                      </a:solidFill>
                      <a:prstDash val="solid"/>
                      <a:round/>
                      <a:headEnd type="none" w="med" len="med"/>
                      <a:tailEnd type="none" w="med" len="med"/>
                    </a:lnT>
                    <a:lnB w="12700" cap="flat" cmpd="sng" algn="ctr">
                      <a:solidFill>
                        <a:schemeClr val="accent1">
                          <a:lumMod val="10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90.8%</a:t>
                      </a:r>
                    </a:p>
                  </a:txBody>
                  <a:tcPr marL="180000" marR="180000" marT="0" marB="0" anchor="ctr">
                    <a:lnL w="12700" cap="flat" cmpd="sng" algn="ctr">
                      <a:solidFill>
                        <a:schemeClr val="accent1">
                          <a:lumMod val="100000"/>
                        </a:schemeClr>
                      </a:solidFill>
                      <a:prstDash val="solid"/>
                      <a:round/>
                      <a:headEnd type="none" w="med" len="med"/>
                      <a:tailEnd type="none" w="med" len="med"/>
                    </a:lnL>
                    <a:lnR w="12700" cap="flat" cmpd="sng" algn="ctr">
                      <a:solidFill>
                        <a:schemeClr val="accent1">
                          <a:lumMod val="100000"/>
                        </a:schemeClr>
                      </a:solidFill>
                      <a:prstDash val="solid"/>
                      <a:round/>
                      <a:headEnd type="none" w="med" len="med"/>
                      <a:tailEnd type="none" w="med" len="med"/>
                    </a:lnR>
                    <a:lnT w="12700" cap="flat" cmpd="sng" algn="ctr">
                      <a:solidFill>
                        <a:schemeClr val="accent1">
                          <a:lumMod val="100000"/>
                        </a:schemeClr>
                      </a:solidFill>
                      <a:prstDash val="solid"/>
                      <a:round/>
                      <a:headEnd type="none" w="med" len="med"/>
                      <a:tailEnd type="none" w="med" len="med"/>
                    </a:lnT>
                    <a:lnB w="12700" cap="flat" cmpd="sng" algn="ctr">
                      <a:solidFill>
                        <a:schemeClr val="accent1">
                          <a:lumMod val="10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88.6%</a:t>
                      </a:r>
                    </a:p>
                  </a:txBody>
                  <a:tcPr marL="180000" marR="180000" marT="0" marB="0" anchor="ctr">
                    <a:lnL w="12700" cap="flat" cmpd="sng" algn="ctr">
                      <a:solidFill>
                        <a:schemeClr val="accent1">
                          <a:lumMod val="100000"/>
                        </a:schemeClr>
                      </a:solidFill>
                      <a:prstDash val="solid"/>
                      <a:round/>
                      <a:headEnd type="none" w="med" len="med"/>
                      <a:tailEnd type="none" w="med" len="med"/>
                    </a:lnL>
                    <a:lnR w="12700" cap="flat" cmpd="sng" algn="ctr">
                      <a:solidFill>
                        <a:schemeClr val="accent1">
                          <a:lumMod val="100000"/>
                        </a:schemeClr>
                      </a:solidFill>
                      <a:prstDash val="solid"/>
                      <a:round/>
                      <a:headEnd type="none" w="med" len="med"/>
                      <a:tailEnd type="none" w="med" len="med"/>
                    </a:lnR>
                    <a:lnT w="12700" cap="flat" cmpd="sng" algn="ctr">
                      <a:solidFill>
                        <a:schemeClr val="accent1">
                          <a:lumMod val="100000"/>
                        </a:schemeClr>
                      </a:solidFill>
                      <a:prstDash val="solid"/>
                      <a:round/>
                      <a:headEnd type="none" w="med" len="med"/>
                      <a:tailEnd type="none" w="med" len="med"/>
                    </a:lnT>
                    <a:lnB w="12700" cap="flat" cmpd="sng" algn="ctr">
                      <a:solidFill>
                        <a:schemeClr val="accent1">
                          <a:lumMod val="10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95.8%</a:t>
                      </a:r>
                    </a:p>
                  </a:txBody>
                  <a:tcPr marL="180000" marR="180000" marT="0" marB="0" anchor="ctr">
                    <a:lnL w="12700" cap="flat" cmpd="sng" algn="ctr">
                      <a:solidFill>
                        <a:schemeClr val="accent1">
                          <a:lumMod val="100000"/>
                        </a:schemeClr>
                      </a:solidFill>
                      <a:prstDash val="solid"/>
                      <a:round/>
                      <a:headEnd type="none" w="med" len="med"/>
                      <a:tailEnd type="none" w="med" len="med"/>
                    </a:lnL>
                    <a:lnR w="12700" cap="flat" cmpd="sng" algn="ctr">
                      <a:solidFill>
                        <a:schemeClr val="accent1">
                          <a:lumMod val="100000"/>
                        </a:schemeClr>
                      </a:solidFill>
                      <a:prstDash val="solid"/>
                      <a:round/>
                      <a:headEnd type="none" w="med" len="med"/>
                      <a:tailEnd type="none" w="med" len="med"/>
                    </a:lnR>
                    <a:lnT w="12700" cap="flat" cmpd="sng" algn="ctr">
                      <a:solidFill>
                        <a:schemeClr val="accent1">
                          <a:lumMod val="100000"/>
                        </a:schemeClr>
                      </a:solidFill>
                      <a:prstDash val="solid"/>
                      <a:round/>
                      <a:headEnd type="none" w="med" len="med"/>
                      <a:tailEnd type="none" w="med" len="med"/>
                    </a:lnT>
                    <a:lnB w="12700" cap="flat" cmpd="sng" algn="ctr">
                      <a:solidFill>
                        <a:schemeClr val="accent1">
                          <a:lumMod val="10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241557812"/>
                  </a:ext>
                </a:extLst>
              </a:tr>
            </a:tbl>
          </a:graphicData>
        </a:graphic>
      </p:graphicFrame>
      <p:sp>
        <p:nvSpPr>
          <p:cNvPr id="9" name="Text Placeholder 3">
            <a:extLst>
              <a:ext uri="{FF2B5EF4-FFF2-40B4-BE49-F238E27FC236}">
                <a16:creationId xmlns:a16="http://schemas.microsoft.com/office/drawing/2014/main" id="{10A44FA8-BFDF-F3F1-959C-9B57060A3661}"/>
              </a:ext>
            </a:extLst>
          </p:cNvPr>
          <p:cNvSpPr txBox="1">
            <a:spLocks/>
          </p:cNvSpPr>
          <p:nvPr/>
        </p:nvSpPr>
        <p:spPr>
          <a:xfrm>
            <a:off x="1564298" y="1800000"/>
            <a:ext cx="13574101" cy="661988"/>
          </a:xfrm>
          <a:prstGeom prst="rect">
            <a:avLst/>
          </a:prstGeom>
        </p:spPr>
        <p:txBody>
          <a:bodyPr lIns="0" tIns="0" rIns="0" bIns="0"/>
          <a:lstStyle>
            <a:lvl1pPr marL="0">
              <a:defRPr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AU" sz="2400" kern="0" dirty="0"/>
              <a:t>Immunisation</a:t>
            </a:r>
          </a:p>
        </p:txBody>
      </p:sp>
      <p:sp>
        <p:nvSpPr>
          <p:cNvPr id="12" name="Title 1">
            <a:extLst>
              <a:ext uri="{FF2B5EF4-FFF2-40B4-BE49-F238E27FC236}">
                <a16:creationId xmlns:a16="http://schemas.microsoft.com/office/drawing/2014/main" id="{13F9F275-0B78-A714-468C-A12924F7B29A}"/>
              </a:ext>
            </a:extLst>
          </p:cNvPr>
          <p:cNvSpPr txBox="1">
            <a:spLocks/>
          </p:cNvSpPr>
          <p:nvPr/>
        </p:nvSpPr>
        <p:spPr>
          <a:xfrm>
            <a:off x="1566000" y="968400"/>
            <a:ext cx="11819800" cy="553998"/>
          </a:xfrm>
          <a:prstGeom prst="rect">
            <a:avLst/>
          </a:prstGeom>
        </p:spPr>
        <p:txBody>
          <a:bodyPr lIns="0" tIns="0" rIns="0" bIns="0"/>
          <a:lstStyle>
            <a:lvl1pPr>
              <a:defRPr sz="3200" b="1" i="0">
                <a:solidFill>
                  <a:srgbClr val="901F56"/>
                </a:solidFill>
                <a:latin typeface="Source Sans Pro"/>
                <a:ea typeface="+mj-ea"/>
                <a:cs typeface="Source Sans Pro"/>
              </a:defRPr>
            </a:lvl1pPr>
          </a:lstStyle>
          <a:p>
            <a:r>
              <a:rPr lang="en-US" sz="3100" kern="0" dirty="0"/>
              <a:t>Factors contributing to Aboriginal and Torres Strait Islander health</a:t>
            </a:r>
            <a:endParaRPr lang="en-AU" sz="3100" kern="0" dirty="0"/>
          </a:p>
        </p:txBody>
      </p:sp>
    </p:spTree>
    <p:extLst>
      <p:ext uri="{BB962C8B-B14F-4D97-AF65-F5344CB8AC3E}">
        <p14:creationId xmlns:p14="http://schemas.microsoft.com/office/powerpoint/2010/main" val="3621261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C47B-4A6B-6F65-C201-46DDBA653726}"/>
              </a:ext>
            </a:extLst>
          </p:cNvPr>
          <p:cNvSpPr>
            <a:spLocks noGrp="1"/>
          </p:cNvSpPr>
          <p:nvPr>
            <p:ph type="title"/>
          </p:nvPr>
        </p:nvSpPr>
        <p:spPr>
          <a:xfrm>
            <a:off x="1564299" y="970002"/>
            <a:ext cx="11973901" cy="553998"/>
          </a:xfrm>
        </p:spPr>
        <p:txBody>
          <a:bodyPr/>
          <a:lstStyle/>
          <a:p>
            <a:r>
              <a:rPr kumimoji="0" lang="en-US" sz="3100" b="1" i="0" u="none" strike="noStrike" kern="0" cap="none" spc="0" normalizeH="0" baseline="0" noProof="0" dirty="0">
                <a:ln>
                  <a:noFill/>
                </a:ln>
                <a:solidFill>
                  <a:srgbClr val="901F56"/>
                </a:solidFill>
                <a:effectLst/>
                <a:uLnTx/>
                <a:uFillTx/>
                <a:latin typeface="Source Sans Pro"/>
                <a:ea typeface="+mj-ea"/>
              </a:rPr>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D0C86708-631A-4D25-EC43-AA35FB5352C9}"/>
              </a:ext>
            </a:extLst>
          </p:cNvPr>
          <p:cNvSpPr>
            <a:spLocks noGrp="1"/>
          </p:cNvSpPr>
          <p:nvPr>
            <p:ph type="body" sz="quarter" idx="12"/>
          </p:nvPr>
        </p:nvSpPr>
        <p:spPr>
          <a:xfrm>
            <a:off x="1564298" y="2520000"/>
            <a:ext cx="13421702" cy="314664"/>
          </a:xfrm>
        </p:spPr>
        <p:txBody>
          <a:bodyPr lIns="0" tIns="0" rIns="0" bIns="0"/>
          <a:lstStyle/>
          <a:p>
            <a:r>
              <a:rPr lang="en-US" dirty="0"/>
              <a:t>Influenza vaccination coverage percentage (%) for Aboriginal and Torres Strait Islander people, by age, as of 31 August 2023</a:t>
            </a:r>
            <a:endParaRPr lang="en-AU" dirty="0"/>
          </a:p>
        </p:txBody>
      </p:sp>
      <p:sp>
        <p:nvSpPr>
          <p:cNvPr id="4" name="Text Placeholder 3">
            <a:extLst>
              <a:ext uri="{FF2B5EF4-FFF2-40B4-BE49-F238E27FC236}">
                <a16:creationId xmlns:a16="http://schemas.microsoft.com/office/drawing/2014/main" id="{9378637E-045D-4EE2-4ED1-4E339A4570A0}"/>
              </a:ext>
            </a:extLst>
          </p:cNvPr>
          <p:cNvSpPr>
            <a:spLocks noGrp="1"/>
          </p:cNvSpPr>
          <p:nvPr>
            <p:ph type="body" sz="quarter" idx="13"/>
          </p:nvPr>
        </p:nvSpPr>
        <p:spPr/>
        <p:txBody>
          <a:bodyPr/>
          <a:lstStyle/>
          <a:p>
            <a:r>
              <a:rPr lang="en-AU" dirty="0"/>
              <a:t>Source: National Centre for Immunisation Research and Surveillance, 2023 [258]</a:t>
            </a:r>
          </a:p>
        </p:txBody>
      </p:sp>
      <p:sp>
        <p:nvSpPr>
          <p:cNvPr id="5" name="Text Placeholder 4">
            <a:extLst>
              <a:ext uri="{FF2B5EF4-FFF2-40B4-BE49-F238E27FC236}">
                <a16:creationId xmlns:a16="http://schemas.microsoft.com/office/drawing/2014/main" id="{7BEB9CE9-164B-A8F6-5E8F-116D401B2964}"/>
              </a:ext>
            </a:extLst>
          </p:cNvPr>
          <p:cNvSpPr>
            <a:spLocks noGrp="1"/>
          </p:cNvSpPr>
          <p:nvPr>
            <p:ph type="body" sz="quarter" idx="14"/>
          </p:nvPr>
        </p:nvSpPr>
        <p:spPr>
          <a:xfrm>
            <a:off x="1564298" y="6238220"/>
            <a:ext cx="13345501" cy="1305580"/>
          </a:xfrm>
        </p:spPr>
        <p:txBody>
          <a:bodyPr lIns="0" tIns="0" rIns="0" bIns="0" numCol="1"/>
          <a:lstStyle/>
          <a:p>
            <a:r>
              <a:rPr lang="en-US" sz="1400" dirty="0"/>
              <a:t>Notes:</a:t>
            </a:r>
          </a:p>
          <a:p>
            <a:pPr marL="228600" indent="-228600">
              <a:buFont typeface="+mj-lt"/>
              <a:buAutoNum type="arabicPeriod"/>
            </a:pPr>
            <a:r>
              <a:rPr lang="en-US" sz="1400" dirty="0"/>
              <a:t>Proportion expressed as percentages rounded to one decimal point.</a:t>
            </a:r>
          </a:p>
          <a:p>
            <a:pPr marL="228600" indent="-228600">
              <a:buFont typeface="+mj-lt"/>
              <a:buAutoNum type="arabicPeriod"/>
            </a:pPr>
            <a:r>
              <a:rPr lang="en-US" sz="1400" dirty="0"/>
              <a:t>Coverage calculated using doses given 1 March–31 August 2023 using AIR data as of 3 September 2023.</a:t>
            </a:r>
          </a:p>
          <a:p>
            <a:endParaRPr lang="en-AU" sz="1400" dirty="0"/>
          </a:p>
        </p:txBody>
      </p:sp>
      <p:graphicFrame>
        <p:nvGraphicFramePr>
          <p:cNvPr id="12" name="Table 11">
            <a:extLst>
              <a:ext uri="{FF2B5EF4-FFF2-40B4-BE49-F238E27FC236}">
                <a16:creationId xmlns:a16="http://schemas.microsoft.com/office/drawing/2014/main" id="{6E8991FF-9BD7-4900-167C-853D5CC79C54}"/>
              </a:ext>
            </a:extLst>
          </p:cNvPr>
          <p:cNvGraphicFramePr>
            <a:graphicFrameLocks noGrp="1"/>
          </p:cNvGraphicFramePr>
          <p:nvPr>
            <p:extLst>
              <p:ext uri="{D42A27DB-BD31-4B8C-83A1-F6EECF244321}">
                <p14:modId xmlns:p14="http://schemas.microsoft.com/office/powerpoint/2010/main" val="2847111574"/>
              </p:ext>
            </p:extLst>
          </p:nvPr>
        </p:nvGraphicFramePr>
        <p:xfrm>
          <a:off x="1564298" y="2880000"/>
          <a:ext cx="13345502" cy="3240000"/>
        </p:xfrm>
        <a:graphic>
          <a:graphicData uri="http://schemas.openxmlformats.org/drawingml/2006/table">
            <a:tbl>
              <a:tblPr firstRow="1" firstCol="1" bandRow="1">
                <a:effectLst/>
                <a:tableStyleId>{2D5ABB26-0587-4C30-8999-92F81FD0307C}</a:tableStyleId>
              </a:tblPr>
              <a:tblGrid>
                <a:gridCol w="6710851">
                  <a:extLst>
                    <a:ext uri="{9D8B030D-6E8A-4147-A177-3AD203B41FA5}">
                      <a16:colId xmlns:a16="http://schemas.microsoft.com/office/drawing/2014/main" val="982953701"/>
                    </a:ext>
                  </a:extLst>
                </a:gridCol>
                <a:gridCol w="6634651">
                  <a:extLst>
                    <a:ext uri="{9D8B030D-6E8A-4147-A177-3AD203B41FA5}">
                      <a16:colId xmlns:a16="http://schemas.microsoft.com/office/drawing/2014/main" val="2024868910"/>
                    </a:ext>
                  </a:extLst>
                </a:gridCol>
              </a:tblGrid>
              <a:tr h="540000">
                <a:tc>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Age (years)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Australia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extLst>
                  <a:ext uri="{0D108BD9-81ED-4DB2-BD59-A6C34878D82A}">
                    <a16:rowId xmlns:a16="http://schemas.microsoft.com/office/drawing/2014/main" val="1118543541"/>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 months - &lt; 5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251189519"/>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5 - &lt;15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66499824"/>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15 - &lt;50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764938437"/>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50 - &lt;65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903230324"/>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&gt; 65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186351513"/>
                  </a:ext>
                </a:extLst>
              </a:tr>
            </a:tbl>
          </a:graphicData>
        </a:graphic>
      </p:graphicFrame>
      <p:sp>
        <p:nvSpPr>
          <p:cNvPr id="6" name="Text Placeholder 3">
            <a:extLst>
              <a:ext uri="{FF2B5EF4-FFF2-40B4-BE49-F238E27FC236}">
                <a16:creationId xmlns:a16="http://schemas.microsoft.com/office/drawing/2014/main" id="{D65B6761-243B-2120-EC57-37AF9B730F5B}"/>
              </a:ext>
            </a:extLst>
          </p:cNvPr>
          <p:cNvSpPr txBox="1">
            <a:spLocks/>
          </p:cNvSpPr>
          <p:nvPr/>
        </p:nvSpPr>
        <p:spPr>
          <a:xfrm>
            <a:off x="1564298" y="1800000"/>
            <a:ext cx="13574101" cy="661988"/>
          </a:xfrm>
          <a:prstGeom prst="rect">
            <a:avLst/>
          </a:prstGeom>
        </p:spPr>
        <p:txBody>
          <a:bodyPr lIns="0" tIns="0" rIns="0" bIns="0"/>
          <a:lstStyle>
            <a:lvl1pPr marL="0">
              <a:defRPr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AU" sz="2400" kern="0" dirty="0"/>
              <a:t>Immunisation</a:t>
            </a:r>
          </a:p>
        </p:txBody>
      </p:sp>
    </p:spTree>
    <p:extLst>
      <p:ext uri="{BB962C8B-B14F-4D97-AF65-F5344CB8AC3E}">
        <p14:creationId xmlns:p14="http://schemas.microsoft.com/office/powerpoint/2010/main" val="1200913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68400"/>
            <a:ext cx="11973901" cy="553998"/>
          </a:xfrm>
          <a:prstGeom prst="rect">
            <a:avLst/>
          </a:prstGeom>
        </p:spPr>
        <p:txBody>
          <a:bodyPr/>
          <a:lstStyle/>
          <a:p>
            <a:r>
              <a:rPr kumimoji="0" lang="en-US" sz="3100" b="1" i="0" u="none" strike="noStrike" kern="0" cap="none" spc="0" normalizeH="0" baseline="0" noProof="0" dirty="0">
                <a:ln>
                  <a:noFill/>
                </a:ln>
                <a:solidFill>
                  <a:srgbClr val="901F56"/>
                </a:solidFill>
                <a:effectLst/>
                <a:uLnTx/>
                <a:uFillTx/>
                <a:latin typeface="Source Sans Pro"/>
                <a:ea typeface="+mj-ea"/>
              </a:rPr>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64299" y="2520000"/>
            <a:ext cx="13421700" cy="5510212"/>
          </a:xfrm>
        </p:spPr>
        <p:txBody>
          <a:bodyPr lIns="0" tIns="0" rIns="0" bIns="0"/>
          <a:lstStyle/>
          <a:p>
            <a:r>
              <a:rPr lang="en-US" dirty="0"/>
              <a:t>In 2018-19, 37% of Aboriginal and Torres Strait Islander people aged 15 years and over reported they smoked daily, a reduction from levels reported in 2012-13 (41%).</a:t>
            </a:r>
          </a:p>
          <a:p>
            <a:r>
              <a:rPr lang="en-US" dirty="0"/>
              <a:t>The proportion of Aboriginal and Torres Strait Islander mothers who reported smoking during pregnancy decreased from 50% in 2011 to 42% in 2021.</a:t>
            </a:r>
          </a:p>
          <a:p>
            <a:r>
              <a:rPr lang="en-US" dirty="0"/>
              <a:t>In 2018-19, Aboriginal and Torres Strait Islander people living in remote areas reported a higher proportion of people who smoked daily (49%) than those living in non-remote areas (35%).</a:t>
            </a:r>
          </a:p>
          <a:p>
            <a:r>
              <a:rPr lang="en-US" dirty="0"/>
              <a:t>A study from 2021 found half of deaths among Aboriginal and Torres Strait Islander people in NSW aged 45 years and over, and 37% of deaths among all age-groups, were caused by smoking.</a:t>
            </a:r>
          </a:p>
          <a:p>
            <a:r>
              <a:rPr lang="en-US" dirty="0"/>
              <a:t>In 2018, tobacco use was the leading risk factor contributing to the burden of disease among Aboriginal and Torres Strait Islander people, responsible for 12% of the total burden of disease.</a:t>
            </a:r>
          </a:p>
          <a:p>
            <a:r>
              <a:rPr lang="en-US" dirty="0"/>
              <a:t>In 2018-19, 8.1% of Aboriginal and Torres Strait Islander adults self-reported having ever used e-cigarettes and 1.3% reported that they were currently using e-cigarettes either daily or weekly.</a:t>
            </a:r>
          </a:p>
          <a:p>
            <a:endParaRPr lang="en-AU"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64299" y="1800000"/>
            <a:ext cx="13421700" cy="333600"/>
          </a:xfrm>
        </p:spPr>
        <p:txBody>
          <a:bodyPr lIns="0" tIns="0" rIns="0" bIns="0"/>
          <a:lstStyle/>
          <a:p>
            <a:r>
              <a:rPr lang="en-US" dirty="0"/>
              <a:t>Tobacco use</a:t>
            </a:r>
          </a:p>
          <a:p>
            <a:endParaRPr lang="en-AU" dirty="0"/>
          </a:p>
        </p:txBody>
      </p:sp>
    </p:spTree>
    <p:extLst>
      <p:ext uri="{BB962C8B-B14F-4D97-AF65-F5344CB8AC3E}">
        <p14:creationId xmlns:p14="http://schemas.microsoft.com/office/powerpoint/2010/main" val="4245616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68400"/>
            <a:ext cx="11745301" cy="553998"/>
          </a:xfrm>
          <a:prstGeom prst="rect">
            <a:avLst/>
          </a:prstGeom>
        </p:spPr>
        <p:txBody>
          <a:bodyPr/>
          <a:lstStyle/>
          <a:p>
            <a:r>
              <a:rPr kumimoji="0" lang="en-US" sz="3100" b="1" i="0" u="none" strike="noStrike" kern="0" cap="none" spc="0" normalizeH="0" baseline="0" noProof="0" dirty="0">
                <a:ln>
                  <a:noFill/>
                </a:ln>
                <a:solidFill>
                  <a:srgbClr val="901F56"/>
                </a:solidFill>
                <a:effectLst/>
                <a:uLnTx/>
                <a:uFillTx/>
                <a:latin typeface="Source Sans Pro"/>
                <a:ea typeface="+mj-ea"/>
              </a:rPr>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64298" y="2520000"/>
            <a:ext cx="13421701" cy="5510212"/>
          </a:xfrm>
        </p:spPr>
        <p:txBody>
          <a:bodyPr lIns="0" tIns="0" rIns="0" bIns="0"/>
          <a:lstStyle/>
          <a:p>
            <a:r>
              <a:rPr lang="en-US" dirty="0"/>
              <a:t>In 2018-19, 26% of Aboriginal and Torres Strait Islander adults reported abstaining from alcohol.</a:t>
            </a:r>
          </a:p>
          <a:p>
            <a:r>
              <a:rPr lang="en-US" dirty="0"/>
              <a:t>In 2018-19, 18% of Aboriginal adults and 22% of Torres Strait Islander adults did not exceed the guideline for drinking at risk on a single occasion.</a:t>
            </a:r>
          </a:p>
          <a:p>
            <a:r>
              <a:rPr lang="en-US" dirty="0"/>
              <a:t>In 2018-19, 26% of Aboriginal and Torres Strait Islander adults did not exceed the guideline for drinking at lifetime risk.</a:t>
            </a:r>
          </a:p>
          <a:p>
            <a:r>
              <a:rPr lang="en-US" dirty="0"/>
              <a:t>In 2018-19, a higher proportion of Aboriginal and Torres Strait Islander males (30%) exceeded the guideline for drinking at lifetime risk than females (10%).</a:t>
            </a:r>
          </a:p>
          <a:p>
            <a:r>
              <a:rPr lang="en-US" dirty="0"/>
              <a:t>In 2021, 92% of pregnant Aboriginal and Torres Strait Islander women self-reported not consuming alcohol during the first 20 weeks of pregnancy, increasing to 97% after 20 weeks.</a:t>
            </a:r>
          </a:p>
          <a:p>
            <a:r>
              <a:rPr lang="en-US" dirty="0"/>
              <a:t>In 2017-19, the crude alcohol-related </a:t>
            </a:r>
            <a:r>
              <a:rPr lang="en-US" dirty="0" err="1"/>
              <a:t>hospitalisation</a:t>
            </a:r>
            <a:r>
              <a:rPr lang="en-US" dirty="0"/>
              <a:t> rate for Aboriginal and Torres Strait Islander people was 7.0 per 1,000.</a:t>
            </a:r>
          </a:p>
          <a:p>
            <a:r>
              <a:rPr lang="en-US" dirty="0"/>
              <a:t>For 2015-2019 in NSW, Qld, WA, SA and the NT, the Aboriginal and Torres Strait Islander crude rate for deaths related to alcohol use was 13 per 100,000.</a:t>
            </a:r>
          </a:p>
          <a:p>
            <a:r>
              <a:rPr lang="en-US" dirty="0"/>
              <a:t>In 2018, alcohol use was the second leading risk factor contributing to the total burden of disease among Aboriginal and Torres Strait Islander people, accounting for 11% of the burden of disease.</a:t>
            </a:r>
          </a:p>
          <a:p>
            <a:endParaRPr lang="en-AU"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64298" y="1800000"/>
            <a:ext cx="13421701" cy="661988"/>
          </a:xfrm>
        </p:spPr>
        <p:txBody>
          <a:bodyPr lIns="0" tIns="0" rIns="0" bIns="0"/>
          <a:lstStyle/>
          <a:p>
            <a:r>
              <a:rPr lang="en-US" dirty="0"/>
              <a:t>Alcohol use</a:t>
            </a:r>
          </a:p>
          <a:p>
            <a:endParaRPr lang="en-AU" dirty="0"/>
          </a:p>
        </p:txBody>
      </p:sp>
    </p:spTree>
    <p:extLst>
      <p:ext uri="{BB962C8B-B14F-4D97-AF65-F5344CB8AC3E}">
        <p14:creationId xmlns:p14="http://schemas.microsoft.com/office/powerpoint/2010/main" val="5126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305C-5670-E022-9B32-B9BF3034AA2A}"/>
              </a:ext>
            </a:extLst>
          </p:cNvPr>
          <p:cNvSpPr>
            <a:spLocks noGrp="1"/>
          </p:cNvSpPr>
          <p:nvPr>
            <p:ph type="title"/>
          </p:nvPr>
        </p:nvSpPr>
        <p:spPr/>
        <p:txBody>
          <a:bodyPr/>
          <a:lstStyle/>
          <a:p>
            <a:r>
              <a:rPr lang="en-AU" kern="0" dirty="0"/>
              <a:t>Births and pregnancy outcomes</a:t>
            </a:r>
          </a:p>
        </p:txBody>
      </p:sp>
      <p:sp>
        <p:nvSpPr>
          <p:cNvPr id="6" name="Text Placeholder 6">
            <a:extLst>
              <a:ext uri="{FF2B5EF4-FFF2-40B4-BE49-F238E27FC236}">
                <a16:creationId xmlns:a16="http://schemas.microsoft.com/office/drawing/2014/main" id="{AA5C18AA-32A8-2709-453B-B5BFF26E5BCA}"/>
              </a:ext>
            </a:extLst>
          </p:cNvPr>
          <p:cNvSpPr txBox="1">
            <a:spLocks/>
          </p:cNvSpPr>
          <p:nvPr/>
        </p:nvSpPr>
        <p:spPr>
          <a:xfrm>
            <a:off x="1564298" y="18000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In 2022, there were 24,388 births registered in Australia with one or both parents identified as Aboriginal and/or </a:t>
            </a:r>
            <a:br>
              <a:rPr lang="en-US" kern="0" dirty="0"/>
            </a:br>
            <a:r>
              <a:rPr lang="en-US" kern="0" dirty="0"/>
              <a:t>Torres Strait Islander (8.1% of all births registered).</a:t>
            </a:r>
          </a:p>
          <a:p>
            <a:r>
              <a:rPr lang="en-US" kern="0" dirty="0"/>
              <a:t>In 2022, the median age for Aboriginal and Torres Strait Islander mothers who gave birth was 26.7 years.</a:t>
            </a:r>
          </a:p>
          <a:p>
            <a:r>
              <a:rPr lang="en-US" kern="0" dirty="0"/>
              <a:t>In 2022, the total fertility rate was 2.4 babies per 1,000 Aboriginal and Torres Strait Islander women.</a:t>
            </a:r>
          </a:p>
          <a:p>
            <a:r>
              <a:rPr lang="en-US" kern="0" dirty="0"/>
              <a:t>In 2021, 88% (crude proportion) of pregnant Aboriginal and Torres Strait Islander women attended five or more antenatal visits.</a:t>
            </a:r>
          </a:p>
          <a:p>
            <a:r>
              <a:rPr lang="en-US" kern="0" dirty="0"/>
              <a:t>In 2021, the average birthweight of babies born to Aboriginal and Torres Strait Islander mothers was 3,217 grams.</a:t>
            </a:r>
          </a:p>
          <a:p>
            <a:endParaRPr lang="en-AU" kern="0" dirty="0"/>
          </a:p>
        </p:txBody>
      </p:sp>
      <p:sp>
        <p:nvSpPr>
          <p:cNvPr id="7" name="Text Placeholder 7">
            <a:extLst>
              <a:ext uri="{FF2B5EF4-FFF2-40B4-BE49-F238E27FC236}">
                <a16:creationId xmlns:a16="http://schemas.microsoft.com/office/drawing/2014/main" id="{B2107D76-A42C-8675-17A6-2E3F0404B715}"/>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spTree>
    <p:extLst>
      <p:ext uri="{BB962C8B-B14F-4D97-AF65-F5344CB8AC3E}">
        <p14:creationId xmlns:p14="http://schemas.microsoft.com/office/powerpoint/2010/main" val="12923372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68400"/>
            <a:ext cx="11821501" cy="553998"/>
          </a:xfrm>
          <a:prstGeom prst="rect">
            <a:avLst/>
          </a:prstGeom>
        </p:spPr>
        <p:txBody>
          <a:bodyPr/>
          <a:lstStyle/>
          <a:p>
            <a:r>
              <a:rPr kumimoji="0" lang="en-US" sz="3100" b="1" i="0" u="none" strike="noStrike" kern="0" cap="none" spc="0" normalizeH="0" baseline="0" noProof="0" dirty="0">
                <a:ln>
                  <a:noFill/>
                </a:ln>
                <a:solidFill>
                  <a:srgbClr val="901F56"/>
                </a:solidFill>
                <a:effectLst/>
                <a:uLnTx/>
                <a:uFillTx/>
                <a:latin typeface="Source Sans Pro"/>
                <a:ea typeface="+mj-ea"/>
              </a:rPr>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64299" y="2490788"/>
            <a:ext cx="13269302" cy="5510212"/>
          </a:xfrm>
        </p:spPr>
        <p:txBody>
          <a:bodyPr lIns="0" tIns="0" rIns="0" bIns="0"/>
          <a:lstStyle/>
          <a:p>
            <a:r>
              <a:rPr lang="en-US" dirty="0"/>
              <a:t>In 2018-19, 70% of Aboriginal and Torres Strait Islander people aged 15 years and over reported they had never used illicit substances in the last 12 months.</a:t>
            </a:r>
          </a:p>
          <a:p>
            <a:r>
              <a:rPr lang="en-US" dirty="0"/>
              <a:t>In 2018-19, 28% of Aboriginal and Torres Strait Islander people aged 15 years and over reported they had used an illicit substance in the previous 12 months. </a:t>
            </a:r>
          </a:p>
          <a:p>
            <a:r>
              <a:rPr lang="en-US" dirty="0"/>
              <a:t>In 2017-19, the leading drugs of concern that Aboriginal and Torres Strait Islander people were </a:t>
            </a:r>
            <a:r>
              <a:rPr lang="en-US" dirty="0" err="1"/>
              <a:t>hospitalised</a:t>
            </a:r>
            <a:r>
              <a:rPr lang="en-US" dirty="0"/>
              <a:t> for were methamphetamines (1.9 per 1,000) and cannabinoids (1.1 per 1,000).</a:t>
            </a:r>
          </a:p>
          <a:p>
            <a:r>
              <a:rPr lang="en-US" dirty="0"/>
              <a:t>In 2017-2021, there were 536 unintentional drug-induced deaths among Aboriginal and Torres Strait Islander people.</a:t>
            </a:r>
          </a:p>
          <a:p>
            <a:r>
              <a:rPr lang="en-US" dirty="0"/>
              <a:t>In 2018, illicit drug use contributed to 6.9% of the total burden of disease among Aboriginal and Torres Strait Islander people.</a:t>
            </a:r>
          </a:p>
          <a:p>
            <a:endParaRPr lang="en-AU"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64298" y="1800000"/>
            <a:ext cx="13421701" cy="409800"/>
          </a:xfrm>
        </p:spPr>
        <p:txBody>
          <a:bodyPr lIns="0" tIns="0" rIns="0" bIns="0"/>
          <a:lstStyle/>
          <a:p>
            <a:r>
              <a:rPr lang="en-US" dirty="0"/>
              <a:t>Illicit drug use</a:t>
            </a:r>
          </a:p>
        </p:txBody>
      </p:sp>
    </p:spTree>
    <p:extLst>
      <p:ext uri="{BB962C8B-B14F-4D97-AF65-F5344CB8AC3E}">
        <p14:creationId xmlns:p14="http://schemas.microsoft.com/office/powerpoint/2010/main" val="829614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68400"/>
            <a:ext cx="12050101" cy="553998"/>
          </a:xfrm>
          <a:prstGeom prst="rect">
            <a:avLst/>
          </a:prstGeom>
        </p:spPr>
        <p:txBody>
          <a:bodyPr/>
          <a:lstStyle/>
          <a:p>
            <a:r>
              <a:rPr kumimoji="0" lang="en-US" sz="3100" b="1" i="0" u="none" strike="noStrike" kern="0" cap="none" spc="0" normalizeH="0" baseline="0" noProof="0" dirty="0">
                <a:ln>
                  <a:noFill/>
                </a:ln>
                <a:solidFill>
                  <a:srgbClr val="901F56"/>
                </a:solidFill>
                <a:effectLst/>
                <a:uLnTx/>
                <a:uFillTx/>
                <a:latin typeface="Source Sans Pro"/>
                <a:ea typeface="+mj-ea"/>
              </a:rPr>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64298" y="2520000"/>
            <a:ext cx="13421701" cy="5510212"/>
          </a:xfrm>
        </p:spPr>
        <p:txBody>
          <a:bodyPr lIns="0" tIns="0" rIns="0" bIns="0"/>
          <a:lstStyle/>
          <a:p>
            <a:r>
              <a:rPr lang="en-US" dirty="0"/>
              <a:t>In 2018-19, 0.9% of Aboriginal and Torres Strait Islander people aged 15 years and over reported using petrol or other inhalants in the last 12 months.</a:t>
            </a:r>
          </a:p>
          <a:p>
            <a:r>
              <a:rPr lang="en-US" dirty="0"/>
              <a:t>In 2017-19, the crude </a:t>
            </a:r>
            <a:r>
              <a:rPr lang="en-US" dirty="0" err="1"/>
              <a:t>hospitalisation</a:t>
            </a:r>
            <a:r>
              <a:rPr lang="en-US" dirty="0"/>
              <a:t> rate for Aboriginal and Torres Strait Islander people due to volatile solvent use (based on principal diagnosis) was 0.1 per 1,000.</a:t>
            </a:r>
          </a:p>
          <a:p>
            <a:endParaRPr lang="en-AU"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64298" y="1800000"/>
            <a:ext cx="13421701" cy="661988"/>
          </a:xfrm>
        </p:spPr>
        <p:txBody>
          <a:bodyPr lIns="0" tIns="0" rIns="0" bIns="0"/>
          <a:lstStyle/>
          <a:p>
            <a:r>
              <a:rPr lang="en-US" dirty="0"/>
              <a:t>Volatile substance use </a:t>
            </a:r>
          </a:p>
          <a:p>
            <a:endParaRPr lang="en-AU" dirty="0"/>
          </a:p>
        </p:txBody>
      </p:sp>
    </p:spTree>
    <p:extLst>
      <p:ext uri="{BB962C8B-B14F-4D97-AF65-F5344CB8AC3E}">
        <p14:creationId xmlns:p14="http://schemas.microsoft.com/office/powerpoint/2010/main" val="773581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68400"/>
            <a:ext cx="11973901" cy="553998"/>
          </a:xfrm>
          <a:prstGeom prst="rect">
            <a:avLst/>
          </a:prstGeom>
        </p:spPr>
        <p:txBody>
          <a:bodyPr/>
          <a:lstStyle/>
          <a:p>
            <a:r>
              <a:rPr kumimoji="0" lang="en-US" sz="3100" b="1" i="0" u="none" strike="noStrike" kern="0" cap="none" spc="0" normalizeH="0" baseline="0" noProof="0" dirty="0">
                <a:ln>
                  <a:noFill/>
                </a:ln>
                <a:solidFill>
                  <a:srgbClr val="901F56"/>
                </a:solidFill>
                <a:effectLst/>
                <a:uLnTx/>
                <a:uFillTx/>
                <a:latin typeface="Source Sans Pro"/>
                <a:ea typeface="+mj-ea"/>
              </a:rPr>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64298" y="2520000"/>
            <a:ext cx="13421701" cy="5510212"/>
          </a:xfrm>
        </p:spPr>
        <p:txBody>
          <a:bodyPr lIns="0" tIns="0" rIns="0" bIns="0"/>
          <a:lstStyle/>
          <a:p>
            <a:r>
              <a:rPr lang="en-US" dirty="0"/>
              <a:t>In 2021, 19% of Aboriginal and Torres Strait Islander people reported living in overcrowded households.</a:t>
            </a:r>
          </a:p>
          <a:p>
            <a:r>
              <a:rPr lang="en-US" dirty="0"/>
              <a:t>In 2018-19, 80% of Aboriginal and Torres Strait Islander households reported living in houses of an acceptable standard.</a:t>
            </a:r>
          </a:p>
          <a:p>
            <a:r>
              <a:rPr lang="en-US" dirty="0"/>
              <a:t>In 2018-19, 33% of Aboriginal and Torres Strait Islander households reported major structural issues with their dwelling.</a:t>
            </a:r>
          </a:p>
          <a:p>
            <a:r>
              <a:rPr lang="en-US" dirty="0"/>
              <a:t>In 2018-19, Aboriginal and Torres Strait Islander crude </a:t>
            </a:r>
            <a:r>
              <a:rPr lang="en-US" dirty="0" err="1"/>
              <a:t>hospitalisation</a:t>
            </a:r>
            <a:r>
              <a:rPr lang="en-US" dirty="0"/>
              <a:t> rates for selected diseases related to environmental health were 9.2 per 1,000 for influenza and pneumonia, 9.0 per 1,000 for intestinal infectious diseases, 8.0 per 1,000 for bacterial diseases, 4.6 per 1,000 for acute upper respiratory infections, 2.7 per 1,000 for asthma and 1.8 per 1,000 for scabies. </a:t>
            </a:r>
          </a:p>
          <a:p>
            <a:r>
              <a:rPr lang="en-US" dirty="0"/>
              <a:t>For 2014-2018, the age-</a:t>
            </a:r>
            <a:r>
              <a:rPr lang="en-US" dirty="0" err="1"/>
              <a:t>standardised</a:t>
            </a:r>
            <a:r>
              <a:rPr lang="en-US" dirty="0"/>
              <a:t> death rate for Aboriginal and Torres Strait Islander people living in NSW, Qld, WA, SA and the NT from conditions associated with poor environmental health was 41 per 100,000.</a:t>
            </a:r>
          </a:p>
          <a:p>
            <a:endParaRPr lang="en-AU"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64298" y="1800000"/>
            <a:ext cx="13421701" cy="381000"/>
          </a:xfrm>
        </p:spPr>
        <p:txBody>
          <a:bodyPr lIns="0" tIns="0" rIns="0" bIns="0"/>
          <a:lstStyle/>
          <a:p>
            <a:r>
              <a:rPr lang="en-US" dirty="0"/>
              <a:t>Environmental health</a:t>
            </a:r>
          </a:p>
        </p:txBody>
      </p:sp>
    </p:spTree>
    <p:extLst>
      <p:ext uri="{BB962C8B-B14F-4D97-AF65-F5344CB8AC3E}">
        <p14:creationId xmlns:p14="http://schemas.microsoft.com/office/powerpoint/2010/main" val="3708288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718F-9B45-BD0D-69A0-27922137AF9A}"/>
              </a:ext>
            </a:extLst>
          </p:cNvPr>
          <p:cNvSpPr>
            <a:spLocks noGrp="1"/>
          </p:cNvSpPr>
          <p:nvPr>
            <p:ph type="title"/>
          </p:nvPr>
        </p:nvSpPr>
        <p:spPr>
          <a:xfrm>
            <a:off x="1564299" y="970002"/>
            <a:ext cx="11821501" cy="553998"/>
          </a:xfrm>
        </p:spPr>
        <p:txBody>
          <a:bodyPr/>
          <a:lstStyle/>
          <a:p>
            <a:r>
              <a:rPr kumimoji="0" lang="en-US" sz="3100" b="1" i="0" u="none" strike="noStrike" kern="0" cap="none" spc="0" normalizeH="0" baseline="0" noProof="0" dirty="0">
                <a:ln>
                  <a:noFill/>
                </a:ln>
                <a:solidFill>
                  <a:srgbClr val="901F56"/>
                </a:solidFill>
                <a:effectLst/>
                <a:uLnTx/>
                <a:uFillTx/>
                <a:latin typeface="Source Sans Pro"/>
                <a:ea typeface="+mj-ea"/>
              </a:rPr>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F596FD26-22E8-3204-F7E3-758CE27897E9}"/>
              </a:ext>
            </a:extLst>
          </p:cNvPr>
          <p:cNvSpPr>
            <a:spLocks noGrp="1"/>
          </p:cNvSpPr>
          <p:nvPr>
            <p:ph type="body" sz="quarter" idx="12"/>
          </p:nvPr>
        </p:nvSpPr>
        <p:spPr>
          <a:xfrm>
            <a:off x="1564298" y="2520000"/>
            <a:ext cx="13421702" cy="661988"/>
          </a:xfrm>
        </p:spPr>
        <p:txBody>
          <a:bodyPr lIns="0" tIns="0" rIns="0" bIns="0"/>
          <a:lstStyle/>
          <a:p>
            <a:r>
              <a:rPr lang="en-US" dirty="0"/>
              <a:t>Aboriginal and Torres Strait Islander households’ access to facilities, by state and territory and remoteness, all jurisdictions, 2018-19, proportion (%)</a:t>
            </a:r>
            <a:endParaRPr lang="en-AU" dirty="0"/>
          </a:p>
        </p:txBody>
      </p:sp>
      <p:sp>
        <p:nvSpPr>
          <p:cNvPr id="4" name="Text Placeholder 3">
            <a:extLst>
              <a:ext uri="{FF2B5EF4-FFF2-40B4-BE49-F238E27FC236}">
                <a16:creationId xmlns:a16="http://schemas.microsoft.com/office/drawing/2014/main" id="{E8438B1D-7164-6117-F919-9E17608C257E}"/>
              </a:ext>
            </a:extLst>
          </p:cNvPr>
          <p:cNvSpPr>
            <a:spLocks noGrp="1"/>
          </p:cNvSpPr>
          <p:nvPr>
            <p:ph type="body" sz="quarter" idx="13"/>
          </p:nvPr>
        </p:nvSpPr>
        <p:spPr/>
        <p:txBody>
          <a:bodyPr lIns="0" tIns="0" rIns="0" bIns="0"/>
          <a:lstStyle/>
          <a:p>
            <a:r>
              <a:rPr lang="en-AU" dirty="0"/>
              <a:t>Source: SCRGSP, 2020 [95]</a:t>
            </a:r>
          </a:p>
        </p:txBody>
      </p:sp>
      <p:graphicFrame>
        <p:nvGraphicFramePr>
          <p:cNvPr id="6" name="Table 5">
            <a:extLst>
              <a:ext uri="{FF2B5EF4-FFF2-40B4-BE49-F238E27FC236}">
                <a16:creationId xmlns:a16="http://schemas.microsoft.com/office/drawing/2014/main" id="{E2570014-4FE3-CEBE-BE09-426D7C696650}"/>
              </a:ext>
            </a:extLst>
          </p:cNvPr>
          <p:cNvGraphicFramePr>
            <a:graphicFrameLocks noGrp="1"/>
          </p:cNvGraphicFramePr>
          <p:nvPr>
            <p:extLst>
              <p:ext uri="{D42A27DB-BD31-4B8C-83A1-F6EECF244321}">
                <p14:modId xmlns:p14="http://schemas.microsoft.com/office/powerpoint/2010/main" val="3462209094"/>
              </p:ext>
            </p:extLst>
          </p:nvPr>
        </p:nvGraphicFramePr>
        <p:xfrm>
          <a:off x="1564298" y="3168000"/>
          <a:ext cx="13269300" cy="3257380"/>
        </p:xfrm>
        <a:graphic>
          <a:graphicData uri="http://schemas.openxmlformats.org/drawingml/2006/table">
            <a:tbl>
              <a:tblPr firstRow="1" firstCol="1" bandRow="1">
                <a:effectLst/>
                <a:tableStyleId>{2D5ABB26-0587-4C30-8999-92F81FD0307C}</a:tableStyleId>
              </a:tblPr>
              <a:tblGrid>
                <a:gridCol w="3041039">
                  <a:extLst>
                    <a:ext uri="{9D8B030D-6E8A-4147-A177-3AD203B41FA5}">
                      <a16:colId xmlns:a16="http://schemas.microsoft.com/office/drawing/2014/main" val="1299798728"/>
                    </a:ext>
                  </a:extLst>
                </a:gridCol>
                <a:gridCol w="984944">
                  <a:extLst>
                    <a:ext uri="{9D8B030D-6E8A-4147-A177-3AD203B41FA5}">
                      <a16:colId xmlns:a16="http://schemas.microsoft.com/office/drawing/2014/main" val="1318888489"/>
                    </a:ext>
                  </a:extLst>
                </a:gridCol>
                <a:gridCol w="765473">
                  <a:extLst>
                    <a:ext uri="{9D8B030D-6E8A-4147-A177-3AD203B41FA5}">
                      <a16:colId xmlns:a16="http://schemas.microsoft.com/office/drawing/2014/main" val="1467257973"/>
                    </a:ext>
                  </a:extLst>
                </a:gridCol>
                <a:gridCol w="753961">
                  <a:extLst>
                    <a:ext uri="{9D8B030D-6E8A-4147-A177-3AD203B41FA5}">
                      <a16:colId xmlns:a16="http://schemas.microsoft.com/office/drawing/2014/main" val="4284092558"/>
                    </a:ext>
                  </a:extLst>
                </a:gridCol>
                <a:gridCol w="753961">
                  <a:extLst>
                    <a:ext uri="{9D8B030D-6E8A-4147-A177-3AD203B41FA5}">
                      <a16:colId xmlns:a16="http://schemas.microsoft.com/office/drawing/2014/main" val="1023392260"/>
                    </a:ext>
                  </a:extLst>
                </a:gridCol>
                <a:gridCol w="753961">
                  <a:extLst>
                    <a:ext uri="{9D8B030D-6E8A-4147-A177-3AD203B41FA5}">
                      <a16:colId xmlns:a16="http://schemas.microsoft.com/office/drawing/2014/main" val="4294603781"/>
                    </a:ext>
                  </a:extLst>
                </a:gridCol>
                <a:gridCol w="753961">
                  <a:extLst>
                    <a:ext uri="{9D8B030D-6E8A-4147-A177-3AD203B41FA5}">
                      <a16:colId xmlns:a16="http://schemas.microsoft.com/office/drawing/2014/main" val="1728683397"/>
                    </a:ext>
                  </a:extLst>
                </a:gridCol>
                <a:gridCol w="753961">
                  <a:extLst>
                    <a:ext uri="{9D8B030D-6E8A-4147-A177-3AD203B41FA5}">
                      <a16:colId xmlns:a16="http://schemas.microsoft.com/office/drawing/2014/main" val="2883981460"/>
                    </a:ext>
                  </a:extLst>
                </a:gridCol>
                <a:gridCol w="753961">
                  <a:extLst>
                    <a:ext uri="{9D8B030D-6E8A-4147-A177-3AD203B41FA5}">
                      <a16:colId xmlns:a16="http://schemas.microsoft.com/office/drawing/2014/main" val="2270181052"/>
                    </a:ext>
                  </a:extLst>
                </a:gridCol>
                <a:gridCol w="1476615">
                  <a:extLst>
                    <a:ext uri="{9D8B030D-6E8A-4147-A177-3AD203B41FA5}">
                      <a16:colId xmlns:a16="http://schemas.microsoft.com/office/drawing/2014/main" val="352838"/>
                    </a:ext>
                  </a:extLst>
                </a:gridCol>
                <a:gridCol w="1189459">
                  <a:extLst>
                    <a:ext uri="{9D8B030D-6E8A-4147-A177-3AD203B41FA5}">
                      <a16:colId xmlns:a16="http://schemas.microsoft.com/office/drawing/2014/main" val="3906706341"/>
                    </a:ext>
                  </a:extLst>
                </a:gridCol>
                <a:gridCol w="1288004">
                  <a:extLst>
                    <a:ext uri="{9D8B030D-6E8A-4147-A177-3AD203B41FA5}">
                      <a16:colId xmlns:a16="http://schemas.microsoft.com/office/drawing/2014/main" val="395410482"/>
                    </a:ext>
                  </a:extLst>
                </a:gridCol>
              </a:tblGrid>
              <a:tr h="557380">
                <a:tc rowSpan="2">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gridSpan="8">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State/Territory</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pPr marL="0" marR="0" lvl="0" indent="0" algn="ctr" defTabSz="914400" eaLnBrk="1" fontAlgn="auto" hangingPunct="1">
                        <a:lnSpc>
                          <a:spcPct val="100000"/>
                        </a:lnSpc>
                        <a:spcBef>
                          <a:spcPts val="0"/>
                        </a:spcBef>
                        <a:spcAft>
                          <a:spcPts val="500"/>
                        </a:spcAft>
                        <a:buFontTx/>
                        <a:buNone/>
                      </a:pPr>
                      <a:r>
                        <a:rPr lang="en-AU" sz="1800" b="1" i="0" u="none" strike="noStrike" kern="0" cap="none" spc="0" normalizeH="0" baseline="0" dirty="0">
                          <a:solidFill>
                            <a:schemeClr val="bg1"/>
                          </a:solidFill>
                          <a:effectLst/>
                          <a:latin typeface="Source Sans Pro" panose="020B0503030403020204" pitchFamily="34" charset="0"/>
                          <a:ea typeface="+mn-ea"/>
                          <a:cs typeface="+mn-cs"/>
                          <a:sym typeface=""/>
                        </a:rPr>
                        <a:t> </a:t>
                      </a:r>
                    </a:p>
                  </a:txBody>
                  <a:tcPr marL="68580" marR="68580" marT="0" marB="0" anchor="ctr">
                    <a:lnL w="12700" cap="flat" cmpd="sng" algn="ctr">
                      <a:solidFill>
                        <a:schemeClr val="accent1">
                          <a:lumMod val="100000"/>
                        </a:schemeClr>
                      </a:solidFill>
                      <a:prstDash val="solid"/>
                      <a:round/>
                      <a:headEnd type="none" w="med" len="med"/>
                      <a:tailEnd type="none" w="med" len="med"/>
                    </a:lnL>
                    <a:lnR w="12700" cap="flat" cmpd="sng" algn="ctr">
                      <a:solidFill>
                        <a:schemeClr val="accent1">
                          <a:lumMod val="100000"/>
                        </a:schemeClr>
                      </a:solidFill>
                      <a:prstDash val="solid"/>
                      <a:round/>
                      <a:headEnd type="none" w="med" len="med"/>
                      <a:tailEnd type="none" w="med" len="med"/>
                    </a:lnR>
                    <a:lnT w="12700" cap="flat" cmpd="sng" algn="ctr">
                      <a:solidFill>
                        <a:schemeClr val="accent1">
                          <a:lumMod val="100000"/>
                        </a:schemeClr>
                      </a:solidFill>
                      <a:prstDash val="solid"/>
                      <a:round/>
                      <a:headEnd type="none" w="med" len="med"/>
                      <a:tailEnd type="none" w="med" len="med"/>
                    </a:lnT>
                    <a:lnB w="25400" cap="flat" cmpd="sng" algn="ctr">
                      <a:solidFill>
                        <a:schemeClr val="accent1">
                          <a:lumMod val="100000"/>
                        </a:schemeClr>
                      </a:solidFill>
                      <a:prstDash val="solid"/>
                      <a:round/>
                      <a:headEnd type="none" w="med" len="med"/>
                      <a:tailEnd type="none" w="med" len="med"/>
                    </a:lnB>
                    <a:solidFill>
                      <a:srgbClr val="901F56"/>
                    </a:solidFill>
                  </a:tcPr>
                </a:tc>
                <a:tc hMerge="1">
                  <a:txBody>
                    <a:bodyPr/>
                    <a:lstStyle/>
                    <a:p>
                      <a:pPr marL="0" marR="0" lvl="0" indent="0" algn="ctr" defTabSz="914400" eaLnBrk="1" fontAlgn="auto" hangingPunct="1">
                        <a:lnSpc>
                          <a:spcPct val="100000"/>
                        </a:lnSpc>
                        <a:spcBef>
                          <a:spcPts val="0"/>
                        </a:spcBef>
                        <a:spcAft>
                          <a:spcPts val="500"/>
                        </a:spcAft>
                        <a:buFontTx/>
                        <a:buNone/>
                      </a:pPr>
                      <a:r>
                        <a:rPr lang="en-AU" sz="1800" b="1" i="0" u="none" strike="noStrike" kern="0" cap="none" spc="0" normalizeH="0" baseline="0" dirty="0">
                          <a:solidFill>
                            <a:schemeClr val="bg1"/>
                          </a:solidFill>
                          <a:effectLst/>
                          <a:latin typeface="Source Sans Pro" panose="020B0503030403020204" pitchFamily="34" charset="0"/>
                          <a:ea typeface="+mn-ea"/>
                          <a:cs typeface="+mn-cs"/>
                          <a:sym typeface=""/>
                        </a:rPr>
                        <a:t> </a:t>
                      </a:r>
                    </a:p>
                  </a:txBody>
                  <a:tcPr marL="68580" marR="68580" marT="0" marB="0" anchor="ctr">
                    <a:lnL w="12700" cap="flat" cmpd="sng" algn="ctr">
                      <a:solidFill>
                        <a:schemeClr val="accent1">
                          <a:lumMod val="100000"/>
                        </a:schemeClr>
                      </a:solidFill>
                      <a:prstDash val="solid"/>
                      <a:round/>
                      <a:headEnd type="none" w="med" len="med"/>
                      <a:tailEnd type="none" w="med" len="med"/>
                    </a:lnL>
                    <a:lnR w="12700" cap="flat" cmpd="sng" algn="ctr">
                      <a:solidFill>
                        <a:schemeClr val="accent1">
                          <a:lumMod val="100000"/>
                        </a:schemeClr>
                      </a:solidFill>
                      <a:prstDash val="solid"/>
                      <a:round/>
                      <a:headEnd type="none" w="med" len="med"/>
                      <a:tailEnd type="none" w="med" len="med"/>
                    </a:lnR>
                    <a:lnT w="12700" cap="flat" cmpd="sng" algn="ctr">
                      <a:solidFill>
                        <a:schemeClr val="accent1">
                          <a:lumMod val="100000"/>
                        </a:schemeClr>
                      </a:solidFill>
                      <a:prstDash val="solid"/>
                      <a:round/>
                      <a:headEnd type="none" w="med" len="med"/>
                      <a:tailEnd type="none" w="med" len="med"/>
                    </a:lnT>
                    <a:lnB w="25400" cap="flat" cmpd="sng" algn="ctr">
                      <a:solidFill>
                        <a:schemeClr val="accent1">
                          <a:lumMod val="100000"/>
                        </a:schemeClr>
                      </a:solidFill>
                      <a:prstDash val="solid"/>
                      <a:round/>
                      <a:headEnd type="none" w="med" len="med"/>
                      <a:tailEnd type="none" w="med" len="med"/>
                    </a:lnB>
                    <a:solidFill>
                      <a:srgbClr val="901F56"/>
                    </a:solidFill>
                  </a:tcP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Remoteness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pPr marL="0" marR="0" lvl="0" indent="0" algn="ctr" defTabSz="914400" eaLnBrk="1" fontAlgn="auto" hangingPunct="1">
                        <a:lnSpc>
                          <a:spcPct val="100000"/>
                        </a:lnSpc>
                        <a:spcBef>
                          <a:spcPts val="0"/>
                        </a:spcBef>
                        <a:spcAft>
                          <a:spcPts val="500"/>
                        </a:spcAft>
                        <a:buFontTx/>
                        <a:buNone/>
                      </a:pPr>
                      <a:r>
                        <a:rPr lang="en-AU" sz="1800" b="1" i="0" u="none" strike="noStrike" kern="0" cap="none" spc="0" normalizeH="0" baseline="0" dirty="0">
                          <a:solidFill>
                            <a:schemeClr val="bg1"/>
                          </a:solidFill>
                          <a:effectLst/>
                          <a:latin typeface="Source Sans Pro" panose="020B0503030403020204" pitchFamily="34" charset="0"/>
                          <a:ea typeface="+mn-ea"/>
                          <a:cs typeface="+mn-cs"/>
                          <a:sym typeface=""/>
                        </a:rPr>
                        <a:t> </a:t>
                      </a:r>
                    </a:p>
                  </a:txBody>
                  <a:tcPr marL="68580" marR="68580" marT="0" marB="0" anchor="ctr">
                    <a:lnL w="12700" cap="flat" cmpd="sng" algn="ctr">
                      <a:solidFill>
                        <a:schemeClr val="accent1">
                          <a:lumMod val="100000"/>
                        </a:schemeClr>
                      </a:solidFill>
                      <a:prstDash val="solid"/>
                      <a:round/>
                      <a:headEnd type="none" w="med" len="med"/>
                      <a:tailEnd type="none" w="med" len="med"/>
                    </a:lnL>
                    <a:lnR w="12700" cap="flat" cmpd="sng" algn="ctr">
                      <a:solidFill>
                        <a:schemeClr val="accent1">
                          <a:lumMod val="100000"/>
                        </a:schemeClr>
                      </a:solidFill>
                      <a:prstDash val="solid"/>
                      <a:round/>
                      <a:headEnd type="none" w="med" len="med"/>
                      <a:tailEnd type="none" w="med" len="med"/>
                    </a:lnR>
                    <a:lnT w="12700" cap="flat" cmpd="sng" algn="ctr">
                      <a:solidFill>
                        <a:schemeClr val="accent1">
                          <a:lumMod val="100000"/>
                        </a:schemeClr>
                      </a:solidFill>
                      <a:prstDash val="solid"/>
                      <a:round/>
                      <a:headEnd type="none" w="med" len="med"/>
                      <a:tailEnd type="none" w="med" len="med"/>
                    </a:lnT>
                    <a:lnB w="25400" cap="flat" cmpd="sng" algn="ctr">
                      <a:solidFill>
                        <a:schemeClr val="accent1">
                          <a:lumMod val="100000"/>
                        </a:schemeClr>
                      </a:solidFill>
                      <a:prstDash val="solid"/>
                      <a:round/>
                      <a:headEnd type="none" w="med" len="med"/>
                      <a:tailEnd type="none" w="med" len="med"/>
                    </a:lnB>
                    <a:solidFill>
                      <a:srgbClr val="901F56"/>
                    </a:solidFill>
                  </a:tcPr>
                </a:tc>
                <a:tc rowSpan="2">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Australia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extLst>
                  <a:ext uri="{0D108BD9-81ED-4DB2-BD59-A6C34878D82A}">
                    <a16:rowId xmlns:a16="http://schemas.microsoft.com/office/drawing/2014/main" val="2324608942"/>
                  </a:ext>
                </a:extLst>
              </a:tr>
              <a:tr h="540000">
                <a:tc vMerge="1">
                  <a:txBody>
                    <a:bodyPr/>
                    <a:lstStyle/>
                    <a:p>
                      <a:endParaRPr lang="en-AU"/>
                    </a:p>
                  </a:txBody>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NSW</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Vic</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Qld</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WA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SA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Tas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ACT</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NT</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Non-remote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solidFill>
                          <a:effectLst/>
                          <a:latin typeface="Source Sans Pro" panose="020B0503030403020204" pitchFamily="34" charset="0"/>
                          <a:ea typeface="+mn-ea"/>
                          <a:cs typeface="+mn-cs"/>
                          <a:sym typeface=""/>
                        </a:rPr>
                        <a:t>Remote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vMerge="1">
                  <a:txBody>
                    <a:bodyPr/>
                    <a:lstStyle/>
                    <a:p>
                      <a:pPr marL="0" marR="0" lvl="0" indent="0" algn="ctr" defTabSz="914400" eaLnBrk="1" fontAlgn="auto" hangingPunct="1">
                        <a:lnSpc>
                          <a:spcPct val="100000"/>
                        </a:lnSpc>
                        <a:spcBef>
                          <a:spcPts val="0"/>
                        </a:spcBef>
                        <a:spcAft>
                          <a:spcPts val="500"/>
                        </a:spcAft>
                        <a:buFontTx/>
                        <a:buNone/>
                      </a:pPr>
                      <a:r>
                        <a:rPr lang="en-AU" sz="1800" b="1" i="0" u="none" strike="noStrike" kern="0" cap="none" spc="0" normalizeH="0" baseline="0" dirty="0">
                          <a:solidFill>
                            <a:schemeClr val="bg1"/>
                          </a:solidFill>
                          <a:effectLst/>
                          <a:latin typeface="Source Sans Pro" panose="020B0503030403020204" pitchFamily="34" charset="0"/>
                          <a:ea typeface="+mn-ea"/>
                          <a:cs typeface="+mn-cs"/>
                          <a:sym typeface=""/>
                        </a:rPr>
                        <a:t>Australia</a:t>
                      </a:r>
                    </a:p>
                  </a:txBody>
                  <a:tcPr marL="68580" marR="68580" marT="0" marB="0" anchor="ctr">
                    <a:lnL w="12700" cap="flat" cmpd="sng" algn="ctr">
                      <a:solidFill>
                        <a:schemeClr val="accent1">
                          <a:lumMod val="100000"/>
                        </a:schemeClr>
                      </a:solidFill>
                      <a:prstDash val="solid"/>
                      <a:round/>
                      <a:headEnd type="none" w="med" len="med"/>
                      <a:tailEnd type="none" w="med" len="med"/>
                    </a:lnL>
                    <a:lnR w="12700" cap="flat" cmpd="sng" algn="ctr">
                      <a:solidFill>
                        <a:schemeClr val="accent1">
                          <a:lumMod val="100000"/>
                        </a:schemeClr>
                      </a:solidFill>
                      <a:prstDash val="solid"/>
                      <a:round/>
                      <a:headEnd type="none" w="med" len="med"/>
                      <a:tailEnd type="none" w="med" len="med"/>
                    </a:lnR>
                    <a:lnT w="25400" cap="flat" cmpd="sng" algn="ctr">
                      <a:solidFill>
                        <a:schemeClr val="accent1">
                          <a:lumMod val="100000"/>
                        </a:schemeClr>
                      </a:solidFill>
                      <a:prstDash val="solid"/>
                      <a:round/>
                      <a:headEnd type="none" w="med" len="med"/>
                      <a:tailEnd type="none" w="med" len="med"/>
                    </a:lnT>
                    <a:lnB w="12700" cap="flat" cmpd="sng" algn="ctr">
                      <a:solidFill>
                        <a:schemeClr val="accent1">
                          <a:lumMod val="100000"/>
                        </a:schemeClr>
                      </a:solidFill>
                      <a:prstDash val="solid"/>
                      <a:round/>
                      <a:headEnd type="none" w="med" len="med"/>
                      <a:tailEnd type="none" w="med" len="med"/>
                    </a:lnB>
                    <a:solidFill>
                      <a:srgbClr val="901F56"/>
                    </a:solidFill>
                  </a:tcPr>
                </a:tc>
                <a:extLst>
                  <a:ext uri="{0D108BD9-81ED-4DB2-BD59-A6C34878D82A}">
                    <a16:rowId xmlns:a16="http://schemas.microsoft.com/office/drawing/2014/main" val="2331905575"/>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Washing people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875365490"/>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Washing bedding and clothes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1572399016"/>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Preparing/storing food</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49136699"/>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Working sewerage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1085981956"/>
                  </a:ext>
                </a:extLst>
              </a:tr>
            </a:tbl>
          </a:graphicData>
        </a:graphic>
      </p:graphicFrame>
      <p:sp>
        <p:nvSpPr>
          <p:cNvPr id="7" name="Text Placeholder 3">
            <a:extLst>
              <a:ext uri="{FF2B5EF4-FFF2-40B4-BE49-F238E27FC236}">
                <a16:creationId xmlns:a16="http://schemas.microsoft.com/office/drawing/2014/main" id="{99BAEC66-D1A4-203A-093B-D2BF296AE246}"/>
              </a:ext>
            </a:extLst>
          </p:cNvPr>
          <p:cNvSpPr txBox="1">
            <a:spLocks/>
          </p:cNvSpPr>
          <p:nvPr/>
        </p:nvSpPr>
        <p:spPr>
          <a:xfrm>
            <a:off x="1564298" y="1800000"/>
            <a:ext cx="13421701" cy="381000"/>
          </a:xfrm>
          <a:prstGeom prst="rect">
            <a:avLst/>
          </a:prstGeom>
        </p:spPr>
        <p:txBody>
          <a:bodyPr lIns="0" tIns="0" rIns="0" bIns="0"/>
          <a:lstStyle>
            <a:lvl1pPr marL="0">
              <a:defRPr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kern="0" dirty="0"/>
              <a:t>Environmental health</a:t>
            </a:r>
          </a:p>
        </p:txBody>
      </p:sp>
    </p:spTree>
    <p:extLst>
      <p:ext uri="{BB962C8B-B14F-4D97-AF65-F5344CB8AC3E}">
        <p14:creationId xmlns:p14="http://schemas.microsoft.com/office/powerpoint/2010/main" val="3804844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92DB39-196F-0166-964A-5BDAD7A93CCB}"/>
              </a:ext>
            </a:extLst>
          </p:cNvPr>
          <p:cNvSpPr>
            <a:spLocks noGrp="1"/>
          </p:cNvSpPr>
          <p:nvPr>
            <p:ph type="title"/>
          </p:nvPr>
        </p:nvSpPr>
        <p:spPr>
          <a:xfrm>
            <a:off x="1564299" y="970002"/>
            <a:ext cx="11211901" cy="553998"/>
          </a:xfrm>
          <a:prstGeom prst="rect">
            <a:avLst/>
          </a:prstGeom>
        </p:spPr>
        <p:txBody>
          <a:bodyPr/>
          <a:lstStyle/>
          <a:p>
            <a:r>
              <a:rPr lang="en-AU" dirty="0"/>
              <a:t>Citation and contact details</a:t>
            </a:r>
          </a:p>
        </p:txBody>
      </p:sp>
      <p:sp>
        <p:nvSpPr>
          <p:cNvPr id="7" name="Text Placeholder 6">
            <a:extLst>
              <a:ext uri="{FF2B5EF4-FFF2-40B4-BE49-F238E27FC236}">
                <a16:creationId xmlns:a16="http://schemas.microsoft.com/office/drawing/2014/main" id="{09BB163C-7CFB-70F7-9B86-DA90D391166C}"/>
              </a:ext>
            </a:extLst>
          </p:cNvPr>
          <p:cNvSpPr>
            <a:spLocks noGrp="1"/>
          </p:cNvSpPr>
          <p:nvPr>
            <p:ph type="body" sz="quarter" idx="10"/>
          </p:nvPr>
        </p:nvSpPr>
        <p:spPr>
          <a:xfrm>
            <a:off x="1564298" y="2490788"/>
            <a:ext cx="13421701" cy="3681412"/>
          </a:xfrm>
        </p:spPr>
        <p:txBody>
          <a:bodyPr/>
          <a:lstStyle/>
          <a:p>
            <a:pPr marL="0" indent="0">
              <a:buNone/>
            </a:pPr>
            <a:r>
              <a:rPr lang="en-AU" b="0" dirty="0">
                <a:solidFill>
                  <a:schemeClr val="tx1"/>
                </a:solidFill>
              </a:rPr>
              <a:t>Australian Indigenous Health</a:t>
            </a:r>
            <a:r>
              <a:rPr lang="en-AU" b="0" i="1" dirty="0">
                <a:solidFill>
                  <a:schemeClr val="tx1"/>
                </a:solidFill>
              </a:rPr>
              <a:t>InfoNet</a:t>
            </a:r>
            <a:r>
              <a:rPr lang="en-AU" b="0" dirty="0">
                <a:solidFill>
                  <a:schemeClr val="tx1"/>
                </a:solidFill>
              </a:rPr>
              <a:t> (2024) </a:t>
            </a:r>
            <a:r>
              <a:rPr lang="en-AU" b="0" i="1" dirty="0">
                <a:solidFill>
                  <a:schemeClr val="tx1"/>
                </a:solidFill>
              </a:rPr>
              <a:t>Overview of Australian Aboriginal and Torres Strait Islander health status, 2023 (PowerPoint slides). </a:t>
            </a:r>
            <a:r>
              <a:rPr lang="en-AU" b="0" dirty="0">
                <a:solidFill>
                  <a:schemeClr val="tx1"/>
                </a:solidFill>
              </a:rPr>
              <a:t>Perth, WA: Australian Indigenous Health</a:t>
            </a:r>
            <a:r>
              <a:rPr lang="en-AU" b="0" i="1" dirty="0">
                <a:solidFill>
                  <a:schemeClr val="tx1"/>
                </a:solidFill>
              </a:rPr>
              <a:t>InfoNet</a:t>
            </a:r>
          </a:p>
          <a:p>
            <a:pPr marL="0" indent="0">
              <a:buNone/>
            </a:pPr>
            <a:endParaRPr lang="en-AU" b="0" dirty="0">
              <a:solidFill>
                <a:schemeClr val="tx1"/>
              </a:solidFill>
            </a:endParaRPr>
          </a:p>
          <a:p>
            <a:pPr marL="0" indent="0">
              <a:buNone/>
            </a:pPr>
            <a:r>
              <a:rPr lang="en-AU" b="1" i="1" dirty="0">
                <a:solidFill>
                  <a:schemeClr val="tx1"/>
                </a:solidFill>
              </a:rPr>
              <a:t>For a complete list of references, see:</a:t>
            </a:r>
          </a:p>
          <a:p>
            <a:pPr marL="0" indent="0">
              <a:buNone/>
            </a:pPr>
            <a:r>
              <a:rPr lang="en-AU" b="0" dirty="0">
                <a:solidFill>
                  <a:schemeClr val="tx1"/>
                </a:solidFill>
              </a:rPr>
              <a:t>Australian Indigenous Health</a:t>
            </a:r>
            <a:r>
              <a:rPr lang="en-AU" b="0" i="1" dirty="0">
                <a:solidFill>
                  <a:schemeClr val="tx1"/>
                </a:solidFill>
              </a:rPr>
              <a:t>InfoNet</a:t>
            </a:r>
            <a:r>
              <a:rPr lang="en-AU" b="0" dirty="0">
                <a:solidFill>
                  <a:schemeClr val="tx1"/>
                </a:solidFill>
              </a:rPr>
              <a:t> (2024</a:t>
            </a:r>
            <a:r>
              <a:rPr lang="en-AU" b="0" i="1" dirty="0">
                <a:solidFill>
                  <a:schemeClr val="tx1"/>
                </a:solidFill>
              </a:rPr>
              <a:t>) Overview of Australian Aboriginal and Torres Strait Islander health status, 2023.</a:t>
            </a:r>
            <a:r>
              <a:rPr lang="en-AU" b="0" dirty="0">
                <a:solidFill>
                  <a:schemeClr val="tx1"/>
                </a:solidFill>
              </a:rPr>
              <a:t> Perth, WA: Australian Indigenous Health</a:t>
            </a:r>
            <a:r>
              <a:rPr lang="en-AU" b="0" i="1" dirty="0">
                <a:solidFill>
                  <a:schemeClr val="tx1"/>
                </a:solidFill>
              </a:rPr>
              <a:t>InfoNet</a:t>
            </a:r>
          </a:p>
          <a:p>
            <a:pPr marL="0" indent="0">
              <a:buNone/>
            </a:pPr>
            <a:r>
              <a:rPr lang="en-AU" dirty="0">
                <a:solidFill>
                  <a:srgbClr val="23959B"/>
                </a:solidFill>
                <a:hlinkClick r:id="rId2">
                  <a:extLst>
                    <a:ext uri="{A12FA001-AC4F-418D-AE19-62706E023703}">
                      <ahyp:hlinkClr xmlns:ahyp="http://schemas.microsoft.com/office/drawing/2018/hyperlinkcolor" val="tx"/>
                    </a:ext>
                  </a:extLst>
                </a:hlinkClick>
              </a:rPr>
              <a:t>https://healthinfonet.ecu.edu.au/learn/health-facts/overview-aboriginal-torres-strait-islander-health-status</a:t>
            </a:r>
            <a:r>
              <a:rPr lang="en-AU" dirty="0">
                <a:solidFill>
                  <a:srgbClr val="23959B"/>
                </a:solidFill>
              </a:rPr>
              <a:t>  </a:t>
            </a:r>
          </a:p>
          <a:p>
            <a:endParaRPr lang="en-AU" dirty="0"/>
          </a:p>
          <a:p>
            <a:endParaRPr lang="en-AU" dirty="0"/>
          </a:p>
        </p:txBody>
      </p:sp>
      <p:sp>
        <p:nvSpPr>
          <p:cNvPr id="2" name="TextBox 1">
            <a:extLst>
              <a:ext uri="{FF2B5EF4-FFF2-40B4-BE49-F238E27FC236}">
                <a16:creationId xmlns:a16="http://schemas.microsoft.com/office/drawing/2014/main" id="{FFC88782-5255-F56E-40A3-0D3A06CB1AAC}"/>
              </a:ext>
            </a:extLst>
          </p:cNvPr>
          <p:cNvSpPr txBox="1"/>
          <p:nvPr/>
        </p:nvSpPr>
        <p:spPr>
          <a:xfrm>
            <a:off x="1651000" y="6523672"/>
            <a:ext cx="8077200" cy="1477328"/>
          </a:xfrm>
          <a:prstGeom prst="rect">
            <a:avLst/>
          </a:prstGeom>
          <a:solidFill>
            <a:srgbClr val="E9EFF0">
              <a:alpha val="69804"/>
            </a:srgbClr>
          </a:solidFill>
          <a:ln w="19050">
            <a:solidFill>
              <a:schemeClr val="accent1">
                <a:lumMod val="60000"/>
                <a:lumOff val="40000"/>
              </a:schemeClr>
            </a:solidFill>
          </a:ln>
        </p:spPr>
        <p:txBody>
          <a:bodyPr wrap="square">
            <a:spAutoFit/>
          </a:bodyPr>
          <a:lstStyle/>
          <a:p>
            <a:pPr marL="0" indent="0">
              <a:spcAft>
                <a:spcPts val="0"/>
              </a:spcAft>
              <a:buNone/>
            </a:pPr>
            <a:r>
              <a:rPr lang="en-US" b="1" dirty="0">
                <a:solidFill>
                  <a:srgbClr val="23959B"/>
                </a:solidFill>
                <a:latin typeface="Source Sans Pro" panose="020B0503030403020204" pitchFamily="34" charset="0"/>
              </a:rPr>
              <a:t>Contact:</a:t>
            </a:r>
          </a:p>
          <a:p>
            <a:pPr marL="0" indent="0">
              <a:buNone/>
            </a:pPr>
            <a:r>
              <a:rPr lang="en-US" dirty="0">
                <a:latin typeface="Source Sans Pro" panose="020B0503030403020204" pitchFamily="34" charset="0"/>
              </a:rPr>
              <a:t>Australian Indigenous Health</a:t>
            </a:r>
            <a:r>
              <a:rPr lang="en-US" i="1" dirty="0">
                <a:latin typeface="Source Sans Pro" panose="020B0503030403020204" pitchFamily="34" charset="0"/>
              </a:rPr>
              <a:t>InfoNet</a:t>
            </a:r>
            <a:br>
              <a:rPr lang="en-US" dirty="0">
                <a:latin typeface="Source Sans Pro" panose="020B0503030403020204" pitchFamily="34" charset="0"/>
              </a:rPr>
            </a:br>
            <a:r>
              <a:rPr lang="en-US" dirty="0">
                <a:latin typeface="Source Sans Pro" panose="020B0503030403020204" pitchFamily="34" charset="0"/>
              </a:rPr>
              <a:t>Edith Cowan University</a:t>
            </a:r>
            <a:br>
              <a:rPr lang="en-US" dirty="0">
                <a:latin typeface="Source Sans Pro" panose="020B0503030403020204" pitchFamily="34" charset="0"/>
              </a:rPr>
            </a:br>
            <a:r>
              <a:rPr lang="en-US" dirty="0">
                <a:latin typeface="Source Sans Pro" panose="020B0503030403020204" pitchFamily="34" charset="0"/>
              </a:rPr>
              <a:t>2 Bradford Street, Mount Lawley,</a:t>
            </a:r>
            <a:br>
              <a:rPr lang="en-US" dirty="0">
                <a:latin typeface="Source Sans Pro" panose="020B0503030403020204" pitchFamily="34" charset="0"/>
              </a:rPr>
            </a:br>
            <a:r>
              <a:rPr lang="en-US" dirty="0">
                <a:latin typeface="Source Sans Pro" panose="020B0503030403020204" pitchFamily="34" charset="0"/>
              </a:rPr>
              <a:t>Western Australia 6050</a:t>
            </a:r>
          </a:p>
        </p:txBody>
      </p:sp>
      <p:sp>
        <p:nvSpPr>
          <p:cNvPr id="3" name="TextBox 2">
            <a:extLst>
              <a:ext uri="{FF2B5EF4-FFF2-40B4-BE49-F238E27FC236}">
                <a16:creationId xmlns:a16="http://schemas.microsoft.com/office/drawing/2014/main" id="{EAA73B44-7174-03F4-8AB1-75B2805D3659}"/>
              </a:ext>
            </a:extLst>
          </p:cNvPr>
          <p:cNvSpPr txBox="1"/>
          <p:nvPr/>
        </p:nvSpPr>
        <p:spPr>
          <a:xfrm>
            <a:off x="6299200" y="7077670"/>
            <a:ext cx="3352800" cy="923330"/>
          </a:xfrm>
          <a:prstGeom prst="rect">
            <a:avLst/>
          </a:prstGeom>
          <a:noFill/>
        </p:spPr>
        <p:txBody>
          <a:bodyPr wrap="square">
            <a:spAutoFit/>
          </a:bodyPr>
          <a:lstStyle/>
          <a:p>
            <a:pPr marL="0" indent="0">
              <a:buNone/>
            </a:pPr>
            <a:r>
              <a:rPr lang="en-US" dirty="0">
                <a:latin typeface="Source Sans Pro" panose="020B0503030403020204" pitchFamily="34" charset="0"/>
              </a:rPr>
              <a:t>P: (08) 9370 6336</a:t>
            </a:r>
          </a:p>
          <a:p>
            <a:pPr marL="0" indent="0">
              <a:buNone/>
            </a:pPr>
            <a:r>
              <a:rPr lang="en-US" dirty="0">
                <a:latin typeface="Source Sans Pro" panose="020B0503030403020204" pitchFamily="34" charset="0"/>
              </a:rPr>
              <a:t>E: healthinfonet@ecu.edu.au</a:t>
            </a:r>
          </a:p>
          <a:p>
            <a:pPr marL="0" indent="0">
              <a:buNone/>
            </a:pPr>
            <a:r>
              <a:rPr lang="en-US" dirty="0">
                <a:latin typeface="Source Sans Pro" panose="020B0503030403020204" pitchFamily="34" charset="0"/>
              </a:rPr>
              <a:t>W: healthinfonet.ecu.edu.au </a:t>
            </a:r>
            <a:endParaRPr lang="en-AU" dirty="0">
              <a:latin typeface="Source Sans Pro" panose="020B0503030403020204" pitchFamily="34" charset="0"/>
            </a:endParaRPr>
          </a:p>
        </p:txBody>
      </p:sp>
    </p:spTree>
    <p:extLst>
      <p:ext uri="{BB962C8B-B14F-4D97-AF65-F5344CB8AC3E}">
        <p14:creationId xmlns:p14="http://schemas.microsoft.com/office/powerpoint/2010/main" val="1571523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1A1280-2671-6ECF-C9F1-6328C52252AF}"/>
              </a:ext>
            </a:extLst>
          </p:cNvPr>
          <p:cNvSpPr>
            <a:spLocks noGrp="1"/>
          </p:cNvSpPr>
          <p:nvPr>
            <p:ph type="title"/>
          </p:nvPr>
        </p:nvSpPr>
        <p:spPr>
          <a:xfrm>
            <a:off x="1564299" y="970002"/>
            <a:ext cx="11211901" cy="553998"/>
          </a:xfrm>
          <a:prstGeom prst="rect">
            <a:avLst/>
          </a:prstGeom>
        </p:spPr>
        <p:txBody>
          <a:bodyPr/>
          <a:lstStyle/>
          <a:p>
            <a:r>
              <a:rPr lang="en-AU" dirty="0"/>
              <a:t>Mortality</a:t>
            </a:r>
          </a:p>
        </p:txBody>
      </p:sp>
      <p:sp>
        <p:nvSpPr>
          <p:cNvPr id="7" name="Text Placeholder 6">
            <a:extLst>
              <a:ext uri="{FF2B5EF4-FFF2-40B4-BE49-F238E27FC236}">
                <a16:creationId xmlns:a16="http://schemas.microsoft.com/office/drawing/2014/main" id="{54C5E930-2BBD-69D0-3389-793E89609D85}"/>
              </a:ext>
            </a:extLst>
          </p:cNvPr>
          <p:cNvSpPr>
            <a:spLocks noGrp="1"/>
          </p:cNvSpPr>
          <p:nvPr>
            <p:ph type="body" sz="quarter" idx="10"/>
          </p:nvPr>
        </p:nvSpPr>
        <p:spPr>
          <a:xfrm>
            <a:off x="1564298" y="1800000"/>
            <a:ext cx="13421701" cy="5943600"/>
          </a:xfrm>
        </p:spPr>
        <p:txBody>
          <a:bodyPr lIns="0" tIns="0" rIns="0" bIns="0"/>
          <a:lstStyle/>
          <a:p>
            <a:r>
              <a:rPr lang="en-US" dirty="0"/>
              <a:t>In 2022, the age-</a:t>
            </a:r>
            <a:r>
              <a:rPr lang="en-US" dirty="0" err="1"/>
              <a:t>standardised</a:t>
            </a:r>
            <a:r>
              <a:rPr lang="en-US" dirty="0"/>
              <a:t> death rate for Aboriginal and Torres Strait Islander people living in NSW, Qld, WA, SA and the NT was 10 per 1,000.</a:t>
            </a:r>
          </a:p>
          <a:p>
            <a:r>
              <a:rPr lang="en-US" dirty="0"/>
              <a:t>For Aboriginal and Torres Strait Islander people born in 2020-2022, life expectancy was estimated to be 71.9 years for males and 75.6 years for females, around 8-9 years less than the estimates for non-Indigenous males and females.</a:t>
            </a:r>
          </a:p>
          <a:p>
            <a:r>
              <a:rPr lang="en-US" dirty="0"/>
              <a:t>In 2022, the median age at death for Aboriginal and Torres Strait Islander people in NSW, Qld, WA, SA and the NT was 62.3 years. </a:t>
            </a:r>
          </a:p>
          <a:p>
            <a:r>
              <a:rPr lang="en-US" dirty="0"/>
              <a:t>For 2017-2021, among Aboriginal and Torres Strait Islander children aged 0-4 years, living in NSW, Qld, WA, SA and the NT, there were 613 deaths; 518 in children aged 0-1 years (85% of deaths) and 95 in children aged 1-4 years.</a:t>
            </a:r>
          </a:p>
          <a:p>
            <a:r>
              <a:rPr lang="en-US" dirty="0"/>
              <a:t>In 2022, the leading causes of death among Aboriginal and Torres Strait Islander people living in NSW, Qld, WA, SA and the NT were ischaemic heart disease (IHD), diabetes, chronic lower respiratory diseases and cancer of trachea, bronchus and lung.</a:t>
            </a:r>
          </a:p>
          <a:p>
            <a:r>
              <a:rPr lang="en-US" dirty="0"/>
              <a:t>For 2012-2021, the maternal mortality ratio for Aboriginal and Torres Strait Islander women was 17 deaths per 100,000 women who gave birth. </a:t>
            </a:r>
          </a:p>
          <a:p>
            <a:r>
              <a:rPr lang="en-US" dirty="0"/>
              <a:t>In 2017-2021, there were 7,766 deaths from avoidable causes among Aboriginal and Torres Strait Islander people aged under 75 years living in NSW, Qld, WA, SA and the NT.</a:t>
            </a:r>
          </a:p>
          <a:p>
            <a:endParaRPr lang="en-AU" dirty="0"/>
          </a:p>
        </p:txBody>
      </p:sp>
    </p:spTree>
    <p:extLst>
      <p:ext uri="{BB962C8B-B14F-4D97-AF65-F5344CB8AC3E}">
        <p14:creationId xmlns:p14="http://schemas.microsoft.com/office/powerpoint/2010/main" val="2275342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AU" dirty="0"/>
              <a:t>Mortality</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57042" y="1800000"/>
            <a:ext cx="13345501" cy="383400"/>
          </a:xfrm>
        </p:spPr>
        <p:txBody>
          <a:bodyPr lIns="0" tIns="0" rIns="0" bIns="0"/>
          <a:lstStyle/>
          <a:p>
            <a:r>
              <a:rPr lang="en-US" dirty="0"/>
              <a:t>Numbers and proportions (%) of Aboriginal and Torres Strait Islander deaths, Australia, 2022</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p:txBody>
          <a:bodyPr/>
          <a:lstStyle/>
          <a:p>
            <a:r>
              <a:rPr lang="en-AU" dirty="0"/>
              <a:t>Source: ABS, 2023 [43]</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57041" y="7305020"/>
            <a:ext cx="13436215" cy="619780"/>
          </a:xfrm>
        </p:spPr>
        <p:txBody>
          <a:bodyPr lIns="0" tIns="0" rIns="0" bIns="0" numCol="1"/>
          <a:lstStyle/>
          <a:p>
            <a:r>
              <a:rPr lang="en-US" sz="1400" dirty="0"/>
              <a:t>Note:  Australian total includes other territories including Jervis Bay Territory, the Cocos (Keeling) Islands, Christmas Island and Norfolk Island.	</a:t>
            </a:r>
          </a:p>
          <a:p>
            <a:endParaRPr lang="en-AU" sz="1400" dirty="0"/>
          </a:p>
        </p:txBody>
      </p:sp>
      <p:graphicFrame>
        <p:nvGraphicFramePr>
          <p:cNvPr id="6" name="Table 5">
            <a:extLst>
              <a:ext uri="{FF2B5EF4-FFF2-40B4-BE49-F238E27FC236}">
                <a16:creationId xmlns:a16="http://schemas.microsoft.com/office/drawing/2014/main" id="{3EC8F17A-2BF5-39A8-A07A-B5970581B15D}"/>
              </a:ext>
            </a:extLst>
          </p:cNvPr>
          <p:cNvGraphicFramePr>
            <a:graphicFrameLocks noGrp="1"/>
          </p:cNvGraphicFramePr>
          <p:nvPr>
            <p:extLst>
              <p:ext uri="{D42A27DB-BD31-4B8C-83A1-F6EECF244321}">
                <p14:modId xmlns:p14="http://schemas.microsoft.com/office/powerpoint/2010/main" val="88697461"/>
              </p:ext>
            </p:extLst>
          </p:nvPr>
        </p:nvGraphicFramePr>
        <p:xfrm>
          <a:off x="1557042" y="2160000"/>
          <a:ext cx="13428959" cy="5063229"/>
        </p:xfrm>
        <a:graphic>
          <a:graphicData uri="http://schemas.openxmlformats.org/drawingml/2006/table">
            <a:tbl>
              <a:tblPr firstRow="1" bandRow="1">
                <a:effectLst/>
                <a:tableStyleId>{2D5ABB26-0587-4C30-8999-92F81FD0307C}</a:tableStyleId>
              </a:tblPr>
              <a:tblGrid>
                <a:gridCol w="3537687">
                  <a:extLst>
                    <a:ext uri="{9D8B030D-6E8A-4147-A177-3AD203B41FA5}">
                      <a16:colId xmlns:a16="http://schemas.microsoft.com/office/drawing/2014/main" val="1639410903"/>
                    </a:ext>
                  </a:extLst>
                </a:gridCol>
                <a:gridCol w="3833826">
                  <a:extLst>
                    <a:ext uri="{9D8B030D-6E8A-4147-A177-3AD203B41FA5}">
                      <a16:colId xmlns:a16="http://schemas.microsoft.com/office/drawing/2014/main" val="4200418718"/>
                    </a:ext>
                  </a:extLst>
                </a:gridCol>
                <a:gridCol w="6057446">
                  <a:extLst>
                    <a:ext uri="{9D8B030D-6E8A-4147-A177-3AD203B41FA5}">
                      <a16:colId xmlns:a16="http://schemas.microsoft.com/office/drawing/2014/main" val="1984765911"/>
                    </a:ext>
                  </a:extLst>
                </a:gridCol>
              </a:tblGrid>
              <a:tr h="540000">
                <a:tc>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Jurisdiction</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Number of deaths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Proportion of deaths in total jurisdiction population %</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extLst>
                  <a:ext uri="{0D108BD9-81ED-4DB2-BD59-A6C34878D82A}">
                    <a16:rowId xmlns:a16="http://schemas.microsoft.com/office/drawing/2014/main" val="3466323060"/>
                  </a:ext>
                </a:extLst>
              </a:tr>
              <a:tr h="502581">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NSW</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1,691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328358197"/>
                  </a:ext>
                </a:extLst>
              </a:tr>
              <a:tr h="502581">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Vic</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337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0.7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330737331"/>
                  </a:ext>
                </a:extLst>
              </a:tr>
              <a:tr h="502581">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Qld</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1,271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3.3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182451885"/>
                  </a:ext>
                </a:extLst>
              </a:tr>
              <a:tr h="502581">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WA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733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471385163"/>
                  </a:ext>
                </a:extLst>
              </a:tr>
              <a:tr h="502581">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SA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275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917587861"/>
                  </a:ext>
                </a:extLst>
              </a:tr>
              <a:tr h="502581">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Tas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124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2.4</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09378780"/>
                  </a:ext>
                </a:extLst>
              </a:tr>
              <a:tr h="502581">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ACT</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29</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1547280035"/>
                  </a:ext>
                </a:extLst>
              </a:tr>
              <a:tr h="502581">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NT</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617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46</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040419042"/>
                  </a:ext>
                </a:extLst>
              </a:tr>
              <a:tr h="502581">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Australia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5,082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3029561556"/>
                  </a:ext>
                </a:extLst>
              </a:tr>
            </a:tbl>
          </a:graphicData>
        </a:graphic>
      </p:graphicFrame>
    </p:spTree>
    <p:extLst>
      <p:ext uri="{BB962C8B-B14F-4D97-AF65-F5344CB8AC3E}">
        <p14:creationId xmlns:p14="http://schemas.microsoft.com/office/powerpoint/2010/main" val="580813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E22C-8BA1-61ED-7754-9359A1454C28}"/>
              </a:ext>
            </a:extLst>
          </p:cNvPr>
          <p:cNvSpPr>
            <a:spLocks noGrp="1"/>
          </p:cNvSpPr>
          <p:nvPr>
            <p:ph type="title"/>
          </p:nvPr>
        </p:nvSpPr>
        <p:spPr/>
        <p:txBody>
          <a:bodyPr/>
          <a:lstStyle/>
          <a:p>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Mortality</a:t>
            </a:r>
            <a:endParaRPr lang="en-AU" dirty="0"/>
          </a:p>
        </p:txBody>
      </p:sp>
      <p:sp>
        <p:nvSpPr>
          <p:cNvPr id="3" name="Text Placeholder 2">
            <a:extLst>
              <a:ext uri="{FF2B5EF4-FFF2-40B4-BE49-F238E27FC236}">
                <a16:creationId xmlns:a16="http://schemas.microsoft.com/office/drawing/2014/main" id="{A1F9453D-0E46-4545-4084-D5BE173F93BC}"/>
              </a:ext>
            </a:extLst>
          </p:cNvPr>
          <p:cNvSpPr>
            <a:spLocks noGrp="1"/>
          </p:cNvSpPr>
          <p:nvPr>
            <p:ph type="body" sz="quarter" idx="12"/>
          </p:nvPr>
        </p:nvSpPr>
        <p:spPr>
          <a:xfrm>
            <a:off x="1564298" y="1800000"/>
            <a:ext cx="13421701" cy="306000"/>
          </a:xfrm>
        </p:spPr>
        <p:txBody>
          <a:bodyPr lIns="0" tIns="0" rIns="0" bIns="0"/>
          <a:lstStyle/>
          <a:p>
            <a:r>
              <a:rPr lang="en-US" dirty="0"/>
              <a:t>Number of deaths and age-</a:t>
            </a:r>
            <a:r>
              <a:rPr lang="en-US" dirty="0" err="1"/>
              <a:t>standardised</a:t>
            </a:r>
            <a:r>
              <a:rPr lang="en-US" dirty="0"/>
              <a:t> death rates, Aboriginal and Torres Strait Islander people, NSW, Qld, WA, SA and the NT, 2022</a:t>
            </a:r>
            <a:endParaRPr lang="en-AU" dirty="0"/>
          </a:p>
        </p:txBody>
      </p:sp>
      <p:sp>
        <p:nvSpPr>
          <p:cNvPr id="4" name="Text Placeholder 3">
            <a:extLst>
              <a:ext uri="{FF2B5EF4-FFF2-40B4-BE49-F238E27FC236}">
                <a16:creationId xmlns:a16="http://schemas.microsoft.com/office/drawing/2014/main" id="{ECFF634E-582B-6657-37FB-D760E556011C}"/>
              </a:ext>
            </a:extLst>
          </p:cNvPr>
          <p:cNvSpPr>
            <a:spLocks noGrp="1"/>
          </p:cNvSpPr>
          <p:nvPr>
            <p:ph type="body" sz="quarter" idx="13"/>
          </p:nvPr>
        </p:nvSpPr>
        <p:spPr>
          <a:xfrm>
            <a:off x="1564297" y="8680450"/>
            <a:ext cx="9992702" cy="463550"/>
          </a:xfrm>
        </p:spPr>
        <p:txBody>
          <a:bodyPr lIns="0" tIns="0" rIns="0" bIns="0"/>
          <a:lstStyle/>
          <a:p>
            <a:r>
              <a:rPr lang="en-US" dirty="0"/>
              <a:t>Source: ABS, 2023 (Derived from [43])</a:t>
            </a:r>
            <a:endParaRPr lang="en-AU" dirty="0"/>
          </a:p>
        </p:txBody>
      </p:sp>
      <p:graphicFrame>
        <p:nvGraphicFramePr>
          <p:cNvPr id="6" name="Table 5">
            <a:extLst>
              <a:ext uri="{FF2B5EF4-FFF2-40B4-BE49-F238E27FC236}">
                <a16:creationId xmlns:a16="http://schemas.microsoft.com/office/drawing/2014/main" id="{8BDA37E9-3AAE-10A9-E3C8-DD5D9B82BA1A}"/>
              </a:ext>
            </a:extLst>
          </p:cNvPr>
          <p:cNvGraphicFramePr>
            <a:graphicFrameLocks noGrp="1"/>
          </p:cNvGraphicFramePr>
          <p:nvPr>
            <p:extLst>
              <p:ext uri="{D42A27DB-BD31-4B8C-83A1-F6EECF244321}">
                <p14:modId xmlns:p14="http://schemas.microsoft.com/office/powerpoint/2010/main" val="2065075886"/>
              </p:ext>
            </p:extLst>
          </p:nvPr>
        </p:nvGraphicFramePr>
        <p:xfrm>
          <a:off x="1564297" y="2160000"/>
          <a:ext cx="13421703" cy="3780000"/>
        </p:xfrm>
        <a:graphic>
          <a:graphicData uri="http://schemas.openxmlformats.org/drawingml/2006/table">
            <a:tbl>
              <a:tblPr firstRow="1" bandRow="1">
                <a:effectLst/>
                <a:tableStyleId>{2D5ABB26-0587-4C30-8999-92F81FD0307C}</a:tableStyleId>
              </a:tblPr>
              <a:tblGrid>
                <a:gridCol w="4125303">
                  <a:extLst>
                    <a:ext uri="{9D8B030D-6E8A-4147-A177-3AD203B41FA5}">
                      <a16:colId xmlns:a16="http://schemas.microsoft.com/office/drawing/2014/main" val="1432390734"/>
                    </a:ext>
                  </a:extLst>
                </a:gridCol>
                <a:gridCol w="3733800">
                  <a:extLst>
                    <a:ext uri="{9D8B030D-6E8A-4147-A177-3AD203B41FA5}">
                      <a16:colId xmlns:a16="http://schemas.microsoft.com/office/drawing/2014/main" val="1369469848"/>
                    </a:ext>
                  </a:extLst>
                </a:gridCol>
                <a:gridCol w="5562600">
                  <a:extLst>
                    <a:ext uri="{9D8B030D-6E8A-4147-A177-3AD203B41FA5}">
                      <a16:colId xmlns:a16="http://schemas.microsoft.com/office/drawing/2014/main" val="2458644194"/>
                    </a:ext>
                  </a:extLst>
                </a:gridCol>
              </a:tblGrid>
              <a:tr h="540000">
                <a:tc>
                  <a:txBody>
                    <a:bodyPr/>
                    <a:lstStyle/>
                    <a:p>
                      <a:pPr marL="0" marR="0" lvl="0" indent="0" algn="l"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Jurisdiction</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Numbers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Aboriginal and Torres Strait Islander people</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lumMod val="100000"/>
                      </a:srgbClr>
                    </a:solidFill>
                  </a:tcPr>
                </a:tc>
                <a:extLst>
                  <a:ext uri="{0D108BD9-81ED-4DB2-BD59-A6C34878D82A}">
                    <a16:rowId xmlns:a16="http://schemas.microsoft.com/office/drawing/2014/main" val="505170616"/>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NSW</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1,691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8.8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104629771"/>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Qld</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1,271</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9.8</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43750816"/>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WA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733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12</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4208585494"/>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SA</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275</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62127685"/>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NT</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617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13</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1">
                        <a:lumMod val="100000"/>
                        <a:alpha val="20000"/>
                      </a:schemeClr>
                    </a:solidFill>
                  </a:tcPr>
                </a:tc>
                <a:extLst>
                  <a:ext uri="{0D108BD9-81ED-4DB2-BD59-A6C34878D82A}">
                    <a16:rowId xmlns:a16="http://schemas.microsoft.com/office/drawing/2014/main" val="2620557621"/>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Total for the selected jurisdictions</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4,587</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10</a:t>
                      </a: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36063243"/>
                  </a:ext>
                </a:extLst>
              </a:tr>
            </a:tbl>
          </a:graphicData>
        </a:graphic>
      </p:graphicFrame>
      <p:sp>
        <p:nvSpPr>
          <p:cNvPr id="7" name="TextBox 6">
            <a:extLst>
              <a:ext uri="{FF2B5EF4-FFF2-40B4-BE49-F238E27FC236}">
                <a16:creationId xmlns:a16="http://schemas.microsoft.com/office/drawing/2014/main" id="{5B3D4C85-01DB-7062-CECF-FF19262E9D43}"/>
              </a:ext>
            </a:extLst>
          </p:cNvPr>
          <p:cNvSpPr txBox="1"/>
          <p:nvPr/>
        </p:nvSpPr>
        <p:spPr>
          <a:xfrm>
            <a:off x="1564298" y="6072426"/>
            <a:ext cx="13421702" cy="861774"/>
          </a:xfrm>
          <a:prstGeom prst="rect">
            <a:avLst/>
          </a:prstGeom>
          <a:noFill/>
        </p:spPr>
        <p:txBody>
          <a:bodyPr wrap="square" lIns="0" tIns="0" rIns="0" bIns="0" rtlCol="0">
            <a:spAutoFit/>
          </a:bodyPr>
          <a:lstStyle/>
          <a:p>
            <a:r>
              <a:rPr lang="en-US" sz="1400" dirty="0">
                <a:latin typeface="Source Sans Pro" panose="020B0503030403020204" pitchFamily="34" charset="0"/>
              </a:rPr>
              <a:t>Notes: </a:t>
            </a:r>
          </a:p>
          <a:p>
            <a:pPr marL="342900" indent="-342900">
              <a:buFont typeface="+mj-lt"/>
              <a:buAutoNum type="arabicPeriod"/>
            </a:pPr>
            <a:r>
              <a:rPr lang="en-US" sz="1400" dirty="0">
                <a:latin typeface="Source Sans Pro" panose="020B0503030403020204" pitchFamily="34" charset="0"/>
              </a:rPr>
              <a:t>Rates are per 1,000 population. </a:t>
            </a:r>
          </a:p>
          <a:p>
            <a:pPr marL="342900" indent="-342900">
              <a:buFont typeface="+mj-lt"/>
              <a:buAutoNum type="arabicPeriod"/>
            </a:pPr>
            <a:r>
              <a:rPr lang="en-US" sz="1400" dirty="0">
                <a:latin typeface="Source Sans Pro" panose="020B0503030403020204" pitchFamily="34" charset="0"/>
              </a:rPr>
              <a:t>Rates are based on three-year averages; for Aboriginal and Torres Strait Islander data, rates are calculated for each calendar year and then averaged to reduce variability in annual rates.</a:t>
            </a:r>
          </a:p>
        </p:txBody>
      </p:sp>
    </p:spTree>
    <p:extLst>
      <p:ext uri="{BB962C8B-B14F-4D97-AF65-F5344CB8AC3E}">
        <p14:creationId xmlns:p14="http://schemas.microsoft.com/office/powerpoint/2010/main" val="3443092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a:xfrm>
            <a:off x="1564299" y="970002"/>
            <a:ext cx="11211901" cy="553998"/>
          </a:xfrm>
        </p:spPr>
        <p:txBody>
          <a:bodyPr/>
          <a:lstStyle/>
          <a:p>
            <a:r>
              <a:rPr lang="en-AU" dirty="0"/>
              <a:t>Mortality</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60388" y="1800000"/>
            <a:ext cx="13425611" cy="228600"/>
          </a:xfrm>
        </p:spPr>
        <p:txBody>
          <a:bodyPr lIns="0" tIns="0" rIns="0" bIns="0"/>
          <a:lstStyle/>
          <a:p>
            <a:r>
              <a:rPr lang="en-US" dirty="0"/>
              <a:t>Expectation of life at birth in years, by Indigenous status and sex, selected jurisdictions, Australia, 2020-2022</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0388" y="8680450"/>
            <a:ext cx="9996612" cy="463550"/>
          </a:xfrm>
        </p:spPr>
        <p:txBody>
          <a:bodyPr lIns="0" tIns="0" rIns="0" bIns="0"/>
          <a:lstStyle/>
          <a:p>
            <a:r>
              <a:rPr lang="en-AU" dirty="0"/>
              <a:t>Source: ABS, 2023 [44]</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73088" y="7100890"/>
            <a:ext cx="13433549" cy="1281110"/>
          </a:xfrm>
        </p:spPr>
        <p:txBody>
          <a:bodyPr lIns="0" tIns="0" rIns="0" bIns="0" numCol="1"/>
          <a:lstStyle/>
          <a:p>
            <a:r>
              <a:rPr lang="en-US" sz="1400" dirty="0"/>
              <a:t>Notes:	</a:t>
            </a:r>
          </a:p>
          <a:p>
            <a:pPr marL="342900" indent="-342900">
              <a:buFont typeface="+mj-lt"/>
              <a:buAutoNum type="arabicPeriod"/>
            </a:pPr>
            <a:r>
              <a:rPr lang="en-US" sz="1400" dirty="0"/>
              <a:t>These estimates are based on the average number of Aboriginal and Torres Strait Islander deaths registered in 2020, 2021 and 2022 adjusted for under/overidentification of Indigenous status in registrations. Final Aboriginal and Torres Strait Islander population estimates are based on the 2021 Census.</a:t>
            </a:r>
          </a:p>
          <a:p>
            <a:pPr marL="342900" indent="-342900">
              <a:buFont typeface="+mj-lt"/>
              <a:buAutoNum type="arabicPeriod"/>
            </a:pPr>
            <a:r>
              <a:rPr lang="en-US" sz="1400" dirty="0"/>
              <a:t>Australian estimates are based on deaths in all states and territories.</a:t>
            </a:r>
          </a:p>
          <a:p>
            <a:pPr marL="342900" indent="-342900">
              <a:buFont typeface="+mj-lt"/>
              <a:buAutoNum type="arabicPeriod"/>
            </a:pPr>
            <a:r>
              <a:rPr lang="en-US" sz="1400" dirty="0"/>
              <a:t>Differences are based on unrounded estimates.</a:t>
            </a:r>
          </a:p>
          <a:p>
            <a:pPr marL="342900" indent="-342900">
              <a:buFont typeface="+mj-lt"/>
              <a:buAutoNum type="arabicPeriod"/>
            </a:pPr>
            <a:r>
              <a:rPr lang="en-US" sz="1400" dirty="0"/>
              <a:t> Life expectancy estimates for Australia are calculated taking age-specific identification rates into account.</a:t>
            </a:r>
          </a:p>
          <a:p>
            <a:endParaRPr lang="en-AU" sz="1400" dirty="0"/>
          </a:p>
        </p:txBody>
      </p:sp>
      <p:graphicFrame>
        <p:nvGraphicFramePr>
          <p:cNvPr id="6" name="Table 5">
            <a:extLst>
              <a:ext uri="{FF2B5EF4-FFF2-40B4-BE49-F238E27FC236}">
                <a16:creationId xmlns:a16="http://schemas.microsoft.com/office/drawing/2014/main" id="{446892B9-53FB-6534-4DDD-A0738A35B32E}"/>
              </a:ext>
            </a:extLst>
          </p:cNvPr>
          <p:cNvGraphicFramePr>
            <a:graphicFrameLocks noGrp="1"/>
          </p:cNvGraphicFramePr>
          <p:nvPr>
            <p:extLst>
              <p:ext uri="{D42A27DB-BD31-4B8C-83A1-F6EECF244321}">
                <p14:modId xmlns:p14="http://schemas.microsoft.com/office/powerpoint/2010/main" val="4041598967"/>
              </p:ext>
            </p:extLst>
          </p:nvPr>
        </p:nvGraphicFramePr>
        <p:xfrm>
          <a:off x="1564298" y="2160000"/>
          <a:ext cx="13425609" cy="4800601"/>
        </p:xfrm>
        <a:graphic>
          <a:graphicData uri="http://schemas.openxmlformats.org/drawingml/2006/table">
            <a:tbl>
              <a:tblPr firstRow="1" firstCol="1" bandRow="1">
                <a:tableStyleId>{BC89EF96-8CEA-46FF-86C4-4CE0E7609802}</a:tableStyleId>
              </a:tblPr>
              <a:tblGrid>
                <a:gridCol w="1790080">
                  <a:extLst>
                    <a:ext uri="{9D8B030D-6E8A-4147-A177-3AD203B41FA5}">
                      <a16:colId xmlns:a16="http://schemas.microsoft.com/office/drawing/2014/main" val="1609146896"/>
                    </a:ext>
                  </a:extLst>
                </a:gridCol>
                <a:gridCol w="4918898">
                  <a:extLst>
                    <a:ext uri="{9D8B030D-6E8A-4147-A177-3AD203B41FA5}">
                      <a16:colId xmlns:a16="http://schemas.microsoft.com/office/drawing/2014/main" val="268113952"/>
                    </a:ext>
                  </a:extLst>
                </a:gridCol>
                <a:gridCol w="3360228">
                  <a:extLst>
                    <a:ext uri="{9D8B030D-6E8A-4147-A177-3AD203B41FA5}">
                      <a16:colId xmlns:a16="http://schemas.microsoft.com/office/drawing/2014/main" val="3808876920"/>
                    </a:ext>
                  </a:extLst>
                </a:gridCol>
                <a:gridCol w="3356403">
                  <a:extLst>
                    <a:ext uri="{9D8B030D-6E8A-4147-A177-3AD203B41FA5}">
                      <a16:colId xmlns:a16="http://schemas.microsoft.com/office/drawing/2014/main" val="2622514744"/>
                    </a:ext>
                  </a:extLst>
                </a:gridCol>
              </a:tblGrid>
              <a:tr h="369277">
                <a:tc>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ea typeface="Source Sans Pro" panose="020B0503030403020204" pitchFamily="34" charset="0"/>
                          <a:sym typeface=""/>
                        </a:rPr>
                        <a:t>Jurisdiction</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ea typeface="Source Sans Pro" panose="020B0503030403020204" pitchFamily="34" charset="0"/>
                          <a:sym typeface=""/>
                        </a:rPr>
                        <a:t>Aboriginal and Torres Strait Islander people</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ea typeface="Source Sans Pro" panose="020B0503030403020204" pitchFamily="34" charset="0"/>
                          <a:sym typeface=""/>
                        </a:rPr>
                        <a:t>Non-Indigenous people</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ea typeface="Source Sans Pro" panose="020B0503030403020204" pitchFamily="34" charset="0"/>
                          <a:sym typeface=""/>
                        </a:rPr>
                        <a:t>Difference</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extLst>
                  <a:ext uri="{0D108BD9-81ED-4DB2-BD59-A6C34878D82A}">
                    <a16:rowId xmlns:a16="http://schemas.microsoft.com/office/drawing/2014/main" val="686544046"/>
                  </a:ext>
                </a:extLst>
              </a:tr>
              <a:tr h="369277">
                <a:tc gridSpan="4">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ea typeface="Source Sans Pro" panose="020B0503030403020204" pitchFamily="34" charset="0"/>
                          <a:sym typeface=""/>
                        </a:rPr>
                        <a:t>Males</a:t>
                      </a:r>
                      <a:endParaRPr lang="en-AU" sz="1700" b="1" i="0" u="none" strike="noStrike" kern="0" cap="none" spc="0" normalizeH="0" baseline="0" dirty="0">
                        <a:solidFill>
                          <a:schemeClr val="bg1"/>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endParaRPr lang="en-AU"/>
                    </a:p>
                  </a:txBody>
                  <a:tcPr/>
                </a:tc>
                <a:tc hMerge="1">
                  <a:txBody>
                    <a:bodyPr/>
                    <a:lstStyle/>
                    <a:p>
                      <a:endParaRPr lang="en-AU"/>
                    </a:p>
                  </a:txBody>
                  <a:tcPr/>
                </a:tc>
                <a:tc hMerge="1">
                  <a:txBody>
                    <a:bodyPr/>
                    <a:lstStyle/>
                    <a:p>
                      <a:endParaRPr lang="en-AU"/>
                    </a:p>
                  </a:txBody>
                  <a:tcPr>
                    <a:lnL w="12700" cap="flat" cmpd="sng" algn="ctr">
                      <a:solidFill>
                        <a:schemeClr val="accent1">
                          <a:lumMod val="100000"/>
                        </a:schemeClr>
                      </a:solidFill>
                      <a:prstDash val="solid"/>
                      <a:round/>
                      <a:headEnd type="none" w="med" len="med"/>
                      <a:tailEnd type="none" w="med" len="med"/>
                    </a:lnL>
                    <a:lnT w="25400" cap="flat" cmpd="sng" algn="ctr">
                      <a:solidFill>
                        <a:schemeClr val="accent1">
                          <a:lumMod val="100000"/>
                        </a:schemeClr>
                      </a:solidFill>
                      <a:prstDash val="solid"/>
                      <a:round/>
                      <a:headEnd type="none" w="med" len="med"/>
                      <a:tailEnd type="none" w="med" len="med"/>
                    </a:lnT>
                  </a:tcPr>
                </a:tc>
                <a:extLst>
                  <a:ext uri="{0D108BD9-81ED-4DB2-BD59-A6C34878D82A}">
                    <a16:rowId xmlns:a16="http://schemas.microsoft.com/office/drawing/2014/main" val="1574437519"/>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NSW</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73.8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a:solidFill>
                            <a:schemeClr val="tx1">
                              <a:lumMod val="100000"/>
                            </a:schemeClr>
                          </a:solidFill>
                          <a:effectLst/>
                          <a:latin typeface="Source Sans Pro" panose="020B0503030403020204" pitchFamily="34" charset="0"/>
                          <a:ea typeface="Source Sans Pro" panose="020B0503030403020204" pitchFamily="34" charset="0"/>
                          <a:sym typeface=""/>
                        </a:rPr>
                        <a:t>80.6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6.8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10917393"/>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Qld</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72.9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a:solidFill>
                            <a:schemeClr val="tx1">
                              <a:lumMod val="100000"/>
                            </a:schemeClr>
                          </a:solidFill>
                          <a:effectLst/>
                          <a:latin typeface="Source Sans Pro" panose="020B0503030403020204" pitchFamily="34" charset="0"/>
                          <a:ea typeface="Source Sans Pro" panose="020B0503030403020204" pitchFamily="34" charset="0"/>
                          <a:sym typeface=""/>
                        </a:rPr>
                        <a:t>80.2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7.4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506827310"/>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WA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68.9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a:solidFill>
                            <a:schemeClr val="tx1">
                              <a:lumMod val="100000"/>
                            </a:schemeClr>
                          </a:solidFill>
                          <a:effectLst/>
                          <a:latin typeface="Source Sans Pro" panose="020B0503030403020204" pitchFamily="34" charset="0"/>
                          <a:ea typeface="Source Sans Pro" panose="020B0503030403020204" pitchFamily="34" charset="0"/>
                          <a:sym typeface=""/>
                        </a:rPr>
                        <a:t>81.2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12.3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15266042"/>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NT</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65.6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a:solidFill>
                            <a:schemeClr val="tx1">
                              <a:lumMod val="100000"/>
                            </a:schemeClr>
                          </a:solidFill>
                          <a:effectLst/>
                          <a:latin typeface="Source Sans Pro" panose="020B0503030403020204" pitchFamily="34" charset="0"/>
                          <a:ea typeface="Source Sans Pro" panose="020B0503030403020204" pitchFamily="34" charset="0"/>
                          <a:sym typeface=""/>
                        </a:rPr>
                        <a:t>79.1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13.5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029862006"/>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Australia </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71.9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80.6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8.8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36005076"/>
                  </a:ext>
                </a:extLst>
              </a:tr>
              <a:tr h="369277">
                <a:tc gridSpan="4">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ea typeface="Source Sans Pro" panose="020B0503030403020204" pitchFamily="34" charset="0"/>
                          <a:sym typeface=""/>
                        </a:rPr>
                        <a:t>Females</a:t>
                      </a:r>
                      <a:endParaRPr lang="en-AU" sz="1700" b="1" i="0" u="none" strike="noStrike" kern="0" cap="none" spc="0" normalizeH="0" baseline="0" dirty="0">
                        <a:solidFill>
                          <a:schemeClr val="bg1"/>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endParaRPr lang="en-AU"/>
                    </a:p>
                  </a:txBody>
                  <a:tcPr/>
                </a:tc>
                <a:tc hMerge="1">
                  <a:txBody>
                    <a:bodyPr/>
                    <a:lstStyle/>
                    <a:p>
                      <a:endParaRPr lang="en-AU"/>
                    </a:p>
                  </a:txBody>
                  <a:tcPr/>
                </a:tc>
                <a:tc hMerge="1">
                  <a:txBody>
                    <a:bodyPr/>
                    <a:lstStyle/>
                    <a:p>
                      <a:endParaRPr lang="en-AU"/>
                    </a:p>
                  </a:txBody>
                  <a:tcPr>
                    <a:lnL w="12700" cap="flat" cmpd="sng" algn="ctr">
                      <a:solidFill>
                        <a:schemeClr val="accent1">
                          <a:lumMod val="100000"/>
                        </a:schemeClr>
                      </a:solidFill>
                      <a:prstDash val="solid"/>
                      <a:round/>
                      <a:headEnd type="none" w="med" len="med"/>
                      <a:tailEnd type="none" w="med" len="med"/>
                    </a:lnL>
                    <a:lnT w="12700" cap="flat" cmpd="sng" algn="ctr">
                      <a:solidFill>
                        <a:schemeClr val="accent1">
                          <a:lumMod val="100000"/>
                        </a:schemeClr>
                      </a:solidFill>
                      <a:prstDash val="solid"/>
                      <a:round/>
                      <a:headEnd type="none" w="med" len="med"/>
                      <a:tailEnd type="none" w="med" len="med"/>
                    </a:lnT>
                  </a:tcPr>
                </a:tc>
                <a:extLst>
                  <a:ext uri="{0D108BD9-81ED-4DB2-BD59-A6C34878D82A}">
                    <a16:rowId xmlns:a16="http://schemas.microsoft.com/office/drawing/2014/main" val="1305663725"/>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NSW</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77.9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83.8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5.9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550276691"/>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Qld</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76.6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a:solidFill>
                            <a:schemeClr val="tx1">
                              <a:lumMod val="100000"/>
                            </a:schemeClr>
                          </a:solidFill>
                          <a:effectLst/>
                          <a:latin typeface="Source Sans Pro" panose="020B0503030403020204" pitchFamily="34" charset="0"/>
                          <a:ea typeface="Source Sans Pro" panose="020B0503030403020204" pitchFamily="34" charset="0"/>
                          <a:sym typeface=""/>
                        </a:rPr>
                        <a:t>83.5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7.0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8739723"/>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WA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72.6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a:solidFill>
                            <a:schemeClr val="tx1">
                              <a:lumMod val="100000"/>
                            </a:schemeClr>
                          </a:solidFill>
                          <a:effectLst/>
                          <a:latin typeface="Source Sans Pro" panose="020B0503030403020204" pitchFamily="34" charset="0"/>
                          <a:ea typeface="Source Sans Pro" panose="020B0503030403020204" pitchFamily="34" charset="0"/>
                          <a:sym typeface=""/>
                        </a:rPr>
                        <a:t>84.3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11.7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347576366"/>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NT</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69.4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a:solidFill>
                            <a:schemeClr val="tx1">
                              <a:lumMod val="100000"/>
                            </a:schemeClr>
                          </a:solidFill>
                          <a:effectLst/>
                          <a:latin typeface="Source Sans Pro" panose="020B0503030403020204" pitchFamily="34" charset="0"/>
                          <a:ea typeface="Source Sans Pro" panose="020B0503030403020204" pitchFamily="34" charset="0"/>
                          <a:sym typeface=""/>
                        </a:rPr>
                        <a:t>83.2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13.8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561452415"/>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Australia </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75.6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83.8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sym typeface=""/>
                        </a:rPr>
                        <a:t>8.1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518571958"/>
                  </a:ext>
                </a:extLst>
              </a:tr>
            </a:tbl>
          </a:graphicData>
        </a:graphic>
      </p:graphicFrame>
    </p:spTree>
    <p:extLst>
      <p:ext uri="{BB962C8B-B14F-4D97-AF65-F5344CB8AC3E}">
        <p14:creationId xmlns:p14="http://schemas.microsoft.com/office/powerpoint/2010/main" val="119527236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93AFB4"/>
      </a:accent1>
      <a:accent2>
        <a:srgbClr val="C0504D"/>
      </a:accent2>
      <a:accent3>
        <a:srgbClr val="9BBB59"/>
      </a:accent3>
      <a:accent4>
        <a:srgbClr val="8064A2"/>
      </a:accent4>
      <a:accent5>
        <a:srgbClr val="23959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22BEB3AABD944F9EDE3C05FD40FAF4" ma:contentTypeVersion="18" ma:contentTypeDescription="Create a new document." ma:contentTypeScope="" ma:versionID="bb29194e6a9d062572ae38cd4f9c7e4d">
  <xsd:schema xmlns:xsd="http://www.w3.org/2001/XMLSchema" xmlns:xs="http://www.w3.org/2001/XMLSchema" xmlns:p="http://schemas.microsoft.com/office/2006/metadata/properties" xmlns:ns3="3be521aa-aac3-400f-8101-c59619f4203c" xmlns:ns4="f12181ff-9429-46db-aeb9-11e1447c8795" targetNamespace="http://schemas.microsoft.com/office/2006/metadata/properties" ma:root="true" ma:fieldsID="5f3063896b4d73e2f0315208fcce5ac6" ns3:_="" ns4:_="">
    <xsd:import namespace="3be521aa-aac3-400f-8101-c59619f4203c"/>
    <xsd:import namespace="f12181ff-9429-46db-aeb9-11e1447c879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521aa-aac3-400f-8101-c59619f420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2181ff-9429-46db-aeb9-11e1447c879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be521aa-aac3-400f-8101-c59619f4203c" xsi:nil="true"/>
  </documentManagement>
</p:properties>
</file>

<file path=customXml/itemProps1.xml><?xml version="1.0" encoding="utf-8"?>
<ds:datastoreItem xmlns:ds="http://schemas.openxmlformats.org/officeDocument/2006/customXml" ds:itemID="{63CE8D04-9DA9-480C-8FF7-D5D7E42628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e521aa-aac3-400f-8101-c59619f4203c"/>
    <ds:schemaRef ds:uri="f12181ff-9429-46db-aeb9-11e1447c87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D514C6-F07C-4599-B036-BC63D9062F7C}">
  <ds:schemaRefs>
    <ds:schemaRef ds:uri="http://schemas.microsoft.com/sharepoint/v3/contenttype/forms"/>
  </ds:schemaRefs>
</ds:datastoreItem>
</file>

<file path=customXml/itemProps3.xml><?xml version="1.0" encoding="utf-8"?>
<ds:datastoreItem xmlns:ds="http://schemas.openxmlformats.org/officeDocument/2006/customXml" ds:itemID="{7EBFF314-4626-46FE-AEAF-BD49AE84A7E8}">
  <ds:schemaRefs>
    <ds:schemaRef ds:uri="http://www.w3.org/XML/1998/namespace"/>
    <ds:schemaRef ds:uri="http://purl.org/dc/terms/"/>
    <ds:schemaRef ds:uri="http://purl.org/dc/elements/1.1/"/>
    <ds:schemaRef ds:uri="http://schemas.microsoft.com/office/2006/metadata/propertie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f12181ff-9429-46db-aeb9-11e1447c8795"/>
    <ds:schemaRef ds:uri="3be521aa-aac3-400f-8101-c59619f4203c"/>
  </ds:schemaRefs>
</ds:datastoreItem>
</file>

<file path=docProps/app.xml><?xml version="1.0" encoding="utf-8"?>
<Properties xmlns="http://schemas.openxmlformats.org/officeDocument/2006/extended-properties" xmlns:vt="http://schemas.openxmlformats.org/officeDocument/2006/docPropsVTypes">
  <Template/>
  <TotalTime>3423</TotalTime>
  <Words>7933</Words>
  <Application>Microsoft Macintosh PowerPoint</Application>
  <PresentationFormat>Custom</PresentationFormat>
  <Paragraphs>1382</Paragraphs>
  <Slides>54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Source Sans Pro</vt:lpstr>
      <vt:lpstr>Office Theme</vt:lpstr>
      <vt:lpstr>PowerPoint Presentation</vt:lpstr>
      <vt:lpstr>Australian Indigenous HealthInfoNet</vt:lpstr>
      <vt:lpstr>Population</vt:lpstr>
      <vt:lpstr>The Aboriginal and Torres Strait Islander population</vt:lpstr>
      <vt:lpstr>Births and pregnancy outcomes</vt:lpstr>
      <vt:lpstr>Mortality</vt:lpstr>
      <vt:lpstr>Mortality</vt:lpstr>
      <vt:lpstr>Mortality</vt:lpstr>
      <vt:lpstr>Mortality</vt:lpstr>
      <vt:lpstr>Mortality</vt:lpstr>
      <vt:lpstr>Mortality</vt:lpstr>
      <vt:lpstr>Mortality</vt:lpstr>
      <vt:lpstr>Mortality</vt:lpstr>
      <vt:lpstr>Hospitalisation</vt:lpstr>
      <vt:lpstr>Hospitalisation</vt:lpstr>
      <vt:lpstr>Hospitalisation</vt:lpstr>
      <vt:lpstr>Hospitalisation</vt:lpstr>
      <vt:lpstr>Hospitalisation</vt:lpstr>
      <vt:lpstr>Hospitalisation</vt:lpstr>
      <vt:lpstr>Cardiovascular health</vt:lpstr>
      <vt:lpstr>Cardiovascular health</vt:lpstr>
      <vt:lpstr>Cancer</vt:lpstr>
      <vt:lpstr>Cancer</vt:lpstr>
      <vt:lpstr>Cancer</vt:lpstr>
      <vt:lpstr>Cancer</vt:lpstr>
      <vt:lpstr>Diabetes</vt:lpstr>
      <vt:lpstr>Diabetes</vt:lpstr>
      <vt:lpstr>Social and emotional wellbeing (including mental health)</vt:lpstr>
      <vt:lpstr>Kidney health</vt:lpstr>
      <vt:lpstr>Kidney health</vt:lpstr>
      <vt:lpstr>Kidney health</vt:lpstr>
      <vt:lpstr>Injury, including family violence</vt:lpstr>
      <vt:lpstr>Respiratory health</vt:lpstr>
      <vt:lpstr>Respiratory health</vt:lpstr>
      <vt:lpstr>Respiratory health</vt:lpstr>
      <vt:lpstr>Eye health</vt:lpstr>
      <vt:lpstr>Eye health</vt:lpstr>
      <vt:lpstr>Ear health and hearing</vt:lpstr>
      <vt:lpstr>Oral health</vt:lpstr>
      <vt:lpstr>Disability</vt:lpstr>
      <vt:lpstr>Communicable diseases </vt:lpstr>
      <vt:lpstr>Factors contributing to Aboriginal and Torres Strait Islander health</vt:lpstr>
      <vt:lpstr>Factors contributing to Aboriginal and Torres Strait Islander health</vt:lpstr>
      <vt:lpstr>Factors contributing to Aboriginal and Torres Strait Islander health</vt:lpstr>
      <vt:lpstr>Factors contributing to Aboriginal and Torres Strait Islander health</vt:lpstr>
      <vt:lpstr>PowerPoint Presentation</vt:lpstr>
      <vt:lpstr>Factors contributing to Aboriginal and Torres Strait Islander health</vt:lpstr>
      <vt:lpstr>Factors contributing to Aboriginal and Torres Strait Islander health</vt:lpstr>
      <vt:lpstr>Factors contributing to Aboriginal and Torres Strait Islander health</vt:lpstr>
      <vt:lpstr>Factors contributing to Aboriginal and Torres Strait Islander health</vt:lpstr>
      <vt:lpstr>Factors contributing to Aboriginal and Torres Strait Islander health</vt:lpstr>
      <vt:lpstr>Factors contributing to Aboriginal and Torres Strait Islander health</vt:lpstr>
      <vt:lpstr>Factors contributing to Aboriginal and Torres Strait Islander health</vt:lpstr>
      <vt:lpstr>Citation and 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POTTER</dc:creator>
  <cp:lastModifiedBy>Michelle PIERRE</cp:lastModifiedBy>
  <cp:revision>90</cp:revision>
  <dcterms:created xsi:type="dcterms:W3CDTF">2022-03-14T02:42:36Z</dcterms:created>
  <dcterms:modified xsi:type="dcterms:W3CDTF">2024-02-26T01:25:11Z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2022-03-14T00:00:00Z</vt:filetime>
  </property>
  <property fmtid="{D5CDD505-2E9C-101B-9397-08002B2CF9AE}" pid="3" name="Creator">
    <vt:lpwstr>Adobe InDesign 17.0 (Windows)</vt:lpwstr>
  </property>
  <property fmtid="{D5CDD505-2E9C-101B-9397-08002B2CF9AE}" pid="4" name="LastSaved">
    <vt:filetime>2022-03-14T00:00:00Z</vt:filetime>
  </property>
  <property fmtid="{D5CDD505-2E9C-101B-9397-08002B2CF9AE}" pid="5" name="ContentTypeId">
    <vt:lpwstr>0x0101003722BEB3AABD944F9EDE3C05FD40FAF4</vt:lpwstr>
  </property>
</Properties>
</file>