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4"/>
  </p:sldMasterIdLst>
  <p:notesMasterIdLst>
    <p:notesMasterId r:id="rId67"/>
  </p:notesMasterIdLst>
  <p:handoutMasterIdLst>
    <p:handoutMasterId r:id="rId68"/>
  </p:handoutMasterIdLst>
  <p:sldIdLst>
    <p:sldId id="256" r:id="rId5"/>
    <p:sldId id="257" r:id="rId6"/>
    <p:sldId id="309" r:id="rId7"/>
    <p:sldId id="312" r:id="rId8"/>
    <p:sldId id="283" r:id="rId9"/>
    <p:sldId id="311" r:id="rId10"/>
    <p:sldId id="259" r:id="rId11"/>
    <p:sldId id="318" r:id="rId12"/>
    <p:sldId id="284" r:id="rId13"/>
    <p:sldId id="285" r:id="rId14"/>
    <p:sldId id="286" r:id="rId15"/>
    <p:sldId id="287" r:id="rId16"/>
    <p:sldId id="288" r:id="rId17"/>
    <p:sldId id="289" r:id="rId18"/>
    <p:sldId id="290" r:id="rId19"/>
    <p:sldId id="260" r:id="rId20"/>
    <p:sldId id="291" r:id="rId21"/>
    <p:sldId id="292" r:id="rId22"/>
    <p:sldId id="293" r:id="rId23"/>
    <p:sldId id="294" r:id="rId24"/>
    <p:sldId id="295" r:id="rId25"/>
    <p:sldId id="261" r:id="rId26"/>
    <p:sldId id="296" r:id="rId27"/>
    <p:sldId id="313" r:id="rId28"/>
    <p:sldId id="314" r:id="rId29"/>
    <p:sldId id="262" r:id="rId30"/>
    <p:sldId id="297" r:id="rId31"/>
    <p:sldId id="298" r:id="rId32"/>
    <p:sldId id="299" r:id="rId33"/>
    <p:sldId id="263" r:id="rId34"/>
    <p:sldId id="300" r:id="rId35"/>
    <p:sldId id="264" r:id="rId36"/>
    <p:sldId id="265" r:id="rId37"/>
    <p:sldId id="301" r:id="rId38"/>
    <p:sldId id="302" r:id="rId39"/>
    <p:sldId id="266" r:id="rId40"/>
    <p:sldId id="267" r:id="rId41"/>
    <p:sldId id="303" r:id="rId42"/>
    <p:sldId id="304" r:id="rId43"/>
    <p:sldId id="268" r:id="rId44"/>
    <p:sldId id="305" r:id="rId45"/>
    <p:sldId id="269" r:id="rId46"/>
    <p:sldId id="315" r:id="rId47"/>
    <p:sldId id="270" r:id="rId48"/>
    <p:sldId id="271" r:id="rId49"/>
    <p:sldId id="316" r:id="rId50"/>
    <p:sldId id="272" r:id="rId51"/>
    <p:sldId id="273" r:id="rId52"/>
    <p:sldId id="274" r:id="rId53"/>
    <p:sldId id="275" r:id="rId54"/>
    <p:sldId id="317" r:id="rId55"/>
    <p:sldId id="276" r:id="rId56"/>
    <p:sldId id="306" r:id="rId57"/>
    <p:sldId id="307" r:id="rId58"/>
    <p:sldId id="277" r:id="rId59"/>
    <p:sldId id="278" r:id="rId60"/>
    <p:sldId id="279" r:id="rId61"/>
    <p:sldId id="319" r:id="rId62"/>
    <p:sldId id="280" r:id="rId63"/>
    <p:sldId id="281" r:id="rId64"/>
    <p:sldId id="308" r:id="rId65"/>
    <p:sldId id="310" r:id="rId66"/>
  </p:sldIdLst>
  <p:sldSz cx="16256000" cy="9144000"/>
  <p:notesSz cx="16256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87424-C7AA-04C9-A21E-0F9E6A406F3B}" name="Rob ETHERINGTON" initials="RE" userId="S::r.etherington@ecu.edu.au::fce792eb-0f5a-4c44-83ba-a7854aa55faf" providerId="AD"/>
  <p188:author id="{FB6D42A0-36F8-FCBD-C10B-6A1FFBF63B7D}" name="Christine POTTER" initials="CP" userId="S::c.potter@ecu.edu.au::c2a70f24-8105-4ee1-915e-1463f0240a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ne POTTER" initials="CP" lastIdx="42" clrIdx="0">
    <p:extLst>
      <p:ext uri="{19B8F6BF-5375-455C-9EA6-DF929625EA0E}">
        <p15:presenceInfo xmlns:p15="http://schemas.microsoft.com/office/powerpoint/2012/main" userId="S::c.potter@ecu.edu.au::c2a70f24-8105-4ee1-915e-1463f0240a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926E"/>
    <a:srgbClr val="E55F25"/>
    <a:srgbClr val="4D4C5B"/>
    <a:srgbClr val="901F56"/>
    <a:srgbClr val="23959B"/>
    <a:srgbClr val="E9EFF0"/>
    <a:srgbClr val="EAF9FA"/>
    <a:srgbClr val="C4F0F2"/>
    <a:srgbClr val="B7ECEF"/>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7" autoAdjust="0"/>
    <p:restoredTop sz="94730" autoAdjust="0"/>
  </p:normalViewPr>
  <p:slideViewPr>
    <p:cSldViewPr>
      <p:cViewPr varScale="1">
        <p:scale>
          <a:sx n="59" d="100"/>
          <a:sy n="59" d="100"/>
        </p:scale>
        <p:origin x="835" y="8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322"/>
    </p:cViewPr>
  </p:sorterViewPr>
  <p:notesViewPr>
    <p:cSldViewPr>
      <p:cViewPr varScale="1">
        <p:scale>
          <a:sx n="88" d="100"/>
          <a:sy n="88" d="100"/>
        </p:scale>
        <p:origin x="123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4F6059-F4C4-1795-1DDA-3E8EEAFF7171}"/>
              </a:ext>
            </a:extLst>
          </p:cNvPr>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4" name="Footer Placeholder 3">
            <a:extLst>
              <a:ext uri="{FF2B5EF4-FFF2-40B4-BE49-F238E27FC236}">
                <a16:creationId xmlns:a16="http://schemas.microsoft.com/office/drawing/2014/main" id="{6BFE4204-60D7-7D96-91FE-17D92EF28626}"/>
              </a:ext>
            </a:extLst>
          </p:cNvPr>
          <p:cNvSpPr>
            <a:spLocks noGrp="1"/>
          </p:cNvSpPr>
          <p:nvPr>
            <p:ph type="ftr" sz="quarter" idx="2"/>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94553CE0-73AA-F0A8-055B-F4531E19EB61}"/>
              </a:ext>
            </a:extLst>
          </p:cNvPr>
          <p:cNvSpPr>
            <a:spLocks noGrp="1"/>
          </p:cNvSpPr>
          <p:nvPr>
            <p:ph type="sldNum" sz="quarter" idx="3"/>
          </p:nvPr>
        </p:nvSpPr>
        <p:spPr>
          <a:xfrm>
            <a:off x="9207500" y="8685213"/>
            <a:ext cx="7045325" cy="458787"/>
          </a:xfrm>
          <a:prstGeom prst="rect">
            <a:avLst/>
          </a:prstGeom>
        </p:spPr>
        <p:txBody>
          <a:bodyPr vert="horz" lIns="91440" tIns="45720" rIns="91440" bIns="45720" rtlCol="0" anchor="b"/>
          <a:lstStyle>
            <a:lvl1pPr algn="r">
              <a:defRPr sz="1200"/>
            </a:lvl1pPr>
          </a:lstStyle>
          <a:p>
            <a:fld id="{367A9A99-2140-4C49-9D5A-3E247B593AAE}" type="slidenum">
              <a:rPr lang="en-AU" smtClean="0"/>
              <a:t>‹#›</a:t>
            </a:fld>
            <a:endParaRPr lang="en-AU"/>
          </a:p>
        </p:txBody>
      </p:sp>
      <p:sp>
        <p:nvSpPr>
          <p:cNvPr id="6" name="Date Placeholder 5">
            <a:extLst>
              <a:ext uri="{FF2B5EF4-FFF2-40B4-BE49-F238E27FC236}">
                <a16:creationId xmlns:a16="http://schemas.microsoft.com/office/drawing/2014/main" id="{DF7B3D1C-88F5-481A-17BF-3B7D3A65A355}"/>
              </a:ext>
            </a:extLst>
          </p:cNvPr>
          <p:cNvSpPr>
            <a:spLocks noGrp="1"/>
          </p:cNvSpPr>
          <p:nvPr>
            <p:ph type="dt" sz="quarter" idx="1"/>
          </p:nvPr>
        </p:nvSpPr>
        <p:spPr>
          <a:xfrm>
            <a:off x="9207500" y="0"/>
            <a:ext cx="7045325" cy="458788"/>
          </a:xfrm>
          <a:prstGeom prst="rect">
            <a:avLst/>
          </a:prstGeom>
        </p:spPr>
        <p:txBody>
          <a:bodyPr vert="horz" lIns="91440" tIns="45720" rIns="91440" bIns="45720" rtlCol="0"/>
          <a:lstStyle>
            <a:lvl1pPr algn="r">
              <a:defRPr sz="1200"/>
            </a:lvl1pPr>
          </a:lstStyle>
          <a:p>
            <a:fld id="{41121C25-63F9-4923-AB1F-6BCBC6FE5E67}" type="datetimeFigureOut">
              <a:rPr lang="en-AU" smtClean="0"/>
              <a:t>6/03/2025</a:t>
            </a:fld>
            <a:endParaRPr lang="en-AU"/>
          </a:p>
        </p:txBody>
      </p:sp>
    </p:spTree>
    <p:extLst>
      <p:ext uri="{BB962C8B-B14F-4D97-AF65-F5344CB8AC3E}">
        <p14:creationId xmlns:p14="http://schemas.microsoft.com/office/powerpoint/2010/main" val="16898187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512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6477757A-D91F-4157-99FD-5012B8C5327E}" type="datetimeFigureOut">
              <a:rPr lang="en-AU" smtClean="0"/>
              <a:t>6/03/2025</a:t>
            </a:fld>
            <a:endParaRPr lang="en-AU"/>
          </a:p>
        </p:txBody>
      </p:sp>
      <p:sp>
        <p:nvSpPr>
          <p:cNvPr id="4" name="Slide Image Placeholder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8C70BE8-551E-417F-8FCA-BA4563D32BC5}" type="slidenum">
              <a:rPr lang="en-AU" smtClean="0"/>
              <a:t>‹#›</a:t>
            </a:fld>
            <a:endParaRPr lang="en-AU"/>
          </a:p>
        </p:txBody>
      </p:sp>
    </p:spTree>
    <p:extLst>
      <p:ext uri="{BB962C8B-B14F-4D97-AF65-F5344CB8AC3E}">
        <p14:creationId xmlns:p14="http://schemas.microsoft.com/office/powerpoint/2010/main" val="222863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8C70BE8-551E-417F-8FCA-BA4563D32BC5}" type="slidenum">
              <a:rPr lang="en-AU" smtClean="0"/>
              <a:t>1</a:t>
            </a:fld>
            <a:endParaRPr lang="en-AU"/>
          </a:p>
        </p:txBody>
      </p:sp>
    </p:spTree>
    <p:extLst>
      <p:ext uri="{BB962C8B-B14F-4D97-AF65-F5344CB8AC3E}">
        <p14:creationId xmlns:p14="http://schemas.microsoft.com/office/powerpoint/2010/main" val="48367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9</a:t>
            </a:fld>
            <a:endParaRPr lang="en-AU"/>
          </a:p>
        </p:txBody>
      </p:sp>
    </p:spTree>
    <p:extLst>
      <p:ext uri="{BB962C8B-B14F-4D97-AF65-F5344CB8AC3E}">
        <p14:creationId xmlns:p14="http://schemas.microsoft.com/office/powerpoint/2010/main" val="54716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14</a:t>
            </a:fld>
            <a:endParaRPr lang="en-AU"/>
          </a:p>
        </p:txBody>
      </p:sp>
    </p:spTree>
    <p:extLst>
      <p:ext uri="{BB962C8B-B14F-4D97-AF65-F5344CB8AC3E}">
        <p14:creationId xmlns:p14="http://schemas.microsoft.com/office/powerpoint/2010/main" val="133873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23</a:t>
            </a:fld>
            <a:endParaRPr lang="en-AU"/>
          </a:p>
        </p:txBody>
      </p:sp>
    </p:spTree>
    <p:extLst>
      <p:ext uri="{BB962C8B-B14F-4D97-AF65-F5344CB8AC3E}">
        <p14:creationId xmlns:p14="http://schemas.microsoft.com/office/powerpoint/2010/main" val="1664406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8C70BE8-551E-417F-8FCA-BA4563D32BC5}" type="slidenum">
              <a:rPr lang="en-AU" smtClean="0"/>
              <a:t>33</a:t>
            </a:fld>
            <a:endParaRPr lang="en-AU"/>
          </a:p>
        </p:txBody>
      </p:sp>
    </p:spTree>
    <p:extLst>
      <p:ext uri="{BB962C8B-B14F-4D97-AF65-F5344CB8AC3E}">
        <p14:creationId xmlns:p14="http://schemas.microsoft.com/office/powerpoint/2010/main" val="66159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t points">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88101" cy="553998"/>
          </a:xfrm>
          <a:prstGeom prst="rect">
            <a:avLst/>
          </a:prstGeom>
        </p:spPr>
        <p:txBody>
          <a:bodyPr lIns="0" tIns="0" rIns="0" bIns="0"/>
          <a:lstStyle>
            <a:lvl1pPr>
              <a:defRPr sz="3200" b="1" i="0">
                <a:solidFill>
                  <a:srgbClr val="E55F25"/>
                </a:solidFill>
                <a:latin typeface="Source Sans Pro"/>
                <a:cs typeface="Source Sans Pro"/>
              </a:defRPr>
            </a:lvl1pPr>
          </a:lstStyle>
          <a:p>
            <a:endParaRPr dirty="0"/>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2025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5" name="Text Placeholder 4">
            <a:extLst>
              <a:ext uri="{FF2B5EF4-FFF2-40B4-BE49-F238E27FC236}">
                <a16:creationId xmlns:a16="http://schemas.microsoft.com/office/drawing/2014/main" id="{B935079B-0D89-C59C-54EB-F212C39A41C8}"/>
              </a:ext>
            </a:extLst>
          </p:cNvPr>
          <p:cNvSpPr>
            <a:spLocks noGrp="1"/>
          </p:cNvSpPr>
          <p:nvPr>
            <p:ph type="body" sz="quarter" idx="10"/>
          </p:nvPr>
        </p:nvSpPr>
        <p:spPr>
          <a:xfrm>
            <a:off x="1564298" y="2490788"/>
            <a:ext cx="13421701" cy="5510212"/>
          </a:xfrm>
          <a:prstGeom prst="rect">
            <a:avLst/>
          </a:prstGeom>
        </p:spPr>
        <p:txBody>
          <a:bodyPr/>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13">
            <a:extLst>
              <a:ext uri="{FF2B5EF4-FFF2-40B4-BE49-F238E27FC236}">
                <a16:creationId xmlns:a16="http://schemas.microsoft.com/office/drawing/2014/main" id="{E183E3B9-DA58-A9F9-A8E0-F2AF9CF5F7C2}"/>
              </a:ext>
            </a:extLst>
          </p:cNvPr>
          <p:cNvSpPr>
            <a:spLocks noGrp="1"/>
          </p:cNvSpPr>
          <p:nvPr>
            <p:ph type="body" sz="quarter" idx="12"/>
          </p:nvPr>
        </p:nvSpPr>
        <p:spPr>
          <a:xfrm>
            <a:off x="1564298" y="1828800"/>
            <a:ext cx="13421701" cy="661988"/>
          </a:xfrm>
          <a:prstGeom prst="rect">
            <a:avLst/>
          </a:prstGeom>
        </p:spPr>
        <p:txBody>
          <a:bodyPr/>
          <a:lstStyle>
            <a:lvl1pPr>
              <a:defRPr sz="2400" b="1">
                <a:solidFill>
                  <a:srgbClr val="4D4C5B"/>
                </a:solidFill>
                <a:latin typeface="Source Sans Pro" panose="020B0503030403020204" pitchFamily="34" charset="0"/>
              </a:defRPr>
            </a:lvl1pPr>
          </a:lstStyle>
          <a:p>
            <a:pPr lvl="0"/>
            <a:endParaRPr lang="en-AU"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Holder 2"/>
          <p:cNvSpPr>
            <a:spLocks noGrp="1"/>
          </p:cNvSpPr>
          <p:nvPr>
            <p:ph type="title"/>
          </p:nvPr>
        </p:nvSpPr>
        <p:spPr>
          <a:xfrm>
            <a:off x="1564299" y="970002"/>
            <a:ext cx="11211901" cy="553998"/>
          </a:xfrm>
          <a:prstGeom prst="rect">
            <a:avLst/>
          </a:prstGeom>
        </p:spPr>
        <p:txBody>
          <a:bodyPr lIns="0" tIns="0" rIns="0" bIns="0"/>
          <a:lstStyle>
            <a:lvl1pPr>
              <a:defRPr sz="3200" b="1" i="0">
                <a:solidFill>
                  <a:srgbClr val="E55F25"/>
                </a:solidFill>
                <a:latin typeface="Source Sans Pro"/>
                <a:cs typeface="Source Sans Pro"/>
              </a:defRPr>
            </a:lvl1pPr>
          </a:lstStyle>
          <a:p>
            <a:endParaRPr dirty="0"/>
          </a:p>
        </p:txBody>
      </p:sp>
      <p:sp>
        <p:nvSpPr>
          <p:cNvPr id="7" name="Holder 2">
            <a:extLst>
              <a:ext uri="{FF2B5EF4-FFF2-40B4-BE49-F238E27FC236}">
                <a16:creationId xmlns:a16="http://schemas.microsoft.com/office/drawing/2014/main" id="{FB89F216-C2FE-8414-9297-A626FDEFCEDE}"/>
              </a:ext>
            </a:extLst>
          </p:cNvPr>
          <p:cNvSpPr txBox="1">
            <a:spLocks/>
          </p:cNvSpPr>
          <p:nvPr userDrawn="1"/>
        </p:nvSpPr>
        <p:spPr>
          <a:xfrm>
            <a:off x="1564299" y="914400"/>
            <a:ext cx="13127400" cy="553998"/>
          </a:xfrm>
          <a:prstGeom prst="rect">
            <a:avLst/>
          </a:prstGeom>
        </p:spPr>
        <p:txBody>
          <a:bodyPr lIns="0" tIns="0" rIns="0" bIns="0"/>
          <a:lstStyle>
            <a:lvl1pPr>
              <a:defRPr sz="3600" b="1" i="0">
                <a:solidFill>
                  <a:srgbClr val="B5A636"/>
                </a:solidFill>
                <a:latin typeface="Source Sans Pro"/>
                <a:ea typeface="+mj-ea"/>
                <a:cs typeface="Source Sans Pro"/>
              </a:defRPr>
            </a:lvl1pPr>
          </a:lstStyle>
          <a:p>
            <a:endParaRPr lang="en-AU" kern="0">
              <a:solidFill>
                <a:srgbClr val="E55F25"/>
              </a:solidFill>
            </a:endParaRPr>
          </a:p>
        </p:txBody>
      </p:sp>
      <p:sp>
        <p:nvSpPr>
          <p:cNvPr id="9" name="TextBox 8">
            <a:extLst>
              <a:ext uri="{FF2B5EF4-FFF2-40B4-BE49-F238E27FC236}">
                <a16:creationId xmlns:a16="http://schemas.microsoft.com/office/drawing/2014/main" id="{114F9B90-F002-9B42-6B1A-D5C1A1650F44}"/>
              </a:ext>
            </a:extLst>
          </p:cNvPr>
          <p:cNvSpPr txBox="1"/>
          <p:nvPr userDrawn="1"/>
        </p:nvSpPr>
        <p:spPr>
          <a:xfrm>
            <a:off x="15062200" y="8680645"/>
            <a:ext cx="685800" cy="369332"/>
          </a:xfrm>
          <a:prstGeom prst="rect">
            <a:avLst/>
          </a:prstGeom>
          <a:noFill/>
        </p:spPr>
        <p:txBody>
          <a:bodyPr wrap="square" rtlCol="0">
            <a:spAutoFit/>
          </a:bodyPr>
          <a:lstStyle/>
          <a:p>
            <a:pPr algn="ctr"/>
            <a:fld id="{5A8026A0-5F99-48D1-8E96-3C12FEA1A5D9}" type="slidenum">
              <a:rPr lang="en-AU" b="1" smtClean="0">
                <a:solidFill>
                  <a:schemeClr val="bg1"/>
                </a:solidFill>
                <a:latin typeface="Source Sans Pro" panose="020B0503030403020204" pitchFamily="34" charset="0"/>
              </a:rPr>
              <a:pPr algn="ctr"/>
              <a:t>‹#›</a:t>
            </a:fld>
            <a:endParaRPr lang="en-AU" b="1" dirty="0">
              <a:solidFill>
                <a:schemeClr val="bg1"/>
              </a:solidFill>
              <a:latin typeface="Source Sans Pro" panose="020B0503030403020204" pitchFamily="34" charset="0"/>
            </a:endParaRPr>
          </a:p>
        </p:txBody>
      </p:sp>
      <p:sp>
        <p:nvSpPr>
          <p:cNvPr id="10" name="TextBox 9">
            <a:extLst>
              <a:ext uri="{FF2B5EF4-FFF2-40B4-BE49-F238E27FC236}">
                <a16:creationId xmlns:a16="http://schemas.microsoft.com/office/drawing/2014/main" id="{DA028E96-524E-4B6E-7936-07DDAD347E12}"/>
              </a:ext>
            </a:extLst>
          </p:cNvPr>
          <p:cNvSpPr txBox="1"/>
          <p:nvPr userDrawn="1"/>
        </p:nvSpPr>
        <p:spPr>
          <a:xfrm>
            <a:off x="10323672" y="8620780"/>
            <a:ext cx="4734899"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AU" sz="1400" b="1" spc="10" dirty="0">
                <a:solidFill>
                  <a:schemeClr val="bg1"/>
                </a:solidFill>
                <a:latin typeface="Source Sans Pro" panose="020B0503030403020204" pitchFamily="34" charset="0"/>
              </a:rPr>
              <a:t>healthinfonet.ecu.edu.au </a:t>
            </a:r>
            <a:br>
              <a:rPr lang="en-AU" sz="1400" spc="10" dirty="0">
                <a:solidFill>
                  <a:schemeClr val="bg1"/>
                </a:solidFill>
                <a:latin typeface="Source Sans Pro" panose="020B0503030403020204" pitchFamily="34" charset="0"/>
              </a:rPr>
            </a:br>
            <a:r>
              <a:rPr lang="en-AU" sz="1400" spc="25" dirty="0">
                <a:solidFill>
                  <a:schemeClr val="bg1"/>
                </a:solidFill>
                <a:latin typeface="Source Sans Pro" panose="020B0503030403020204" pitchFamily="34" charset="0"/>
              </a:rPr>
              <a:t>©</a:t>
            </a:r>
            <a:r>
              <a:rPr lang="en-AU" sz="1400" spc="10" dirty="0">
                <a:solidFill>
                  <a:schemeClr val="bg1"/>
                </a:solidFill>
                <a:latin typeface="Source Sans Pro" panose="020B0503030403020204" pitchFamily="34" charset="0"/>
              </a:rPr>
              <a:t> </a:t>
            </a:r>
            <a:r>
              <a:rPr lang="en-AU" sz="1400" spc="15" dirty="0">
                <a:solidFill>
                  <a:schemeClr val="bg1"/>
                </a:solidFill>
                <a:latin typeface="Source Sans Pro" panose="020B0503030403020204" pitchFamily="34" charset="0"/>
              </a:rPr>
              <a:t>2025 </a:t>
            </a:r>
            <a:r>
              <a:rPr lang="en-AU" sz="1400" spc="10" dirty="0">
                <a:solidFill>
                  <a:schemeClr val="bg1"/>
                </a:solidFill>
                <a:latin typeface="Source Sans Pro" panose="020B0503030403020204" pitchFamily="34" charset="0"/>
              </a:rPr>
              <a:t>Australian</a:t>
            </a:r>
            <a:r>
              <a:rPr lang="en-AU" sz="1400" spc="15" dirty="0">
                <a:solidFill>
                  <a:schemeClr val="bg1"/>
                </a:solidFill>
                <a:latin typeface="Source Sans Pro" panose="020B0503030403020204" pitchFamily="34" charset="0"/>
              </a:rPr>
              <a:t> Indigenous </a:t>
            </a:r>
            <a:r>
              <a:rPr lang="en-AU" sz="1400" spc="10" dirty="0">
                <a:solidFill>
                  <a:schemeClr val="bg1"/>
                </a:solidFill>
                <a:latin typeface="Source Sans Pro" panose="020B0503030403020204" pitchFamily="34" charset="0"/>
              </a:rPr>
              <a:t>Health</a:t>
            </a:r>
            <a:r>
              <a:rPr lang="en-AU" sz="1400" i="1" spc="10" dirty="0">
                <a:solidFill>
                  <a:schemeClr val="bg1"/>
                </a:solidFill>
                <a:latin typeface="Source Sans Pro" panose="020B0503030403020204" pitchFamily="34" charset="0"/>
              </a:rPr>
              <a:t>InfoNet</a:t>
            </a:r>
          </a:p>
        </p:txBody>
      </p:sp>
      <p:sp>
        <p:nvSpPr>
          <p:cNvPr id="14" name="Text Placeholder 13">
            <a:extLst>
              <a:ext uri="{FF2B5EF4-FFF2-40B4-BE49-F238E27FC236}">
                <a16:creationId xmlns:a16="http://schemas.microsoft.com/office/drawing/2014/main" id="{DC22F329-2F84-75CB-760A-E7342FB880FD}"/>
              </a:ext>
            </a:extLst>
          </p:cNvPr>
          <p:cNvSpPr>
            <a:spLocks noGrp="1"/>
          </p:cNvSpPr>
          <p:nvPr>
            <p:ph type="body" sz="quarter" idx="12" hasCustomPrompt="1"/>
          </p:nvPr>
        </p:nvSpPr>
        <p:spPr>
          <a:xfrm>
            <a:off x="1557042" y="1828800"/>
            <a:ext cx="13345501" cy="661988"/>
          </a:xfrm>
          <a:prstGeom prst="rect">
            <a:avLst/>
          </a:prstGeom>
        </p:spPr>
        <p:txBody>
          <a:bodyPr/>
          <a:lstStyle>
            <a:lvl1pPr>
              <a:defRPr b="1">
                <a:solidFill>
                  <a:srgbClr val="4D4C5B"/>
                </a:solidFill>
                <a:latin typeface="Source Sans Pro" panose="020B0503030403020204" pitchFamily="34" charset="0"/>
              </a:defRPr>
            </a:lvl1pPr>
          </a:lstStyle>
          <a:p>
            <a:pPr lvl="0"/>
            <a:r>
              <a:rPr lang="en-US" dirty="0"/>
              <a:t>Table Name</a:t>
            </a:r>
            <a:endParaRPr lang="en-AU" dirty="0"/>
          </a:p>
        </p:txBody>
      </p:sp>
      <p:sp>
        <p:nvSpPr>
          <p:cNvPr id="16" name="Text Placeholder 15">
            <a:extLst>
              <a:ext uri="{FF2B5EF4-FFF2-40B4-BE49-F238E27FC236}">
                <a16:creationId xmlns:a16="http://schemas.microsoft.com/office/drawing/2014/main" id="{C062C6EA-9C1D-B6C3-ACD9-C312F0ED76F8}"/>
              </a:ext>
            </a:extLst>
          </p:cNvPr>
          <p:cNvSpPr>
            <a:spLocks noGrp="1"/>
          </p:cNvSpPr>
          <p:nvPr>
            <p:ph type="body" sz="quarter" idx="13" hasCustomPrompt="1"/>
          </p:nvPr>
        </p:nvSpPr>
        <p:spPr>
          <a:xfrm>
            <a:off x="1485280" y="8680450"/>
            <a:ext cx="10071719" cy="463550"/>
          </a:xfrm>
          <a:prstGeom prst="rect">
            <a:avLst/>
          </a:prstGeom>
        </p:spPr>
        <p:txBody>
          <a:bodyPr/>
          <a:lstStyle>
            <a:lvl1pPr>
              <a:defRPr sz="1400">
                <a:solidFill>
                  <a:schemeClr val="bg1"/>
                </a:solidFill>
                <a:latin typeface="Source Sans Pro" panose="020B0503030403020204" pitchFamily="34" charset="0"/>
              </a:defRPr>
            </a:lvl1pPr>
          </a:lstStyle>
          <a:p>
            <a:pPr lvl="0"/>
            <a:r>
              <a:rPr lang="en-US" dirty="0"/>
              <a:t>Source: </a:t>
            </a:r>
            <a:endParaRPr lang="en-AU" dirty="0"/>
          </a:p>
        </p:txBody>
      </p:sp>
      <p:sp>
        <p:nvSpPr>
          <p:cNvPr id="18" name="Text Placeholder 17">
            <a:extLst>
              <a:ext uri="{FF2B5EF4-FFF2-40B4-BE49-F238E27FC236}">
                <a16:creationId xmlns:a16="http://schemas.microsoft.com/office/drawing/2014/main" id="{7982FEB2-6050-1F2C-AB7C-B41002EF52FF}"/>
              </a:ext>
            </a:extLst>
          </p:cNvPr>
          <p:cNvSpPr>
            <a:spLocks noGrp="1"/>
          </p:cNvSpPr>
          <p:nvPr>
            <p:ph type="body" sz="quarter" idx="14" hasCustomPrompt="1"/>
          </p:nvPr>
        </p:nvSpPr>
        <p:spPr>
          <a:xfrm>
            <a:off x="1564299" y="7315200"/>
            <a:ext cx="13345501" cy="1305580"/>
          </a:xfrm>
          <a:prstGeom prst="rect">
            <a:avLst/>
          </a:prstGeom>
        </p:spPr>
        <p:txBody>
          <a:bodyPr numCol="2"/>
          <a:lstStyle>
            <a:lvl1pPr>
              <a:defRPr sz="1200">
                <a:solidFill>
                  <a:schemeClr val="tx1"/>
                </a:solidFill>
                <a:latin typeface="Source Sans Pro" panose="020B0503030403020204" pitchFamily="34" charset="0"/>
              </a:defRPr>
            </a:lvl1pPr>
          </a:lstStyle>
          <a:p>
            <a:pPr lvl="0"/>
            <a:r>
              <a:rPr lang="en-US" dirty="0"/>
              <a:t>Notes</a:t>
            </a:r>
            <a:endParaRPr lang="en-AU" dirty="0"/>
          </a:p>
        </p:txBody>
      </p:sp>
    </p:spTree>
    <p:extLst>
      <p:ext uri="{BB962C8B-B14F-4D97-AF65-F5344CB8AC3E}">
        <p14:creationId xmlns:p14="http://schemas.microsoft.com/office/powerpoint/2010/main" val="37061581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13696315" y="658404"/>
            <a:ext cx="2044732" cy="840519"/>
          </a:xfrm>
          <a:prstGeom prst="rect">
            <a:avLst/>
          </a:prstGeom>
        </p:spPr>
      </p:pic>
      <p:sp>
        <p:nvSpPr>
          <p:cNvPr id="18" name="bg object 18"/>
          <p:cNvSpPr/>
          <p:nvPr/>
        </p:nvSpPr>
        <p:spPr>
          <a:xfrm>
            <a:off x="0" y="753325"/>
            <a:ext cx="1260475" cy="865505"/>
          </a:xfrm>
          <a:custGeom>
            <a:avLst/>
            <a:gdLst/>
            <a:ahLst/>
            <a:cxnLst/>
            <a:rect l="l" t="t" r="r" b="b"/>
            <a:pathLst>
              <a:path w="1260475" h="865505">
                <a:moveTo>
                  <a:pt x="1260005" y="865263"/>
                </a:moveTo>
                <a:lnTo>
                  <a:pt x="0" y="865263"/>
                </a:lnTo>
                <a:lnTo>
                  <a:pt x="0" y="0"/>
                </a:lnTo>
                <a:lnTo>
                  <a:pt x="1260005" y="0"/>
                </a:lnTo>
                <a:lnTo>
                  <a:pt x="1260005" y="865263"/>
                </a:lnTo>
                <a:close/>
              </a:path>
            </a:pathLst>
          </a:custGeom>
          <a:solidFill>
            <a:srgbClr val="4D4C5B"/>
          </a:solidFill>
        </p:spPr>
        <p:txBody>
          <a:bodyPr wrap="square" lIns="0" tIns="0" rIns="0" bIns="0" rtlCol="0"/>
          <a:lstStyle/>
          <a:p>
            <a:endParaRPr dirty="0"/>
          </a:p>
        </p:txBody>
      </p:sp>
      <p:pic>
        <p:nvPicPr>
          <p:cNvPr id="19" name="bg object 19"/>
          <p:cNvPicPr/>
          <p:nvPr/>
        </p:nvPicPr>
        <p:blipFill>
          <a:blip r:embed="rId6" cstate="print"/>
          <a:stretch>
            <a:fillRect/>
          </a:stretch>
        </p:blipFill>
        <p:spPr>
          <a:xfrm>
            <a:off x="0" y="753326"/>
            <a:ext cx="106757" cy="91262"/>
          </a:xfrm>
          <a:prstGeom prst="rect">
            <a:avLst/>
          </a:prstGeom>
        </p:spPr>
      </p:pic>
      <p:pic>
        <p:nvPicPr>
          <p:cNvPr id="20" name="bg object 20"/>
          <p:cNvPicPr/>
          <p:nvPr/>
        </p:nvPicPr>
        <p:blipFill>
          <a:blip r:embed="rId7" cstate="print"/>
          <a:stretch>
            <a:fillRect/>
          </a:stretch>
        </p:blipFill>
        <p:spPr>
          <a:xfrm>
            <a:off x="289384" y="1235141"/>
            <a:ext cx="174024" cy="164135"/>
          </a:xfrm>
          <a:prstGeom prst="rect">
            <a:avLst/>
          </a:prstGeom>
        </p:spPr>
      </p:pic>
      <p:pic>
        <p:nvPicPr>
          <p:cNvPr id="21" name="bg object 21"/>
          <p:cNvPicPr/>
          <p:nvPr/>
        </p:nvPicPr>
        <p:blipFill>
          <a:blip r:embed="rId8" cstate="print"/>
          <a:stretch>
            <a:fillRect/>
          </a:stretch>
        </p:blipFill>
        <p:spPr>
          <a:xfrm>
            <a:off x="514953" y="1339136"/>
            <a:ext cx="153310" cy="156804"/>
          </a:xfrm>
          <a:prstGeom prst="rect">
            <a:avLst/>
          </a:prstGeom>
        </p:spPr>
      </p:pic>
      <p:pic>
        <p:nvPicPr>
          <p:cNvPr id="22" name="bg object 22"/>
          <p:cNvPicPr/>
          <p:nvPr/>
        </p:nvPicPr>
        <p:blipFill>
          <a:blip r:embed="rId9" cstate="print"/>
          <a:stretch>
            <a:fillRect/>
          </a:stretch>
        </p:blipFill>
        <p:spPr>
          <a:xfrm>
            <a:off x="769368" y="1399683"/>
            <a:ext cx="191273" cy="201402"/>
          </a:xfrm>
          <a:prstGeom prst="rect">
            <a:avLst/>
          </a:prstGeom>
        </p:spPr>
      </p:pic>
      <p:pic>
        <p:nvPicPr>
          <p:cNvPr id="23" name="bg object 23"/>
          <p:cNvPicPr/>
          <p:nvPr/>
        </p:nvPicPr>
        <p:blipFill>
          <a:blip r:embed="rId10" cstate="print"/>
          <a:stretch>
            <a:fillRect/>
          </a:stretch>
        </p:blipFill>
        <p:spPr>
          <a:xfrm>
            <a:off x="258163" y="1500250"/>
            <a:ext cx="157677" cy="118338"/>
          </a:xfrm>
          <a:prstGeom prst="rect">
            <a:avLst/>
          </a:prstGeom>
        </p:spPr>
      </p:pic>
      <p:sp>
        <p:nvSpPr>
          <p:cNvPr id="24" name="bg object 24"/>
          <p:cNvSpPr/>
          <p:nvPr/>
        </p:nvSpPr>
        <p:spPr>
          <a:xfrm>
            <a:off x="543355" y="1588046"/>
            <a:ext cx="135890" cy="31115"/>
          </a:xfrm>
          <a:custGeom>
            <a:avLst/>
            <a:gdLst/>
            <a:ahLst/>
            <a:cxnLst/>
            <a:rect l="l" t="t" r="r" b="b"/>
            <a:pathLst>
              <a:path w="135890" h="31115">
                <a:moveTo>
                  <a:pt x="77048" y="0"/>
                </a:moveTo>
                <a:lnTo>
                  <a:pt x="38502" y="5739"/>
                </a:lnTo>
                <a:lnTo>
                  <a:pt x="3383" y="26321"/>
                </a:lnTo>
                <a:lnTo>
                  <a:pt x="0" y="30542"/>
                </a:lnTo>
                <a:lnTo>
                  <a:pt x="135554" y="30542"/>
                </a:lnTo>
                <a:lnTo>
                  <a:pt x="114399" y="10761"/>
                </a:lnTo>
                <a:lnTo>
                  <a:pt x="77048" y="0"/>
                </a:lnTo>
                <a:close/>
              </a:path>
            </a:pathLst>
          </a:custGeom>
          <a:solidFill>
            <a:srgbClr val="FFFFFF">
              <a:alpha val="19999"/>
            </a:srgbClr>
          </a:solidFill>
        </p:spPr>
        <p:txBody>
          <a:bodyPr wrap="square" lIns="0" tIns="0" rIns="0" bIns="0" rtlCol="0"/>
          <a:lstStyle/>
          <a:p>
            <a:endParaRPr/>
          </a:p>
        </p:txBody>
      </p:sp>
      <p:pic>
        <p:nvPicPr>
          <p:cNvPr id="25" name="bg object 25"/>
          <p:cNvPicPr/>
          <p:nvPr/>
        </p:nvPicPr>
        <p:blipFill>
          <a:blip r:embed="rId11" cstate="print"/>
          <a:stretch>
            <a:fillRect/>
          </a:stretch>
        </p:blipFill>
        <p:spPr>
          <a:xfrm>
            <a:off x="892674" y="1159524"/>
            <a:ext cx="156938" cy="173646"/>
          </a:xfrm>
          <a:prstGeom prst="rect">
            <a:avLst/>
          </a:prstGeom>
        </p:spPr>
      </p:pic>
      <p:sp>
        <p:nvSpPr>
          <p:cNvPr id="26" name="bg object 26"/>
          <p:cNvSpPr/>
          <p:nvPr/>
        </p:nvSpPr>
        <p:spPr>
          <a:xfrm>
            <a:off x="0" y="753325"/>
            <a:ext cx="520065" cy="865505"/>
          </a:xfrm>
          <a:custGeom>
            <a:avLst/>
            <a:gdLst/>
            <a:ahLst/>
            <a:cxnLst/>
            <a:rect l="l" t="t" r="r" b="b"/>
            <a:pathLst>
              <a:path w="520065" h="865505">
                <a:moveTo>
                  <a:pt x="307800" y="0"/>
                </a:moveTo>
                <a:lnTo>
                  <a:pt x="193692" y="0"/>
                </a:lnTo>
                <a:lnTo>
                  <a:pt x="177670" y="22288"/>
                </a:lnTo>
                <a:lnTo>
                  <a:pt x="150040" y="62488"/>
                </a:lnTo>
                <a:lnTo>
                  <a:pt x="122274" y="104061"/>
                </a:lnTo>
                <a:lnTo>
                  <a:pt x="64348" y="191771"/>
                </a:lnTo>
                <a:lnTo>
                  <a:pt x="33192" y="238130"/>
                </a:lnTo>
                <a:lnTo>
                  <a:pt x="0" y="314784"/>
                </a:lnTo>
                <a:lnTo>
                  <a:pt x="0" y="589899"/>
                </a:lnTo>
                <a:lnTo>
                  <a:pt x="3839" y="590206"/>
                </a:lnTo>
                <a:lnTo>
                  <a:pt x="18676" y="596041"/>
                </a:lnTo>
                <a:lnTo>
                  <a:pt x="30346" y="604438"/>
                </a:lnTo>
                <a:lnTo>
                  <a:pt x="37074" y="614987"/>
                </a:lnTo>
                <a:lnTo>
                  <a:pt x="38784" y="627417"/>
                </a:lnTo>
                <a:lnTo>
                  <a:pt x="35402" y="641457"/>
                </a:lnTo>
                <a:lnTo>
                  <a:pt x="0" y="664922"/>
                </a:lnTo>
                <a:lnTo>
                  <a:pt x="0" y="865263"/>
                </a:lnTo>
                <a:lnTo>
                  <a:pt x="123857" y="865263"/>
                </a:lnTo>
                <a:lnTo>
                  <a:pt x="124644" y="825101"/>
                </a:lnTo>
                <a:lnTo>
                  <a:pt x="128043" y="771194"/>
                </a:lnTo>
                <a:lnTo>
                  <a:pt x="133774" y="717499"/>
                </a:lnTo>
                <a:lnTo>
                  <a:pt x="141829" y="664092"/>
                </a:lnTo>
                <a:lnTo>
                  <a:pt x="152200" y="611046"/>
                </a:lnTo>
                <a:lnTo>
                  <a:pt x="164879" y="558437"/>
                </a:lnTo>
                <a:lnTo>
                  <a:pt x="178413" y="511513"/>
                </a:lnTo>
                <a:lnTo>
                  <a:pt x="193925" y="465833"/>
                </a:lnTo>
                <a:lnTo>
                  <a:pt x="204898" y="437820"/>
                </a:lnTo>
                <a:lnTo>
                  <a:pt x="61413" y="437820"/>
                </a:lnTo>
                <a:lnTo>
                  <a:pt x="46734" y="437442"/>
                </a:lnTo>
                <a:lnTo>
                  <a:pt x="32837" y="431246"/>
                </a:lnTo>
                <a:lnTo>
                  <a:pt x="21498" y="419688"/>
                </a:lnTo>
                <a:lnTo>
                  <a:pt x="16185" y="406799"/>
                </a:lnTo>
                <a:lnTo>
                  <a:pt x="16890" y="392909"/>
                </a:lnTo>
                <a:lnTo>
                  <a:pt x="23604" y="378351"/>
                </a:lnTo>
                <a:lnTo>
                  <a:pt x="34073" y="366404"/>
                </a:lnTo>
                <a:lnTo>
                  <a:pt x="46478" y="360107"/>
                </a:lnTo>
                <a:lnTo>
                  <a:pt x="60857" y="359859"/>
                </a:lnTo>
                <a:lnTo>
                  <a:pt x="239669" y="359859"/>
                </a:lnTo>
                <a:lnTo>
                  <a:pt x="251753" y="335619"/>
                </a:lnTo>
                <a:lnTo>
                  <a:pt x="274602" y="294280"/>
                </a:lnTo>
                <a:lnTo>
                  <a:pt x="299142" y="253870"/>
                </a:lnTo>
                <a:lnTo>
                  <a:pt x="302710" y="248479"/>
                </a:lnTo>
                <a:lnTo>
                  <a:pt x="187984" y="248479"/>
                </a:lnTo>
                <a:lnTo>
                  <a:pt x="168790" y="243705"/>
                </a:lnTo>
                <a:lnTo>
                  <a:pt x="153299" y="231648"/>
                </a:lnTo>
                <a:lnTo>
                  <a:pt x="143895" y="215191"/>
                </a:lnTo>
                <a:lnTo>
                  <a:pt x="141287" y="196414"/>
                </a:lnTo>
                <a:lnTo>
                  <a:pt x="146184" y="177399"/>
                </a:lnTo>
                <a:lnTo>
                  <a:pt x="157203" y="162063"/>
                </a:lnTo>
                <a:lnTo>
                  <a:pt x="172427" y="153886"/>
                </a:lnTo>
                <a:lnTo>
                  <a:pt x="191069" y="153017"/>
                </a:lnTo>
                <a:lnTo>
                  <a:pt x="370973" y="153017"/>
                </a:lnTo>
                <a:lnTo>
                  <a:pt x="384588" y="135858"/>
                </a:lnTo>
                <a:lnTo>
                  <a:pt x="418204" y="98044"/>
                </a:lnTo>
                <a:lnTo>
                  <a:pt x="453546" y="61820"/>
                </a:lnTo>
                <a:lnTo>
                  <a:pt x="468506" y="47572"/>
                </a:lnTo>
                <a:lnTo>
                  <a:pt x="326690" y="47572"/>
                </a:lnTo>
                <a:lnTo>
                  <a:pt x="312529" y="43528"/>
                </a:lnTo>
                <a:lnTo>
                  <a:pt x="303632" y="36113"/>
                </a:lnTo>
                <a:lnTo>
                  <a:pt x="299735" y="27304"/>
                </a:lnTo>
                <a:lnTo>
                  <a:pt x="299993" y="17503"/>
                </a:lnTo>
                <a:lnTo>
                  <a:pt x="303515" y="7257"/>
                </a:lnTo>
                <a:lnTo>
                  <a:pt x="307800" y="0"/>
                </a:lnTo>
                <a:close/>
              </a:path>
              <a:path w="520065" h="865505">
                <a:moveTo>
                  <a:pt x="239669" y="359859"/>
                </a:moveTo>
                <a:lnTo>
                  <a:pt x="60857" y="359859"/>
                </a:lnTo>
                <a:lnTo>
                  <a:pt x="77249" y="366057"/>
                </a:lnTo>
                <a:lnTo>
                  <a:pt x="88341" y="376243"/>
                </a:lnTo>
                <a:lnTo>
                  <a:pt x="94211" y="388263"/>
                </a:lnTo>
                <a:lnTo>
                  <a:pt x="94635" y="401912"/>
                </a:lnTo>
                <a:lnTo>
                  <a:pt x="89390" y="416984"/>
                </a:lnTo>
                <a:lnTo>
                  <a:pt x="61413" y="437820"/>
                </a:lnTo>
                <a:lnTo>
                  <a:pt x="204898" y="437820"/>
                </a:lnTo>
                <a:lnTo>
                  <a:pt x="211357" y="421332"/>
                </a:lnTo>
                <a:lnTo>
                  <a:pt x="230652" y="377948"/>
                </a:lnTo>
                <a:lnTo>
                  <a:pt x="239669" y="359859"/>
                </a:lnTo>
                <a:close/>
              </a:path>
              <a:path w="520065" h="865505">
                <a:moveTo>
                  <a:pt x="370973" y="153017"/>
                </a:moveTo>
                <a:lnTo>
                  <a:pt x="191069" y="153017"/>
                </a:lnTo>
                <a:lnTo>
                  <a:pt x="212440" y="159619"/>
                </a:lnTo>
                <a:lnTo>
                  <a:pt x="227916" y="171475"/>
                </a:lnTo>
                <a:lnTo>
                  <a:pt x="237691" y="187625"/>
                </a:lnTo>
                <a:lnTo>
                  <a:pt x="241051" y="206199"/>
                </a:lnTo>
                <a:lnTo>
                  <a:pt x="237281" y="225328"/>
                </a:lnTo>
                <a:lnTo>
                  <a:pt x="225938" y="238349"/>
                </a:lnTo>
                <a:lnTo>
                  <a:pt x="208270" y="246380"/>
                </a:lnTo>
                <a:lnTo>
                  <a:pt x="187984" y="248479"/>
                </a:lnTo>
                <a:lnTo>
                  <a:pt x="302710" y="248479"/>
                </a:lnTo>
                <a:lnTo>
                  <a:pt x="325316" y="214325"/>
                </a:lnTo>
                <a:lnTo>
                  <a:pt x="353067" y="175582"/>
                </a:lnTo>
                <a:lnTo>
                  <a:pt x="370973" y="153017"/>
                </a:lnTo>
                <a:close/>
              </a:path>
              <a:path w="520065" h="865505">
                <a:moveTo>
                  <a:pt x="520028" y="0"/>
                </a:moveTo>
                <a:lnTo>
                  <a:pt x="362793" y="0"/>
                </a:lnTo>
                <a:lnTo>
                  <a:pt x="364161" y="1916"/>
                </a:lnTo>
                <a:lnTo>
                  <a:pt x="366257" y="13001"/>
                </a:lnTo>
                <a:lnTo>
                  <a:pt x="363989" y="25875"/>
                </a:lnTo>
                <a:lnTo>
                  <a:pt x="354964" y="37754"/>
                </a:lnTo>
                <a:lnTo>
                  <a:pt x="341683" y="45317"/>
                </a:lnTo>
                <a:lnTo>
                  <a:pt x="326690" y="47572"/>
                </a:lnTo>
                <a:lnTo>
                  <a:pt x="468506" y="47572"/>
                </a:lnTo>
                <a:lnTo>
                  <a:pt x="490246" y="26867"/>
                </a:lnTo>
                <a:lnTo>
                  <a:pt x="520028" y="0"/>
                </a:lnTo>
                <a:close/>
              </a:path>
              <a:path w="520065" h="865505">
                <a:moveTo>
                  <a:pt x="303563" y="7117"/>
                </a:moveTo>
                <a:lnTo>
                  <a:pt x="303397" y="7257"/>
                </a:lnTo>
                <a:lnTo>
                  <a:pt x="303563" y="7117"/>
                </a:lnTo>
                <a:close/>
              </a:path>
            </a:pathLst>
          </a:custGeom>
          <a:solidFill>
            <a:srgbClr val="FFFFFF">
              <a:alpha val="19999"/>
            </a:srgbClr>
          </a:solidFill>
        </p:spPr>
        <p:txBody>
          <a:bodyPr wrap="square" lIns="0" tIns="0" rIns="0" bIns="0" rtlCol="0"/>
          <a:lstStyle/>
          <a:p>
            <a:endParaRPr/>
          </a:p>
        </p:txBody>
      </p:sp>
      <p:pic>
        <p:nvPicPr>
          <p:cNvPr id="27" name="bg object 27"/>
          <p:cNvPicPr/>
          <p:nvPr/>
        </p:nvPicPr>
        <p:blipFill>
          <a:blip r:embed="rId12" cstate="print"/>
          <a:stretch>
            <a:fillRect/>
          </a:stretch>
        </p:blipFill>
        <p:spPr>
          <a:xfrm>
            <a:off x="1055727" y="753326"/>
            <a:ext cx="153848" cy="76435"/>
          </a:xfrm>
          <a:prstGeom prst="rect">
            <a:avLst/>
          </a:prstGeom>
        </p:spPr>
      </p:pic>
      <p:pic>
        <p:nvPicPr>
          <p:cNvPr id="28" name="bg object 28"/>
          <p:cNvPicPr/>
          <p:nvPr/>
        </p:nvPicPr>
        <p:blipFill>
          <a:blip r:embed="rId13" cstate="print"/>
          <a:stretch>
            <a:fillRect/>
          </a:stretch>
        </p:blipFill>
        <p:spPr>
          <a:xfrm>
            <a:off x="554679" y="768502"/>
            <a:ext cx="180157" cy="179568"/>
          </a:xfrm>
          <a:prstGeom prst="rect">
            <a:avLst/>
          </a:prstGeom>
        </p:spPr>
      </p:pic>
      <p:pic>
        <p:nvPicPr>
          <p:cNvPr id="29" name="bg object 29"/>
          <p:cNvPicPr/>
          <p:nvPr/>
        </p:nvPicPr>
        <p:blipFill>
          <a:blip r:embed="rId14" cstate="print"/>
          <a:stretch>
            <a:fillRect/>
          </a:stretch>
        </p:blipFill>
        <p:spPr>
          <a:xfrm>
            <a:off x="380901" y="997874"/>
            <a:ext cx="160358" cy="164117"/>
          </a:xfrm>
          <a:prstGeom prst="rect">
            <a:avLst/>
          </a:prstGeom>
        </p:spPr>
      </p:pic>
      <p:pic>
        <p:nvPicPr>
          <p:cNvPr id="30" name="bg object 30"/>
          <p:cNvPicPr/>
          <p:nvPr/>
        </p:nvPicPr>
        <p:blipFill>
          <a:blip r:embed="rId15" cstate="print"/>
          <a:stretch>
            <a:fillRect/>
          </a:stretch>
        </p:blipFill>
        <p:spPr>
          <a:xfrm>
            <a:off x="1076382" y="962651"/>
            <a:ext cx="176534" cy="188069"/>
          </a:xfrm>
          <a:prstGeom prst="rect">
            <a:avLst/>
          </a:prstGeom>
        </p:spPr>
      </p:pic>
      <p:pic>
        <p:nvPicPr>
          <p:cNvPr id="31" name="bg object 31"/>
          <p:cNvPicPr/>
          <p:nvPr/>
        </p:nvPicPr>
        <p:blipFill>
          <a:blip r:embed="rId16" cstate="print"/>
          <a:stretch>
            <a:fillRect/>
          </a:stretch>
        </p:blipFill>
        <p:spPr>
          <a:xfrm>
            <a:off x="822480" y="858325"/>
            <a:ext cx="177882" cy="176518"/>
          </a:xfrm>
          <a:prstGeom prst="rect">
            <a:avLst/>
          </a:prstGeom>
        </p:spPr>
      </p:pic>
      <p:sp>
        <p:nvSpPr>
          <p:cNvPr id="32" name="bg object 32"/>
          <p:cNvSpPr/>
          <p:nvPr/>
        </p:nvSpPr>
        <p:spPr>
          <a:xfrm>
            <a:off x="808169" y="753326"/>
            <a:ext cx="81915" cy="12700"/>
          </a:xfrm>
          <a:custGeom>
            <a:avLst/>
            <a:gdLst/>
            <a:ahLst/>
            <a:cxnLst/>
            <a:rect l="l" t="t" r="r" b="b"/>
            <a:pathLst>
              <a:path w="81915" h="12700">
                <a:moveTo>
                  <a:pt x="81894" y="0"/>
                </a:moveTo>
                <a:lnTo>
                  <a:pt x="0" y="0"/>
                </a:lnTo>
                <a:lnTo>
                  <a:pt x="11852" y="7131"/>
                </a:lnTo>
                <a:lnTo>
                  <a:pt x="35488" y="12528"/>
                </a:lnTo>
                <a:lnTo>
                  <a:pt x="60742" y="8545"/>
                </a:lnTo>
                <a:lnTo>
                  <a:pt x="81894" y="0"/>
                </a:lnTo>
                <a:close/>
              </a:path>
            </a:pathLst>
          </a:custGeom>
          <a:solidFill>
            <a:srgbClr val="FFFFFF">
              <a:alpha val="19999"/>
            </a:srgbClr>
          </a:solidFill>
        </p:spPr>
        <p:txBody>
          <a:bodyPr wrap="square" lIns="0" tIns="0" rIns="0" bIns="0" rtlCol="0"/>
          <a:lstStyle/>
          <a:p>
            <a:endParaRPr/>
          </a:p>
        </p:txBody>
      </p:sp>
      <p:pic>
        <p:nvPicPr>
          <p:cNvPr id="33" name="bg object 33"/>
          <p:cNvPicPr/>
          <p:nvPr/>
        </p:nvPicPr>
        <p:blipFill>
          <a:blip r:embed="rId17" cstate="print"/>
          <a:stretch>
            <a:fillRect/>
          </a:stretch>
        </p:blipFill>
        <p:spPr>
          <a:xfrm>
            <a:off x="611881" y="1056047"/>
            <a:ext cx="210934" cy="212748"/>
          </a:xfrm>
          <a:prstGeom prst="rect">
            <a:avLst/>
          </a:prstGeom>
        </p:spPr>
      </p:pic>
      <p:sp>
        <p:nvSpPr>
          <p:cNvPr id="2" name="bg object 17">
            <a:extLst>
              <a:ext uri="{FF2B5EF4-FFF2-40B4-BE49-F238E27FC236}">
                <a16:creationId xmlns:a16="http://schemas.microsoft.com/office/drawing/2014/main" id="{BD52AD00-7BAB-5DF3-E52E-1FA0DF6FABA2}"/>
              </a:ext>
            </a:extLst>
          </p:cNvPr>
          <p:cNvSpPr/>
          <p:nvPr userDrawn="1"/>
        </p:nvSpPr>
        <p:spPr>
          <a:xfrm>
            <a:off x="0" y="8586546"/>
            <a:ext cx="16256000" cy="557530"/>
          </a:xfrm>
          <a:custGeom>
            <a:avLst/>
            <a:gdLst/>
            <a:ahLst/>
            <a:cxnLst/>
            <a:rect l="l" t="t" r="r" b="b"/>
            <a:pathLst>
              <a:path w="16256000" h="557529">
                <a:moveTo>
                  <a:pt x="0" y="0"/>
                </a:moveTo>
                <a:lnTo>
                  <a:pt x="0" y="557453"/>
                </a:lnTo>
                <a:lnTo>
                  <a:pt x="16256000" y="557453"/>
                </a:lnTo>
                <a:lnTo>
                  <a:pt x="16256000" y="0"/>
                </a:lnTo>
                <a:lnTo>
                  <a:pt x="0" y="0"/>
                </a:lnTo>
                <a:close/>
              </a:path>
            </a:pathLst>
          </a:custGeom>
          <a:solidFill>
            <a:srgbClr val="4D4C5B"/>
          </a:solidFill>
        </p:spPr>
        <p:txBody>
          <a:bodyPr wrap="square" lIns="0" tIns="0" rIns="0" bIns="0" rtlCol="0"/>
          <a:lstStyle/>
          <a:p>
            <a:endParaRPr dirty="0">
              <a:solidFill>
                <a:srgbClr val="4D4C5B"/>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Lst>
  <p:hf hdr="0" ftr="0" dt="0"/>
  <p:txStyles>
    <p:titleStyle>
      <a:lvl1pPr>
        <a:defRPr>
          <a:solidFill>
            <a:srgbClr val="B5A636"/>
          </a:solidFill>
          <a:latin typeface="+mj-lt"/>
          <a:ea typeface="+mj-ea"/>
          <a:cs typeface="+mj-cs"/>
        </a:defRPr>
      </a:lvl1pPr>
    </p:titleStyle>
    <p:body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0240" userDrawn="1">
          <p15:clr>
            <a:srgbClr val="F26B43"/>
          </p15:clr>
        </p15:guide>
        <p15:guide id="3" pos="979" userDrawn="1">
          <p15:clr>
            <a:srgbClr val="F26B43"/>
          </p15:clr>
        </p15:guide>
        <p15:guide id="4" pos="9448" userDrawn="1">
          <p15:clr>
            <a:srgbClr val="F26B43"/>
          </p15:clr>
        </p15:guide>
        <p15:guide id="5" orient="horz" userDrawn="1">
          <p15:clr>
            <a:srgbClr val="F26B43"/>
          </p15:clr>
        </p15:guide>
        <p15:guide id="6" orient="horz" pos="5760" userDrawn="1">
          <p15:clr>
            <a:srgbClr val="F26B43"/>
          </p15:clr>
        </p15:guide>
        <p15:guide id="7" orient="horz" pos="1152" userDrawn="1">
          <p15:clr>
            <a:srgbClr val="F26B43"/>
          </p15:clr>
        </p15:guide>
        <p15:guide id="8" orient="horz" pos="149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odknowledgecentre.ecu.edu.au/" TargetMode="External"/><Relationship Id="rId2" Type="http://schemas.openxmlformats.org/officeDocument/2006/relationships/hyperlink" Target="https://healthinfonet.ecu.edu.au/" TargetMode="External"/><Relationship Id="rId1" Type="http://schemas.openxmlformats.org/officeDocument/2006/relationships/slideLayout" Target="../slideLayouts/slideLayout1.xml"/><Relationship Id="rId6" Type="http://schemas.openxmlformats.org/officeDocument/2006/relationships/hyperlink" Target="https://healthinfonet.ecu.edu.au/acknowledging-country" TargetMode="External"/><Relationship Id="rId5" Type="http://schemas.openxmlformats.org/officeDocument/2006/relationships/hyperlink" Target="https://wellmob.org.au/" TargetMode="External"/><Relationship Id="rId4" Type="http://schemas.openxmlformats.org/officeDocument/2006/relationships/hyperlink" Target="https://tacklingsmoking.org.a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healthinfonet.ecu.edu.au/learn/health-facts/overview-aboriginal-torres-strait-islander-health-statu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65583" y="-31694"/>
            <a:ext cx="8991600" cy="7764145"/>
          </a:xfrm>
          <a:custGeom>
            <a:avLst/>
            <a:gdLst/>
            <a:ahLst/>
            <a:cxnLst/>
            <a:rect l="l" t="t" r="r" b="b"/>
            <a:pathLst>
              <a:path w="8991600" h="7764145">
                <a:moveTo>
                  <a:pt x="0" y="7764005"/>
                </a:moveTo>
                <a:lnTo>
                  <a:pt x="8991600" y="7764005"/>
                </a:lnTo>
                <a:lnTo>
                  <a:pt x="8991600" y="0"/>
                </a:lnTo>
                <a:lnTo>
                  <a:pt x="0" y="0"/>
                </a:lnTo>
                <a:lnTo>
                  <a:pt x="0" y="7764005"/>
                </a:lnTo>
                <a:close/>
              </a:path>
            </a:pathLst>
          </a:custGeom>
          <a:solidFill>
            <a:srgbClr val="E55F25"/>
          </a:solidFill>
        </p:spPr>
        <p:txBody>
          <a:bodyPr wrap="square" lIns="0" tIns="0" rIns="0" bIns="0" rtlCol="0"/>
          <a:lstStyle/>
          <a:p>
            <a:endParaRPr dirty="0">
              <a:solidFill>
                <a:srgbClr val="E55F25"/>
              </a:solidFill>
            </a:endParaRPr>
          </a:p>
        </p:txBody>
      </p:sp>
      <p:grpSp>
        <p:nvGrpSpPr>
          <p:cNvPr id="3" name="object 3"/>
          <p:cNvGrpSpPr/>
          <p:nvPr/>
        </p:nvGrpSpPr>
        <p:grpSpPr>
          <a:xfrm>
            <a:off x="-81" y="0"/>
            <a:ext cx="16256081" cy="9144495"/>
            <a:chOff x="-81" y="0"/>
            <a:chExt cx="16256081" cy="9144495"/>
          </a:xfrm>
        </p:grpSpPr>
        <p:sp>
          <p:nvSpPr>
            <p:cNvPr id="4" name="object 4"/>
            <p:cNvSpPr/>
            <p:nvPr/>
          </p:nvSpPr>
          <p:spPr>
            <a:xfrm>
              <a:off x="0" y="7764005"/>
              <a:ext cx="16256000" cy="1380490"/>
            </a:xfrm>
            <a:custGeom>
              <a:avLst/>
              <a:gdLst/>
              <a:ahLst/>
              <a:cxnLst/>
              <a:rect l="l" t="t" r="r" b="b"/>
              <a:pathLst>
                <a:path w="16256000" h="1380490">
                  <a:moveTo>
                    <a:pt x="16256000" y="0"/>
                  </a:moveTo>
                  <a:lnTo>
                    <a:pt x="0" y="0"/>
                  </a:lnTo>
                  <a:lnTo>
                    <a:pt x="0" y="1379994"/>
                  </a:lnTo>
                  <a:lnTo>
                    <a:pt x="16256000" y="1379994"/>
                  </a:lnTo>
                  <a:lnTo>
                    <a:pt x="16256000" y="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14572738" y="8088490"/>
              <a:ext cx="846519" cy="671017"/>
            </a:xfrm>
            <a:prstGeom prst="rect">
              <a:avLst/>
            </a:prstGeom>
          </p:spPr>
        </p:pic>
        <p:pic>
          <p:nvPicPr>
            <p:cNvPr id="7" name="object 7"/>
            <p:cNvPicPr/>
            <p:nvPr/>
          </p:nvPicPr>
          <p:blipFill>
            <a:blip r:embed="rId4" cstate="print"/>
            <a:stretch>
              <a:fillRect/>
            </a:stretch>
          </p:blipFill>
          <p:spPr>
            <a:xfrm>
              <a:off x="-81" y="0"/>
              <a:ext cx="7266847" cy="7764961"/>
            </a:xfrm>
            <a:prstGeom prst="rect">
              <a:avLst/>
            </a:prstGeom>
          </p:spPr>
        </p:pic>
        <p:pic>
          <p:nvPicPr>
            <p:cNvPr id="8" name="object 8"/>
            <p:cNvPicPr/>
            <p:nvPr/>
          </p:nvPicPr>
          <p:blipFill>
            <a:blip r:embed="rId5" cstate="print"/>
            <a:stretch>
              <a:fillRect/>
            </a:stretch>
          </p:blipFill>
          <p:spPr>
            <a:xfrm>
              <a:off x="12996275" y="720244"/>
              <a:ext cx="2561220" cy="1052829"/>
            </a:xfrm>
            <a:prstGeom prst="rect">
              <a:avLst/>
            </a:prstGeom>
          </p:spPr>
        </p:pic>
      </p:grpSp>
      <p:sp>
        <p:nvSpPr>
          <p:cNvPr id="9" name="object 9"/>
          <p:cNvSpPr txBox="1"/>
          <p:nvPr/>
        </p:nvSpPr>
        <p:spPr>
          <a:xfrm>
            <a:off x="8115300" y="3249466"/>
            <a:ext cx="7334478" cy="3706143"/>
          </a:xfrm>
          <a:prstGeom prst="rect">
            <a:avLst/>
          </a:prstGeom>
        </p:spPr>
        <p:txBody>
          <a:bodyPr vert="horz" wrap="square" lIns="0" tIns="12700" rIns="0" bIns="0" rtlCol="0">
            <a:spAutoFit/>
          </a:bodyPr>
          <a:lstStyle/>
          <a:p>
            <a:pPr marL="12700">
              <a:lnSpc>
                <a:spcPct val="100000"/>
              </a:lnSpc>
              <a:spcBef>
                <a:spcPts val="100"/>
              </a:spcBef>
            </a:pPr>
            <a:r>
              <a:rPr lang="en-AU" sz="4800" b="1" i="1" dirty="0">
                <a:solidFill>
                  <a:srgbClr val="FFFFFF"/>
                </a:solidFill>
                <a:latin typeface="Source Sans Pro"/>
                <a:cs typeface="Source Sans Pro"/>
              </a:rPr>
              <a:t>Overview</a:t>
            </a:r>
            <a:r>
              <a:rPr sz="4800" b="1" i="1" spc="-25" dirty="0">
                <a:solidFill>
                  <a:srgbClr val="FFFFFF"/>
                </a:solidFill>
                <a:latin typeface="Source Sans Pro"/>
                <a:cs typeface="Source Sans Pro"/>
              </a:rPr>
              <a:t> </a:t>
            </a:r>
            <a:r>
              <a:rPr sz="4800" b="1" i="1" dirty="0">
                <a:solidFill>
                  <a:srgbClr val="FFFFFF"/>
                </a:solidFill>
                <a:latin typeface="Source Sans Pro"/>
                <a:cs typeface="Source Sans Pro"/>
              </a:rPr>
              <a:t>of</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Aboriginal</a:t>
            </a:r>
            <a:r>
              <a:rPr sz="4800" b="1" i="1" spc="-20" dirty="0">
                <a:solidFill>
                  <a:srgbClr val="FFFFFF"/>
                </a:solidFill>
                <a:latin typeface="Source Sans Pro"/>
                <a:cs typeface="Source Sans Pro"/>
              </a:rPr>
              <a:t> </a:t>
            </a:r>
            <a:r>
              <a:rPr sz="4800" b="1" i="1" dirty="0">
                <a:solidFill>
                  <a:srgbClr val="FFFFFF"/>
                </a:solidFill>
                <a:latin typeface="Source Sans Pro"/>
                <a:cs typeface="Source Sans Pro"/>
              </a:rPr>
              <a:t>and</a:t>
            </a:r>
            <a:endParaRPr sz="4800" dirty="0">
              <a:latin typeface="Source Sans Pro"/>
              <a:cs typeface="Source Sans Pro"/>
            </a:endParaRPr>
          </a:p>
          <a:p>
            <a:pPr marL="12700">
              <a:lnSpc>
                <a:spcPct val="100000"/>
              </a:lnSpc>
            </a:pPr>
            <a:r>
              <a:rPr sz="4800" b="1" i="1" spc="-45" dirty="0">
                <a:solidFill>
                  <a:srgbClr val="FFFFFF"/>
                </a:solidFill>
                <a:latin typeface="Source Sans Pro"/>
                <a:cs typeface="Source Sans Pro"/>
              </a:rPr>
              <a:t>Torres</a:t>
            </a:r>
            <a:r>
              <a:rPr sz="4800" b="1" i="1" spc="-15" dirty="0">
                <a:solidFill>
                  <a:srgbClr val="FFFFFF"/>
                </a:solidFill>
                <a:latin typeface="Source Sans Pro"/>
                <a:cs typeface="Source Sans Pro"/>
              </a:rPr>
              <a:t> </a:t>
            </a:r>
            <a:r>
              <a:rPr sz="4800" b="1" i="1" spc="-10" dirty="0">
                <a:solidFill>
                  <a:srgbClr val="FFFFFF"/>
                </a:solidFill>
                <a:latin typeface="Source Sans Pro"/>
                <a:cs typeface="Source Sans Pro"/>
              </a:rPr>
              <a:t>Strait </a:t>
            </a:r>
            <a:r>
              <a:rPr sz="4800" b="1" i="1" dirty="0">
                <a:solidFill>
                  <a:srgbClr val="FFFFFF"/>
                </a:solidFill>
                <a:latin typeface="Source Sans Pro"/>
                <a:cs typeface="Source Sans Pro"/>
              </a:rPr>
              <a:t>Islander</a:t>
            </a:r>
            <a:r>
              <a:rPr sz="4800" b="1" i="1" spc="-15" dirty="0">
                <a:solidFill>
                  <a:srgbClr val="FFFFFF"/>
                </a:solidFill>
                <a:latin typeface="Source Sans Pro"/>
                <a:cs typeface="Source Sans Pro"/>
              </a:rPr>
              <a:t> </a:t>
            </a:r>
            <a:r>
              <a:rPr sz="4800" b="1" i="1" dirty="0">
                <a:solidFill>
                  <a:srgbClr val="FFFFFF"/>
                </a:solidFill>
                <a:latin typeface="Source Sans Pro"/>
                <a:cs typeface="Source Sans Pro"/>
              </a:rPr>
              <a:t>health</a:t>
            </a:r>
            <a:r>
              <a:rPr sz="4800" b="1" i="1" spc="-10" dirty="0">
                <a:solidFill>
                  <a:srgbClr val="FFFFFF"/>
                </a:solidFill>
                <a:latin typeface="Source Sans Pro"/>
                <a:cs typeface="Source Sans Pro"/>
              </a:rPr>
              <a:t> </a:t>
            </a:r>
            <a:r>
              <a:rPr sz="4800" b="1" i="1" spc="-20" dirty="0">
                <a:solidFill>
                  <a:srgbClr val="FFFFFF"/>
                </a:solidFill>
                <a:latin typeface="Source Sans Pro"/>
                <a:cs typeface="Source Sans Pro"/>
              </a:rPr>
              <a:t>status</a:t>
            </a:r>
            <a:r>
              <a:rPr lang="en-AU" sz="4800" b="1" i="1" spc="-20" dirty="0">
                <a:solidFill>
                  <a:srgbClr val="FFFFFF"/>
                </a:solidFill>
                <a:latin typeface="Source Sans Pro"/>
                <a:cs typeface="Source Sans Pro"/>
              </a:rPr>
              <a:t> </a:t>
            </a:r>
            <a:r>
              <a:rPr sz="4800" b="1" i="1" dirty="0">
                <a:solidFill>
                  <a:srgbClr val="FFFFFF"/>
                </a:solidFill>
                <a:latin typeface="Source Sans Pro"/>
                <a:cs typeface="Source Sans Pro"/>
              </a:rPr>
              <a:t>202</a:t>
            </a:r>
            <a:r>
              <a:rPr lang="en-AU" sz="4800" b="1" i="1" dirty="0">
                <a:solidFill>
                  <a:srgbClr val="FFFFFF"/>
                </a:solidFill>
                <a:latin typeface="Source Sans Pro"/>
                <a:cs typeface="Source Sans Pro"/>
              </a:rPr>
              <a:t>4</a:t>
            </a:r>
          </a:p>
          <a:p>
            <a:pPr marL="12700">
              <a:lnSpc>
                <a:spcPct val="100000"/>
              </a:lnSpc>
            </a:pPr>
            <a:endParaRPr lang="en-AU" sz="4800" b="1" dirty="0">
              <a:solidFill>
                <a:srgbClr val="FFFFFF"/>
              </a:solidFill>
              <a:latin typeface="Source Sans Pro"/>
              <a:cs typeface="Source Sans Pro"/>
            </a:endParaRPr>
          </a:p>
          <a:p>
            <a:pPr marL="12700">
              <a:lnSpc>
                <a:spcPct val="100000"/>
              </a:lnSpc>
            </a:pPr>
            <a:r>
              <a:rPr lang="en-AU" sz="4800" b="1" dirty="0">
                <a:solidFill>
                  <a:srgbClr val="FFFFFF"/>
                </a:solidFill>
                <a:latin typeface="Source Sans Pro"/>
                <a:cs typeface="Source Sans Pro"/>
              </a:rPr>
              <a:t>Key facts and tables</a:t>
            </a:r>
            <a:endParaRPr sz="4800" dirty="0">
              <a:latin typeface="Source Sans Pro"/>
              <a:cs typeface="Source Sans Pro"/>
            </a:endParaRPr>
          </a:p>
        </p:txBody>
      </p:sp>
      <p:sp>
        <p:nvSpPr>
          <p:cNvPr id="10" name="Slide Number Placeholder 9">
            <a:extLst>
              <a:ext uri="{FF2B5EF4-FFF2-40B4-BE49-F238E27FC236}">
                <a16:creationId xmlns:a16="http://schemas.microsoft.com/office/drawing/2014/main" id="{207F2A4F-6D52-EF9A-8E7D-56DC3EA4E856}"/>
              </a:ext>
            </a:extLst>
          </p:cNvPr>
          <p:cNvSpPr>
            <a:spLocks noGrp="1"/>
          </p:cNvSpPr>
          <p:nvPr>
            <p:ph type="sldNum" sz="quarter" idx="4294967295"/>
          </p:nvPr>
        </p:nvSpPr>
        <p:spPr>
          <a:xfrm>
            <a:off x="15922625" y="8707438"/>
            <a:ext cx="333375" cy="347662"/>
          </a:xfrm>
          <a:prstGeom prst="rect">
            <a:avLst/>
          </a:prstGeom>
        </p:spPr>
        <p:txBody>
          <a:bodyPr/>
          <a:lstStyle/>
          <a:p>
            <a:pPr marL="38100">
              <a:lnSpc>
                <a:spcPct val="100000"/>
              </a:lnSpc>
              <a:spcBef>
                <a:spcPts val="120"/>
              </a:spcBef>
            </a:pPr>
            <a:fld id="{81D60167-4931-47E6-BA6A-407CBD079E47}" type="slidenum">
              <a:rPr lang="en-AU" smtClean="0"/>
              <a:t>1</a:t>
            </a:fld>
            <a:endParaRPr lang="en-AU" dirty="0"/>
          </a:p>
        </p:txBody>
      </p:sp>
      <p:pic>
        <p:nvPicPr>
          <p:cNvPr id="12" name="Picture 11" descr="Text&#10;&#10;Description automatically generated">
            <a:extLst>
              <a:ext uri="{FF2B5EF4-FFF2-40B4-BE49-F238E27FC236}">
                <a16:creationId xmlns:a16="http://schemas.microsoft.com/office/drawing/2014/main" id="{21D97CE3-D8EE-0706-2FC3-96C2BD340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400" y="8092300"/>
            <a:ext cx="1257300" cy="723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49400" y="1828800"/>
            <a:ext cx="14488502" cy="306000"/>
          </a:xfrm>
        </p:spPr>
        <p:txBody>
          <a:bodyPr lIns="0" tIns="0" rIns="0" bIns="0"/>
          <a:lstStyle/>
          <a:p>
            <a:r>
              <a:rPr lang="en-US" dirty="0"/>
              <a:t>Number of deaths and age-</a:t>
            </a:r>
            <a:r>
              <a:rPr lang="en-US" dirty="0" err="1"/>
              <a:t>standardised</a:t>
            </a:r>
            <a:r>
              <a:rPr lang="en-US" dirty="0"/>
              <a:t> death rates, Aboriginal and Torres Strait Islander people, NSW, Qld, WA, SA and the NT, 2023</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a:xfrm>
            <a:off x="1564297" y="8680450"/>
            <a:ext cx="9992702" cy="463550"/>
          </a:xfrm>
        </p:spPr>
        <p:txBody>
          <a:bodyPr lIns="0" tIns="0" rIns="0" bIns="0"/>
          <a:lstStyle/>
          <a:p>
            <a:r>
              <a:rPr lang="en-US" dirty="0"/>
              <a:t>Source: ABS, 2024 (Derived from [44]</a:t>
            </a:r>
            <a:endParaRPr lang="en-AU" dirty="0"/>
          </a:p>
        </p:txBody>
      </p:sp>
      <p:graphicFrame>
        <p:nvGraphicFramePr>
          <p:cNvPr id="6" name="Table 5">
            <a:extLst>
              <a:ext uri="{FF2B5EF4-FFF2-40B4-BE49-F238E27FC236}">
                <a16:creationId xmlns:a16="http://schemas.microsoft.com/office/drawing/2014/main" id="{8BDA37E9-3AAE-10A9-E3C8-DD5D9B82BA1A}"/>
              </a:ext>
            </a:extLst>
          </p:cNvPr>
          <p:cNvGraphicFramePr>
            <a:graphicFrameLocks noGrp="1"/>
          </p:cNvGraphicFramePr>
          <p:nvPr>
            <p:extLst>
              <p:ext uri="{D42A27DB-BD31-4B8C-83A1-F6EECF244321}">
                <p14:modId xmlns:p14="http://schemas.microsoft.com/office/powerpoint/2010/main" val="2303323548"/>
              </p:ext>
            </p:extLst>
          </p:nvPr>
        </p:nvGraphicFramePr>
        <p:xfrm>
          <a:off x="1549400" y="2374900"/>
          <a:ext cx="13421703" cy="3780000"/>
        </p:xfrm>
        <a:graphic>
          <a:graphicData uri="http://schemas.openxmlformats.org/drawingml/2006/table">
            <a:tbl>
              <a:tblPr firstRow="1" bandRow="1">
                <a:tableStyleId>{10A1B5D5-9B99-4C35-A422-299274C87663}</a:tableStyleId>
              </a:tblPr>
              <a:tblGrid>
                <a:gridCol w="4125303">
                  <a:extLst>
                    <a:ext uri="{9D8B030D-6E8A-4147-A177-3AD203B41FA5}">
                      <a16:colId xmlns:a16="http://schemas.microsoft.com/office/drawing/2014/main" val="1432390734"/>
                    </a:ext>
                  </a:extLst>
                </a:gridCol>
                <a:gridCol w="3733800">
                  <a:extLst>
                    <a:ext uri="{9D8B030D-6E8A-4147-A177-3AD203B41FA5}">
                      <a16:colId xmlns:a16="http://schemas.microsoft.com/office/drawing/2014/main" val="1369469848"/>
                    </a:ext>
                  </a:extLst>
                </a:gridCol>
                <a:gridCol w="5562600">
                  <a:extLst>
                    <a:ext uri="{9D8B030D-6E8A-4147-A177-3AD203B41FA5}">
                      <a16:colId xmlns:a16="http://schemas.microsoft.com/office/drawing/2014/main" val="2458644194"/>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Numbers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extLst>
                  <a:ext uri="{0D108BD9-81ED-4DB2-BD59-A6C34878D82A}">
                    <a16:rowId xmlns:a16="http://schemas.microsoft.com/office/drawing/2014/main" val="505170616"/>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NSW</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1,779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8.3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04629771"/>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Qld</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1,248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8.4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43750816"/>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WA</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737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08585494"/>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SA</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319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62127685"/>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NT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581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20557621"/>
                  </a:ext>
                </a:extLst>
              </a:tr>
              <a:tr h="540000">
                <a:tc>
                  <a:txBody>
                    <a:bodyPr/>
                    <a:lstStyle/>
                    <a:p>
                      <a:pP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Total for the selected jurisdictions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4,664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9.4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136063243"/>
                  </a:ext>
                </a:extLst>
              </a:tr>
            </a:tbl>
          </a:graphicData>
        </a:graphic>
      </p:graphicFrame>
      <p:sp>
        <p:nvSpPr>
          <p:cNvPr id="7" name="TextBox 6">
            <a:extLst>
              <a:ext uri="{FF2B5EF4-FFF2-40B4-BE49-F238E27FC236}">
                <a16:creationId xmlns:a16="http://schemas.microsoft.com/office/drawing/2014/main" id="{5B3D4C85-01DB-7062-CECF-FF19262E9D43}"/>
              </a:ext>
            </a:extLst>
          </p:cNvPr>
          <p:cNvSpPr txBox="1"/>
          <p:nvPr/>
        </p:nvSpPr>
        <p:spPr>
          <a:xfrm rot="10800000" flipV="1">
            <a:off x="1564297" y="6368614"/>
            <a:ext cx="13193103" cy="861774"/>
          </a:xfrm>
          <a:prstGeom prst="rect">
            <a:avLst/>
          </a:prstGeom>
          <a:noFill/>
        </p:spPr>
        <p:txBody>
          <a:bodyPr wrap="square" lIns="0" tIns="0" rIns="0" bIns="0" rtlCol="0" anchor="b">
            <a:spAutoFit/>
          </a:bodyPr>
          <a:lstStyle/>
          <a:p>
            <a:r>
              <a:rPr lang="en-US" sz="1400" dirty="0">
                <a:latin typeface="Source Sans Pro" panose="020B0503030403020204" pitchFamily="34" charset="0"/>
              </a:rPr>
              <a:t>Notes: </a:t>
            </a:r>
          </a:p>
          <a:p>
            <a:pPr marL="342900" indent="-342900">
              <a:buFont typeface="+mj-lt"/>
              <a:buAutoNum type="arabicPeriod"/>
            </a:pPr>
            <a:r>
              <a:rPr lang="en-US" sz="1400" dirty="0">
                <a:latin typeface="Source Sans Pro" panose="020B0503030403020204" pitchFamily="34" charset="0"/>
              </a:rPr>
              <a:t>Rates are per 1,000 population.</a:t>
            </a:r>
          </a:p>
          <a:p>
            <a:pPr marL="342900" indent="-342900">
              <a:buFont typeface="+mj-lt"/>
              <a:buAutoNum type="arabicPeriod"/>
            </a:pPr>
            <a:r>
              <a:rPr lang="en-US" sz="1400" dirty="0">
                <a:latin typeface="Source Sans Pro" panose="020B0503030403020204" pitchFamily="34" charset="0"/>
              </a:rPr>
              <a:t>Rates are based on three-year averages; for Aboriginal and Torres Strait Islander data, rates are calculated for each calendar year and then averaged to reduce variability in annual rates.</a:t>
            </a:r>
          </a:p>
        </p:txBody>
      </p:sp>
    </p:spTree>
    <p:extLst>
      <p:ext uri="{BB962C8B-B14F-4D97-AF65-F5344CB8AC3E}">
        <p14:creationId xmlns:p14="http://schemas.microsoft.com/office/powerpoint/2010/main" val="344309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425611" cy="228600"/>
          </a:xfrm>
        </p:spPr>
        <p:txBody>
          <a:bodyPr lIns="0" tIns="0" rIns="0" bIns="0"/>
          <a:lstStyle/>
          <a:p>
            <a:r>
              <a:rPr lang="en-US" dirty="0"/>
              <a:t>Expectation of life at birth in years, by Indigenous status and sex, selected jurisdictions, Australia, 2020-2022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0388" y="8680450"/>
            <a:ext cx="9996612" cy="463550"/>
          </a:xfrm>
        </p:spPr>
        <p:txBody>
          <a:bodyPr lIns="0" tIns="0" rIns="0" bIns="0"/>
          <a:lstStyle/>
          <a:p>
            <a:r>
              <a:rPr lang="en-AU" dirty="0"/>
              <a:t>Source: ABS, 2023 [45]</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3088" y="7315200"/>
            <a:ext cx="13433549" cy="1281110"/>
          </a:xfrm>
        </p:spPr>
        <p:txBody>
          <a:bodyPr lIns="0" tIns="0" rIns="0" bIns="0" numCol="1" anchor="b"/>
          <a:lstStyle/>
          <a:p>
            <a:r>
              <a:rPr lang="en-US" sz="1400" dirty="0"/>
              <a:t>Notes:	</a:t>
            </a:r>
          </a:p>
          <a:p>
            <a:pPr marL="342900" indent="-342900">
              <a:buFont typeface="+mj-lt"/>
              <a:buAutoNum type="arabicPeriod"/>
            </a:pPr>
            <a:r>
              <a:rPr lang="en-US" sz="1400" dirty="0"/>
              <a:t>These estimates are based on the average number of Aboriginal and Torres Strait Islander deaths registered in 2020, 2021 and 2022 adjusted for under/overidentification of Indigenous status in registrations. Final Aboriginal and Torres Strait Islander population estimates are based on the 2021 Census.</a:t>
            </a:r>
          </a:p>
          <a:p>
            <a:pPr marL="342900" indent="-342900">
              <a:buFont typeface="+mj-lt"/>
              <a:buAutoNum type="arabicPeriod"/>
            </a:pPr>
            <a:r>
              <a:rPr lang="en-US" sz="1400" dirty="0"/>
              <a:t>Australian estimates are based on deaths in all states and territories.</a:t>
            </a:r>
          </a:p>
          <a:p>
            <a:pPr marL="342900" indent="-342900">
              <a:buFont typeface="+mj-lt"/>
              <a:buAutoNum type="arabicPeriod"/>
            </a:pPr>
            <a:r>
              <a:rPr lang="en-US" sz="1400" dirty="0"/>
              <a:t>Differences are based on unrounded estimates.</a:t>
            </a:r>
          </a:p>
          <a:p>
            <a:pPr marL="342900" indent="-342900">
              <a:buFont typeface="+mj-lt"/>
              <a:buAutoNum type="arabicPeriod"/>
            </a:pPr>
            <a:r>
              <a:rPr lang="en-US" sz="1400" dirty="0"/>
              <a:t>Life expectancy estimates for Australia are calculated taking age-specific identification rates into account.</a:t>
            </a:r>
            <a:endParaRPr lang="en-AU" sz="1400" dirty="0"/>
          </a:p>
        </p:txBody>
      </p:sp>
      <p:graphicFrame>
        <p:nvGraphicFramePr>
          <p:cNvPr id="6" name="Table 5">
            <a:extLst>
              <a:ext uri="{FF2B5EF4-FFF2-40B4-BE49-F238E27FC236}">
                <a16:creationId xmlns:a16="http://schemas.microsoft.com/office/drawing/2014/main" id="{446892B9-53FB-6534-4DDD-A0738A35B32E}"/>
              </a:ext>
            </a:extLst>
          </p:cNvPr>
          <p:cNvGraphicFramePr>
            <a:graphicFrameLocks noGrp="1"/>
          </p:cNvGraphicFramePr>
          <p:nvPr>
            <p:extLst>
              <p:ext uri="{D42A27DB-BD31-4B8C-83A1-F6EECF244321}">
                <p14:modId xmlns:p14="http://schemas.microsoft.com/office/powerpoint/2010/main" val="1616146725"/>
              </p:ext>
            </p:extLst>
          </p:nvPr>
        </p:nvGraphicFramePr>
        <p:xfrm>
          <a:off x="1564298" y="2374900"/>
          <a:ext cx="13425609" cy="4800601"/>
        </p:xfrm>
        <a:graphic>
          <a:graphicData uri="http://schemas.openxmlformats.org/drawingml/2006/table">
            <a:tbl>
              <a:tblPr firstRow="1" firstCol="1" bandRow="1">
                <a:tableStyleId>{10A1B5D5-9B99-4C35-A422-299274C87663}</a:tableStyleId>
              </a:tblPr>
              <a:tblGrid>
                <a:gridCol w="1790080">
                  <a:extLst>
                    <a:ext uri="{9D8B030D-6E8A-4147-A177-3AD203B41FA5}">
                      <a16:colId xmlns:a16="http://schemas.microsoft.com/office/drawing/2014/main" val="1609146896"/>
                    </a:ext>
                  </a:extLst>
                </a:gridCol>
                <a:gridCol w="4918898">
                  <a:extLst>
                    <a:ext uri="{9D8B030D-6E8A-4147-A177-3AD203B41FA5}">
                      <a16:colId xmlns:a16="http://schemas.microsoft.com/office/drawing/2014/main" val="268113952"/>
                    </a:ext>
                  </a:extLst>
                </a:gridCol>
                <a:gridCol w="3360228">
                  <a:extLst>
                    <a:ext uri="{9D8B030D-6E8A-4147-A177-3AD203B41FA5}">
                      <a16:colId xmlns:a16="http://schemas.microsoft.com/office/drawing/2014/main" val="3808876920"/>
                    </a:ext>
                  </a:extLst>
                </a:gridCol>
                <a:gridCol w="3356403">
                  <a:extLst>
                    <a:ext uri="{9D8B030D-6E8A-4147-A177-3AD203B41FA5}">
                      <a16:colId xmlns:a16="http://schemas.microsoft.com/office/drawing/2014/main" val="2622514744"/>
                    </a:ext>
                  </a:extLst>
                </a:gridCol>
              </a:tblGrid>
              <a:tr h="369277">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Non-Indigenous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Difference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686544046"/>
                  </a:ext>
                </a:extLst>
              </a:tr>
              <a:tr h="369277">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Males</a:t>
                      </a:r>
                      <a:endParaRPr lang="en-AU" sz="1700" b="1" i="0"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1">
                          <a:lumMod val="100000"/>
                        </a:schemeClr>
                      </a:solidFill>
                      <a:prstDash val="solid"/>
                      <a:round/>
                      <a:headEnd type="none" w="med" len="med"/>
                      <a:tailEnd type="none" w="med" len="med"/>
                    </a:lnL>
                    <a:lnT w="25400" cap="flat" cmpd="sng" algn="ctr">
                      <a:solidFill>
                        <a:schemeClr val="accent1">
                          <a:lumMod val="100000"/>
                        </a:schemeClr>
                      </a:solidFill>
                      <a:prstDash val="solid"/>
                      <a:round/>
                      <a:headEnd type="none" w="med" len="med"/>
                      <a:tailEnd type="none" w="med" len="med"/>
                    </a:lnT>
                  </a:tcPr>
                </a:tc>
                <a:extLst>
                  <a:ext uri="{0D108BD9-81ED-4DB2-BD59-A6C34878D82A}">
                    <a16:rowId xmlns:a16="http://schemas.microsoft.com/office/drawing/2014/main" val="1574437519"/>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80.6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2610917393"/>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80.2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1506827310"/>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68.9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81.2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3815266042"/>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79.1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3029862006"/>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Australia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80.6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1036005076"/>
                  </a:ext>
                </a:extLst>
              </a:tr>
              <a:tr h="369277">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Females</a:t>
                      </a:r>
                      <a:endParaRPr lang="en-AU" sz="1700" b="1" i="0" u="none" strike="noStrike" kern="0" cap="none" spc="0" normalizeH="0" baseline="0" dirty="0">
                        <a:solidFill>
                          <a:schemeClr val="bg1"/>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1">
                          <a:lumMod val="100000"/>
                        </a:schemeClr>
                      </a:solidFill>
                      <a:prstDash val="solid"/>
                      <a:round/>
                      <a:headEnd type="none" w="med" len="med"/>
                      <a:tailEnd type="none" w="med" len="med"/>
                    </a:lnL>
                    <a:lnT w="12700" cap="flat" cmpd="sng" algn="ctr">
                      <a:solidFill>
                        <a:schemeClr val="accent1">
                          <a:lumMod val="100000"/>
                        </a:schemeClr>
                      </a:solidFill>
                      <a:prstDash val="solid"/>
                      <a:round/>
                      <a:headEnd type="none" w="med" len="med"/>
                      <a:tailEnd type="none" w="med" len="med"/>
                    </a:lnT>
                  </a:tcPr>
                </a:tc>
                <a:extLst>
                  <a:ext uri="{0D108BD9-81ED-4DB2-BD59-A6C34878D82A}">
                    <a16:rowId xmlns:a16="http://schemas.microsoft.com/office/drawing/2014/main" val="1305663725"/>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77.9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550276691"/>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76.6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428739723"/>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72.6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84.3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2347576366"/>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a:solidFill>
                            <a:schemeClr val="tx1">
                              <a:lumMod val="100000"/>
                            </a:schemeClr>
                          </a:solidFill>
                          <a:effectLst/>
                          <a:latin typeface="Source Sans Pro" panose="020B0503030403020204" pitchFamily="34" charset="0"/>
                          <a:sym typeface=""/>
                        </a:rPr>
                        <a:t>83.2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561452415"/>
                  </a:ext>
                </a:extLst>
              </a:tr>
              <a:tr h="369277">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Australia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Source Sans Pro" panose="020B0503030403020204" pitchFamily="34" charset="0"/>
                        <a:cs typeface="+mn-cs"/>
                        <a:sym typeface=""/>
                      </a:endParaRPr>
                    </a:p>
                  </a:txBody>
                  <a:tcPr marL="180000" marR="180000" marT="0" marB="0" anchor="ctr"/>
                </a:tc>
                <a:extLst>
                  <a:ext uri="{0D108BD9-81ED-4DB2-BD59-A6C34878D82A}">
                    <a16:rowId xmlns:a16="http://schemas.microsoft.com/office/drawing/2014/main" val="1518571958"/>
                  </a:ext>
                </a:extLst>
              </a:tr>
            </a:tbl>
          </a:graphicData>
        </a:graphic>
      </p:graphicFrame>
    </p:spTree>
    <p:extLst>
      <p:ext uri="{BB962C8B-B14F-4D97-AF65-F5344CB8AC3E}">
        <p14:creationId xmlns:p14="http://schemas.microsoft.com/office/powerpoint/2010/main" val="119527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57042" y="1800000"/>
            <a:ext cx="13345501" cy="228600"/>
          </a:xfrm>
        </p:spPr>
        <p:txBody>
          <a:bodyPr lIns="0" tIns="0" rIns="0" bIns="0"/>
          <a:lstStyle/>
          <a:p>
            <a:r>
              <a:rPr lang="en-US" dirty="0"/>
              <a:t>Expectation of life at selected ages, by Indigenous status and sex, selected jurisdictions, Australia, 2020-2022</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p:txBody>
          <a:bodyPr lIns="0" tIns="0" rIns="0" bIns="0"/>
          <a:lstStyle/>
          <a:p>
            <a:r>
              <a:rPr lang="en-AU" dirty="0"/>
              <a:t>Source: ABS, 2023 [45]</a:t>
            </a:r>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8" y="7543800"/>
            <a:ext cx="13421703" cy="1034245"/>
          </a:xfrm>
        </p:spPr>
        <p:txBody>
          <a:bodyPr lIns="0" tIns="0" rIns="0" bIns="0" numCol="1" anchor="b"/>
          <a:lstStyle/>
          <a:p>
            <a:r>
              <a:rPr lang="en-US" sz="1400" dirty="0"/>
              <a:t>Notes:	</a:t>
            </a:r>
          </a:p>
          <a:p>
            <a:pPr marL="228600" indent="-228600">
              <a:buFont typeface="+mj-lt"/>
              <a:buAutoNum type="arabicPeriod"/>
            </a:pPr>
            <a:r>
              <a:rPr lang="en-US" sz="1400" dirty="0"/>
              <a:t>These estimates are based on the average number of Aboriginal and Torres Strait Islander deaths registered in 2020, 2021 and 2022 adjusted for under/overidentification of Indigenous status in registrations. Final Aboriginal and Torres Strait Islander population estimates are based on the 2021 Census.</a:t>
            </a:r>
          </a:p>
          <a:p>
            <a:pPr marL="228600" indent="-228600">
              <a:buFont typeface="+mj-lt"/>
              <a:buAutoNum type="arabicPeriod"/>
            </a:pPr>
            <a:r>
              <a:rPr lang="en-US" sz="1400" dirty="0"/>
              <a:t>Australian estimates are based on deaths in all states and territories.</a:t>
            </a:r>
          </a:p>
          <a:p>
            <a:pPr marL="228600" indent="-228600">
              <a:buFont typeface="+mj-lt"/>
              <a:buAutoNum type="arabicPeriod"/>
            </a:pPr>
            <a:r>
              <a:rPr lang="en-US" sz="1400" dirty="0"/>
              <a:t>Differences are based on unrounded estimates.</a:t>
            </a:r>
          </a:p>
          <a:p>
            <a:pPr marL="228600" indent="-228600">
              <a:buFont typeface="+mj-lt"/>
              <a:buAutoNum type="arabicPeriod"/>
            </a:pPr>
            <a:r>
              <a:rPr lang="en-US" sz="1400" dirty="0"/>
              <a:t>Life expectancy estimates for Australia are calculated taking age-specific identification rates into account.</a:t>
            </a:r>
            <a:endParaRPr lang="en-AU" sz="1400" dirty="0"/>
          </a:p>
        </p:txBody>
      </p:sp>
      <p:graphicFrame>
        <p:nvGraphicFramePr>
          <p:cNvPr id="7" name="Table 6">
            <a:extLst>
              <a:ext uri="{FF2B5EF4-FFF2-40B4-BE49-F238E27FC236}">
                <a16:creationId xmlns:a16="http://schemas.microsoft.com/office/drawing/2014/main" id="{25394144-F90A-F8BB-1726-B4DD27BED705}"/>
              </a:ext>
            </a:extLst>
          </p:cNvPr>
          <p:cNvGraphicFramePr>
            <a:graphicFrameLocks noGrp="1"/>
          </p:cNvGraphicFramePr>
          <p:nvPr>
            <p:extLst>
              <p:ext uri="{D42A27DB-BD31-4B8C-83A1-F6EECF244321}">
                <p14:modId xmlns:p14="http://schemas.microsoft.com/office/powerpoint/2010/main" val="2018189336"/>
              </p:ext>
            </p:extLst>
          </p:nvPr>
        </p:nvGraphicFramePr>
        <p:xfrm>
          <a:off x="1564298" y="2209800"/>
          <a:ext cx="13421703" cy="5018400"/>
        </p:xfrm>
        <a:graphic>
          <a:graphicData uri="http://schemas.openxmlformats.org/drawingml/2006/table">
            <a:tbl>
              <a:tblPr firstRow="1" firstCol="1" bandRow="1">
                <a:tableStyleId>{10A1B5D5-9B99-4C35-A422-299274C87663}</a:tableStyleId>
              </a:tblPr>
              <a:tblGrid>
                <a:gridCol w="1342170">
                  <a:extLst>
                    <a:ext uri="{9D8B030D-6E8A-4147-A177-3AD203B41FA5}">
                      <a16:colId xmlns:a16="http://schemas.microsoft.com/office/drawing/2014/main" val="2492910167"/>
                    </a:ext>
                  </a:extLst>
                </a:gridCol>
                <a:gridCol w="5070421">
                  <a:extLst>
                    <a:ext uri="{9D8B030D-6E8A-4147-A177-3AD203B41FA5}">
                      <a16:colId xmlns:a16="http://schemas.microsoft.com/office/drawing/2014/main" val="3178408367"/>
                    </a:ext>
                  </a:extLst>
                </a:gridCol>
                <a:gridCol w="3653686">
                  <a:extLst>
                    <a:ext uri="{9D8B030D-6E8A-4147-A177-3AD203B41FA5}">
                      <a16:colId xmlns:a16="http://schemas.microsoft.com/office/drawing/2014/main" val="981749978"/>
                    </a:ext>
                  </a:extLst>
                </a:gridCol>
                <a:gridCol w="3355426">
                  <a:extLst>
                    <a:ext uri="{9D8B030D-6E8A-4147-A177-3AD203B41FA5}">
                      <a16:colId xmlns:a16="http://schemas.microsoft.com/office/drawing/2014/main" val="4072666031"/>
                    </a:ext>
                  </a:extLst>
                </a:gridCol>
              </a:tblGrid>
              <a:tr h="2952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Age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Non-Indigenous people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Difference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145506265"/>
                  </a:ext>
                </a:extLst>
              </a:tr>
              <a:tr h="295200">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5">
                          <a:lumMod val="100000"/>
                        </a:schemeClr>
                      </a:solidFill>
                      <a:prstDash val="solid"/>
                      <a:round/>
                      <a:headEnd type="none" w="med" len="med"/>
                      <a:tailEnd type="none" w="med" len="med"/>
                    </a:lnL>
                    <a:lnT w="12700" cap="flat" cmpd="sng" algn="ctr">
                      <a:solidFill>
                        <a:schemeClr val="accent5">
                          <a:lumMod val="100000"/>
                        </a:schemeClr>
                      </a:solidFill>
                      <a:prstDash val="solid"/>
                      <a:round/>
                      <a:headEnd type="none" w="med" len="med"/>
                      <a:tailEnd type="none" w="med" len="med"/>
                    </a:lnT>
                  </a:tcPr>
                </a:tc>
                <a:extLst>
                  <a:ext uri="{0D108BD9-81ED-4DB2-BD59-A6C34878D82A}">
                    <a16:rowId xmlns:a16="http://schemas.microsoft.com/office/drawing/2014/main" val="1725998019"/>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80.6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4262019494"/>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187296408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148860565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56.3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219959629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3339581081"/>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5296840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1306596805"/>
                  </a:ext>
                </a:extLst>
              </a:tr>
              <a:tr h="295200">
                <a:tc gridSpan="4">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Females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b">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lnL w="12700" cap="flat" cmpd="sng" algn="ctr">
                      <a:solidFill>
                        <a:schemeClr val="accent5">
                          <a:lumMod val="100000"/>
                        </a:schemeClr>
                      </a:solidFill>
                      <a:prstDash val="solid"/>
                      <a:round/>
                      <a:headEnd type="none" w="med" len="med"/>
                      <a:tailEnd type="none" w="med" len="med"/>
                    </a:lnL>
                    <a:lnT w="12700" cap="flat" cmpd="sng" algn="ctr">
                      <a:solidFill>
                        <a:schemeClr val="accent5">
                          <a:lumMod val="100000"/>
                        </a:schemeClr>
                      </a:solidFill>
                      <a:prstDash val="solid"/>
                      <a:round/>
                      <a:headEnd type="none" w="med" len="med"/>
                      <a:tailEnd type="none" w="med" len="med"/>
                    </a:lnT>
                  </a:tcPr>
                </a:tc>
                <a:extLst>
                  <a:ext uri="{0D108BD9-81ED-4DB2-BD59-A6C34878D82A}">
                    <a16:rowId xmlns:a16="http://schemas.microsoft.com/office/drawing/2014/main" val="2502047787"/>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3862154918"/>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4210000820"/>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47013149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3730662357"/>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34.9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254043231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21.1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603333852"/>
                  </a:ext>
                </a:extLst>
              </a:tr>
              <a:tr h="295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b"/>
                </a:tc>
                <a:extLst>
                  <a:ext uri="{0D108BD9-81ED-4DB2-BD59-A6C34878D82A}">
                    <a16:rowId xmlns:a16="http://schemas.microsoft.com/office/drawing/2014/main" val="768083402"/>
                  </a:ext>
                </a:extLst>
              </a:tr>
            </a:tbl>
          </a:graphicData>
        </a:graphic>
      </p:graphicFrame>
    </p:spTree>
    <p:extLst>
      <p:ext uri="{BB962C8B-B14F-4D97-AF65-F5344CB8AC3E}">
        <p14:creationId xmlns:p14="http://schemas.microsoft.com/office/powerpoint/2010/main" val="298697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Mortality</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421701" cy="304800"/>
          </a:xfrm>
        </p:spPr>
        <p:txBody>
          <a:bodyPr lIns="0" tIns="0" rIns="0" bIns="0"/>
          <a:lstStyle/>
          <a:p>
            <a:r>
              <a:rPr lang="en-US" dirty="0"/>
              <a:t>Expectation of life at birth in years, by Indigenous status and remoteness, Australia, 2020-2022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490724" y="8680450"/>
            <a:ext cx="10066276" cy="463550"/>
          </a:xfrm>
        </p:spPr>
        <p:txBody>
          <a:bodyPr lIns="0" tIns="0" rIns="0" bIns="0"/>
          <a:lstStyle/>
          <a:p>
            <a:r>
              <a:rPr lang="en-AU" dirty="0"/>
              <a:t>Source: ABS, 2023  [45]</a:t>
            </a:r>
            <a:endParaRPr lang="en-AU" baseline="30000"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5434801"/>
            <a:ext cx="13193103" cy="1118400"/>
          </a:xfrm>
        </p:spPr>
        <p:txBody>
          <a:bodyPr lIns="0" tIns="0" rIns="0" bIns="0" numCol="1" anchor="b"/>
          <a:lstStyle/>
          <a:p>
            <a:r>
              <a:rPr lang="en-US" sz="1400" dirty="0"/>
              <a:t>Notes:	</a:t>
            </a:r>
          </a:p>
          <a:p>
            <a:pPr marL="228600" indent="-228600">
              <a:buFont typeface="+mj-lt"/>
              <a:buAutoNum type="arabicPeriod"/>
            </a:pPr>
            <a:r>
              <a:rPr lang="en-US" sz="1400" dirty="0"/>
              <a:t>These estimates are based on the average number of Aboriginal and Torres Strait Islander deaths registered in 2020, 2021 and 2022. adjusted for under-identification and over-identification of Indigenous status in registrations. Aboriginal and Torres Strait Islander population estimates are based on the 2021 Census.</a:t>
            </a:r>
          </a:p>
          <a:p>
            <a:pPr marL="228600" indent="-228600">
              <a:buFont typeface="+mj-lt"/>
              <a:buAutoNum type="arabicPeriod"/>
            </a:pPr>
            <a:r>
              <a:rPr lang="en-US" sz="1400" dirty="0"/>
              <a:t>Differences are based on unrounded estimates.</a:t>
            </a:r>
          </a:p>
          <a:p>
            <a:pPr marL="228600" indent="-228600">
              <a:buFont typeface="+mj-lt"/>
              <a:buAutoNum type="arabicPeriod"/>
            </a:pPr>
            <a:r>
              <a:rPr lang="en-US" sz="1400" dirty="0"/>
              <a:t>Life expectancy estimates for Australia are calculated taking age-specific identification rates into account.</a:t>
            </a:r>
          </a:p>
        </p:txBody>
      </p:sp>
      <p:graphicFrame>
        <p:nvGraphicFramePr>
          <p:cNvPr id="6" name="Table 5">
            <a:extLst>
              <a:ext uri="{FF2B5EF4-FFF2-40B4-BE49-F238E27FC236}">
                <a16:creationId xmlns:a16="http://schemas.microsoft.com/office/drawing/2014/main" id="{A587218B-66BA-0B18-5AED-8CE86499E2F7}"/>
              </a:ext>
            </a:extLst>
          </p:cNvPr>
          <p:cNvGraphicFramePr>
            <a:graphicFrameLocks noGrp="1"/>
          </p:cNvGraphicFramePr>
          <p:nvPr>
            <p:extLst>
              <p:ext uri="{D42A27DB-BD31-4B8C-83A1-F6EECF244321}">
                <p14:modId xmlns:p14="http://schemas.microsoft.com/office/powerpoint/2010/main" val="2286485068"/>
              </p:ext>
            </p:extLst>
          </p:nvPr>
        </p:nvGraphicFramePr>
        <p:xfrm>
          <a:off x="1564298" y="2362200"/>
          <a:ext cx="13193102" cy="2844000"/>
        </p:xfrm>
        <a:graphic>
          <a:graphicData uri="http://schemas.openxmlformats.org/drawingml/2006/table">
            <a:tbl>
              <a:tblPr firstRow="1" firstCol="1" bandRow="1">
                <a:tableStyleId>{10A1B5D5-9B99-4C35-A422-299274C87663}</a:tableStyleId>
              </a:tblPr>
              <a:tblGrid>
                <a:gridCol w="2829902">
                  <a:extLst>
                    <a:ext uri="{9D8B030D-6E8A-4147-A177-3AD203B41FA5}">
                      <a16:colId xmlns:a16="http://schemas.microsoft.com/office/drawing/2014/main" val="2643209461"/>
                    </a:ext>
                  </a:extLst>
                </a:gridCol>
                <a:gridCol w="1727200">
                  <a:extLst>
                    <a:ext uri="{9D8B030D-6E8A-4147-A177-3AD203B41FA5}">
                      <a16:colId xmlns:a16="http://schemas.microsoft.com/office/drawing/2014/main" val="2633475720"/>
                    </a:ext>
                  </a:extLst>
                </a:gridCol>
                <a:gridCol w="1727200">
                  <a:extLst>
                    <a:ext uri="{9D8B030D-6E8A-4147-A177-3AD203B41FA5}">
                      <a16:colId xmlns:a16="http://schemas.microsoft.com/office/drawing/2014/main" val="1749337861"/>
                    </a:ext>
                  </a:extLst>
                </a:gridCol>
                <a:gridCol w="1727200">
                  <a:extLst>
                    <a:ext uri="{9D8B030D-6E8A-4147-A177-3AD203B41FA5}">
                      <a16:colId xmlns:a16="http://schemas.microsoft.com/office/drawing/2014/main" val="3924203047"/>
                    </a:ext>
                  </a:extLst>
                </a:gridCol>
                <a:gridCol w="1727200">
                  <a:extLst>
                    <a:ext uri="{9D8B030D-6E8A-4147-A177-3AD203B41FA5}">
                      <a16:colId xmlns:a16="http://schemas.microsoft.com/office/drawing/2014/main" val="4031618194"/>
                    </a:ext>
                  </a:extLst>
                </a:gridCol>
                <a:gridCol w="1727200">
                  <a:extLst>
                    <a:ext uri="{9D8B030D-6E8A-4147-A177-3AD203B41FA5}">
                      <a16:colId xmlns:a16="http://schemas.microsoft.com/office/drawing/2014/main" val="2282189381"/>
                    </a:ext>
                  </a:extLst>
                </a:gridCol>
                <a:gridCol w="1727200">
                  <a:extLst>
                    <a:ext uri="{9D8B030D-6E8A-4147-A177-3AD203B41FA5}">
                      <a16:colId xmlns:a16="http://schemas.microsoft.com/office/drawing/2014/main" val="1308041079"/>
                    </a:ext>
                  </a:extLst>
                </a:gridCol>
              </a:tblGrid>
              <a:tr h="684000">
                <a:tc rowSpan="2">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Remoteness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a:t>
                      </a:r>
                      <a:br>
                        <a:rPr lang="en-AU" sz="1700" b="1" u="none" strike="noStrike" kern="0" cap="none" spc="0" normalizeH="0" baseline="0" dirty="0">
                          <a:solidFill>
                            <a:schemeClr val="bg1">
                              <a:lumMod val="100000"/>
                            </a:schemeClr>
                          </a:solidFill>
                          <a:effectLst/>
                          <a:latin typeface="Source Sans Pro" panose="020B0503030403020204" pitchFamily="34" charset="0"/>
                          <a:sym typeface=""/>
                        </a:rPr>
                      </a:b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Non-Indigenous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Difference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extLst>
                  <a:ext uri="{0D108BD9-81ED-4DB2-BD59-A6C34878D82A}">
                    <a16:rowId xmlns:a16="http://schemas.microsoft.com/office/drawing/2014/main" val="1193639788"/>
                  </a:ext>
                </a:extLst>
              </a:tr>
              <a:tr h="540000">
                <a:tc vMerge="1">
                  <a:txBody>
                    <a:bodyPr/>
                    <a:lstStyle/>
                    <a:p>
                      <a:endParaRPr dirty="0"/>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40677080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Major cities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81.0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84.0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79058791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Inner and outer regional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72.8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76.7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8022368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Remote and very remote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67.3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721880045"/>
                  </a:ext>
                </a:extLst>
              </a:tr>
            </a:tbl>
          </a:graphicData>
        </a:graphic>
      </p:graphicFrame>
    </p:spTree>
    <p:extLst>
      <p:ext uri="{BB962C8B-B14F-4D97-AF65-F5344CB8AC3E}">
        <p14:creationId xmlns:p14="http://schemas.microsoft.com/office/powerpoint/2010/main" val="4119590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49400" y="1828800"/>
            <a:ext cx="13338244" cy="328521"/>
          </a:xfrm>
        </p:spPr>
        <p:txBody>
          <a:bodyPr lIns="0" tIns="0" rIns="0" bIns="0"/>
          <a:lstStyle/>
          <a:p>
            <a:r>
              <a:rPr lang="en-US" dirty="0"/>
              <a:t>Median age at death (in years), Aboriginal and Torres Strait Islander people, by sex, NSW, Qld, WA, SA and the NT, 2023</a:t>
            </a:r>
            <a:endParaRPr lang="en-AU" dirty="0"/>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p:txBody>
          <a:bodyPr lIns="0" tIns="0" rIns="0" bIns="0"/>
          <a:lstStyle/>
          <a:p>
            <a:r>
              <a:rPr lang="en-AU" dirty="0"/>
              <a:t>Source: ABS, 2024 [44]</a:t>
            </a:r>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9" y="6552479"/>
            <a:ext cx="13345501" cy="610321"/>
          </a:xfrm>
        </p:spPr>
        <p:txBody>
          <a:bodyPr lIns="0" tIns="0" rIns="0" bIns="0" numCol="1" anchor="b"/>
          <a:lstStyle/>
          <a:p>
            <a:r>
              <a:rPr lang="en-US" sz="1400" dirty="0"/>
              <a:t>Notes:	</a:t>
            </a:r>
          </a:p>
          <a:p>
            <a:pPr marL="342900" indent="-342900">
              <a:buFont typeface="+mj-lt"/>
              <a:buAutoNum type="arabicPeriod"/>
            </a:pPr>
            <a:r>
              <a:rPr lang="en-US" sz="1400" dirty="0"/>
              <a:t>Information is not available for the other jurisdictions because of the relatively small numbers of deaths recorded.</a:t>
            </a:r>
          </a:p>
          <a:p>
            <a:pPr marL="342900" indent="-342900">
              <a:buFont typeface="+mj-lt"/>
              <a:buAutoNum type="arabicPeriod"/>
            </a:pPr>
            <a:r>
              <a:rPr lang="en-US" sz="1400" dirty="0"/>
              <a:t>Median age of death is the age below which 50% of deaths occur.</a:t>
            </a:r>
          </a:p>
        </p:txBody>
      </p:sp>
      <p:graphicFrame>
        <p:nvGraphicFramePr>
          <p:cNvPr id="6" name="Table 5">
            <a:extLst>
              <a:ext uri="{FF2B5EF4-FFF2-40B4-BE49-F238E27FC236}">
                <a16:creationId xmlns:a16="http://schemas.microsoft.com/office/drawing/2014/main" id="{5D5EB674-A557-75EC-3981-C5C6946858A8}"/>
              </a:ext>
            </a:extLst>
          </p:cNvPr>
          <p:cNvGraphicFramePr>
            <a:graphicFrameLocks noGrp="1"/>
          </p:cNvGraphicFramePr>
          <p:nvPr>
            <p:extLst>
              <p:ext uri="{D42A27DB-BD31-4B8C-83A1-F6EECF244321}">
                <p14:modId xmlns:p14="http://schemas.microsoft.com/office/powerpoint/2010/main" val="1331126391"/>
              </p:ext>
            </p:extLst>
          </p:nvPr>
        </p:nvGraphicFramePr>
        <p:xfrm>
          <a:off x="1549400" y="2374900"/>
          <a:ext cx="13421699" cy="3960000"/>
        </p:xfrm>
        <a:graphic>
          <a:graphicData uri="http://schemas.openxmlformats.org/drawingml/2006/table">
            <a:tbl>
              <a:tblPr firstRow="1" firstCol="1" bandRow="1">
                <a:tableStyleId>{10A1B5D5-9B99-4C35-A422-299274C87663}</a:tableStyleId>
              </a:tblPr>
              <a:tblGrid>
                <a:gridCol w="3886924">
                  <a:extLst>
                    <a:ext uri="{9D8B030D-6E8A-4147-A177-3AD203B41FA5}">
                      <a16:colId xmlns:a16="http://schemas.microsoft.com/office/drawing/2014/main" val="1985217643"/>
                    </a:ext>
                  </a:extLst>
                </a:gridCol>
                <a:gridCol w="3846659">
                  <a:extLst>
                    <a:ext uri="{9D8B030D-6E8A-4147-A177-3AD203B41FA5}">
                      <a16:colId xmlns:a16="http://schemas.microsoft.com/office/drawing/2014/main" val="302069624"/>
                    </a:ext>
                  </a:extLst>
                </a:gridCol>
                <a:gridCol w="2864191">
                  <a:extLst>
                    <a:ext uri="{9D8B030D-6E8A-4147-A177-3AD203B41FA5}">
                      <a16:colId xmlns:a16="http://schemas.microsoft.com/office/drawing/2014/main" val="913052140"/>
                    </a:ext>
                  </a:extLst>
                </a:gridCol>
                <a:gridCol w="2823925">
                  <a:extLst>
                    <a:ext uri="{9D8B030D-6E8A-4147-A177-3AD203B41FA5}">
                      <a16:colId xmlns:a16="http://schemas.microsoft.com/office/drawing/2014/main" val="3338153852"/>
                    </a:ext>
                  </a:extLst>
                </a:gridCol>
              </a:tblGrid>
              <a:tr h="468000">
                <a:tc rowSpan="2">
                  <a:txBody>
                    <a:bodyPr/>
                    <a:lstStyle/>
                    <a:p>
                      <a:pPr marL="0" marR="0" lvl="0" indent="0" algn="l" defTabSz="914400" eaLnBrk="1" fontAlgn="auto" hangingPunct="1">
                        <a:lnSpc>
                          <a:spcPct val="100000"/>
                        </a:lnSpc>
                        <a:spcBef>
                          <a:spcPts val="0"/>
                        </a:spcBef>
                        <a:spcAft>
                          <a:spcPts val="500"/>
                        </a:spcAft>
                        <a:buFontTx/>
                        <a:buNone/>
                      </a:pPr>
                      <a:r>
                        <a:rPr lang="en-AU" sz="1800" b="1" u="none" strike="noStrike" kern="0" cap="none" spc="0" normalizeH="0" baseline="0" dirty="0">
                          <a:solidFill>
                            <a:schemeClr val="bg1">
                              <a:lumMod val="100000"/>
                            </a:schemeClr>
                          </a:solidFill>
                          <a:effectLst/>
                          <a:latin typeface="Source Sans Pro" panose="020B0503030403020204" pitchFamily="34" charset="0"/>
                          <a:sym typeface=""/>
                        </a:rPr>
                        <a:t>Jurisdiction</a:t>
                      </a:r>
                      <a:endPar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gridSpan="3">
                  <a:txBody>
                    <a:bodyPr/>
                    <a:lstStyle/>
                    <a:p>
                      <a:pPr marL="0" marR="0" lvl="0" indent="0" algn="ctr" defTabSz="914400" eaLnBrk="1" fontAlgn="auto" hangingPunct="1">
                        <a:lnSpc>
                          <a:spcPct val="100000"/>
                        </a:lnSpc>
                        <a:spcBef>
                          <a:spcPts val="0"/>
                        </a:spcBef>
                        <a:spcAft>
                          <a:spcPts val="500"/>
                        </a:spcAft>
                        <a:buFontTx/>
                        <a:buNone/>
                      </a:pPr>
                      <a:r>
                        <a:rPr lang="en-AU" sz="18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Islander people</a:t>
                      </a:r>
                      <a:endPar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524798768"/>
                  </a:ext>
                </a:extLst>
              </a:tr>
              <a:tr h="468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8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800" b="1" u="none" strike="noStrike" kern="0" cap="none" spc="0" normalizeH="0" baseline="0" dirty="0">
                          <a:solidFill>
                            <a:schemeClr val="bg1">
                              <a:lumMod val="100000"/>
                            </a:schemeClr>
                          </a:solidFill>
                          <a:effectLst/>
                          <a:latin typeface="Source Sans Pro" panose="020B0503030403020204" pitchFamily="34" charset="0"/>
                          <a:sym typeface=""/>
                        </a:rPr>
                        <a:t>Persons</a:t>
                      </a:r>
                      <a:endParaRPr lang="en-AU" sz="18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2297409159"/>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NSW</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63.2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68.7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65.3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450006496"/>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Qld</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61.2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66.6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63.8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9030998"/>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WA</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56.1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63.2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59.6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962668314"/>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SA</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59.0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63.9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61.1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328393469"/>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NT</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56.6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61.5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58.9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899855056"/>
                  </a:ext>
                </a:extLst>
              </a:tr>
              <a:tr h="504000">
                <a:tc>
                  <a:txBody>
                    <a:bodyPr/>
                    <a:lstStyle/>
                    <a:p>
                      <a:pPr marL="0" marR="0" lvl="0" indent="0" algn="l" defTabSz="914400" eaLnBrk="1" fontAlgn="auto" hangingPunct="1">
                        <a:lnSpc>
                          <a:spcPct val="100000"/>
                        </a:lnSpc>
                        <a:spcBef>
                          <a:spcPts val="0"/>
                        </a:spcBef>
                        <a:spcAft>
                          <a:spcPts val="500"/>
                        </a:spcAft>
                        <a:buFontTx/>
                        <a:buNone/>
                      </a:pPr>
                      <a:r>
                        <a:rPr lang="en-AU" sz="1800" b="0" u="none" strike="noStrike" kern="0" cap="none" spc="0" normalizeH="0" baseline="0" dirty="0">
                          <a:solidFill>
                            <a:schemeClr val="tx1">
                              <a:lumMod val="100000"/>
                            </a:schemeClr>
                          </a:solidFill>
                          <a:effectLst/>
                          <a:latin typeface="Source Sans Pro" panose="020B0503030403020204" pitchFamily="34" charset="0"/>
                          <a:sym typeface=""/>
                        </a:rPr>
                        <a:t>Total for the selected jurisdictions</a:t>
                      </a:r>
                      <a:endParaRPr lang="en-AU" sz="18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60.6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65.8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63.0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207496323"/>
                  </a:ext>
                </a:extLst>
              </a:tr>
            </a:tbl>
          </a:graphicData>
        </a:graphic>
      </p:graphicFrame>
    </p:spTree>
    <p:extLst>
      <p:ext uri="{BB962C8B-B14F-4D97-AF65-F5344CB8AC3E}">
        <p14:creationId xmlns:p14="http://schemas.microsoft.com/office/powerpoint/2010/main" val="97749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sz="3200" dirty="0">
                <a:effectLst/>
                <a:latin typeface="Source Sans Pro" panose="020B0503030403020204" pitchFamily="34" charset="0"/>
                <a:ea typeface="Times New Roman" panose="02020603050405020304" pitchFamily="18" charset="0"/>
                <a:cs typeface="Times New Roman" panose="02020603050405020304" pitchFamily="18" charset="0"/>
              </a:rPr>
              <a:t>Mortality</a:t>
            </a:r>
            <a:endParaRPr lang="en-AU" dirty="0"/>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Numbers and age-specific rates for avoidable deaths, Aboriginal and Torres Strait Islander people, NSW, Qld, WA, SA and the NT, 2015-2019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AIHW, 2024 [27]</a:t>
            </a:r>
          </a:p>
        </p:txBody>
      </p:sp>
      <p:graphicFrame>
        <p:nvGraphicFramePr>
          <p:cNvPr id="6" name="Table 5">
            <a:extLst>
              <a:ext uri="{FF2B5EF4-FFF2-40B4-BE49-F238E27FC236}">
                <a16:creationId xmlns:a16="http://schemas.microsoft.com/office/drawing/2014/main" id="{7A0B1D97-4510-BC7D-B72F-D2C2784B2A52}"/>
              </a:ext>
            </a:extLst>
          </p:cNvPr>
          <p:cNvGraphicFramePr>
            <a:graphicFrameLocks noGrp="1"/>
          </p:cNvGraphicFramePr>
          <p:nvPr>
            <p:extLst>
              <p:ext uri="{D42A27DB-BD31-4B8C-83A1-F6EECF244321}">
                <p14:modId xmlns:p14="http://schemas.microsoft.com/office/powerpoint/2010/main" val="3549183524"/>
              </p:ext>
            </p:extLst>
          </p:nvPr>
        </p:nvGraphicFramePr>
        <p:xfrm>
          <a:off x="1549400" y="2374900"/>
          <a:ext cx="13436600" cy="5616000"/>
        </p:xfrm>
        <a:graphic>
          <a:graphicData uri="http://schemas.openxmlformats.org/drawingml/2006/table">
            <a:tbl>
              <a:tblPr firstRow="1" firstCol="1" bandRow="1">
                <a:tableStyleId>{10A1B5D5-9B99-4C35-A422-299274C87663}</a:tableStyleId>
              </a:tblPr>
              <a:tblGrid>
                <a:gridCol w="5952093">
                  <a:extLst>
                    <a:ext uri="{9D8B030D-6E8A-4147-A177-3AD203B41FA5}">
                      <a16:colId xmlns:a16="http://schemas.microsoft.com/office/drawing/2014/main" val="3031598544"/>
                    </a:ext>
                  </a:extLst>
                </a:gridCol>
                <a:gridCol w="3696704">
                  <a:extLst>
                    <a:ext uri="{9D8B030D-6E8A-4147-A177-3AD203B41FA5}">
                      <a16:colId xmlns:a16="http://schemas.microsoft.com/office/drawing/2014/main" val="1891738572"/>
                    </a:ext>
                  </a:extLst>
                </a:gridCol>
                <a:gridCol w="3787803">
                  <a:extLst>
                    <a:ext uri="{9D8B030D-6E8A-4147-A177-3AD203B41FA5}">
                      <a16:colId xmlns:a16="http://schemas.microsoft.com/office/drawing/2014/main" val="3335765283"/>
                    </a:ext>
                  </a:extLst>
                </a:gridCol>
              </a:tblGrid>
              <a:tr h="432000">
                <a:tc rowSpan="2">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Age-group (years)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extLst>
                  <a:ext uri="{0D108BD9-81ED-4DB2-BD59-A6C34878D82A}">
                    <a16:rowId xmlns:a16="http://schemas.microsoft.com/office/drawing/2014/main" val="2677082004"/>
                  </a:ext>
                </a:extLst>
              </a:tr>
              <a:tr h="432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Number</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Rate per 100,000</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4259891092"/>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Less than 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26519671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3435431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69362624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72571804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25-34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690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560708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2484357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45-54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1,457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402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11128379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1,678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44958415"/>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1,580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1,383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75531589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 crude rate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7,366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208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688551210"/>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 age-standardised rate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7,366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613100083"/>
                  </a:ext>
                </a:extLst>
              </a:tr>
            </a:tbl>
          </a:graphicData>
        </a:graphic>
      </p:graphicFrame>
    </p:spTree>
    <p:extLst>
      <p:ext uri="{BB962C8B-B14F-4D97-AF65-F5344CB8AC3E}">
        <p14:creationId xmlns:p14="http://schemas.microsoft.com/office/powerpoint/2010/main" val="3708691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798C1-7F35-C4F6-F70C-E0FB25571799}"/>
              </a:ext>
            </a:extLst>
          </p:cNvPr>
          <p:cNvSpPr>
            <a:spLocks noGrp="1"/>
          </p:cNvSpPr>
          <p:nvPr>
            <p:ph type="title"/>
          </p:nvPr>
        </p:nvSpPr>
        <p:spPr>
          <a:xfrm>
            <a:off x="1564299" y="970002"/>
            <a:ext cx="11211901" cy="553998"/>
          </a:xfrm>
          <a:prstGeom prst="rect">
            <a:avLst/>
          </a:prstGeom>
        </p:spPr>
        <p:txBody>
          <a:bodyPr/>
          <a:lstStyle/>
          <a:p>
            <a:r>
              <a:rPr lang="en-AU" dirty="0"/>
              <a:t>Hospitalisation</a:t>
            </a:r>
          </a:p>
        </p:txBody>
      </p:sp>
      <p:sp>
        <p:nvSpPr>
          <p:cNvPr id="7" name="Text Placeholder 6">
            <a:extLst>
              <a:ext uri="{FF2B5EF4-FFF2-40B4-BE49-F238E27FC236}">
                <a16:creationId xmlns:a16="http://schemas.microsoft.com/office/drawing/2014/main" id="{D4CD8318-EC54-A850-9485-B5C2DF8F2A62}"/>
              </a:ext>
            </a:extLst>
          </p:cNvPr>
          <p:cNvSpPr>
            <a:spLocks noGrp="1"/>
          </p:cNvSpPr>
          <p:nvPr>
            <p:ph type="body" sz="quarter" idx="10"/>
          </p:nvPr>
        </p:nvSpPr>
        <p:spPr>
          <a:xfrm>
            <a:off x="1549400" y="1828800"/>
            <a:ext cx="13345502" cy="5510212"/>
          </a:xfrm>
        </p:spPr>
        <p:txBody>
          <a:bodyPr lIns="0" tIns="0" rIns="0" bIns="0"/>
          <a:lstStyle/>
          <a:p>
            <a:r>
              <a:rPr lang="en-US" dirty="0"/>
              <a:t>In 2022-23, 5.4% of all hospital separations were for Aboriginal and Torres Strait Islander people.</a:t>
            </a:r>
          </a:p>
          <a:p>
            <a:r>
              <a:rPr lang="en-US" dirty="0"/>
              <a:t>In 2022-23, the age-</a:t>
            </a:r>
            <a:r>
              <a:rPr lang="en-US" dirty="0" err="1"/>
              <a:t>standardised</a:t>
            </a:r>
            <a:r>
              <a:rPr lang="en-US" dirty="0"/>
              <a:t> hospital separation rate for Aboriginal and Torres Strait Islander people was 914 per 1,000, with the highest rate in the NT of 2,380 per 1,000.</a:t>
            </a:r>
          </a:p>
          <a:p>
            <a:r>
              <a:rPr lang="en-US" dirty="0"/>
              <a:t>In 2017-19, age-specific hospital separation rates (excluding dialysis) for Aboriginal and Torres Strait Islander people increased with age (except for 0-4 year-olds among males and females, and 35-44 year-olds among females), with the highest rate in the 65 years and over age-group.</a:t>
            </a:r>
          </a:p>
          <a:p>
            <a:r>
              <a:rPr lang="en-US" dirty="0"/>
              <a:t>In 2022-23, the main cause of </a:t>
            </a:r>
            <a:r>
              <a:rPr lang="en-US" dirty="0" err="1"/>
              <a:t>hospitalisation</a:t>
            </a:r>
            <a:r>
              <a:rPr lang="en-US" dirty="0"/>
              <a:t> for Aboriginal and Torres Strait Islander people was for ‘Factors influencing health status and contact with health services’ (mostly for care involving dialysis), responsible for 46% of all Aboriginal and Torres Strait Islander hospital separations.</a:t>
            </a:r>
          </a:p>
          <a:p>
            <a:r>
              <a:rPr lang="en-US" dirty="0"/>
              <a:t>In 2022-23, the age-</a:t>
            </a:r>
            <a:r>
              <a:rPr lang="en-US" dirty="0" err="1"/>
              <a:t>standardised</a:t>
            </a:r>
            <a:r>
              <a:rPr lang="en-US" dirty="0"/>
              <a:t> rate of overall potentially preventable </a:t>
            </a:r>
            <a:r>
              <a:rPr lang="en-US" dirty="0" err="1"/>
              <a:t>hospitalisations</a:t>
            </a:r>
            <a:r>
              <a:rPr lang="en-US" dirty="0"/>
              <a:t> for Aboriginal and Torres Strait Islander people was 66 per 1,000. </a:t>
            </a:r>
          </a:p>
          <a:p>
            <a:endParaRPr lang="en-AU" dirty="0"/>
          </a:p>
        </p:txBody>
      </p:sp>
    </p:spTree>
    <p:extLst>
      <p:ext uri="{BB962C8B-B14F-4D97-AF65-F5344CB8AC3E}">
        <p14:creationId xmlns:p14="http://schemas.microsoft.com/office/powerpoint/2010/main" val="275065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421701" cy="661988"/>
          </a:xfrm>
        </p:spPr>
        <p:txBody>
          <a:bodyPr lIns="0" tIns="0" rIns="0" bIns="0"/>
          <a:lstStyle/>
          <a:p>
            <a:r>
              <a:rPr lang="en-US" dirty="0"/>
              <a:t>Numbers of hospital separations and age-</a:t>
            </a:r>
            <a:r>
              <a:rPr lang="en-US" dirty="0" err="1"/>
              <a:t>standardised</a:t>
            </a:r>
            <a:r>
              <a:rPr lang="en-US" dirty="0"/>
              <a:t> hospital separation rates for Aboriginal and Torres Strait Islander people, by jurisdiction, 2022-23</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490724" y="8680450"/>
            <a:ext cx="10066276" cy="463550"/>
          </a:xfrm>
        </p:spPr>
        <p:txBody>
          <a:bodyPr lIns="0" tIns="0" rIns="0" bIns="0"/>
          <a:lstStyle/>
          <a:p>
            <a:r>
              <a:rPr lang="en-AU" dirty="0"/>
              <a:t>Source: AIHW, 2024 [53]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1555" y="6400800"/>
            <a:ext cx="13421701" cy="762000"/>
          </a:xfrm>
        </p:spPr>
        <p:txBody>
          <a:bodyPr lIns="0" tIns="0" rIns="0" bIns="0" numCol="1" anchor="b"/>
          <a:lstStyle/>
          <a:p>
            <a:r>
              <a:rPr lang="en-US" sz="1400" dirty="0"/>
              <a:t>Notes</a:t>
            </a:r>
          </a:p>
          <a:p>
            <a:pPr marL="342900" indent="-342900">
              <a:buFont typeface="+mj-lt"/>
              <a:buAutoNum type="arabicPeriod"/>
            </a:pPr>
            <a:r>
              <a:rPr lang="en-US" sz="1400" dirty="0"/>
              <a:t>Rates per 1,000 population. 	</a:t>
            </a:r>
          </a:p>
          <a:p>
            <a:pPr marL="342900" indent="-342900">
              <a:buFont typeface="+mj-lt"/>
              <a:buAutoNum type="arabicPeriod"/>
            </a:pPr>
            <a:r>
              <a:rPr lang="en-US" sz="1400" dirty="0"/>
              <a:t>Numbers and rates for the NT are for public hospitals only; numbers and rates are not included separately for public hospitals in Tas or the ACT but included in totals where applicable. The data are not published for confidentiality reasons and low numbers.</a:t>
            </a:r>
            <a:endParaRPr lang="en-AU" sz="1400" dirty="0"/>
          </a:p>
        </p:txBody>
      </p:sp>
      <p:graphicFrame>
        <p:nvGraphicFramePr>
          <p:cNvPr id="6" name="Table 5">
            <a:extLst>
              <a:ext uri="{FF2B5EF4-FFF2-40B4-BE49-F238E27FC236}">
                <a16:creationId xmlns:a16="http://schemas.microsoft.com/office/drawing/2014/main" id="{8CB5EC29-A79D-51D4-E0D1-05C48F942C17}"/>
              </a:ext>
            </a:extLst>
          </p:cNvPr>
          <p:cNvGraphicFramePr>
            <a:graphicFrameLocks noGrp="1"/>
          </p:cNvGraphicFramePr>
          <p:nvPr>
            <p:extLst>
              <p:ext uri="{D42A27DB-BD31-4B8C-83A1-F6EECF244321}">
                <p14:modId xmlns:p14="http://schemas.microsoft.com/office/powerpoint/2010/main" val="3270339454"/>
              </p:ext>
            </p:extLst>
          </p:nvPr>
        </p:nvGraphicFramePr>
        <p:xfrm>
          <a:off x="1549400" y="2374900"/>
          <a:ext cx="13421701" cy="3744000"/>
        </p:xfrm>
        <a:graphic>
          <a:graphicData uri="http://schemas.openxmlformats.org/drawingml/2006/table">
            <a:tbl>
              <a:tblPr firstRow="1" firstCol="1" bandRow="1">
                <a:tableStyleId>{10A1B5D5-9B99-4C35-A422-299274C87663}</a:tableStyleId>
              </a:tblPr>
              <a:tblGrid>
                <a:gridCol w="5199567">
                  <a:extLst>
                    <a:ext uri="{9D8B030D-6E8A-4147-A177-3AD203B41FA5}">
                      <a16:colId xmlns:a16="http://schemas.microsoft.com/office/drawing/2014/main" val="2193252188"/>
                    </a:ext>
                  </a:extLst>
                </a:gridCol>
                <a:gridCol w="4794232">
                  <a:extLst>
                    <a:ext uri="{9D8B030D-6E8A-4147-A177-3AD203B41FA5}">
                      <a16:colId xmlns:a16="http://schemas.microsoft.com/office/drawing/2014/main" val="1259334614"/>
                    </a:ext>
                  </a:extLst>
                </a:gridCol>
                <a:gridCol w="3427902">
                  <a:extLst>
                    <a:ext uri="{9D8B030D-6E8A-4147-A177-3AD203B41FA5}">
                      <a16:colId xmlns:a16="http://schemas.microsoft.com/office/drawing/2014/main" val="785725198"/>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Number</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Rate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2784909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127,806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499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01865623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Vic</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40,331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682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431362895"/>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190,465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963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18599426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112,340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1,375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16465828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SA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38,015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1,034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952253535"/>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127,771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2,380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89206458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Australia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656,760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914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150296903"/>
                  </a:ext>
                </a:extLst>
              </a:tr>
            </a:tbl>
          </a:graphicData>
        </a:graphic>
      </p:graphicFrame>
    </p:spTree>
    <p:extLst>
      <p:ext uri="{BB962C8B-B14F-4D97-AF65-F5344CB8AC3E}">
        <p14:creationId xmlns:p14="http://schemas.microsoft.com/office/powerpoint/2010/main" val="1110044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229800"/>
          </a:xfrm>
        </p:spPr>
        <p:txBody>
          <a:bodyPr lIns="0" tIns="0" rIns="0" bIns="0"/>
          <a:lstStyle/>
          <a:p>
            <a:r>
              <a:rPr lang="en-US" dirty="0"/>
              <a:t>Age-specific hospital separation rates (excluding dialysis), by sex, Aboriginal and Torres Strait Islander people, 2017-19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2024 [27]</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1" y="7113620"/>
            <a:ext cx="13436215" cy="1032230"/>
          </a:xfrm>
        </p:spPr>
        <p:txBody>
          <a:bodyPr lIns="0" tIns="0" rIns="0" bIns="0" numCol="2" anchor="b"/>
          <a:lstStyle/>
          <a:p>
            <a:r>
              <a:rPr lang="en-US" sz="1400" dirty="0"/>
              <a:t>Notes:		</a:t>
            </a:r>
          </a:p>
          <a:p>
            <a:pPr marL="228600" indent="-228600">
              <a:buFont typeface="+mj-lt"/>
              <a:buAutoNum type="arabicPeriod"/>
            </a:pPr>
            <a:r>
              <a:rPr lang="en-US" sz="1400" dirty="0"/>
              <a:t>Rates per 1,000 population.</a:t>
            </a:r>
          </a:p>
          <a:p>
            <a:pPr marL="228600" indent="-228600">
              <a:buFont typeface="+mj-lt"/>
              <a:buAutoNum type="arabicPeriod"/>
            </a:pPr>
            <a:r>
              <a:rPr lang="en-US" sz="1400" dirty="0"/>
              <a:t>Data includes public and private hospitals in all jurisdictions.</a:t>
            </a:r>
          </a:p>
          <a:p>
            <a:pPr marL="228600" indent="-228600">
              <a:buFont typeface="+mj-lt"/>
              <a:buAutoNum type="arabicPeriod"/>
            </a:pPr>
            <a:r>
              <a:rPr lang="en-US" sz="1400" dirty="0"/>
              <a:t>Age-</a:t>
            </a:r>
            <a:r>
              <a:rPr lang="en-US" sz="1400" dirty="0" err="1"/>
              <a:t>standardised</a:t>
            </a:r>
            <a:r>
              <a:rPr lang="en-US" sz="1400" dirty="0"/>
              <a:t> using the Australian 2001 standard population.</a:t>
            </a:r>
            <a:endParaRPr lang="en-AU" sz="1400" dirty="0"/>
          </a:p>
        </p:txBody>
      </p:sp>
      <p:graphicFrame>
        <p:nvGraphicFramePr>
          <p:cNvPr id="6" name="Table 5">
            <a:extLst>
              <a:ext uri="{FF2B5EF4-FFF2-40B4-BE49-F238E27FC236}">
                <a16:creationId xmlns:a16="http://schemas.microsoft.com/office/drawing/2014/main" id="{478E4B24-1C90-7FA3-DD27-D147CC8F1698}"/>
              </a:ext>
            </a:extLst>
          </p:cNvPr>
          <p:cNvGraphicFramePr>
            <a:graphicFrameLocks noGrp="1"/>
          </p:cNvGraphicFramePr>
          <p:nvPr>
            <p:extLst>
              <p:ext uri="{D42A27DB-BD31-4B8C-83A1-F6EECF244321}">
                <p14:modId xmlns:p14="http://schemas.microsoft.com/office/powerpoint/2010/main" val="2834105164"/>
              </p:ext>
            </p:extLst>
          </p:nvPr>
        </p:nvGraphicFramePr>
        <p:xfrm>
          <a:off x="1549400" y="2374900"/>
          <a:ext cx="13428960" cy="4860000"/>
        </p:xfrm>
        <a:graphic>
          <a:graphicData uri="http://schemas.openxmlformats.org/drawingml/2006/table">
            <a:tbl>
              <a:tblPr firstRow="1" firstCol="1" bandRow="1">
                <a:tableStyleId>{10A1B5D5-9B99-4C35-A422-299274C87663}</a:tableStyleId>
              </a:tblPr>
              <a:tblGrid>
                <a:gridCol w="3357240">
                  <a:extLst>
                    <a:ext uri="{9D8B030D-6E8A-4147-A177-3AD203B41FA5}">
                      <a16:colId xmlns:a16="http://schemas.microsoft.com/office/drawing/2014/main" val="4228477310"/>
                    </a:ext>
                  </a:extLst>
                </a:gridCol>
                <a:gridCol w="3357240">
                  <a:extLst>
                    <a:ext uri="{9D8B030D-6E8A-4147-A177-3AD203B41FA5}">
                      <a16:colId xmlns:a16="http://schemas.microsoft.com/office/drawing/2014/main" val="1070519635"/>
                    </a:ext>
                  </a:extLst>
                </a:gridCol>
                <a:gridCol w="3357240">
                  <a:extLst>
                    <a:ext uri="{9D8B030D-6E8A-4147-A177-3AD203B41FA5}">
                      <a16:colId xmlns:a16="http://schemas.microsoft.com/office/drawing/2014/main" val="3886309052"/>
                    </a:ext>
                  </a:extLst>
                </a:gridCol>
                <a:gridCol w="3357240">
                  <a:extLst>
                    <a:ext uri="{9D8B030D-6E8A-4147-A177-3AD203B41FA5}">
                      <a16:colId xmlns:a16="http://schemas.microsoft.com/office/drawing/2014/main" val="100385247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Age-group (years)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Persons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93557438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284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322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53269223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48205736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277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48805097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25-34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242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402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117341993"/>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384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469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319898605"/>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45-54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567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699783170"/>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661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56706374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948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3315357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(age-standardised rate)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422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520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470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06745418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(crude rate)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312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427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369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618281540"/>
                  </a:ext>
                </a:extLst>
              </a:tr>
            </a:tbl>
          </a:graphicData>
        </a:graphic>
      </p:graphicFrame>
    </p:spTree>
    <p:extLst>
      <p:ext uri="{BB962C8B-B14F-4D97-AF65-F5344CB8AC3E}">
        <p14:creationId xmlns:p14="http://schemas.microsoft.com/office/powerpoint/2010/main" val="280771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Numbers, proportions (%), and age-</a:t>
            </a:r>
            <a:r>
              <a:rPr lang="en-US" dirty="0" err="1"/>
              <a:t>standardised</a:t>
            </a:r>
            <a:r>
              <a:rPr lang="en-US" dirty="0"/>
              <a:t> </a:t>
            </a:r>
            <a:r>
              <a:rPr lang="en-US" dirty="0" err="1"/>
              <a:t>hospitalisation</a:t>
            </a:r>
            <a:r>
              <a:rPr lang="en-US" dirty="0"/>
              <a:t> rates for leading causes of hospital separations among Aboriginal and Torres Strait Islander people, Australia, 2022-23</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57042" y="8680450"/>
            <a:ext cx="9999957" cy="463550"/>
          </a:xfrm>
        </p:spPr>
        <p:txBody>
          <a:bodyPr lIns="0" tIns="0" rIns="0" bIns="0"/>
          <a:lstStyle/>
          <a:p>
            <a:r>
              <a:rPr lang="en-AU" dirty="0"/>
              <a:t>Source: AIHW, 2024 [53]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9742" y="7772400"/>
            <a:ext cx="13716000" cy="464583"/>
          </a:xfrm>
        </p:spPr>
        <p:txBody>
          <a:bodyPr lIns="0" tIns="0" rIns="0" bIns="0" numCol="1"/>
          <a:lstStyle/>
          <a:p>
            <a:r>
              <a:rPr lang="en-US" dirty="0"/>
              <a:t>Notes:	</a:t>
            </a:r>
          </a:p>
          <a:p>
            <a:pPr marL="228600" indent="-228600">
              <a:buFont typeface="+mj-lt"/>
              <a:buAutoNum type="arabicPeriod"/>
            </a:pPr>
            <a:r>
              <a:rPr lang="en-US" dirty="0"/>
              <a:t>Hospital separation rates per 1,000 population.</a:t>
            </a:r>
          </a:p>
          <a:p>
            <a:pPr marL="228600" indent="-228600">
              <a:buFont typeface="+mj-lt"/>
              <a:buAutoNum type="arabicPeriod"/>
            </a:pPr>
            <a:r>
              <a:rPr lang="en-US" dirty="0" err="1"/>
              <a:t>Hospitalisation</a:t>
            </a:r>
            <a:r>
              <a:rPr lang="en-US" dirty="0"/>
              <a:t> data for Tas, the ACT and the NT include only public hospitals.</a:t>
            </a:r>
          </a:p>
          <a:p>
            <a:pPr marL="228600" indent="-228600">
              <a:buFont typeface="+mj-lt"/>
              <a:buAutoNum type="arabicPeriod"/>
            </a:pPr>
            <a:r>
              <a:rPr lang="en-US" dirty="0"/>
              <a:t>Some principal diagnoses have been excluded.	</a:t>
            </a:r>
          </a:p>
        </p:txBody>
      </p:sp>
      <p:graphicFrame>
        <p:nvGraphicFramePr>
          <p:cNvPr id="6" name="Table 5">
            <a:extLst>
              <a:ext uri="{FF2B5EF4-FFF2-40B4-BE49-F238E27FC236}">
                <a16:creationId xmlns:a16="http://schemas.microsoft.com/office/drawing/2014/main" id="{FA7BD517-82D2-CBC9-5097-685CCC594D94}"/>
              </a:ext>
            </a:extLst>
          </p:cNvPr>
          <p:cNvGraphicFramePr>
            <a:graphicFrameLocks noGrp="1"/>
          </p:cNvGraphicFramePr>
          <p:nvPr>
            <p:extLst>
              <p:ext uri="{D42A27DB-BD31-4B8C-83A1-F6EECF244321}">
                <p14:modId xmlns:p14="http://schemas.microsoft.com/office/powerpoint/2010/main" val="1543842447"/>
              </p:ext>
            </p:extLst>
          </p:nvPr>
        </p:nvGraphicFramePr>
        <p:xfrm>
          <a:off x="1574800" y="2362200"/>
          <a:ext cx="13442460" cy="5380320"/>
        </p:xfrm>
        <a:graphic>
          <a:graphicData uri="http://schemas.openxmlformats.org/drawingml/2006/table">
            <a:tbl>
              <a:tblPr firstRow="1" firstCol="1" bandRow="1">
                <a:tableStyleId>{10A1B5D5-9B99-4C35-A422-299274C87663}</a:tableStyleId>
              </a:tblPr>
              <a:tblGrid>
                <a:gridCol w="6781800">
                  <a:extLst>
                    <a:ext uri="{9D8B030D-6E8A-4147-A177-3AD203B41FA5}">
                      <a16:colId xmlns:a16="http://schemas.microsoft.com/office/drawing/2014/main" val="3304201495"/>
                    </a:ext>
                  </a:extLst>
                </a:gridCol>
                <a:gridCol w="2220220">
                  <a:extLst>
                    <a:ext uri="{9D8B030D-6E8A-4147-A177-3AD203B41FA5}">
                      <a16:colId xmlns:a16="http://schemas.microsoft.com/office/drawing/2014/main" val="1331995543"/>
                    </a:ext>
                  </a:extLst>
                </a:gridCol>
                <a:gridCol w="2220220">
                  <a:extLst>
                    <a:ext uri="{9D8B030D-6E8A-4147-A177-3AD203B41FA5}">
                      <a16:colId xmlns:a16="http://schemas.microsoft.com/office/drawing/2014/main" val="3586412152"/>
                    </a:ext>
                  </a:extLst>
                </a:gridCol>
                <a:gridCol w="2220220">
                  <a:extLst>
                    <a:ext uri="{9D8B030D-6E8A-4147-A177-3AD203B41FA5}">
                      <a16:colId xmlns:a16="http://schemas.microsoft.com/office/drawing/2014/main" val="4076005882"/>
                    </a:ext>
                  </a:extLst>
                </a:gridCol>
              </a:tblGrid>
              <a:tr h="426719">
                <a:tc>
                  <a:txBody>
                    <a:bodyPr/>
                    <a:lstStyle/>
                    <a:p>
                      <a:pPr marL="0" marR="0" lvl="0" indent="0" algn="l" defTabSz="914400" eaLnBrk="1" fontAlgn="auto" hangingPunct="1">
                        <a:lnSpc>
                          <a:spcPct val="100000"/>
                        </a:lnSpc>
                        <a:spcBef>
                          <a:spcPts val="0"/>
                        </a:spcBef>
                        <a:spcAft>
                          <a:spcPts val="500"/>
                        </a:spcAft>
                        <a:buFontTx/>
                        <a:buNone/>
                      </a:pPr>
                      <a:r>
                        <a:rPr lang="en-AU" sz="1400" b="1" u="none" strike="noStrike" kern="0" cap="none" spc="0" normalizeH="0" baseline="0" dirty="0">
                          <a:solidFill>
                            <a:schemeClr val="bg1">
                              <a:lumMod val="100000"/>
                            </a:schemeClr>
                          </a:solidFill>
                          <a:effectLst/>
                          <a:latin typeface="Source Sans Pro" panose="020B0503030403020204" pitchFamily="34" charset="0"/>
                          <a:sym typeface=""/>
                        </a:rPr>
                        <a:t>Principal diagnosis (ICD)</a:t>
                      </a:r>
                      <a:endPar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400" b="1" u="none" strike="noStrike" kern="0" cap="none" spc="0" normalizeH="0" baseline="0" dirty="0">
                          <a:solidFill>
                            <a:schemeClr val="bg1">
                              <a:lumMod val="100000"/>
                            </a:schemeClr>
                          </a:solidFill>
                          <a:effectLst/>
                          <a:latin typeface="Source Sans Pro" panose="020B0503030403020204" pitchFamily="34" charset="0"/>
                          <a:sym typeface=""/>
                        </a:rPr>
                        <a:t>Number of separations</a:t>
                      </a:r>
                      <a:endPar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400" b="1" u="none" strike="noStrike" kern="0" cap="none" spc="0" normalizeH="0" baseline="0" dirty="0">
                          <a:solidFill>
                            <a:schemeClr val="bg1">
                              <a:lumMod val="100000"/>
                            </a:schemeClr>
                          </a:solidFill>
                          <a:effectLst/>
                          <a:latin typeface="Source Sans Pro" panose="020B0503030403020204" pitchFamily="34" charset="0"/>
                          <a:sym typeface=""/>
                        </a:rPr>
                        <a:t>Proportion of separations (%)</a:t>
                      </a:r>
                      <a:endPar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400" b="1" u="none" strike="noStrike" kern="0" cap="none" spc="0" normalizeH="0" baseline="0" dirty="0">
                          <a:solidFill>
                            <a:schemeClr val="bg1">
                              <a:lumMod val="100000"/>
                            </a:schemeClr>
                          </a:solidFill>
                          <a:effectLst/>
                          <a:latin typeface="Source Sans Pro" panose="020B0503030403020204" pitchFamily="34" charset="0"/>
                          <a:sym typeface=""/>
                        </a:rPr>
                        <a:t>Age-standardised separation rate</a:t>
                      </a:r>
                      <a:endParaRPr lang="en-AU" sz="14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295280292"/>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Injury, poisoning and certain other consequences of external causes </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43,070</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6.6</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51</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727569912"/>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Symptoms, signs and abnormal clinical and laboratory findings, not elsewhere classified </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38,914</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5.9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50</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711975332"/>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digestive system</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35,437</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5.4</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45</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832175540"/>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Pregnancy, childbirth and the puerperium</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34,940</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5.3</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33</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142696563"/>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respiratory system </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32,501</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4.9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39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683341882"/>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Mental and behavioural disorders</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27,645</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4.2</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34</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406821885"/>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genitourinary system</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19,366</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2.9</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26</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959305579"/>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circulatory system</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18,439</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2.8</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30</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450081485"/>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musculoskeletal system and connective tissue</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18,137</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2.8</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26</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310171254"/>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Endocrine, nutritional and metabolic diseases</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13,789</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2.1</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19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105964607"/>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skin and subcutaneous tissue</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13,273</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2.0</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16</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480400616"/>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Neoplasms</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12,570</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1.9</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20</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419140614"/>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Diseases of the nervous system</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10,121</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1.5</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13</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621005318"/>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Certain infectious and parasitic diseases </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10,109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1.5</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12</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331479692"/>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Factors influencing health status and contact with health services</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a:solidFill>
                            <a:srgbClr val="000000"/>
                          </a:solidFill>
                          <a:effectLst/>
                          <a:latin typeface="Source Sans Pro" panose="020B0503030403020204" pitchFamily="34" charset="0"/>
                        </a:rPr>
                        <a:t>301,049</a:t>
                      </a:r>
                      <a:endParaRPr lang="en-AU" sz="20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46</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476</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264372060"/>
                  </a:ext>
                </a:extLst>
              </a:tr>
              <a:tr h="309600">
                <a:tc>
                  <a:txBody>
                    <a:bodyPr/>
                    <a:lstStyle/>
                    <a:p>
                      <a:pPr fontAlgn="ctr">
                        <a:lnSpc>
                          <a:spcPts val="1300"/>
                        </a:lnSpc>
                        <a:spcBef>
                          <a:spcPts val="285"/>
                        </a:spcBef>
                        <a:spcAft>
                          <a:spcPts val="565"/>
                        </a:spcAft>
                      </a:pPr>
                      <a:r>
                        <a:rPr lang="en-GB" sz="1400" b="0" kern="100" dirty="0">
                          <a:solidFill>
                            <a:srgbClr val="000000"/>
                          </a:solidFill>
                          <a:effectLst/>
                          <a:latin typeface="Source Sans Pro" panose="020B0503030403020204" pitchFamily="34" charset="0"/>
                        </a:rPr>
                        <a:t>All causes </a:t>
                      </a:r>
                      <a:endParaRPr lang="en-AU" sz="2000" b="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656,760</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100</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400" kern="100" dirty="0">
                          <a:solidFill>
                            <a:srgbClr val="000000"/>
                          </a:solidFill>
                          <a:effectLst/>
                          <a:latin typeface="Source Sans Pro" panose="020B0503030403020204" pitchFamily="34" charset="0"/>
                        </a:rPr>
                        <a:t>921</a:t>
                      </a:r>
                      <a:endParaRPr lang="en-AU" sz="20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029842949"/>
                  </a:ext>
                </a:extLst>
              </a:tr>
            </a:tbl>
          </a:graphicData>
        </a:graphic>
      </p:graphicFrame>
    </p:spTree>
    <p:extLst>
      <p:ext uri="{BB962C8B-B14F-4D97-AF65-F5344CB8AC3E}">
        <p14:creationId xmlns:p14="http://schemas.microsoft.com/office/powerpoint/2010/main" val="383403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US" dirty="0"/>
              <a:t>Australian Indigenous Health</a:t>
            </a:r>
            <a:r>
              <a:rPr lang="en-US" i="1" dirty="0"/>
              <a:t>InfoNet</a:t>
            </a:r>
            <a:endParaRPr lang="en-AU" i="1" dirty="0"/>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49400" y="1828800"/>
            <a:ext cx="13449300" cy="5562600"/>
          </a:xfrm>
        </p:spPr>
        <p:txBody>
          <a:bodyPr lIns="0" tIns="0" rIns="0" bIns="0"/>
          <a:lstStyle/>
          <a:p>
            <a:pPr marL="0" indent="0" algn="l">
              <a:buNone/>
            </a:pPr>
            <a:r>
              <a:rPr lang="en-US" dirty="0"/>
              <a:t>The mandate of the Australian Indigenous Health</a:t>
            </a:r>
            <a:r>
              <a:rPr lang="en-US" i="1" dirty="0"/>
              <a:t>InfoNet </a:t>
            </a:r>
            <a:r>
              <a:rPr lang="en-US" dirty="0"/>
              <a:t>(Health</a:t>
            </a:r>
            <a:r>
              <a:rPr lang="en-US" i="1" dirty="0"/>
              <a:t>InfoNet</a:t>
            </a:r>
            <a:r>
              <a:rPr lang="en-US" dirty="0"/>
              <a:t>) is to contribute to improvements in Aboriginal and Torres Strait Islander health by making relevant, high-quality knowledge and information easily accessible to policy makers, health service providers, program managers, clinicians and other health professionals (including Aboriginal and Torres Strait Islander Health Workers and Health Practitioners) and researchers. </a:t>
            </a:r>
          </a:p>
          <a:p>
            <a:pPr marL="0" indent="0" algn="l">
              <a:buNone/>
            </a:pPr>
            <a:r>
              <a:rPr lang="en-US" dirty="0"/>
              <a:t>The Health</a:t>
            </a:r>
            <a:r>
              <a:rPr lang="en-US" i="1" dirty="0"/>
              <a:t>InfoNet</a:t>
            </a:r>
            <a:r>
              <a:rPr lang="en-US" dirty="0"/>
              <a:t> also provides easy-to-read and summarised material for students and the general community.</a:t>
            </a:r>
          </a:p>
          <a:p>
            <a:pPr marL="0" indent="0" algn="l">
              <a:buNone/>
            </a:pPr>
            <a:r>
              <a:rPr lang="en-US" dirty="0"/>
              <a:t>The Health</a:t>
            </a:r>
            <a:r>
              <a:rPr lang="en-US" i="1" dirty="0"/>
              <a:t>InfoNet</a:t>
            </a:r>
            <a:r>
              <a:rPr lang="en-US" dirty="0"/>
              <a:t> achieves its commitment by undertaking research into various aspects of Aboriginal and Torres Strait Islander health and disseminating the results (and other relevant knowledge and information) mainly via Health</a:t>
            </a:r>
            <a:r>
              <a:rPr lang="en-US" i="1" dirty="0"/>
              <a:t>InfoNet</a:t>
            </a:r>
            <a:r>
              <a:rPr lang="en-US" dirty="0"/>
              <a:t> websites (</a:t>
            </a:r>
            <a:r>
              <a:rPr lang="en-US" dirty="0">
                <a:solidFill>
                  <a:srgbClr val="E55F25"/>
                </a:solidFill>
                <a:hlinkClick r:id="rId2">
                  <a:extLst>
                    <a:ext uri="{A12FA001-AC4F-418D-AE19-62706E023703}">
                      <ahyp:hlinkClr xmlns:ahyp="http://schemas.microsoft.com/office/drawing/2018/hyperlinkcolor" val="tx"/>
                    </a:ext>
                  </a:extLst>
                </a:hlinkClick>
              </a:rPr>
              <a:t>https://healthinfonet.ecu.edu.au</a:t>
            </a:r>
            <a:r>
              <a:rPr lang="en-US" dirty="0"/>
              <a:t>), the Alcohol and Other Drugs Knowledge Centre (</a:t>
            </a:r>
            <a:r>
              <a:rPr lang="en-US" dirty="0">
                <a:solidFill>
                  <a:srgbClr val="E55F25"/>
                </a:solidFill>
                <a:hlinkClick r:id="rId3">
                  <a:extLst>
                    <a:ext uri="{A12FA001-AC4F-418D-AE19-62706E023703}">
                      <ahyp:hlinkClr xmlns:ahyp="http://schemas.microsoft.com/office/drawing/2018/hyperlinkcolor" val="tx"/>
                    </a:ext>
                  </a:extLst>
                </a:hlinkClick>
              </a:rPr>
              <a:t>https://aodknowledgecentre.ecu.edu.au</a:t>
            </a:r>
            <a:r>
              <a:rPr lang="en-US" dirty="0"/>
              <a:t>), Tackling Indigenous Smoking (</a:t>
            </a:r>
            <a:r>
              <a:rPr lang="en-US" dirty="0">
                <a:solidFill>
                  <a:srgbClr val="E55F25"/>
                </a:solidFill>
                <a:hlinkClick r:id="rId4">
                  <a:extLst>
                    <a:ext uri="{A12FA001-AC4F-418D-AE19-62706E023703}">
                      <ahyp:hlinkClr xmlns:ahyp="http://schemas.microsoft.com/office/drawing/2018/hyperlinkcolor" val="tx"/>
                    </a:ext>
                  </a:extLst>
                </a:hlinkClick>
              </a:rPr>
              <a:t>https://tacklingsmoking.org.au</a:t>
            </a:r>
            <a:r>
              <a:rPr lang="en-US" dirty="0"/>
              <a:t>) and WellMob (</a:t>
            </a:r>
            <a:r>
              <a:rPr lang="en-US" dirty="0">
                <a:solidFill>
                  <a:srgbClr val="E55F25"/>
                </a:solidFill>
                <a:hlinkClick r:id="rId5">
                  <a:extLst>
                    <a:ext uri="{A12FA001-AC4F-418D-AE19-62706E023703}">
                      <ahyp:hlinkClr xmlns:ahyp="http://schemas.microsoft.com/office/drawing/2018/hyperlinkcolor" val="tx"/>
                    </a:ext>
                  </a:extLst>
                </a:hlinkClick>
              </a:rPr>
              <a:t>https://wellmob.org.au</a:t>
            </a:r>
            <a:r>
              <a:rPr lang="en-US" dirty="0"/>
              <a:t>). </a:t>
            </a:r>
          </a:p>
          <a:p>
            <a:pPr marL="0" indent="0" algn="l">
              <a:buNone/>
            </a:pPr>
            <a:r>
              <a:rPr lang="en-US" dirty="0"/>
              <a:t>The research involves analysis and synthesis of data and other information obtained from academic, professional, government and other sources. The Health</a:t>
            </a:r>
            <a:r>
              <a:rPr lang="en-US" i="1" dirty="0"/>
              <a:t>InfoNet</a:t>
            </a:r>
            <a:r>
              <a:rPr lang="en-US" dirty="0"/>
              <a:t>’s work in knowledge exchange aims to facilitate the transfer of pure and applied research into policy and practice to address the needs of a wide range of users.</a:t>
            </a:r>
          </a:p>
          <a:p>
            <a:pPr marL="0" indent="0" algn="l">
              <a:buNone/>
            </a:pPr>
            <a:r>
              <a:rPr lang="en-US" sz="2000" dirty="0">
                <a:latin typeface="Source Sans Pro" panose="020B0503030403020204" pitchFamily="34" charset="0"/>
              </a:rPr>
              <a:t>We acknowledge and pay our deepest respects to Elders past, present and emerging throughout the country. In particular, we pay our respects to the </a:t>
            </a:r>
            <a:r>
              <a:rPr lang="en-US" sz="2000" dirty="0" err="1">
                <a:latin typeface="Source Sans Pro" panose="020B0503030403020204" pitchFamily="34" charset="0"/>
              </a:rPr>
              <a:t>Whadjuk</a:t>
            </a:r>
            <a:r>
              <a:rPr lang="en-US" sz="2000" dirty="0">
                <a:latin typeface="Source Sans Pro" panose="020B0503030403020204" pitchFamily="34" charset="0"/>
              </a:rPr>
              <a:t> </a:t>
            </a:r>
            <a:r>
              <a:rPr lang="en-US" sz="2000" dirty="0" err="1">
                <a:latin typeface="Source Sans Pro" panose="020B0503030403020204" pitchFamily="34" charset="0"/>
              </a:rPr>
              <a:t>Noongar</a:t>
            </a:r>
            <a:r>
              <a:rPr lang="en-US" sz="2000" dirty="0">
                <a:latin typeface="Source Sans Pro" panose="020B0503030403020204" pitchFamily="34" charset="0"/>
              </a:rPr>
              <a:t> peoples of Western Australia on whose Country our offices are located (</a:t>
            </a:r>
            <a:r>
              <a:rPr lang="en-US" sz="2000" dirty="0">
                <a:solidFill>
                  <a:srgbClr val="E55F25"/>
                </a:solidFill>
                <a:latin typeface="Source Sans Pro" panose="020B0503030403020204" pitchFamily="34" charset="0"/>
                <a:hlinkClick r:id="rId6">
                  <a:extLst>
                    <a:ext uri="{A12FA001-AC4F-418D-AE19-62706E023703}">
                      <ahyp:hlinkClr xmlns:ahyp="http://schemas.microsoft.com/office/drawing/2018/hyperlinkcolor" val="tx"/>
                    </a:ext>
                  </a:extLst>
                </a:hlinkClick>
              </a:rPr>
              <a:t>https://healthinfonet.ecu.edu.au/acknowledging-country</a:t>
            </a:r>
            <a:r>
              <a:rPr lang="en-US" sz="2000" dirty="0">
                <a:latin typeface="Source Sans Pro" panose="020B0503030403020204" pitchFamily="34" charset="0"/>
              </a:rPr>
              <a:t>).</a:t>
            </a:r>
          </a:p>
          <a:p>
            <a:pPr marL="0" indent="0" algn="l">
              <a:buNone/>
            </a:pPr>
            <a:endParaRPr lang="en-US" dirty="0"/>
          </a:p>
        </p:txBody>
      </p:sp>
    </p:spTree>
    <p:extLst>
      <p:ext uri="{BB962C8B-B14F-4D97-AF65-F5344CB8AC3E}">
        <p14:creationId xmlns:p14="http://schemas.microsoft.com/office/powerpoint/2010/main" val="17915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Age-</a:t>
            </a:r>
            <a:r>
              <a:rPr lang="en-US" dirty="0" err="1"/>
              <a:t>standardised</a:t>
            </a:r>
            <a:r>
              <a:rPr lang="en-US" dirty="0"/>
              <a:t> hospital separation rates for selected potentially preventable </a:t>
            </a:r>
            <a:r>
              <a:rPr lang="en-US" dirty="0" err="1"/>
              <a:t>hospitalisations</a:t>
            </a:r>
            <a:r>
              <a:rPr lang="en-US" dirty="0"/>
              <a:t> for Aboriginal and Torres Strait Islander people, by condition type, by jurisdiction, all hospitals, 2022-23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1481" y="8680450"/>
            <a:ext cx="10071719" cy="463550"/>
          </a:xfrm>
        </p:spPr>
        <p:txBody>
          <a:bodyPr lIns="0" tIns="0" rIns="0" bIns="0"/>
          <a:lstStyle/>
          <a:p>
            <a:r>
              <a:rPr lang="en-AU" dirty="0"/>
              <a:t>Source: AIHW, 2024 [53]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4876800"/>
            <a:ext cx="7630501" cy="463550"/>
          </a:xfrm>
        </p:spPr>
        <p:txBody>
          <a:bodyPr lIns="0" tIns="0" rIns="0" bIns="0"/>
          <a:lstStyle/>
          <a:p>
            <a:r>
              <a:rPr lang="en-US" sz="1400" dirty="0"/>
              <a:t>Note: Rates are per 1,000 population. </a:t>
            </a:r>
            <a:endParaRPr lang="en-AU" sz="1400" dirty="0"/>
          </a:p>
        </p:txBody>
      </p:sp>
      <p:graphicFrame>
        <p:nvGraphicFramePr>
          <p:cNvPr id="6" name="Table 5">
            <a:extLst>
              <a:ext uri="{FF2B5EF4-FFF2-40B4-BE49-F238E27FC236}">
                <a16:creationId xmlns:a16="http://schemas.microsoft.com/office/drawing/2014/main" id="{D0F3FA32-92A4-2EA9-7BAF-FC645AA802F4}"/>
              </a:ext>
            </a:extLst>
          </p:cNvPr>
          <p:cNvGraphicFramePr>
            <a:graphicFrameLocks noGrp="1"/>
          </p:cNvGraphicFramePr>
          <p:nvPr>
            <p:extLst>
              <p:ext uri="{D42A27DB-BD31-4B8C-83A1-F6EECF244321}">
                <p14:modId xmlns:p14="http://schemas.microsoft.com/office/powerpoint/2010/main" val="4143320406"/>
              </p:ext>
            </p:extLst>
          </p:nvPr>
        </p:nvGraphicFramePr>
        <p:xfrm>
          <a:off x="1549400" y="2374900"/>
          <a:ext cx="13421707" cy="2340000"/>
        </p:xfrm>
        <a:graphic>
          <a:graphicData uri="http://schemas.openxmlformats.org/drawingml/2006/table">
            <a:tbl>
              <a:tblPr firstRow="1" firstCol="1" bandRow="1">
                <a:tableStyleId>{10A1B5D5-9B99-4C35-A422-299274C87663}</a:tableStyleId>
              </a:tblPr>
              <a:tblGrid>
                <a:gridCol w="3717811">
                  <a:extLst>
                    <a:ext uri="{9D8B030D-6E8A-4147-A177-3AD203B41FA5}">
                      <a16:colId xmlns:a16="http://schemas.microsoft.com/office/drawing/2014/main" val="192387084"/>
                    </a:ext>
                  </a:extLst>
                </a:gridCol>
                <a:gridCol w="1035895">
                  <a:extLst>
                    <a:ext uri="{9D8B030D-6E8A-4147-A177-3AD203B41FA5}">
                      <a16:colId xmlns:a16="http://schemas.microsoft.com/office/drawing/2014/main" val="2170836371"/>
                    </a:ext>
                  </a:extLst>
                </a:gridCol>
                <a:gridCol w="1035895">
                  <a:extLst>
                    <a:ext uri="{9D8B030D-6E8A-4147-A177-3AD203B41FA5}">
                      <a16:colId xmlns:a16="http://schemas.microsoft.com/office/drawing/2014/main" val="1029962761"/>
                    </a:ext>
                  </a:extLst>
                </a:gridCol>
                <a:gridCol w="1035895">
                  <a:extLst>
                    <a:ext uri="{9D8B030D-6E8A-4147-A177-3AD203B41FA5}">
                      <a16:colId xmlns:a16="http://schemas.microsoft.com/office/drawing/2014/main" val="1331820900"/>
                    </a:ext>
                  </a:extLst>
                </a:gridCol>
                <a:gridCol w="1035895">
                  <a:extLst>
                    <a:ext uri="{9D8B030D-6E8A-4147-A177-3AD203B41FA5}">
                      <a16:colId xmlns:a16="http://schemas.microsoft.com/office/drawing/2014/main" val="3092957542"/>
                    </a:ext>
                  </a:extLst>
                </a:gridCol>
                <a:gridCol w="1035895">
                  <a:extLst>
                    <a:ext uri="{9D8B030D-6E8A-4147-A177-3AD203B41FA5}">
                      <a16:colId xmlns:a16="http://schemas.microsoft.com/office/drawing/2014/main" val="3775471484"/>
                    </a:ext>
                  </a:extLst>
                </a:gridCol>
                <a:gridCol w="1035895">
                  <a:extLst>
                    <a:ext uri="{9D8B030D-6E8A-4147-A177-3AD203B41FA5}">
                      <a16:colId xmlns:a16="http://schemas.microsoft.com/office/drawing/2014/main" val="1154514277"/>
                    </a:ext>
                  </a:extLst>
                </a:gridCol>
                <a:gridCol w="1035895">
                  <a:extLst>
                    <a:ext uri="{9D8B030D-6E8A-4147-A177-3AD203B41FA5}">
                      <a16:colId xmlns:a16="http://schemas.microsoft.com/office/drawing/2014/main" val="62542362"/>
                    </a:ext>
                  </a:extLst>
                </a:gridCol>
                <a:gridCol w="1035895">
                  <a:extLst>
                    <a:ext uri="{9D8B030D-6E8A-4147-A177-3AD203B41FA5}">
                      <a16:colId xmlns:a16="http://schemas.microsoft.com/office/drawing/2014/main" val="1202316498"/>
                    </a:ext>
                  </a:extLst>
                </a:gridCol>
                <a:gridCol w="1416736">
                  <a:extLst>
                    <a:ext uri="{9D8B030D-6E8A-4147-A177-3AD203B41FA5}">
                      <a16:colId xmlns:a16="http://schemas.microsoft.com/office/drawing/2014/main" val="1446319950"/>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NSW</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Vic</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Qld</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WA</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SA</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Tas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ACT</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NT</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Australia</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85134816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Vaccine preventable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7.5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9.5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063323811"/>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Acute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6360450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Chronic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04684118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Total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73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86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71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139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66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45628736"/>
                  </a:ext>
                </a:extLst>
              </a:tr>
            </a:tbl>
          </a:graphicData>
        </a:graphic>
      </p:graphicFrame>
    </p:spTree>
    <p:extLst>
      <p:ext uri="{BB962C8B-B14F-4D97-AF65-F5344CB8AC3E}">
        <p14:creationId xmlns:p14="http://schemas.microsoft.com/office/powerpoint/2010/main" val="213971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Hospitalisation</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64299" y="1800000"/>
            <a:ext cx="13338244" cy="661988"/>
          </a:xfrm>
        </p:spPr>
        <p:txBody>
          <a:bodyPr lIns="0" tIns="0" rIns="0" bIns="0"/>
          <a:lstStyle/>
          <a:p>
            <a:r>
              <a:rPr lang="en-US" dirty="0"/>
              <a:t>Age-</a:t>
            </a:r>
            <a:r>
              <a:rPr lang="en-US" dirty="0" err="1"/>
              <a:t>standardised</a:t>
            </a:r>
            <a:r>
              <a:rPr lang="en-US" dirty="0"/>
              <a:t> hospital separation rates for potentially preventable </a:t>
            </a:r>
            <a:r>
              <a:rPr lang="en-US" dirty="0" err="1"/>
              <a:t>hospitalisations</a:t>
            </a:r>
            <a:r>
              <a:rPr lang="en-US" dirty="0"/>
              <a:t> for Aboriginal and Torres Strait Islander people, by condition type, by remoteness, 2022-23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AIHW, 2024 [53]</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4953000"/>
            <a:ext cx="13338244" cy="685800"/>
          </a:xfrm>
        </p:spPr>
        <p:txBody>
          <a:bodyPr lIns="0" tIns="0" rIns="0" bIns="0" anchor="b"/>
          <a:lstStyle/>
          <a:p>
            <a:r>
              <a:rPr lang="en-US" sz="1400" dirty="0"/>
              <a:t>Notes:	</a:t>
            </a:r>
          </a:p>
          <a:p>
            <a:pPr marL="228600" indent="-228600">
              <a:buFont typeface="+mj-lt"/>
              <a:buAutoNum type="arabicPeriod"/>
            </a:pPr>
            <a:r>
              <a:rPr lang="en-US" sz="1400" dirty="0"/>
              <a:t>Rates are per 1,000 population.</a:t>
            </a:r>
          </a:p>
          <a:p>
            <a:pPr marL="228600" indent="-228600">
              <a:buFont typeface="+mj-lt"/>
              <a:buAutoNum type="arabicPeriod"/>
            </a:pPr>
            <a:r>
              <a:rPr lang="en-US" sz="1400" dirty="0"/>
              <a:t>Data are from public and private hospitals in all jurisdictions.</a:t>
            </a:r>
          </a:p>
        </p:txBody>
      </p:sp>
      <p:graphicFrame>
        <p:nvGraphicFramePr>
          <p:cNvPr id="6" name="Table 5">
            <a:extLst>
              <a:ext uri="{FF2B5EF4-FFF2-40B4-BE49-F238E27FC236}">
                <a16:creationId xmlns:a16="http://schemas.microsoft.com/office/drawing/2014/main" id="{815FB34D-B2BA-2B91-E353-C17D6C0DA9B0}"/>
              </a:ext>
            </a:extLst>
          </p:cNvPr>
          <p:cNvGraphicFramePr>
            <a:graphicFrameLocks noGrp="1"/>
          </p:cNvGraphicFramePr>
          <p:nvPr>
            <p:extLst>
              <p:ext uri="{D42A27DB-BD31-4B8C-83A1-F6EECF244321}">
                <p14:modId xmlns:p14="http://schemas.microsoft.com/office/powerpoint/2010/main" val="669040047"/>
              </p:ext>
            </p:extLst>
          </p:nvPr>
        </p:nvGraphicFramePr>
        <p:xfrm>
          <a:off x="1564299" y="2448000"/>
          <a:ext cx="13497900" cy="2340000"/>
        </p:xfrm>
        <a:graphic>
          <a:graphicData uri="http://schemas.openxmlformats.org/drawingml/2006/table">
            <a:tbl>
              <a:tblPr firstRow="1" firstCol="1" bandRow="1">
                <a:tableStyleId>{10A1B5D5-9B99-4C35-A422-299274C87663}</a:tableStyleId>
              </a:tblPr>
              <a:tblGrid>
                <a:gridCol w="3374475">
                  <a:extLst>
                    <a:ext uri="{9D8B030D-6E8A-4147-A177-3AD203B41FA5}">
                      <a16:colId xmlns:a16="http://schemas.microsoft.com/office/drawing/2014/main" val="366457095"/>
                    </a:ext>
                  </a:extLst>
                </a:gridCol>
                <a:gridCol w="3374475">
                  <a:extLst>
                    <a:ext uri="{9D8B030D-6E8A-4147-A177-3AD203B41FA5}">
                      <a16:colId xmlns:a16="http://schemas.microsoft.com/office/drawing/2014/main" val="2943579152"/>
                    </a:ext>
                  </a:extLst>
                </a:gridCol>
                <a:gridCol w="3374475">
                  <a:extLst>
                    <a:ext uri="{9D8B030D-6E8A-4147-A177-3AD203B41FA5}">
                      <a16:colId xmlns:a16="http://schemas.microsoft.com/office/drawing/2014/main" val="3874588285"/>
                    </a:ext>
                  </a:extLst>
                </a:gridCol>
                <a:gridCol w="3374475">
                  <a:extLst>
                    <a:ext uri="{9D8B030D-6E8A-4147-A177-3AD203B41FA5}">
                      <a16:colId xmlns:a16="http://schemas.microsoft.com/office/drawing/2014/main" val="3504523883"/>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Major cities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Regional</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Remote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93412183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Vaccine preventable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800" kern="100" dirty="0">
                          <a:solidFill>
                            <a:srgbClr val="000000"/>
                          </a:solidFill>
                          <a:effectLst/>
                          <a:latin typeface="Source Sans Pro" panose="020B0503030403020204" pitchFamily="34" charset="0"/>
                        </a:rPr>
                        <a:t>6.6</a:t>
                      </a:r>
                      <a:endParaRPr lang="en-AU" sz="18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6.9</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27</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1364915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Acute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800" kern="100" dirty="0">
                          <a:solidFill>
                            <a:srgbClr val="000000"/>
                          </a:solidFill>
                          <a:effectLst/>
                          <a:latin typeface="Source Sans Pro" panose="020B0503030403020204" pitchFamily="34" charset="0"/>
                        </a:rPr>
                        <a:t>26</a:t>
                      </a:r>
                      <a:endParaRPr lang="en-AU" sz="18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27</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47</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409467094"/>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Chronic conditions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800" kern="100" dirty="0">
                          <a:solidFill>
                            <a:srgbClr val="000000"/>
                          </a:solidFill>
                          <a:effectLst/>
                          <a:latin typeface="Source Sans Pro" panose="020B0503030403020204" pitchFamily="34" charset="0"/>
                        </a:rPr>
                        <a:t>28</a:t>
                      </a:r>
                      <a:endParaRPr lang="en-AU" sz="18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32</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52</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829104027"/>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Total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800" kern="100">
                          <a:solidFill>
                            <a:srgbClr val="000000"/>
                          </a:solidFill>
                          <a:effectLst/>
                          <a:latin typeface="Source Sans Pro" panose="020B0503030403020204" pitchFamily="34" charset="0"/>
                        </a:rPr>
                        <a:t>60</a:t>
                      </a:r>
                      <a:endParaRPr lang="en-AU" sz="18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dirty="0">
                          <a:solidFill>
                            <a:srgbClr val="000000"/>
                          </a:solidFill>
                          <a:effectLst/>
                          <a:latin typeface="Source Sans Pro" panose="020B0503030403020204" pitchFamily="34" charset="0"/>
                        </a:rPr>
                        <a:t>65</a:t>
                      </a:r>
                      <a:endParaRPr lang="en-AU" sz="18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800" kern="100" dirty="0">
                          <a:solidFill>
                            <a:srgbClr val="000000"/>
                          </a:solidFill>
                          <a:effectLst/>
                          <a:latin typeface="Source Sans Pro" panose="020B0503030403020204" pitchFamily="34" charset="0"/>
                        </a:rPr>
                        <a:t>121</a:t>
                      </a:r>
                      <a:endParaRPr lang="en-AU" sz="18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505115158"/>
                  </a:ext>
                </a:extLst>
              </a:tr>
            </a:tbl>
          </a:graphicData>
        </a:graphic>
      </p:graphicFrame>
    </p:spTree>
    <p:extLst>
      <p:ext uri="{BB962C8B-B14F-4D97-AF65-F5344CB8AC3E}">
        <p14:creationId xmlns:p14="http://schemas.microsoft.com/office/powerpoint/2010/main" val="512353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Cardiovascular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21701" cy="5510212"/>
          </a:xfrm>
        </p:spPr>
        <p:txBody>
          <a:bodyPr lIns="0" tIns="0" rIns="0" bIns="0"/>
          <a:lstStyle/>
          <a:p>
            <a:r>
              <a:rPr lang="en-US" dirty="0"/>
              <a:t>In 2022-23, 14% of Aboriginal and Torres Strait Islander people reported having cardiovascular disease (CVD).</a:t>
            </a:r>
          </a:p>
          <a:p>
            <a:r>
              <a:rPr lang="en-US" dirty="0"/>
              <a:t>In 2023, in Qld, WA, SA and the NT combined, there were 282 new diagnoses of rheumatic heart disease (RHD) among Aboriginal and Torres Strait Islander people, at a crude rate of 56 per 100,000.</a:t>
            </a:r>
          </a:p>
          <a:p>
            <a:r>
              <a:rPr lang="en-US" dirty="0"/>
              <a:t>In 2022-23, there were 18,439 hospital separations for CVD among Aboriginal and Torres Strait Islander people, representing 5.2% of all Aboriginal and Torres Strait Islander hospital separations (excluding dialysis).</a:t>
            </a:r>
          </a:p>
          <a:p>
            <a:r>
              <a:rPr lang="en-US" dirty="0"/>
              <a:t>In 2023, IHD was the leading specific cause of death for Aboriginal and Torres Strait Islander people living in NSW, Qld, WA, SA and the NT.</a:t>
            </a:r>
          </a:p>
          <a:p>
            <a:endParaRPr lang="en-AU" dirty="0"/>
          </a:p>
        </p:txBody>
      </p:sp>
    </p:spTree>
    <p:extLst>
      <p:ext uri="{BB962C8B-B14F-4D97-AF65-F5344CB8AC3E}">
        <p14:creationId xmlns:p14="http://schemas.microsoft.com/office/powerpoint/2010/main" val="318273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Cardiovascular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Long-term circulatory diseases among Aboriginal and Torres Strait Islander people, by age-group and remoteness, all jurisdictions, 2022-23, proportion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ABS, 2024 [19]</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49400" y="6781800"/>
            <a:ext cx="13460848" cy="838200"/>
          </a:xfrm>
        </p:spPr>
        <p:txBody>
          <a:bodyPr lIns="0" tIns="0" rIns="0" bIns="0" numCol="1" anchor="b"/>
          <a:lstStyle/>
          <a:p>
            <a:r>
              <a:rPr lang="en-US" sz="1400" dirty="0"/>
              <a:t>Note:	</a:t>
            </a:r>
          </a:p>
          <a:p>
            <a:r>
              <a:rPr lang="en-US" sz="1400" dirty="0"/>
              <a:t>‘Other diseases of the circulatory system’ includes tachycardia, haemorrhoids, varicose veins, low blood pressure, cardiac murmurs and cardiac sounds, abnormalities of heartbeat, other heart disease, other diseases of the circulatory system, other diseases of the veins and lymphatic vessels and other diseases of the circulatory system.</a:t>
            </a:r>
          </a:p>
          <a:p>
            <a:r>
              <a:rPr lang="en-US" sz="1400" dirty="0"/>
              <a:t>* This proportion has a high margin of error and should be used with caution.</a:t>
            </a:r>
          </a:p>
        </p:txBody>
      </p:sp>
      <p:graphicFrame>
        <p:nvGraphicFramePr>
          <p:cNvPr id="7" name="Table 6">
            <a:extLst>
              <a:ext uri="{FF2B5EF4-FFF2-40B4-BE49-F238E27FC236}">
                <a16:creationId xmlns:a16="http://schemas.microsoft.com/office/drawing/2014/main" id="{1AFA541D-3423-9676-9DE9-881A1ACF609C}"/>
              </a:ext>
            </a:extLst>
          </p:cNvPr>
          <p:cNvGraphicFramePr>
            <a:graphicFrameLocks noGrp="1"/>
          </p:cNvGraphicFramePr>
          <p:nvPr>
            <p:extLst>
              <p:ext uri="{D42A27DB-BD31-4B8C-83A1-F6EECF244321}">
                <p14:modId xmlns:p14="http://schemas.microsoft.com/office/powerpoint/2010/main" val="1626753396"/>
              </p:ext>
            </p:extLst>
          </p:nvPr>
        </p:nvGraphicFramePr>
        <p:xfrm>
          <a:off x="1569019" y="2374900"/>
          <a:ext cx="13416975" cy="4267389"/>
        </p:xfrm>
        <a:graphic>
          <a:graphicData uri="http://schemas.openxmlformats.org/drawingml/2006/table">
            <a:tbl>
              <a:tblPr firstRow="1" bandRow="1">
                <a:tableStyleId>{10A1B5D5-9B99-4C35-A422-299274C87663}</a:tableStyleId>
              </a:tblPr>
              <a:tblGrid>
                <a:gridCol w="3739581">
                  <a:extLst>
                    <a:ext uri="{9D8B030D-6E8A-4147-A177-3AD203B41FA5}">
                      <a16:colId xmlns:a16="http://schemas.microsoft.com/office/drawing/2014/main" val="2732552209"/>
                    </a:ext>
                  </a:extLst>
                </a:gridCol>
                <a:gridCol w="1075266">
                  <a:extLst>
                    <a:ext uri="{9D8B030D-6E8A-4147-A177-3AD203B41FA5}">
                      <a16:colId xmlns:a16="http://schemas.microsoft.com/office/drawing/2014/main" val="3023663086"/>
                    </a:ext>
                  </a:extLst>
                </a:gridCol>
                <a:gridCol w="1075266">
                  <a:extLst>
                    <a:ext uri="{9D8B030D-6E8A-4147-A177-3AD203B41FA5}">
                      <a16:colId xmlns:a16="http://schemas.microsoft.com/office/drawing/2014/main" val="3976163806"/>
                    </a:ext>
                  </a:extLst>
                </a:gridCol>
                <a:gridCol w="1075266">
                  <a:extLst>
                    <a:ext uri="{9D8B030D-6E8A-4147-A177-3AD203B41FA5}">
                      <a16:colId xmlns:a16="http://schemas.microsoft.com/office/drawing/2014/main" val="1168360620"/>
                    </a:ext>
                  </a:extLst>
                </a:gridCol>
                <a:gridCol w="1075266">
                  <a:extLst>
                    <a:ext uri="{9D8B030D-6E8A-4147-A177-3AD203B41FA5}">
                      <a16:colId xmlns:a16="http://schemas.microsoft.com/office/drawing/2014/main" val="3521176414"/>
                    </a:ext>
                  </a:extLst>
                </a:gridCol>
                <a:gridCol w="1075266">
                  <a:extLst>
                    <a:ext uri="{9D8B030D-6E8A-4147-A177-3AD203B41FA5}">
                      <a16:colId xmlns:a16="http://schemas.microsoft.com/office/drawing/2014/main" val="51159786"/>
                    </a:ext>
                  </a:extLst>
                </a:gridCol>
                <a:gridCol w="1075266">
                  <a:extLst>
                    <a:ext uri="{9D8B030D-6E8A-4147-A177-3AD203B41FA5}">
                      <a16:colId xmlns:a16="http://schemas.microsoft.com/office/drawing/2014/main" val="735446288"/>
                    </a:ext>
                  </a:extLst>
                </a:gridCol>
                <a:gridCol w="1075266">
                  <a:extLst>
                    <a:ext uri="{9D8B030D-6E8A-4147-A177-3AD203B41FA5}">
                      <a16:colId xmlns:a16="http://schemas.microsoft.com/office/drawing/2014/main" val="3237575363"/>
                    </a:ext>
                  </a:extLst>
                </a:gridCol>
                <a:gridCol w="1075266">
                  <a:extLst>
                    <a:ext uri="{9D8B030D-6E8A-4147-A177-3AD203B41FA5}">
                      <a16:colId xmlns:a16="http://schemas.microsoft.com/office/drawing/2014/main" val="160607948"/>
                    </a:ext>
                  </a:extLst>
                </a:gridCol>
                <a:gridCol w="1075266">
                  <a:extLst>
                    <a:ext uri="{9D8B030D-6E8A-4147-A177-3AD203B41FA5}">
                      <a16:colId xmlns:a16="http://schemas.microsoft.com/office/drawing/2014/main" val="157642005"/>
                    </a:ext>
                  </a:extLst>
                </a:gridCol>
              </a:tblGrid>
              <a:tr h="667389">
                <a:tc rowSpan="2">
                  <a:txBody>
                    <a:bodyPr/>
                    <a:lstStyle/>
                    <a:p>
                      <a:pPr indent="-179705" fontAlgn="ctr">
                        <a:lnSpc>
                          <a:spcPts val="1300"/>
                        </a:lnSpc>
                        <a:spcBef>
                          <a:spcPts val="285"/>
                        </a:spcBef>
                        <a:spcAft>
                          <a:spcPts val="565"/>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gridSpan="6">
                  <a:txBody>
                    <a:bodyPr/>
                    <a:lstStyle/>
                    <a:p>
                      <a:pPr indent="-179705" algn="ctr" fontAlgn="ctr">
                        <a:lnSpc>
                          <a:spcPts val="1300"/>
                        </a:lnSpc>
                        <a:spcBef>
                          <a:spcPts val="285"/>
                        </a:spcBef>
                        <a:spcAft>
                          <a:spcPts val="565"/>
                        </a:spcAft>
                      </a:pPr>
                      <a:r>
                        <a:rPr lang="en-AU" sz="1700" kern="100" dirty="0">
                          <a:effectLst/>
                          <a:latin typeface="Source Sans Pro" panose="020B0503030403020204" pitchFamily="34" charset="0"/>
                        </a:rPr>
                        <a:t>Age-group (years)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indent="-179705" algn="ctr" fontAlgn="ctr">
                        <a:lnSpc>
                          <a:spcPts val="1300"/>
                        </a:lnSpc>
                        <a:spcBef>
                          <a:spcPts val="285"/>
                        </a:spcBef>
                        <a:spcAft>
                          <a:spcPts val="565"/>
                        </a:spcAft>
                      </a:pPr>
                      <a:r>
                        <a:rPr lang="en-AU" sz="1700" kern="100" dirty="0">
                          <a:effectLst/>
                          <a:latin typeface="Source Sans Pro" panose="020B0503030403020204" pitchFamily="34" charset="0"/>
                        </a:rPr>
                        <a:t>Remoteness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hMerge="1">
                  <a:txBody>
                    <a:bodyPr/>
                    <a:lstStyle/>
                    <a:p>
                      <a:endParaRPr lang="en-AU"/>
                    </a:p>
                  </a:txBody>
                  <a:tcPr/>
                </a:tc>
                <a:tc>
                  <a:txBody>
                    <a:bodyPr/>
                    <a:lstStyle/>
                    <a:p>
                      <a:pPr indent="-179705" algn="ctr" fontAlgn="ctr">
                        <a:lnSpc>
                          <a:spcPts val="1300"/>
                        </a:lnSpc>
                        <a:spcBef>
                          <a:spcPts val="285"/>
                        </a:spcBef>
                        <a:spcAft>
                          <a:spcPts val="565"/>
                        </a:spcAft>
                      </a:pPr>
                      <a:r>
                        <a:rPr lang="en-AU" sz="1700" kern="100">
                          <a:effectLst/>
                          <a:latin typeface="Source Sans Pro" panose="020B0503030403020204" pitchFamily="34" charset="0"/>
                        </a:rPr>
                        <a:t> </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extLst>
                  <a:ext uri="{0D108BD9-81ED-4DB2-BD59-A6C34878D82A}">
                    <a16:rowId xmlns:a16="http://schemas.microsoft.com/office/drawing/2014/main" val="3137259633"/>
                  </a:ext>
                </a:extLst>
              </a:tr>
              <a:tr h="720000">
                <a:tc vMerge="1">
                  <a:txBody>
                    <a:bodyPr/>
                    <a:lstStyle/>
                    <a:p>
                      <a:endParaRPr lang="en-AU"/>
                    </a:p>
                  </a:txBody>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0-14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15-24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25-34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35-44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45-54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55+</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Non-Remote</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Remote</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indent="-179705" algn="ct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Total</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extLst>
                  <a:ext uri="{0D108BD9-81ED-4DB2-BD59-A6C34878D82A}">
                    <a16:rowId xmlns:a16="http://schemas.microsoft.com/office/drawing/2014/main" val="2012012678"/>
                  </a:ext>
                </a:extLst>
              </a:tr>
              <a:tr h="720000">
                <a:tc>
                  <a:txBody>
                    <a:bodyPr/>
                    <a:lstStyle/>
                    <a:p>
                      <a:pPr indent="-179705" fontAlgn="ctr">
                        <a:lnSpc>
                          <a:spcPct val="100000"/>
                        </a:lnSpc>
                        <a:spcBef>
                          <a:spcPts val="0"/>
                        </a:spcBef>
                        <a:spcAft>
                          <a:spcPts val="0"/>
                        </a:spcAft>
                      </a:pPr>
                      <a:r>
                        <a:rPr lang="en-GB" sz="1700" kern="100" dirty="0">
                          <a:effectLst/>
                          <a:latin typeface="Source Sans Pro" panose="020B0503030403020204" pitchFamily="34" charset="0"/>
                        </a:rPr>
                        <a:t>Heart, stroke and vascular diseases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0.2*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0.0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2.0*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2.9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6.3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4.2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2.9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4.0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203085889"/>
                  </a:ext>
                </a:extLst>
              </a:tr>
              <a:tr h="720000">
                <a:tc>
                  <a:txBody>
                    <a:bodyPr/>
                    <a:lstStyle/>
                    <a:p>
                      <a:pPr indent="-179705" fontAlgn="ctr">
                        <a:lnSpc>
                          <a:spcPct val="100000"/>
                        </a:lnSpc>
                        <a:spcBef>
                          <a:spcPts val="0"/>
                        </a:spcBef>
                        <a:spcAft>
                          <a:spcPts val="0"/>
                        </a:spcAft>
                      </a:pPr>
                      <a:r>
                        <a:rPr lang="en-GB" sz="1700" kern="100">
                          <a:effectLst/>
                          <a:latin typeface="Source Sans Pro" panose="020B0503030403020204" pitchFamily="34" charset="0"/>
                        </a:rPr>
                        <a:t>Hypertension</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0.1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2.7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6.7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22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35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7.6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8.1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908832092"/>
                  </a:ext>
                </a:extLst>
              </a:tr>
              <a:tr h="720000">
                <a:tc>
                  <a:txBody>
                    <a:bodyPr/>
                    <a:lstStyle/>
                    <a:p>
                      <a:pPr indent="-179705" fontAlgn="ctr">
                        <a:lnSpc>
                          <a:spcPct val="100000"/>
                        </a:lnSpc>
                        <a:spcBef>
                          <a:spcPts val="0"/>
                        </a:spcBef>
                        <a:spcAft>
                          <a:spcPts val="0"/>
                        </a:spcAft>
                      </a:pPr>
                      <a:r>
                        <a:rPr lang="en-GB" sz="1700" kern="100" dirty="0">
                          <a:effectLst/>
                          <a:latin typeface="Source Sans Pro" panose="020B0503030403020204" pitchFamily="34" charset="0"/>
                        </a:rPr>
                        <a:t>Other diseases of the circulatory system</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4.6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3.2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4.4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5.1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5.6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a:effectLst/>
                          <a:latin typeface="Source Sans Pro" panose="020B0503030403020204" pitchFamily="34" charset="0"/>
                        </a:rPr>
                        <a:t>5.1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595449198"/>
                  </a:ext>
                </a:extLst>
              </a:tr>
              <a:tr h="720000">
                <a:tc>
                  <a:txBody>
                    <a:bodyPr/>
                    <a:lstStyle/>
                    <a:p>
                      <a:pPr indent="-179705" fontAlgn="ctr">
                        <a:lnSpc>
                          <a:spcPct val="100000"/>
                        </a:lnSpc>
                        <a:spcBef>
                          <a:spcPts val="0"/>
                        </a:spcBef>
                        <a:spcAft>
                          <a:spcPts val="0"/>
                        </a:spcAft>
                      </a:pPr>
                      <a:r>
                        <a:rPr lang="en-GB" sz="1700" kern="100" dirty="0">
                          <a:effectLst/>
                          <a:latin typeface="Source Sans Pro" panose="020B0503030403020204" pitchFamily="34" charset="0"/>
                        </a:rPr>
                        <a:t>Total circulatory system diseases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2.0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5.7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7.3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33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49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ct val="100000"/>
                        </a:lnSpc>
                        <a:spcBef>
                          <a:spcPts val="0"/>
                        </a:spcBef>
                        <a:spcAft>
                          <a:spcPts val="0"/>
                        </a:spcAft>
                      </a:pPr>
                      <a:r>
                        <a:rPr lang="en-GB" sz="1700" kern="100" dirty="0">
                          <a:effectLst/>
                          <a:latin typeface="Source Sans Pro" panose="020B0503030403020204" pitchFamily="34" charset="0"/>
                        </a:rPr>
                        <a:t>14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725414420"/>
                  </a:ext>
                </a:extLst>
              </a:tr>
            </a:tbl>
          </a:graphicData>
        </a:graphic>
      </p:graphicFrame>
    </p:spTree>
    <p:extLst>
      <p:ext uri="{BB962C8B-B14F-4D97-AF65-F5344CB8AC3E}">
        <p14:creationId xmlns:p14="http://schemas.microsoft.com/office/powerpoint/2010/main" val="2266414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Cardiovascular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Selected self-reported long-term circulatory diseases and measured high blood pressure among Aboriginal and Torres Strait Islander people, by jurisdiction, 2022-23, proportion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ABS, 2024 [19]</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49400" y="6172200"/>
            <a:ext cx="13345501" cy="609600"/>
          </a:xfrm>
        </p:spPr>
        <p:txBody>
          <a:bodyPr lIns="0" tIns="0" rIns="0" bIns="0" numCol="1" anchor="b"/>
          <a:lstStyle/>
          <a:p>
            <a:r>
              <a:rPr lang="en-US" sz="1400" dirty="0"/>
              <a:t>Notes:	</a:t>
            </a:r>
          </a:p>
          <a:p>
            <a:pPr marL="342900" indent="-342900">
              <a:buFont typeface="+mj-lt"/>
              <a:buAutoNum type="arabicPeriod"/>
            </a:pPr>
            <a:r>
              <a:rPr lang="en-US" sz="1400" dirty="0"/>
              <a:t>Data for ACT are not able to be published separately but are included in the total.</a:t>
            </a:r>
          </a:p>
          <a:p>
            <a:pPr marL="342900" indent="-342900">
              <a:buFont typeface="+mj-lt"/>
              <a:buAutoNum type="arabicPeriod"/>
            </a:pPr>
            <a:r>
              <a:rPr lang="en-US" sz="1400" dirty="0"/>
              <a:t>Data for ‘measured high blood pressure’ are for people aged 18 years and over only.</a:t>
            </a:r>
          </a:p>
        </p:txBody>
      </p:sp>
      <p:graphicFrame>
        <p:nvGraphicFramePr>
          <p:cNvPr id="6" name="Table 5">
            <a:extLst>
              <a:ext uri="{FF2B5EF4-FFF2-40B4-BE49-F238E27FC236}">
                <a16:creationId xmlns:a16="http://schemas.microsoft.com/office/drawing/2014/main" id="{F414B043-FC9D-21B2-B8BA-664ECF13C1D8}"/>
              </a:ext>
            </a:extLst>
          </p:cNvPr>
          <p:cNvGraphicFramePr>
            <a:graphicFrameLocks noGrp="1"/>
          </p:cNvGraphicFramePr>
          <p:nvPr>
            <p:extLst>
              <p:ext uri="{D42A27DB-BD31-4B8C-83A1-F6EECF244321}">
                <p14:modId xmlns:p14="http://schemas.microsoft.com/office/powerpoint/2010/main" val="3393631233"/>
              </p:ext>
            </p:extLst>
          </p:nvPr>
        </p:nvGraphicFramePr>
        <p:xfrm>
          <a:off x="1549400" y="2374900"/>
          <a:ext cx="13449298" cy="3600000"/>
        </p:xfrm>
        <a:graphic>
          <a:graphicData uri="http://schemas.openxmlformats.org/drawingml/2006/table">
            <a:tbl>
              <a:tblPr firstRow="1" bandRow="1">
                <a:tableStyleId>{10A1B5D5-9B99-4C35-A422-299274C87663}</a:tableStyleId>
              </a:tblPr>
              <a:tblGrid>
                <a:gridCol w="3269962">
                  <a:extLst>
                    <a:ext uri="{9D8B030D-6E8A-4147-A177-3AD203B41FA5}">
                      <a16:colId xmlns:a16="http://schemas.microsoft.com/office/drawing/2014/main" val="2000360448"/>
                    </a:ext>
                  </a:extLst>
                </a:gridCol>
                <a:gridCol w="1272417">
                  <a:extLst>
                    <a:ext uri="{9D8B030D-6E8A-4147-A177-3AD203B41FA5}">
                      <a16:colId xmlns:a16="http://schemas.microsoft.com/office/drawing/2014/main" val="503988643"/>
                    </a:ext>
                  </a:extLst>
                </a:gridCol>
                <a:gridCol w="1272417">
                  <a:extLst>
                    <a:ext uri="{9D8B030D-6E8A-4147-A177-3AD203B41FA5}">
                      <a16:colId xmlns:a16="http://schemas.microsoft.com/office/drawing/2014/main" val="765087512"/>
                    </a:ext>
                  </a:extLst>
                </a:gridCol>
                <a:gridCol w="1272417">
                  <a:extLst>
                    <a:ext uri="{9D8B030D-6E8A-4147-A177-3AD203B41FA5}">
                      <a16:colId xmlns:a16="http://schemas.microsoft.com/office/drawing/2014/main" val="2898948386"/>
                    </a:ext>
                  </a:extLst>
                </a:gridCol>
                <a:gridCol w="1272417">
                  <a:extLst>
                    <a:ext uri="{9D8B030D-6E8A-4147-A177-3AD203B41FA5}">
                      <a16:colId xmlns:a16="http://schemas.microsoft.com/office/drawing/2014/main" val="2205529598"/>
                    </a:ext>
                  </a:extLst>
                </a:gridCol>
                <a:gridCol w="1272417">
                  <a:extLst>
                    <a:ext uri="{9D8B030D-6E8A-4147-A177-3AD203B41FA5}">
                      <a16:colId xmlns:a16="http://schemas.microsoft.com/office/drawing/2014/main" val="3925492634"/>
                    </a:ext>
                  </a:extLst>
                </a:gridCol>
                <a:gridCol w="1272417">
                  <a:extLst>
                    <a:ext uri="{9D8B030D-6E8A-4147-A177-3AD203B41FA5}">
                      <a16:colId xmlns:a16="http://schemas.microsoft.com/office/drawing/2014/main" val="1512086167"/>
                    </a:ext>
                  </a:extLst>
                </a:gridCol>
                <a:gridCol w="1272417">
                  <a:extLst>
                    <a:ext uri="{9D8B030D-6E8A-4147-A177-3AD203B41FA5}">
                      <a16:colId xmlns:a16="http://schemas.microsoft.com/office/drawing/2014/main" val="1575178087"/>
                    </a:ext>
                  </a:extLst>
                </a:gridCol>
                <a:gridCol w="1272417">
                  <a:extLst>
                    <a:ext uri="{9D8B030D-6E8A-4147-A177-3AD203B41FA5}">
                      <a16:colId xmlns:a16="http://schemas.microsoft.com/office/drawing/2014/main" val="1484596448"/>
                    </a:ext>
                  </a:extLst>
                </a:gridCol>
              </a:tblGrid>
              <a:tr h="720000">
                <a:tc rowSpan="2">
                  <a:txBody>
                    <a:bodyPr/>
                    <a:lstStyle/>
                    <a:p>
                      <a:pPr algn="l" fontAlgn="ctr">
                        <a:lnSpc>
                          <a:spcPct val="100000"/>
                        </a:lnSpc>
                        <a:spcBef>
                          <a:spcPts val="0"/>
                        </a:spcBef>
                        <a:spcAft>
                          <a:spcPts val="0"/>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gridSpan="8">
                  <a:txBody>
                    <a:bodyPr/>
                    <a:lstStyle/>
                    <a:p>
                      <a:pPr algn="ctr" fontAlgn="ctr">
                        <a:lnSpc>
                          <a:spcPct val="100000"/>
                        </a:lnSpc>
                        <a:spcBef>
                          <a:spcPts val="0"/>
                        </a:spcBef>
                        <a:spcAft>
                          <a:spcPts val="0"/>
                        </a:spcAft>
                      </a:pPr>
                      <a:r>
                        <a:rPr lang="en-AU" sz="1700" kern="100" dirty="0">
                          <a:effectLst/>
                          <a:latin typeface="Source Sans Pro" panose="020B0503030403020204" pitchFamily="34" charset="0"/>
                        </a:rPr>
                        <a:t>Jurisdiction</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936004051"/>
                  </a:ext>
                </a:extLst>
              </a:tr>
              <a:tr h="720000">
                <a:tc vMerge="1">
                  <a:txBody>
                    <a:bodyPr/>
                    <a:lstStyle/>
                    <a:p>
                      <a:endParaRPr lang="en-AU"/>
                    </a:p>
                  </a:txBody>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NSW</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Vic.</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Qld</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WA</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SA</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NT</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Tas</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a:txBody>
                    <a:bodyPr/>
                    <a:lstStyle/>
                    <a:p>
                      <a:pPr algn="ctr" fontAlgn="ctr">
                        <a:lnSpc>
                          <a:spcPct val="100000"/>
                        </a:lnSpc>
                        <a:spcBef>
                          <a:spcPts val="0"/>
                        </a:spcBef>
                        <a:spcAft>
                          <a:spcPts val="0"/>
                        </a:spcAft>
                      </a:pPr>
                      <a:r>
                        <a:rPr lang="en-AU" sz="1700" b="1" kern="100" dirty="0">
                          <a:solidFill>
                            <a:schemeClr val="bg1"/>
                          </a:solidFill>
                          <a:effectLst/>
                          <a:latin typeface="Source Sans Pro" panose="020B0503030403020204" pitchFamily="34" charset="0"/>
                        </a:rPr>
                        <a:t>Australia</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extLst>
                  <a:ext uri="{0D108BD9-81ED-4DB2-BD59-A6C34878D82A}">
                    <a16:rowId xmlns:a16="http://schemas.microsoft.com/office/drawing/2014/main" val="276966792"/>
                  </a:ext>
                </a:extLst>
              </a:tr>
              <a:tr h="720000">
                <a:tc>
                  <a:txBody>
                    <a:bodyPr/>
                    <a:lstStyle/>
                    <a:p>
                      <a:pPr algn="l"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Heart, stroke and vascular diseases</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3.1</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4.5</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5.0</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3.4</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7.0</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2.7</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5.2</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4.0</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extLst>
                  <a:ext uri="{0D108BD9-81ED-4DB2-BD59-A6C34878D82A}">
                    <a16:rowId xmlns:a16="http://schemas.microsoft.com/office/drawing/2014/main" val="2540748109"/>
                  </a:ext>
                </a:extLst>
              </a:tr>
              <a:tr h="720000">
                <a:tc>
                  <a:txBody>
                    <a:bodyPr/>
                    <a:lstStyle/>
                    <a:p>
                      <a:pPr algn="l"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Hypertension</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8.0</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9.5</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7.4</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7.2</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11</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9.1</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9.6</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8.1</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extLst>
                  <a:ext uri="{0D108BD9-81ED-4DB2-BD59-A6C34878D82A}">
                    <a16:rowId xmlns:a16="http://schemas.microsoft.com/office/drawing/2014/main" val="2003870898"/>
                  </a:ext>
                </a:extLst>
              </a:tr>
              <a:tr h="720000">
                <a:tc>
                  <a:txBody>
                    <a:bodyPr/>
                    <a:lstStyle/>
                    <a:p>
                      <a:pPr algn="l"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Measured high blood pressure (≥140/90 mmHg)</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24</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28</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24</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a:solidFill>
                            <a:schemeClr val="dk1"/>
                          </a:solidFill>
                          <a:effectLst/>
                          <a:latin typeface="Source Sans Pro" panose="020B0503030403020204" pitchFamily="34" charset="0"/>
                          <a:ea typeface="+mn-ea"/>
                          <a:cs typeface="+mn-cs"/>
                        </a:rPr>
                        <a:t>26</a:t>
                      </a:r>
                      <a:endParaRPr lang="en-AU" sz="1700" kern="10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30</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26</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23</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tc>
                  <a:txBody>
                    <a:bodyPr/>
                    <a:lstStyle/>
                    <a:p>
                      <a:pPr algn="ctr" fontAlgn="ctr">
                        <a:lnSpc>
                          <a:spcPct val="100000"/>
                        </a:lnSpc>
                        <a:spcBef>
                          <a:spcPts val="0"/>
                        </a:spcBef>
                        <a:spcAft>
                          <a:spcPts val="0"/>
                        </a:spcAft>
                      </a:pPr>
                      <a:r>
                        <a:rPr lang="en-GB" sz="1700" kern="100" dirty="0">
                          <a:solidFill>
                            <a:schemeClr val="dk1"/>
                          </a:solidFill>
                          <a:effectLst/>
                          <a:latin typeface="Source Sans Pro" panose="020B0503030403020204" pitchFamily="34" charset="0"/>
                          <a:ea typeface="+mn-ea"/>
                          <a:cs typeface="+mn-cs"/>
                        </a:rPr>
                        <a:t>25</a:t>
                      </a:r>
                      <a:endParaRPr lang="en-AU" sz="1700" kern="100" dirty="0">
                        <a:solidFill>
                          <a:schemeClr val="dk1"/>
                        </a:solidFill>
                        <a:effectLst/>
                        <a:latin typeface="Source Sans Pro" panose="020B0503030403020204" pitchFamily="34" charset="0"/>
                        <a:ea typeface="+mn-ea"/>
                        <a:cs typeface="+mn-cs"/>
                      </a:endParaRPr>
                    </a:p>
                  </a:txBody>
                  <a:tcPr marL="50800" marR="50800" marT="50800" marB="50800" anchor="ctr"/>
                </a:tc>
                <a:extLst>
                  <a:ext uri="{0D108BD9-81ED-4DB2-BD59-A6C34878D82A}">
                    <a16:rowId xmlns:a16="http://schemas.microsoft.com/office/drawing/2014/main" val="3085117012"/>
                  </a:ext>
                </a:extLst>
              </a:tr>
            </a:tbl>
          </a:graphicData>
        </a:graphic>
      </p:graphicFrame>
    </p:spTree>
    <p:extLst>
      <p:ext uri="{BB962C8B-B14F-4D97-AF65-F5344CB8AC3E}">
        <p14:creationId xmlns:p14="http://schemas.microsoft.com/office/powerpoint/2010/main" val="323162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Cardiovascular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Self-reported high cholesterol among Aboriginal and Torres Strait Islander people, by age-group and remoteness, all jurisdictions, 2022-23, proportion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AU" dirty="0"/>
              <a:t>Source: ABS, 2024 [19]</a:t>
            </a:r>
          </a:p>
        </p:txBody>
      </p:sp>
      <p:graphicFrame>
        <p:nvGraphicFramePr>
          <p:cNvPr id="7" name="Table 6">
            <a:extLst>
              <a:ext uri="{FF2B5EF4-FFF2-40B4-BE49-F238E27FC236}">
                <a16:creationId xmlns:a16="http://schemas.microsoft.com/office/drawing/2014/main" id="{6B19E665-975C-641C-73A3-4E5BE1EB1D7F}"/>
              </a:ext>
            </a:extLst>
          </p:cNvPr>
          <p:cNvGraphicFramePr>
            <a:graphicFrameLocks noGrp="1"/>
          </p:cNvGraphicFramePr>
          <p:nvPr>
            <p:extLst>
              <p:ext uri="{D42A27DB-BD31-4B8C-83A1-F6EECF244321}">
                <p14:modId xmlns:p14="http://schemas.microsoft.com/office/powerpoint/2010/main" val="248871608"/>
              </p:ext>
            </p:extLst>
          </p:nvPr>
        </p:nvGraphicFramePr>
        <p:xfrm>
          <a:off x="1549400" y="2374900"/>
          <a:ext cx="13411196" cy="2268000"/>
        </p:xfrm>
        <a:graphic>
          <a:graphicData uri="http://schemas.openxmlformats.org/drawingml/2006/table">
            <a:tbl>
              <a:tblPr firstRow="1" bandRow="1">
                <a:tableStyleId>{10A1B5D5-9B99-4C35-A422-299274C87663}</a:tableStyleId>
              </a:tblPr>
              <a:tblGrid>
                <a:gridCol w="2254473">
                  <a:extLst>
                    <a:ext uri="{9D8B030D-6E8A-4147-A177-3AD203B41FA5}">
                      <a16:colId xmlns:a16="http://schemas.microsoft.com/office/drawing/2014/main" val="2337894882"/>
                    </a:ext>
                  </a:extLst>
                </a:gridCol>
                <a:gridCol w="1149068">
                  <a:extLst>
                    <a:ext uri="{9D8B030D-6E8A-4147-A177-3AD203B41FA5}">
                      <a16:colId xmlns:a16="http://schemas.microsoft.com/office/drawing/2014/main" val="3552616652"/>
                    </a:ext>
                  </a:extLst>
                </a:gridCol>
                <a:gridCol w="1149068">
                  <a:extLst>
                    <a:ext uri="{9D8B030D-6E8A-4147-A177-3AD203B41FA5}">
                      <a16:colId xmlns:a16="http://schemas.microsoft.com/office/drawing/2014/main" val="2806788723"/>
                    </a:ext>
                  </a:extLst>
                </a:gridCol>
                <a:gridCol w="1149068">
                  <a:extLst>
                    <a:ext uri="{9D8B030D-6E8A-4147-A177-3AD203B41FA5}">
                      <a16:colId xmlns:a16="http://schemas.microsoft.com/office/drawing/2014/main" val="3680794389"/>
                    </a:ext>
                  </a:extLst>
                </a:gridCol>
                <a:gridCol w="1149068">
                  <a:extLst>
                    <a:ext uri="{9D8B030D-6E8A-4147-A177-3AD203B41FA5}">
                      <a16:colId xmlns:a16="http://schemas.microsoft.com/office/drawing/2014/main" val="1121679789"/>
                    </a:ext>
                  </a:extLst>
                </a:gridCol>
                <a:gridCol w="1149068">
                  <a:extLst>
                    <a:ext uri="{9D8B030D-6E8A-4147-A177-3AD203B41FA5}">
                      <a16:colId xmlns:a16="http://schemas.microsoft.com/office/drawing/2014/main" val="2144639060"/>
                    </a:ext>
                  </a:extLst>
                </a:gridCol>
                <a:gridCol w="1149068">
                  <a:extLst>
                    <a:ext uri="{9D8B030D-6E8A-4147-A177-3AD203B41FA5}">
                      <a16:colId xmlns:a16="http://schemas.microsoft.com/office/drawing/2014/main" val="4222481651"/>
                    </a:ext>
                  </a:extLst>
                </a:gridCol>
                <a:gridCol w="1869214">
                  <a:extLst>
                    <a:ext uri="{9D8B030D-6E8A-4147-A177-3AD203B41FA5}">
                      <a16:colId xmlns:a16="http://schemas.microsoft.com/office/drawing/2014/main" val="514625293"/>
                    </a:ext>
                  </a:extLst>
                </a:gridCol>
                <a:gridCol w="1361155">
                  <a:extLst>
                    <a:ext uri="{9D8B030D-6E8A-4147-A177-3AD203B41FA5}">
                      <a16:colId xmlns:a16="http://schemas.microsoft.com/office/drawing/2014/main" val="2236769003"/>
                    </a:ext>
                  </a:extLst>
                </a:gridCol>
                <a:gridCol w="1031946">
                  <a:extLst>
                    <a:ext uri="{9D8B030D-6E8A-4147-A177-3AD203B41FA5}">
                      <a16:colId xmlns:a16="http://schemas.microsoft.com/office/drawing/2014/main" val="2165089170"/>
                    </a:ext>
                  </a:extLst>
                </a:gridCol>
              </a:tblGrid>
              <a:tr h="720000">
                <a:tc rowSpan="2">
                  <a:txBody>
                    <a:bodyPr/>
                    <a:lstStyle/>
                    <a:p>
                      <a:pPr algn="ctr" fontAlgn="ctr">
                        <a:lnSpc>
                          <a:spcPts val="1300"/>
                        </a:lnSpc>
                        <a:spcBef>
                          <a:spcPts val="285"/>
                        </a:spcBef>
                        <a:spcAft>
                          <a:spcPts val="565"/>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gridSpan="6">
                  <a:txBody>
                    <a:bodyPr/>
                    <a:lstStyle/>
                    <a:p>
                      <a:pPr algn="ctr" fontAlgn="ctr">
                        <a:lnSpc>
                          <a:spcPts val="1300"/>
                        </a:lnSpc>
                        <a:spcBef>
                          <a:spcPts val="285"/>
                        </a:spcBef>
                        <a:spcAft>
                          <a:spcPts val="565"/>
                        </a:spcAft>
                      </a:pPr>
                      <a:r>
                        <a:rPr lang="en-AU" sz="1700" kern="100" dirty="0">
                          <a:effectLst/>
                          <a:latin typeface="Source Sans Pro" panose="020B0503030403020204" pitchFamily="34" charset="0"/>
                        </a:rPr>
                        <a:t>Age-group (years)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fontAlgn="ctr">
                        <a:lnSpc>
                          <a:spcPts val="1300"/>
                        </a:lnSpc>
                        <a:spcBef>
                          <a:spcPts val="285"/>
                        </a:spcBef>
                        <a:spcAft>
                          <a:spcPts val="565"/>
                        </a:spcAft>
                      </a:pPr>
                      <a:r>
                        <a:rPr lang="en-AU" sz="1700" kern="100">
                          <a:effectLst/>
                          <a:latin typeface="Source Sans Pro" panose="020B0503030403020204" pitchFamily="34" charset="0"/>
                        </a:rPr>
                        <a:t>Remoteness</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tc hMerge="1">
                  <a:txBody>
                    <a:bodyPr/>
                    <a:lstStyle/>
                    <a:p>
                      <a:endParaRPr lang="en-AU"/>
                    </a:p>
                  </a:txBody>
                  <a:tcPr/>
                </a:tc>
                <a:tc>
                  <a:txBody>
                    <a:bodyPr/>
                    <a:lstStyle/>
                    <a:p>
                      <a:pPr algn="ctr" fontAlgn="ctr">
                        <a:lnSpc>
                          <a:spcPts val="1300"/>
                        </a:lnSpc>
                        <a:spcBef>
                          <a:spcPts val="285"/>
                        </a:spcBef>
                        <a:spcAft>
                          <a:spcPts val="565"/>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solidFill>
                      <a:srgbClr val="EC926E"/>
                    </a:solidFill>
                  </a:tcPr>
                </a:tc>
                <a:extLst>
                  <a:ext uri="{0D108BD9-81ED-4DB2-BD59-A6C34878D82A}">
                    <a16:rowId xmlns:a16="http://schemas.microsoft.com/office/drawing/2014/main" val="3914469328"/>
                  </a:ext>
                </a:extLst>
              </a:tr>
              <a:tr h="720000">
                <a:tc vMerge="1">
                  <a:txBody>
                    <a:bodyPr/>
                    <a:lstStyle/>
                    <a:p>
                      <a:endParaRPr lang="en-AU"/>
                    </a:p>
                  </a:txBody>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0-14</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15-24</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25-34</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35-44</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45-54</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55+</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Non-Remote</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Remote</a:t>
                      </a:r>
                    </a:p>
                  </a:txBody>
                  <a:tcPr marL="68580" marR="68580" marT="71755" marB="71755" anchor="ctr">
                    <a:solidFill>
                      <a:srgbClr val="EC926E"/>
                    </a:solidFill>
                  </a:tcPr>
                </a:tc>
                <a:tc>
                  <a:txBody>
                    <a:bodyPr/>
                    <a:lstStyle/>
                    <a:p>
                      <a:pPr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Total</a:t>
                      </a:r>
                    </a:p>
                  </a:txBody>
                  <a:tcPr marL="68580" marR="68580" marT="71755" marB="71755" anchor="ctr">
                    <a:solidFill>
                      <a:srgbClr val="EC926E"/>
                    </a:solidFill>
                  </a:tcPr>
                </a:tc>
                <a:extLst>
                  <a:ext uri="{0D108BD9-81ED-4DB2-BD59-A6C34878D82A}">
                    <a16:rowId xmlns:a16="http://schemas.microsoft.com/office/drawing/2014/main" val="316445136"/>
                  </a:ext>
                </a:extLst>
              </a:tr>
              <a:tr h="828000">
                <a:tc>
                  <a:txBody>
                    <a:bodyPr/>
                    <a:lstStyle/>
                    <a:p>
                      <a:pPr algn="l" fontAlgn="ctr">
                        <a:lnSpc>
                          <a:spcPct val="100000"/>
                        </a:lnSpc>
                        <a:spcBef>
                          <a:spcPts val="0"/>
                        </a:spcBef>
                        <a:spcAft>
                          <a:spcPts val="0"/>
                        </a:spcAft>
                      </a:pPr>
                      <a:r>
                        <a:rPr lang="en-GB" sz="1700" kern="100" dirty="0">
                          <a:effectLst/>
                          <a:latin typeface="Source Sans Pro" panose="020B0503030403020204" pitchFamily="34" charset="0"/>
                        </a:rPr>
                        <a:t>Self-reported high cholesterol</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0.0</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0.0</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1.6</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4.7</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12</a:t>
                      </a:r>
                      <a:endParaRPr lang="en-AU" sz="1700" kern="10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27</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5.7</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4.8</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5.6</a:t>
                      </a:r>
                      <a:endParaRPr lang="en-AU" sz="1700" kern="100" dirty="0">
                        <a:effectLst/>
                        <a:latin typeface="Source Sans Pro" panose="020B0503030403020204" pitchFamily="34" charset="0"/>
                        <a:ea typeface="+mn-ea"/>
                        <a:cs typeface="Times New Roman" panose="02020603050405020304" pitchFamily="18" charset="0"/>
                      </a:endParaRPr>
                    </a:p>
                  </a:txBody>
                  <a:tcPr marL="50800" marR="50800" marT="50800" marB="50800" anchor="ctr"/>
                </a:tc>
                <a:extLst>
                  <a:ext uri="{0D108BD9-81ED-4DB2-BD59-A6C34878D82A}">
                    <a16:rowId xmlns:a16="http://schemas.microsoft.com/office/drawing/2014/main" val="2835256979"/>
                  </a:ext>
                </a:extLst>
              </a:tr>
            </a:tbl>
          </a:graphicData>
        </a:graphic>
      </p:graphicFrame>
    </p:spTree>
    <p:extLst>
      <p:ext uri="{BB962C8B-B14F-4D97-AF65-F5344CB8AC3E}">
        <p14:creationId xmlns:p14="http://schemas.microsoft.com/office/powerpoint/2010/main" val="2923645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Cancer</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21701" cy="6124800"/>
          </a:xfrm>
        </p:spPr>
        <p:txBody>
          <a:bodyPr lIns="0" tIns="0" rIns="0" bIns="0"/>
          <a:lstStyle/>
          <a:p>
            <a:r>
              <a:rPr lang="en-US" dirty="0"/>
              <a:t>In the 2022-23 NATSIHS, 1.1% of Aboriginal and Torres Strait Islander people reported having neoplasms as a long-term health condition.</a:t>
            </a:r>
          </a:p>
          <a:p>
            <a:r>
              <a:rPr lang="en-US" dirty="0"/>
              <a:t>In 2014-2018, there were 9,262 new cases of cancer diagnosed among Aboriginal and Torres Strait Islander people living in NSW, Vic, Qld, WA and the NT, at an average of 1,852 new cases per year.</a:t>
            </a:r>
          </a:p>
          <a:p>
            <a:r>
              <a:rPr lang="en-US" dirty="0"/>
              <a:t>In 2014-2018, the most common cancers diagnosed among Aboriginal and Torres Strait Islander people living in NSW, Vic, Qld, WA and the NT were lung cancer, breast cancer (in females), bowel and prostate cancer.</a:t>
            </a:r>
          </a:p>
          <a:p>
            <a:r>
              <a:rPr lang="en-US" dirty="0"/>
              <a:t>Survival rates indicated that of the Aboriginal and Torres Strait Islander people living in NSW, Vic, Qld, WA and the NT who were diagnosed with cancer between 2009 and 2018, just over half (55%) had survived for five years or more after their diagnosis.</a:t>
            </a:r>
          </a:p>
          <a:p>
            <a:r>
              <a:rPr lang="en-US" dirty="0"/>
              <a:t>In 2022-23, there were 12,570 hospital separations for neoplasms among Aboriginal and Torres Strait Islander people.</a:t>
            </a:r>
          </a:p>
          <a:p>
            <a:r>
              <a:rPr lang="en-US" dirty="0"/>
              <a:t>In 2023, cancers of the trachea, bronchus and lung combined were the fourth leading cause of death overall for Aboriginal and Torres Strait Islander people living in NSW, Qld, WA, SA and the NT, being responsible for 264 deaths.</a:t>
            </a:r>
          </a:p>
          <a:p>
            <a:r>
              <a:rPr lang="en-US" dirty="0"/>
              <a:t>In 2018-2022, the age-</a:t>
            </a:r>
            <a:r>
              <a:rPr lang="en-US" dirty="0" err="1"/>
              <a:t>standardised</a:t>
            </a:r>
            <a:r>
              <a:rPr lang="en-US" dirty="0"/>
              <a:t> mortality rate for cancer in NSW, Qld, WA, SA and the NT was 254 per 100,000.</a:t>
            </a:r>
          </a:p>
          <a:p>
            <a:r>
              <a:rPr lang="en-US" dirty="0"/>
              <a:t>In 2018, cancer accounted for 9.9% of the total burden of disease among Aboriginal and Torres Strait Islander people.</a:t>
            </a:r>
          </a:p>
        </p:txBody>
      </p:sp>
    </p:spTree>
    <p:extLst>
      <p:ext uri="{BB962C8B-B14F-4D97-AF65-F5344CB8AC3E}">
        <p14:creationId xmlns:p14="http://schemas.microsoft.com/office/powerpoint/2010/main" val="2767733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68400"/>
            <a:ext cx="11211901" cy="553998"/>
          </a:xfrm>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00000"/>
            <a:ext cx="13345501" cy="661988"/>
          </a:xfrm>
        </p:spPr>
        <p:txBody>
          <a:bodyPr lIns="0" tIns="0" rIns="0" bIns="0"/>
          <a:lstStyle/>
          <a:p>
            <a:r>
              <a:rPr lang="en-US" dirty="0"/>
              <a:t>Incidence of all selected and combined cancers for Aboriginal and Torres Strait Islander people by sex, NSW, Vic, Qld, WA and the NT, 2014-2018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[68]</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82442" y="7344000"/>
            <a:ext cx="13391835" cy="831600"/>
          </a:xfrm>
        </p:spPr>
        <p:txBody>
          <a:bodyPr lIns="0" tIns="0" rIns="0" bIns="0" numCol="1" anchor="b"/>
          <a:lstStyle/>
          <a:p>
            <a:r>
              <a:rPr lang="en-US" sz="1400" dirty="0"/>
              <a:t>Notes:</a:t>
            </a:r>
          </a:p>
          <a:p>
            <a:pPr marL="228600" indent="-228600">
              <a:buFont typeface="+mj-lt"/>
              <a:buAutoNum type="arabicPeriod"/>
            </a:pPr>
            <a:r>
              <a:rPr lang="en-US" sz="1400" dirty="0"/>
              <a:t>Incidence of breast and uterine cancers are for females only. Incidence of prostate cancer is for males only.</a:t>
            </a:r>
          </a:p>
          <a:p>
            <a:pPr marL="228600" indent="-228600">
              <a:buFont typeface="+mj-lt"/>
              <a:buAutoNum type="arabicPeriod"/>
            </a:pPr>
            <a:r>
              <a:rPr lang="en-US" sz="1400" dirty="0"/>
              <a:t>n/a – non-applicable.</a:t>
            </a:r>
          </a:p>
          <a:p>
            <a:pPr marL="228600" indent="-228600">
              <a:buFont typeface="+mj-lt"/>
              <a:buAutoNum type="arabicPeriod"/>
            </a:pPr>
            <a:r>
              <a:rPr lang="en-US" sz="1400" dirty="0"/>
              <a:t>All cancers combined include cancer types not listed in the table. </a:t>
            </a:r>
            <a:endParaRPr lang="en-AU" sz="1400" dirty="0"/>
          </a:p>
        </p:txBody>
      </p:sp>
      <p:graphicFrame>
        <p:nvGraphicFramePr>
          <p:cNvPr id="6" name="Table 5">
            <a:extLst>
              <a:ext uri="{FF2B5EF4-FFF2-40B4-BE49-F238E27FC236}">
                <a16:creationId xmlns:a16="http://schemas.microsoft.com/office/drawing/2014/main" id="{9C3FF823-0B96-9EE0-23D5-9B4886B898F9}"/>
              </a:ext>
            </a:extLst>
          </p:cNvPr>
          <p:cNvGraphicFramePr>
            <a:graphicFrameLocks noGrp="1"/>
          </p:cNvGraphicFramePr>
          <p:nvPr>
            <p:extLst>
              <p:ext uri="{D42A27DB-BD31-4B8C-83A1-F6EECF244321}">
                <p14:modId xmlns:p14="http://schemas.microsoft.com/office/powerpoint/2010/main" val="2646039210"/>
              </p:ext>
            </p:extLst>
          </p:nvPr>
        </p:nvGraphicFramePr>
        <p:xfrm>
          <a:off x="1564299" y="2362200"/>
          <a:ext cx="13421701" cy="4779144"/>
        </p:xfrm>
        <a:graphic>
          <a:graphicData uri="http://schemas.openxmlformats.org/drawingml/2006/table">
            <a:tbl>
              <a:tblPr firstRow="1" firstCol="1" bandRow="1">
                <a:tableStyleId>{10A1B5D5-9B99-4C35-A422-299274C87663}</a:tableStyleId>
              </a:tblPr>
              <a:tblGrid>
                <a:gridCol w="2525101">
                  <a:extLst>
                    <a:ext uri="{9D8B030D-6E8A-4147-A177-3AD203B41FA5}">
                      <a16:colId xmlns:a16="http://schemas.microsoft.com/office/drawing/2014/main" val="2296903022"/>
                    </a:ext>
                  </a:extLst>
                </a:gridCol>
                <a:gridCol w="1501409">
                  <a:extLst>
                    <a:ext uri="{9D8B030D-6E8A-4147-A177-3AD203B41FA5}">
                      <a16:colId xmlns:a16="http://schemas.microsoft.com/office/drawing/2014/main" val="4027560992"/>
                    </a:ext>
                  </a:extLst>
                </a:gridCol>
                <a:gridCol w="1927591">
                  <a:extLst>
                    <a:ext uri="{9D8B030D-6E8A-4147-A177-3AD203B41FA5}">
                      <a16:colId xmlns:a16="http://schemas.microsoft.com/office/drawing/2014/main" val="1388948588"/>
                    </a:ext>
                  </a:extLst>
                </a:gridCol>
                <a:gridCol w="1717743">
                  <a:extLst>
                    <a:ext uri="{9D8B030D-6E8A-4147-A177-3AD203B41FA5}">
                      <a16:colId xmlns:a16="http://schemas.microsoft.com/office/drawing/2014/main" val="1894560678"/>
                    </a:ext>
                  </a:extLst>
                </a:gridCol>
                <a:gridCol w="1916619">
                  <a:extLst>
                    <a:ext uri="{9D8B030D-6E8A-4147-A177-3AD203B41FA5}">
                      <a16:colId xmlns:a16="http://schemas.microsoft.com/office/drawing/2014/main" val="2003358245"/>
                    </a:ext>
                  </a:extLst>
                </a:gridCol>
                <a:gridCol w="1916619">
                  <a:extLst>
                    <a:ext uri="{9D8B030D-6E8A-4147-A177-3AD203B41FA5}">
                      <a16:colId xmlns:a16="http://schemas.microsoft.com/office/drawing/2014/main" val="993475266"/>
                    </a:ext>
                  </a:extLst>
                </a:gridCol>
                <a:gridCol w="1916619">
                  <a:extLst>
                    <a:ext uri="{9D8B030D-6E8A-4147-A177-3AD203B41FA5}">
                      <a16:colId xmlns:a16="http://schemas.microsoft.com/office/drawing/2014/main" val="1080561944"/>
                    </a:ext>
                  </a:extLst>
                </a:gridCol>
              </a:tblGrid>
              <a:tr h="470184">
                <a:tc rowSpan="2">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Cancer type</a:t>
                      </a:r>
                    </a:p>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tx1">
                              <a:lumMod val="100000"/>
                            </a:schemeClr>
                          </a:solidFill>
                          <a:effectLst/>
                          <a:latin typeface="Source Sans Pro" panose="020B0503030403020204" pitchFamily="34" charset="0"/>
                          <a:sym typeface=""/>
                        </a:rPr>
                        <a:t> </a:t>
                      </a:r>
                      <a:endParaRPr lang="en-AU" sz="1700" b="1"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Persons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extLst>
                  <a:ext uri="{0D108BD9-81ED-4DB2-BD59-A6C34878D82A}">
                    <a16:rowId xmlns:a16="http://schemas.microsoft.com/office/drawing/2014/main" val="1247108200"/>
                  </a:ext>
                </a:extLst>
              </a:tr>
              <a:tr h="518157">
                <a:tc vMerge="1">
                  <a:txBody>
                    <a:bodyPr/>
                    <a:lstStyle/>
                    <a:p>
                      <a:pPr marL="0" marR="0" lvl="0" indent="0" algn="l" defTabSz="914400" eaLnBrk="1" fontAlgn="auto" hangingPunct="1">
                        <a:lnSpc>
                          <a:spcPct val="100000"/>
                        </a:lnSpc>
                        <a:spcBef>
                          <a:spcPts val="0"/>
                        </a:spcBef>
                        <a:spcAft>
                          <a:spcPts val="500"/>
                        </a:spcAft>
                        <a:buFontTx/>
                        <a:buNone/>
                      </a:pPr>
                      <a:r>
                        <a:rPr lang="en-AU" sz="1600" b="1"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254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chemeClr val="accent1">
                        <a:lumMod val="100000"/>
                        <a:alpha val="20000"/>
                      </a:schemeClr>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new cases</a:t>
                      </a: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Average new cases (per year)</a:t>
                      </a: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new cases</a:t>
                      </a: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Average new cases (per year) </a:t>
                      </a: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Number of new cases </a:t>
                      </a: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rPr>
                        <a:t>Average new cases (per year)</a:t>
                      </a:r>
                    </a:p>
                  </a:txBody>
                  <a:tcPr marL="180000" marR="180000" marT="0" marB="0" anchor="ctr">
                    <a:solidFill>
                      <a:srgbClr val="EC926E"/>
                    </a:solidFill>
                  </a:tcPr>
                </a:tc>
                <a:extLst>
                  <a:ext uri="{0D108BD9-81ED-4DB2-BD59-A6C34878D82A}">
                    <a16:rowId xmlns:a16="http://schemas.microsoft.com/office/drawing/2014/main" val="1375220750"/>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Colorectal (bowel)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445823517"/>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Lung</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733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147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671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1,404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618907657"/>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Breast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230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230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305709489"/>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Cervical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980443226"/>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Prostate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188593299"/>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Head and neck</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153628168"/>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Uterine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132161058"/>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Liver</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390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953374092"/>
                  </a:ext>
                </a:extLst>
              </a:tr>
              <a:tr h="4212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cancers combined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4,646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4,616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9,262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1,852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138055013"/>
                  </a:ext>
                </a:extLst>
              </a:tr>
            </a:tbl>
          </a:graphicData>
        </a:graphic>
      </p:graphicFrame>
    </p:spTree>
    <p:extLst>
      <p:ext uri="{BB962C8B-B14F-4D97-AF65-F5344CB8AC3E}">
        <p14:creationId xmlns:p14="http://schemas.microsoft.com/office/powerpoint/2010/main" val="41150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Five-year approximate relative survival (%) for Aboriginal and Torres Strait Islander people by sex, for selected cancers, NSW, Vic, Qld, WA and the NT, 2009-2018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lIns="0" tIns="0" rIns="0" bIns="0"/>
          <a:lstStyle/>
          <a:p>
            <a:r>
              <a:rPr lang="en-AU" dirty="0"/>
              <a:t>Source: AIHW, 2023 [68]</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49400" y="7086601"/>
            <a:ext cx="13436215" cy="990600"/>
          </a:xfrm>
        </p:spPr>
        <p:txBody>
          <a:bodyPr lIns="0" tIns="0" rIns="0" bIns="0" numCol="1" anchor="b"/>
          <a:lstStyle/>
          <a:p>
            <a:r>
              <a:rPr lang="en-US" sz="1400" dirty="0"/>
              <a:t>Notes</a:t>
            </a:r>
          </a:p>
          <a:p>
            <a:pPr marL="228600" indent="-228600">
              <a:buFont typeface="+mj-lt"/>
              <a:buAutoNum type="arabicPeriod"/>
            </a:pPr>
            <a:r>
              <a:rPr lang="en-US" sz="1400" dirty="0"/>
              <a:t>Survival for breast, uterine and cervical cancers are for females only. Survival for prostate cancer is for males only. </a:t>
            </a:r>
          </a:p>
          <a:p>
            <a:pPr marL="228600" indent="-228600">
              <a:buFont typeface="+mj-lt"/>
              <a:buAutoNum type="arabicPeriod"/>
            </a:pPr>
            <a:r>
              <a:rPr lang="en-US" sz="1400" dirty="0"/>
              <a:t>n/a – non-applicable.</a:t>
            </a:r>
          </a:p>
          <a:p>
            <a:pPr marL="228600" indent="-228600">
              <a:buFont typeface="+mj-lt"/>
              <a:buAutoNum type="arabicPeriod"/>
            </a:pPr>
            <a:r>
              <a:rPr lang="en-US" sz="1400" dirty="0" err="1"/>
              <a:t>n.p.</a:t>
            </a:r>
            <a:r>
              <a:rPr lang="en-US" sz="1400" dirty="0"/>
              <a:t> – not published (estimate not reliable as there were not enough cases).</a:t>
            </a:r>
          </a:p>
          <a:p>
            <a:pPr marL="228600" indent="-228600">
              <a:buFont typeface="+mj-lt"/>
              <a:buAutoNum type="arabicPeriod"/>
            </a:pPr>
            <a:r>
              <a:rPr lang="en-US" sz="1400" dirty="0"/>
              <a:t>All cancers combined include cancer types not listed in the table.</a:t>
            </a:r>
          </a:p>
        </p:txBody>
      </p:sp>
      <p:graphicFrame>
        <p:nvGraphicFramePr>
          <p:cNvPr id="6" name="Table 5">
            <a:extLst>
              <a:ext uri="{FF2B5EF4-FFF2-40B4-BE49-F238E27FC236}">
                <a16:creationId xmlns:a16="http://schemas.microsoft.com/office/drawing/2014/main" id="{0D97BE40-7EAF-3C4B-5EA4-C4429504D76D}"/>
              </a:ext>
            </a:extLst>
          </p:cNvPr>
          <p:cNvGraphicFramePr>
            <a:graphicFrameLocks noGrp="1"/>
          </p:cNvGraphicFramePr>
          <p:nvPr>
            <p:extLst>
              <p:ext uri="{D42A27DB-BD31-4B8C-83A1-F6EECF244321}">
                <p14:modId xmlns:p14="http://schemas.microsoft.com/office/powerpoint/2010/main" val="804723657"/>
              </p:ext>
            </p:extLst>
          </p:nvPr>
        </p:nvGraphicFramePr>
        <p:xfrm>
          <a:off x="1549400" y="2374900"/>
          <a:ext cx="13421700" cy="4536000"/>
        </p:xfrm>
        <a:graphic>
          <a:graphicData uri="http://schemas.openxmlformats.org/drawingml/2006/table">
            <a:tbl>
              <a:tblPr firstRow="1" firstCol="1" bandRow="1">
                <a:tableStyleId>{10A1B5D5-9B99-4C35-A422-299274C87663}</a:tableStyleId>
              </a:tblPr>
              <a:tblGrid>
                <a:gridCol w="4005989">
                  <a:extLst>
                    <a:ext uri="{9D8B030D-6E8A-4147-A177-3AD203B41FA5}">
                      <a16:colId xmlns:a16="http://schemas.microsoft.com/office/drawing/2014/main" val="4115185946"/>
                    </a:ext>
                  </a:extLst>
                </a:gridCol>
                <a:gridCol w="2950216">
                  <a:extLst>
                    <a:ext uri="{9D8B030D-6E8A-4147-A177-3AD203B41FA5}">
                      <a16:colId xmlns:a16="http://schemas.microsoft.com/office/drawing/2014/main" val="2725964667"/>
                    </a:ext>
                  </a:extLst>
                </a:gridCol>
                <a:gridCol w="3152449">
                  <a:extLst>
                    <a:ext uri="{9D8B030D-6E8A-4147-A177-3AD203B41FA5}">
                      <a16:colId xmlns:a16="http://schemas.microsoft.com/office/drawing/2014/main" val="2919747982"/>
                    </a:ext>
                  </a:extLst>
                </a:gridCol>
                <a:gridCol w="3313046">
                  <a:extLst>
                    <a:ext uri="{9D8B030D-6E8A-4147-A177-3AD203B41FA5}">
                      <a16:colId xmlns:a16="http://schemas.microsoft.com/office/drawing/2014/main" val="799458591"/>
                    </a:ext>
                  </a:extLst>
                </a:gridCol>
              </a:tblGrid>
              <a:tr h="37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Cancer type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Persons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20453512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Colorectal (bowel)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48208431"/>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Lung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16568508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Breast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778022262"/>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Cervical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9954549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Prostate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951554230"/>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Head and neck</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496905692"/>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Uterine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23359736"/>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Liver</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err="1">
                          <a:solidFill>
                            <a:schemeClr val="tx1">
                              <a:lumMod val="100000"/>
                            </a:schemeClr>
                          </a:solidFill>
                          <a:effectLst/>
                          <a:latin typeface="Source Sans Pro" panose="020B0503030403020204" pitchFamily="34" charset="0"/>
                          <a:sym typeface=""/>
                        </a:rPr>
                        <a:t>n.p.</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14924945"/>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Bladder</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857191154"/>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Stomach</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err="1">
                          <a:solidFill>
                            <a:schemeClr val="tx1">
                              <a:lumMod val="100000"/>
                            </a:schemeClr>
                          </a:solidFill>
                          <a:effectLst/>
                          <a:latin typeface="Source Sans Pro" panose="020B0503030403020204" pitchFamily="34" charset="0"/>
                          <a:sym typeface=""/>
                        </a:rPr>
                        <a:t>n.p.</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933808891"/>
                  </a:ext>
                </a:extLst>
              </a:tr>
              <a:tr h="37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cancers combined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760096895"/>
                  </a:ext>
                </a:extLst>
              </a:tr>
            </a:tbl>
          </a:graphicData>
        </a:graphic>
      </p:graphicFrame>
    </p:spTree>
    <p:extLst>
      <p:ext uri="{BB962C8B-B14F-4D97-AF65-F5344CB8AC3E}">
        <p14:creationId xmlns:p14="http://schemas.microsoft.com/office/powerpoint/2010/main" val="2550026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Cancer</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Number of deaths for Aboriginal and Torres Strait Islander people by sex, for all cancers combined and selected cancers, NSW, Qld, WA, SA and the NT, 2015-2019</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p:txBody>
          <a:bodyPr/>
          <a:lstStyle/>
          <a:p>
            <a:r>
              <a:rPr lang="en-AU" dirty="0"/>
              <a:t>Source: AIHW, 2021 [72]</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82442" y="7686020"/>
            <a:ext cx="13716000" cy="848380"/>
          </a:xfrm>
        </p:spPr>
        <p:txBody>
          <a:bodyPr lIns="0" tIns="0" rIns="0" bIns="0" numCol="1" anchor="b"/>
          <a:lstStyle/>
          <a:p>
            <a:r>
              <a:rPr lang="en-US" sz="1400" dirty="0"/>
              <a:t>Notes:		</a:t>
            </a:r>
          </a:p>
          <a:p>
            <a:pPr marL="228600" indent="-228600">
              <a:buFont typeface="+mj-lt"/>
              <a:buAutoNum type="arabicPeriod"/>
            </a:pPr>
            <a:r>
              <a:rPr lang="en-US" sz="1400" dirty="0"/>
              <a:t>Numbers of deaths due to cervical cancer are for females only, and prostate cancer is for males only.</a:t>
            </a:r>
          </a:p>
          <a:p>
            <a:pPr marL="228600" indent="-228600">
              <a:buFont typeface="+mj-lt"/>
              <a:buAutoNum type="arabicPeriod"/>
            </a:pPr>
            <a:r>
              <a:rPr lang="en-US" sz="1400" dirty="0"/>
              <a:t>All cancers combined include cancer types not listed in the table. </a:t>
            </a:r>
          </a:p>
          <a:p>
            <a:pPr marL="228600" indent="-228600">
              <a:buFont typeface="+mj-lt"/>
              <a:buAutoNum type="arabicPeriod"/>
            </a:pPr>
            <a:r>
              <a:rPr lang="en-US" sz="1400" dirty="0"/>
              <a:t>This table only includes deaths due to malignant neoplasms (cancerous tumours) and excludes deaths due to non-malignant neoplasms (in situ tumours, benign tumours and tumours of uncertain or unknown malignancy).</a:t>
            </a:r>
          </a:p>
          <a:p>
            <a:pPr marL="228600" indent="-228600">
              <a:buFont typeface="+mj-lt"/>
              <a:buAutoNum type="arabicPeriod"/>
            </a:pPr>
            <a:r>
              <a:rPr lang="en-US" sz="1400" dirty="0"/>
              <a:t>n/a – non applicable.</a:t>
            </a:r>
            <a:endParaRPr lang="en-AU" sz="1400" dirty="0"/>
          </a:p>
        </p:txBody>
      </p:sp>
      <p:graphicFrame>
        <p:nvGraphicFramePr>
          <p:cNvPr id="6" name="Table 5">
            <a:extLst>
              <a:ext uri="{FF2B5EF4-FFF2-40B4-BE49-F238E27FC236}">
                <a16:creationId xmlns:a16="http://schemas.microsoft.com/office/drawing/2014/main" id="{7BFE688E-28BB-B146-B441-007F18A76E87}"/>
              </a:ext>
            </a:extLst>
          </p:cNvPr>
          <p:cNvGraphicFramePr>
            <a:graphicFrameLocks noGrp="1"/>
          </p:cNvGraphicFramePr>
          <p:nvPr>
            <p:extLst>
              <p:ext uri="{D42A27DB-BD31-4B8C-83A1-F6EECF244321}">
                <p14:modId xmlns:p14="http://schemas.microsoft.com/office/powerpoint/2010/main" val="1734549890"/>
              </p:ext>
            </p:extLst>
          </p:nvPr>
        </p:nvGraphicFramePr>
        <p:xfrm>
          <a:off x="1549400" y="2374900"/>
          <a:ext cx="13421700" cy="4680000"/>
        </p:xfrm>
        <a:graphic>
          <a:graphicData uri="http://schemas.openxmlformats.org/drawingml/2006/table">
            <a:tbl>
              <a:tblPr firstRow="1" firstCol="1" bandRow="1">
                <a:tableStyleId>{10A1B5D5-9B99-4C35-A422-299274C87663}</a:tableStyleId>
              </a:tblPr>
              <a:tblGrid>
                <a:gridCol w="2982600">
                  <a:extLst>
                    <a:ext uri="{9D8B030D-6E8A-4147-A177-3AD203B41FA5}">
                      <a16:colId xmlns:a16="http://schemas.microsoft.com/office/drawing/2014/main" val="668010408"/>
                    </a:ext>
                  </a:extLst>
                </a:gridCol>
                <a:gridCol w="3429990">
                  <a:extLst>
                    <a:ext uri="{9D8B030D-6E8A-4147-A177-3AD203B41FA5}">
                      <a16:colId xmlns:a16="http://schemas.microsoft.com/office/drawing/2014/main" val="3096118144"/>
                    </a:ext>
                  </a:extLst>
                </a:gridCol>
                <a:gridCol w="3696064">
                  <a:extLst>
                    <a:ext uri="{9D8B030D-6E8A-4147-A177-3AD203B41FA5}">
                      <a16:colId xmlns:a16="http://schemas.microsoft.com/office/drawing/2014/main" val="1602111527"/>
                    </a:ext>
                  </a:extLst>
                </a:gridCol>
                <a:gridCol w="3313046">
                  <a:extLst>
                    <a:ext uri="{9D8B030D-6E8A-4147-A177-3AD203B41FA5}">
                      <a16:colId xmlns:a16="http://schemas.microsoft.com/office/drawing/2014/main" val="2937961196"/>
                    </a:ext>
                  </a:extLst>
                </a:gridCol>
              </a:tblGrid>
              <a:tr h="36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Cancer site/type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Total number of deaths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2409133"/>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Lung</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526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416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942</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7820042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Breast</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185</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191</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079888822"/>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Colorectal (bowel)</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148</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128</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276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697193790"/>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Prostate</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119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5438911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Head and neck</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162</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57</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219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619844336"/>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Melanoma (skin)</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11</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30</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700898218"/>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Liver</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170</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267</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623240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Non-Hodgkin lymphoma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38</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28</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66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658518777"/>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Uterine</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35609630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Unknown primary site</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126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106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232</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23722200"/>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Pancreatic</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117</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123</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240</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079561651"/>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Cervical</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69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322079535"/>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Kidney</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32</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18</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50</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69666134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Bladder</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35</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54</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761258784"/>
                  </a:ext>
                </a:extLst>
              </a:tr>
              <a:tr h="288000">
                <a:tc>
                  <a:txBody>
                    <a:bodyPr/>
                    <a:lstStyle/>
                    <a:p>
                      <a:pPr marL="0" marR="0" lvl="0" indent="0" algn="l"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All cancers combined</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1,939</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1,637</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600" b="0" u="none" strike="noStrike" kern="0" cap="none" spc="0" normalizeH="0" baseline="0" dirty="0">
                          <a:solidFill>
                            <a:schemeClr val="tx1">
                              <a:lumMod val="100000"/>
                            </a:schemeClr>
                          </a:solidFill>
                          <a:effectLst/>
                          <a:latin typeface="Source Sans Pro" panose="020B0503030403020204" pitchFamily="34" charset="0"/>
                          <a:sym typeface=""/>
                        </a:rPr>
                        <a:t>3,576</a:t>
                      </a:r>
                      <a:endParaRPr lang="en-AU" sz="16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047594360"/>
                  </a:ext>
                </a:extLst>
              </a:tr>
            </a:tbl>
          </a:graphicData>
        </a:graphic>
      </p:graphicFrame>
    </p:spTree>
    <p:extLst>
      <p:ext uri="{BB962C8B-B14F-4D97-AF65-F5344CB8AC3E}">
        <p14:creationId xmlns:p14="http://schemas.microsoft.com/office/powerpoint/2010/main" val="3012912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AU" dirty="0"/>
              <a:t>Cultural indicators</a:t>
            </a:r>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49400" y="4395788"/>
            <a:ext cx="13191400" cy="2005012"/>
          </a:xfrm>
        </p:spPr>
        <p:txBody>
          <a:bodyPr lIns="0" tIns="0" rIns="0" bIns="0"/>
          <a:lstStyle/>
          <a:p>
            <a:r>
              <a:rPr lang="en-US" dirty="0"/>
              <a:t>In 2021, 9.5% of Aboriginal or Torres Strait Islander people in the Census reported using or speaking an Aboriginal or Torres Strait Islander language at home (Aboriginal people: 8.9%, Torres Strait Islander people: 20%, people who are both Aboriginal and Torres Strait Islander: 12%).</a:t>
            </a:r>
          </a:p>
          <a:p>
            <a:r>
              <a:rPr lang="en-US" dirty="0"/>
              <a:t>In 2021, there were 167 Aboriginal and Torres Strait Islander languages being actively spoken in Australia.</a:t>
            </a:r>
          </a:p>
          <a:p>
            <a:pPr>
              <a:lnSpc>
                <a:spcPct val="107000"/>
              </a:lnSpc>
              <a:spcAft>
                <a:spcPts val="800"/>
              </a:spcAft>
            </a:pPr>
            <a:r>
              <a:rPr lang="en-AU" sz="1800" kern="100" dirty="0">
                <a:effectLst/>
                <a:latin typeface="Source Sans Pro" panose="020B0503030403020204" pitchFamily="34" charset="0"/>
                <a:ea typeface="Aptos" panose="020B0004020202020204" pitchFamily="34" charset="0"/>
                <a:cs typeface="Times New Roman" panose="02020603050405020304" pitchFamily="18" charset="0"/>
              </a:rPr>
              <a:t>In 2022-23, a greater proportion of those who felt satisfied or very satisfied with their level of knowledge of culture had experienced low/moderate distress levels in the past four weeks (71%) compared with those who were not very satisfied/not at all satisfied about their level of knowledge of culture (61%).</a:t>
            </a:r>
          </a:p>
          <a:p>
            <a:pPr>
              <a:lnSpc>
                <a:spcPct val="107000"/>
              </a:lnSpc>
              <a:spcAft>
                <a:spcPts val="800"/>
              </a:spcAft>
            </a:pPr>
            <a:r>
              <a:rPr lang="en-AU" sz="1800" kern="100" dirty="0">
                <a:ea typeface="Aptos" panose="020B0004020202020204" pitchFamily="34" charset="0"/>
                <a:cs typeface="Times New Roman" panose="02020603050405020304" pitchFamily="18" charset="0"/>
              </a:rPr>
              <a:t>T</a:t>
            </a:r>
            <a:r>
              <a:rPr lang="en-AU" sz="1800" kern="100" dirty="0">
                <a:effectLst/>
                <a:latin typeface="Source Sans Pro" panose="020B0503030403020204" pitchFamily="34" charset="0"/>
                <a:ea typeface="Aptos" panose="020B0004020202020204" pitchFamily="34" charset="0"/>
                <a:cs typeface="Times New Roman" panose="02020603050405020304" pitchFamily="18" charset="0"/>
              </a:rPr>
              <a:t>he 2022-23 NATSIHS found that a higher proportion of respondents who mainly spoke an Aboriginal or Torres Strait Islander language at home, compared with those who mainly spoke English, described their health status as ‘Excellent/very good’ (44% compared with 38%) or ‘Good’ (40% compared with 34%).</a:t>
            </a:r>
          </a:p>
          <a:p>
            <a:endParaRPr lang="en-US" dirty="0"/>
          </a:p>
          <a:p>
            <a:endParaRPr lang="en-AU" dirty="0"/>
          </a:p>
        </p:txBody>
      </p:sp>
      <p:graphicFrame>
        <p:nvGraphicFramePr>
          <p:cNvPr id="5" name="Table 4">
            <a:extLst>
              <a:ext uri="{FF2B5EF4-FFF2-40B4-BE49-F238E27FC236}">
                <a16:creationId xmlns:a16="http://schemas.microsoft.com/office/drawing/2014/main" id="{F05D576D-B988-D4C3-CE58-84B0DDF80794}"/>
              </a:ext>
            </a:extLst>
          </p:cNvPr>
          <p:cNvGraphicFramePr>
            <a:graphicFrameLocks noGrp="1"/>
          </p:cNvGraphicFramePr>
          <p:nvPr>
            <p:extLst>
              <p:ext uri="{D42A27DB-BD31-4B8C-83A1-F6EECF244321}">
                <p14:modId xmlns:p14="http://schemas.microsoft.com/office/powerpoint/2010/main" val="2103569378"/>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dirty="0"/>
                    </a:p>
                  </a:txBody>
                  <a:tcPr>
                    <a:solidFill>
                      <a:srgbClr val="EC926E"/>
                    </a:solidFill>
                  </a:tcPr>
                </a:tc>
                <a:tc>
                  <a:txBody>
                    <a:bodyPr/>
                    <a:lstStyle/>
                    <a:p>
                      <a:r>
                        <a:rPr lang="en-US" b="1" dirty="0">
                          <a:solidFill>
                            <a:schemeClr val="bg1"/>
                          </a:solidFill>
                          <a:latin typeface="Source Sans Pro" panose="020B0503030403020204" pitchFamily="34" charset="0"/>
                        </a:rPr>
                        <a:t>CTG Outcome 14: People enjoy high levels of social and emotional wellbeing</a:t>
                      </a:r>
                      <a:endParaRPr lang="en-AU" b="1" dirty="0">
                        <a:solidFill>
                          <a:schemeClr val="bg1"/>
                        </a:solidFill>
                        <a:latin typeface="Source Sans Pro" panose="020B0503030403020204" pitchFamily="34" charset="0"/>
                      </a:endParaRPr>
                    </a:p>
                  </a:txBody>
                  <a:tcPr anchor="ctr">
                    <a:solidFill>
                      <a:srgbClr val="EC926E"/>
                    </a:solidFill>
                  </a:tcPr>
                </a:tc>
                <a:extLst>
                  <a:ext uri="{0D108BD9-81ED-4DB2-BD59-A6C34878D82A}">
                    <a16:rowId xmlns:a16="http://schemas.microsoft.com/office/drawing/2014/main" val="1367725651"/>
                  </a:ext>
                </a:extLst>
              </a:tr>
            </a:tbl>
          </a:graphicData>
        </a:graphic>
      </p:graphicFrame>
      <p:pic>
        <p:nvPicPr>
          <p:cNvPr id="9" name="Picture 8">
            <a:extLst>
              <a:ext uri="{FF2B5EF4-FFF2-40B4-BE49-F238E27FC236}">
                <a16:creationId xmlns:a16="http://schemas.microsoft.com/office/drawing/2014/main" id="{71153F01-9C58-CA82-AF99-D6F48DEB6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graphicFrame>
        <p:nvGraphicFramePr>
          <p:cNvPr id="10" name="Table 9">
            <a:extLst>
              <a:ext uri="{FF2B5EF4-FFF2-40B4-BE49-F238E27FC236}">
                <a16:creationId xmlns:a16="http://schemas.microsoft.com/office/drawing/2014/main" id="{E50D6E63-AC71-9B5D-6A8A-7092FFCBB31C}"/>
              </a:ext>
            </a:extLst>
          </p:cNvPr>
          <p:cNvGraphicFramePr>
            <a:graphicFrameLocks noGrp="1"/>
          </p:cNvGraphicFramePr>
          <p:nvPr>
            <p:extLst>
              <p:ext uri="{D42A27DB-BD31-4B8C-83A1-F6EECF244321}">
                <p14:modId xmlns:p14="http://schemas.microsoft.com/office/powerpoint/2010/main" val="2827457472"/>
              </p:ext>
            </p:extLst>
          </p:nvPr>
        </p:nvGraphicFramePr>
        <p:xfrm>
          <a:off x="0" y="3085424"/>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dirty="0"/>
                    </a:p>
                  </a:txBody>
                  <a:tcPr>
                    <a:solidFill>
                      <a:srgbClr val="EC926E"/>
                    </a:solidFill>
                  </a:tcPr>
                </a:tc>
                <a:tc>
                  <a:txBody>
                    <a:bodyPr/>
                    <a:lstStyle/>
                    <a:p>
                      <a:r>
                        <a:rPr lang="en-US" b="1" dirty="0">
                          <a:solidFill>
                            <a:schemeClr val="bg1"/>
                          </a:solidFill>
                          <a:latin typeface="Source Sans Pro" panose="020B0503030403020204" pitchFamily="34" charset="0"/>
                        </a:rPr>
                        <a:t>CTG Outcome 16: Aboriginal and Torres Strait Islander cultures and languages are strong, </a:t>
                      </a:r>
                    </a:p>
                    <a:p>
                      <a:r>
                        <a:rPr lang="en-US" b="1" dirty="0">
                          <a:solidFill>
                            <a:schemeClr val="bg1"/>
                          </a:solidFill>
                          <a:latin typeface="Source Sans Pro" panose="020B0503030403020204" pitchFamily="34" charset="0"/>
                        </a:rPr>
                        <a:t>supported and flourishing</a:t>
                      </a:r>
                      <a:endParaRPr lang="en-AU" b="1" dirty="0">
                        <a:solidFill>
                          <a:schemeClr val="bg1"/>
                        </a:solidFill>
                        <a:latin typeface="Source Sans Pro" panose="020B0503030403020204" pitchFamily="34" charset="0"/>
                      </a:endParaRPr>
                    </a:p>
                  </a:txBody>
                  <a:tcPr anchor="ctr">
                    <a:solidFill>
                      <a:srgbClr val="EC926E"/>
                    </a:solidFill>
                  </a:tcPr>
                </a:tc>
                <a:extLst>
                  <a:ext uri="{0D108BD9-81ED-4DB2-BD59-A6C34878D82A}">
                    <a16:rowId xmlns:a16="http://schemas.microsoft.com/office/drawing/2014/main" val="1367725651"/>
                  </a:ext>
                </a:extLst>
              </a:tr>
            </a:tbl>
          </a:graphicData>
        </a:graphic>
      </p:graphicFrame>
      <p:pic>
        <p:nvPicPr>
          <p:cNvPr id="12" name="Picture 11">
            <a:extLst>
              <a:ext uri="{FF2B5EF4-FFF2-40B4-BE49-F238E27FC236}">
                <a16:creationId xmlns:a16="http://schemas.microsoft.com/office/drawing/2014/main" id="{D3AE7C34-F04F-DC72-E206-2672974EE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3170836"/>
            <a:ext cx="811151" cy="811151"/>
          </a:xfrm>
          <a:prstGeom prst="rect">
            <a:avLst/>
          </a:prstGeom>
        </p:spPr>
      </p:pic>
    </p:spTree>
    <p:extLst>
      <p:ext uri="{BB962C8B-B14F-4D97-AF65-F5344CB8AC3E}">
        <p14:creationId xmlns:p14="http://schemas.microsoft.com/office/powerpoint/2010/main" val="4007455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Diabetes</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269301" cy="5510212"/>
          </a:xfrm>
        </p:spPr>
        <p:txBody>
          <a:bodyPr lIns="0" tIns="0" rIns="0" bIns="0"/>
          <a:lstStyle/>
          <a:p>
            <a:r>
              <a:rPr lang="en-US" dirty="0"/>
              <a:t>In 2022-23, 7.4% of Aboriginal and Torres Strait Islander people reported having diabetes.</a:t>
            </a:r>
          </a:p>
          <a:p>
            <a:r>
              <a:rPr lang="en-US" dirty="0"/>
              <a:t>In 2021-22, there were 4,850 potentially preventable </a:t>
            </a:r>
            <a:r>
              <a:rPr lang="en-US" dirty="0" err="1"/>
              <a:t>hospitalisations</a:t>
            </a:r>
            <a:r>
              <a:rPr lang="en-US" dirty="0"/>
              <a:t> of Aboriginal and Torres Strait Islander people for a principal diagnosis of diabetes.</a:t>
            </a:r>
          </a:p>
          <a:p>
            <a:r>
              <a:rPr lang="en-US" dirty="0"/>
              <a:t>In 2023, diabetes was the third leading specific cause of death for Aboriginal and Torres Strait Islander people in NSW, Qld, SA, WA and the NT.</a:t>
            </a:r>
          </a:p>
          <a:p>
            <a:r>
              <a:rPr lang="en-US" dirty="0"/>
              <a:t>In 2018, endocrine disorders accounted for 3.3% of total disease burden among Aboriginal and Torres Strait Islander people. Of this, 87% was attributed to type 2 diabetes. </a:t>
            </a:r>
          </a:p>
          <a:p>
            <a:endParaRPr lang="en-AU" dirty="0"/>
          </a:p>
        </p:txBody>
      </p:sp>
    </p:spTree>
    <p:extLst>
      <p:ext uri="{BB962C8B-B14F-4D97-AF65-F5344CB8AC3E}">
        <p14:creationId xmlns:p14="http://schemas.microsoft.com/office/powerpoint/2010/main" val="2704364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Diabetes</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421701" cy="360000"/>
          </a:xfrm>
        </p:spPr>
        <p:txBody>
          <a:bodyPr lIns="0" tIns="0" rIns="0" bIns="0"/>
          <a:lstStyle/>
          <a:p>
            <a:r>
              <a:rPr lang="en-US" dirty="0"/>
              <a:t>Incidence of diabetes, by diabetes type and sex, Aboriginal and Torres Strait Islander people, 2021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6" y="8680450"/>
            <a:ext cx="9992704" cy="463550"/>
          </a:xfrm>
        </p:spPr>
        <p:txBody>
          <a:bodyPr lIns="0" tIns="0" rIns="0" bIns="0"/>
          <a:lstStyle/>
          <a:p>
            <a:r>
              <a:rPr lang="en-AU" dirty="0"/>
              <a:t>Source: AIHW, 2024 [82]</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6" y="5261000"/>
            <a:ext cx="13421699" cy="1292200"/>
          </a:xfrm>
        </p:spPr>
        <p:txBody>
          <a:bodyPr lIns="0" tIns="0" rIns="0" bIns="0" numCol="1" anchor="b"/>
          <a:lstStyle/>
          <a:p>
            <a:r>
              <a:rPr lang="en-US" sz="1400" dirty="0"/>
              <a:t>Notes:	</a:t>
            </a:r>
          </a:p>
          <a:p>
            <a:pPr marL="342900" indent="-342900">
              <a:buFont typeface="+mj-lt"/>
              <a:buAutoNum type="arabicPeriod"/>
            </a:pPr>
            <a:r>
              <a:rPr lang="en-US" sz="1400" dirty="0"/>
              <a:t>Rates are per 100,000 population. 	</a:t>
            </a:r>
          </a:p>
          <a:p>
            <a:pPr marL="342900" indent="-342900">
              <a:buFont typeface="+mj-lt"/>
              <a:buAutoNum type="arabicPeriod"/>
            </a:pPr>
            <a:r>
              <a:rPr lang="en-US" sz="1400" dirty="0"/>
              <a:t>Rates may be influenced by the low capture on the National Diabetes Services Scheme of Aboriginal and Torres Strait Islander people living in places classified as remote and very remote.</a:t>
            </a:r>
          </a:p>
          <a:p>
            <a:pPr marL="342900" indent="-342900">
              <a:buFont typeface="+mj-lt"/>
              <a:buAutoNum type="arabicPeriod"/>
            </a:pPr>
            <a:r>
              <a:rPr lang="en-US" sz="1400" dirty="0"/>
              <a:t>Excludes persons whose Indigenous status was not stated or inadequately described.</a:t>
            </a:r>
          </a:p>
          <a:p>
            <a:pPr marL="342900" indent="-342900">
              <a:buFont typeface="+mj-lt"/>
              <a:buAutoNum type="arabicPeriod"/>
            </a:pPr>
            <a:r>
              <a:rPr lang="en-US" sz="1400" dirty="0"/>
              <a:t>All diabetes includes type 1, type 2 and other diabetes, but excluding GDM.</a:t>
            </a:r>
            <a:endParaRPr lang="en-AU" sz="1400" dirty="0"/>
          </a:p>
        </p:txBody>
      </p:sp>
      <p:graphicFrame>
        <p:nvGraphicFramePr>
          <p:cNvPr id="6" name="Table 5">
            <a:extLst>
              <a:ext uri="{FF2B5EF4-FFF2-40B4-BE49-F238E27FC236}">
                <a16:creationId xmlns:a16="http://schemas.microsoft.com/office/drawing/2014/main" id="{4DC1C74A-B46C-D9B7-4EBE-C4FDDD914B0F}"/>
              </a:ext>
            </a:extLst>
          </p:cNvPr>
          <p:cNvGraphicFramePr>
            <a:graphicFrameLocks noGrp="1"/>
          </p:cNvGraphicFramePr>
          <p:nvPr>
            <p:extLst>
              <p:ext uri="{D42A27DB-BD31-4B8C-83A1-F6EECF244321}">
                <p14:modId xmlns:p14="http://schemas.microsoft.com/office/powerpoint/2010/main" val="4235637626"/>
              </p:ext>
            </p:extLst>
          </p:nvPr>
        </p:nvGraphicFramePr>
        <p:xfrm>
          <a:off x="1549400" y="2374900"/>
          <a:ext cx="13421699" cy="2700000"/>
        </p:xfrm>
        <a:graphic>
          <a:graphicData uri="http://schemas.openxmlformats.org/drawingml/2006/table">
            <a:tbl>
              <a:tblPr firstRow="1" firstCol="1" bandRow="1">
                <a:tableStyleId>{10A1B5D5-9B99-4C35-A422-299274C87663}</a:tableStyleId>
              </a:tblPr>
              <a:tblGrid>
                <a:gridCol w="2472653">
                  <a:extLst>
                    <a:ext uri="{9D8B030D-6E8A-4147-A177-3AD203B41FA5}">
                      <a16:colId xmlns:a16="http://schemas.microsoft.com/office/drawing/2014/main" val="309510338"/>
                    </a:ext>
                  </a:extLst>
                </a:gridCol>
                <a:gridCol w="1823601">
                  <a:extLst>
                    <a:ext uri="{9D8B030D-6E8A-4147-A177-3AD203B41FA5}">
                      <a16:colId xmlns:a16="http://schemas.microsoft.com/office/drawing/2014/main" val="4269876061"/>
                    </a:ext>
                  </a:extLst>
                </a:gridCol>
                <a:gridCol w="1825089">
                  <a:extLst>
                    <a:ext uri="{9D8B030D-6E8A-4147-A177-3AD203B41FA5}">
                      <a16:colId xmlns:a16="http://schemas.microsoft.com/office/drawing/2014/main" val="3224156862"/>
                    </a:ext>
                  </a:extLst>
                </a:gridCol>
                <a:gridCol w="1825089">
                  <a:extLst>
                    <a:ext uri="{9D8B030D-6E8A-4147-A177-3AD203B41FA5}">
                      <a16:colId xmlns:a16="http://schemas.microsoft.com/office/drawing/2014/main" val="1361757194"/>
                    </a:ext>
                  </a:extLst>
                </a:gridCol>
                <a:gridCol w="1825089">
                  <a:extLst>
                    <a:ext uri="{9D8B030D-6E8A-4147-A177-3AD203B41FA5}">
                      <a16:colId xmlns:a16="http://schemas.microsoft.com/office/drawing/2014/main" val="2801916348"/>
                    </a:ext>
                  </a:extLst>
                </a:gridCol>
                <a:gridCol w="1825089">
                  <a:extLst>
                    <a:ext uri="{9D8B030D-6E8A-4147-A177-3AD203B41FA5}">
                      <a16:colId xmlns:a16="http://schemas.microsoft.com/office/drawing/2014/main" val="3786085442"/>
                    </a:ext>
                  </a:extLst>
                </a:gridCol>
                <a:gridCol w="1825089">
                  <a:extLst>
                    <a:ext uri="{9D8B030D-6E8A-4147-A177-3AD203B41FA5}">
                      <a16:colId xmlns:a16="http://schemas.microsoft.com/office/drawing/2014/main" val="204167915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gridSpan="3">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Number</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hMerge="1">
                  <a:txBody>
                    <a:bodyPr/>
                    <a:lstStyle/>
                    <a:p>
                      <a:endParaRPr lang="en-AU"/>
                    </a:p>
                  </a:txBody>
                  <a:tcPr/>
                </a:tc>
                <a:tc gridSpan="3">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Crude rate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61002671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Diabetes type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Females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Persons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Females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Persons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4061638942"/>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Type 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3427371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Type 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1,009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968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1,977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230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220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225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73275275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diabetes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1,156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2,248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263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248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256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163972013"/>
                  </a:ext>
                </a:extLst>
              </a:tr>
            </a:tbl>
          </a:graphicData>
        </a:graphic>
      </p:graphicFrame>
    </p:spTree>
    <p:extLst>
      <p:ext uri="{BB962C8B-B14F-4D97-AF65-F5344CB8AC3E}">
        <p14:creationId xmlns:p14="http://schemas.microsoft.com/office/powerpoint/2010/main" val="257496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Social and emotional wellbeing (including mental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64299" y="2947988"/>
            <a:ext cx="13269302" cy="5510212"/>
          </a:xfrm>
        </p:spPr>
        <p:txBody>
          <a:bodyPr lIns="0" tIns="0" rIns="0" bIns="0">
            <a:noAutofit/>
          </a:bodyPr>
          <a:lstStyle/>
          <a:p>
            <a:r>
              <a:rPr lang="en-US" dirty="0"/>
              <a:t>In 2022-23, 30% of Aboriginal people and 31% of Torres Strait Islander people aged 18 years and over reported high or very high levels of psychological distress.</a:t>
            </a:r>
          </a:p>
          <a:p>
            <a:r>
              <a:rPr lang="en-US" dirty="0"/>
              <a:t>In 2022-23, 30% of Aboriginal people and 22% of Torres Strait Islander people, aged two years and over, reported having a mental and/or </a:t>
            </a:r>
            <a:r>
              <a:rPr lang="en-US" dirty="0" err="1"/>
              <a:t>behavioural</a:t>
            </a:r>
            <a:r>
              <a:rPr lang="en-US" dirty="0"/>
              <a:t> condition.</a:t>
            </a:r>
          </a:p>
          <a:p>
            <a:r>
              <a:rPr lang="en-US" dirty="0"/>
              <a:t>In 2022-23, anxiety was the most common mental or </a:t>
            </a:r>
            <a:r>
              <a:rPr lang="en-US" dirty="0" err="1"/>
              <a:t>behavioural</a:t>
            </a:r>
            <a:r>
              <a:rPr lang="en-US" dirty="0"/>
              <a:t> condition reported by Aboriginal and Torres Strait Islander people aged two years and over (21%), followed by depression (16%).</a:t>
            </a:r>
          </a:p>
          <a:p>
            <a:r>
              <a:rPr lang="en-US" dirty="0"/>
              <a:t>In 2022-23, there were 27,645 hospital separations with a principal International Classification of Diseases (ICD) diagnosis of ‘Mental and </a:t>
            </a:r>
            <a:r>
              <a:rPr lang="en-US" dirty="0" err="1"/>
              <a:t>behavioural</a:t>
            </a:r>
            <a:r>
              <a:rPr lang="en-US" dirty="0"/>
              <a:t> disorders’ identified as Aboriginal and Torres Strait Islander.</a:t>
            </a:r>
          </a:p>
          <a:p>
            <a:r>
              <a:rPr lang="en-US" dirty="0"/>
              <a:t>In 2023, 265 Aboriginal and Torres Strait Islander people living in NSW, Vic, Qld, WA, SA and the NT died from intentional self-harm. </a:t>
            </a:r>
          </a:p>
          <a:p>
            <a:r>
              <a:rPr lang="en-US" dirty="0"/>
              <a:t>In 2018, mental and substance use disorders accounted for 23% of total disease burden among Aboriginal and Torres Strait Islander people. Of all disease groups, mental and substance use disorders made the highest contribution to total burden.</a:t>
            </a:r>
          </a:p>
          <a:p>
            <a:endParaRPr lang="en-AU" dirty="0"/>
          </a:p>
        </p:txBody>
      </p:sp>
      <p:graphicFrame>
        <p:nvGraphicFramePr>
          <p:cNvPr id="7" name="Table 6">
            <a:extLst>
              <a:ext uri="{FF2B5EF4-FFF2-40B4-BE49-F238E27FC236}">
                <a16:creationId xmlns:a16="http://schemas.microsoft.com/office/drawing/2014/main" id="{82B9C4D0-DFFC-0A05-6B2B-A93E0839ECD7}"/>
              </a:ext>
            </a:extLst>
          </p:cNvPr>
          <p:cNvGraphicFramePr>
            <a:graphicFrameLocks noGrp="1"/>
          </p:cNvGraphicFramePr>
          <p:nvPr>
            <p:extLst>
              <p:ext uri="{D42A27DB-BD31-4B8C-83A1-F6EECF244321}">
                <p14:modId xmlns:p14="http://schemas.microsoft.com/office/powerpoint/2010/main" val="3893189205"/>
              </p:ext>
            </p:extLst>
          </p:nvPr>
        </p:nvGraphicFramePr>
        <p:xfrm>
          <a:off x="-11153" y="1828800"/>
          <a:ext cx="14997152" cy="931262"/>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931262">
                <a:tc>
                  <a:txBody>
                    <a:bodyPr/>
                    <a:lstStyle/>
                    <a:p>
                      <a:endParaRPr lang="en-AU" sz="1600" dirty="0"/>
                    </a:p>
                  </a:txBody>
                  <a:tcPr marT="41564" marB="41564">
                    <a:solidFill>
                      <a:srgbClr val="EC926E"/>
                    </a:solidFill>
                  </a:tcPr>
                </a:tc>
                <a:tc>
                  <a:txBody>
                    <a:bodyPr/>
                    <a:lstStyle/>
                    <a:p>
                      <a:r>
                        <a:rPr lang="en-US" sz="1600" b="1" dirty="0">
                          <a:solidFill>
                            <a:schemeClr val="bg1"/>
                          </a:solidFill>
                          <a:latin typeface="Source Sans Pro" panose="020B0503030403020204" pitchFamily="34" charset="0"/>
                        </a:rPr>
                        <a:t>CTG Outcome 14: : People enjoy high levels of social and emotional wellbeing</a:t>
                      </a:r>
                      <a:endParaRPr lang="en-AU" sz="1600" b="1" dirty="0">
                        <a:solidFill>
                          <a:schemeClr val="bg1"/>
                        </a:solidFill>
                        <a:latin typeface="Source Sans Pro" panose="020B0503030403020204" pitchFamily="34" charset="0"/>
                      </a:endParaRPr>
                    </a:p>
                  </a:txBody>
                  <a:tcPr marT="41564" marB="41564" anchor="ctr">
                    <a:solidFill>
                      <a:srgbClr val="EC926E"/>
                    </a:solidFill>
                  </a:tcPr>
                </a:tc>
                <a:extLst>
                  <a:ext uri="{0D108BD9-81ED-4DB2-BD59-A6C34878D82A}">
                    <a16:rowId xmlns:a16="http://schemas.microsoft.com/office/drawing/2014/main" val="1367725651"/>
                  </a:ext>
                </a:extLst>
              </a:tr>
            </a:tbl>
          </a:graphicData>
        </a:graphic>
      </p:graphicFrame>
      <p:pic>
        <p:nvPicPr>
          <p:cNvPr id="8" name="Picture 7">
            <a:extLst>
              <a:ext uri="{FF2B5EF4-FFF2-40B4-BE49-F238E27FC236}">
                <a16:creationId xmlns:a16="http://schemas.microsoft.com/office/drawing/2014/main" id="{D6745A53-2DE4-A899-97E0-ECF030491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917" y="1895307"/>
            <a:ext cx="737410" cy="737410"/>
          </a:xfrm>
          <a:prstGeom prst="rect">
            <a:avLst/>
          </a:prstGeom>
        </p:spPr>
      </p:pic>
    </p:spTree>
    <p:extLst>
      <p:ext uri="{BB962C8B-B14F-4D97-AF65-F5344CB8AC3E}">
        <p14:creationId xmlns:p14="http://schemas.microsoft.com/office/powerpoint/2010/main" val="2660243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AU" dirty="0"/>
              <a:t>Kidney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21701" cy="5510212"/>
          </a:xfrm>
        </p:spPr>
        <p:txBody>
          <a:bodyPr lIns="0" tIns="0" rIns="0" bIns="0"/>
          <a:lstStyle/>
          <a:p>
            <a:r>
              <a:rPr lang="en-US" dirty="0"/>
              <a:t>In 2022-23, 1.4% of Aboriginal and Torres Strait Islander people (Aboriginal people: 1.4%; Torres Strait Islander people: 1.3%) reported kidney disease as a long-term health condition.</a:t>
            </a:r>
          </a:p>
          <a:p>
            <a:r>
              <a:rPr lang="en-US" dirty="0"/>
              <a:t>In 2018-2022, the age-standardised notification rate of end-stage renal disease (ESRD) was 605 per 1,000,000.</a:t>
            </a:r>
          </a:p>
          <a:p>
            <a:r>
              <a:rPr lang="en-US" dirty="0"/>
              <a:t>In 2023, 361 Aboriginal and Torres Strait Islander people commenced dialysis.</a:t>
            </a:r>
          </a:p>
          <a:p>
            <a:r>
              <a:rPr lang="en-US" dirty="0"/>
              <a:t>In 2023, 70 Aboriginal and Torres Strait Islander people received a kidney transplant.</a:t>
            </a:r>
          </a:p>
          <a:p>
            <a:r>
              <a:rPr lang="en-US" dirty="0"/>
              <a:t>In 2018-19, there were 242,274 </a:t>
            </a:r>
            <a:r>
              <a:rPr lang="en-US" dirty="0" err="1"/>
              <a:t>hospitalisations</a:t>
            </a:r>
            <a:r>
              <a:rPr lang="en-US" dirty="0"/>
              <a:t> for Aboriginal and Torres Strait Islander people for end-stage kidney disease (ESKD).</a:t>
            </a:r>
          </a:p>
          <a:p>
            <a:r>
              <a:rPr lang="en-US" dirty="0"/>
              <a:t>In 2023, the most common cause of death for dialysis patients was CVD (101 deaths).</a:t>
            </a:r>
          </a:p>
          <a:p>
            <a:r>
              <a:rPr lang="en-US" dirty="0"/>
              <a:t>In 2018-2022, the age-</a:t>
            </a:r>
            <a:r>
              <a:rPr lang="en-US" dirty="0" err="1"/>
              <a:t>standardised</a:t>
            </a:r>
            <a:r>
              <a:rPr lang="en-US" dirty="0"/>
              <a:t> death rate for kidney disease (as a major cause of death) for Aboriginal and Torres Strait Islander people living in NSW, Qld, WA, SA and the NT was 24 per 100,000. </a:t>
            </a:r>
          </a:p>
          <a:p>
            <a:r>
              <a:rPr lang="en-US" dirty="0"/>
              <a:t>In 2018, chronic kidney disease (CKD) was the 10</a:t>
            </a:r>
            <a:r>
              <a:rPr lang="en-US" baseline="30000" dirty="0"/>
              <a:t>th</a:t>
            </a:r>
            <a:r>
              <a:rPr lang="en-US" dirty="0"/>
              <a:t>  leading specific cause of total disease burden among Aboriginal and Torres Strait Islander people (2.5%).</a:t>
            </a:r>
          </a:p>
        </p:txBody>
      </p:sp>
      <p:sp>
        <p:nvSpPr>
          <p:cNvPr id="7" name="Text Placeholder 4">
            <a:extLst>
              <a:ext uri="{FF2B5EF4-FFF2-40B4-BE49-F238E27FC236}">
                <a16:creationId xmlns:a16="http://schemas.microsoft.com/office/drawing/2014/main" id="{AD57546D-2B24-DC62-A016-B633D84F2FD5}"/>
              </a:ext>
            </a:extLst>
          </p:cNvPr>
          <p:cNvSpPr txBox="1">
            <a:spLocks/>
          </p:cNvSpPr>
          <p:nvPr/>
        </p:nvSpPr>
        <p:spPr>
          <a:xfrm>
            <a:off x="1564298" y="7686020"/>
            <a:ext cx="14488502" cy="848380"/>
          </a:xfrm>
          <a:prstGeom prst="rect">
            <a:avLst/>
          </a:prstGeom>
        </p:spPr>
        <p:txBody>
          <a:bodyPr lIns="0" tIns="0" rIns="0" bIns="0" numCol="1" anchor="b"/>
          <a:lstStyle>
            <a:lvl1pPr marL="0">
              <a:defRPr sz="1200">
                <a:solidFill>
                  <a:schemeClr val="tx1"/>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1400" kern="0" dirty="0"/>
          </a:p>
          <a:p>
            <a:r>
              <a:rPr lang="en-US" sz="1400" kern="0" dirty="0"/>
              <a:t> ‘Kidney failure’ is the preferred, person-centred alternative to terms such as ‘end-stage renal disease’, however, for the purposes of this </a:t>
            </a:r>
            <a:r>
              <a:rPr lang="en-US" sz="1400" i="1" kern="0" dirty="0"/>
              <a:t>Overview</a:t>
            </a:r>
            <a:r>
              <a:rPr lang="en-US" sz="1400" kern="0" dirty="0"/>
              <a:t>, the terms cited in the data sources will be used.</a:t>
            </a:r>
            <a:endParaRPr lang="en-AU" sz="1400" kern="0" dirty="0"/>
          </a:p>
        </p:txBody>
      </p:sp>
    </p:spTree>
    <p:extLst>
      <p:ext uri="{BB962C8B-B14F-4D97-AF65-F5344CB8AC3E}">
        <p14:creationId xmlns:p14="http://schemas.microsoft.com/office/powerpoint/2010/main" val="81247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AU" dirty="0"/>
              <a:t>Kidney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Numbers of notifications and age-</a:t>
            </a:r>
            <a:r>
              <a:rPr lang="en-US" dirty="0" err="1"/>
              <a:t>standardised</a:t>
            </a:r>
            <a:r>
              <a:rPr lang="en-US" dirty="0"/>
              <a:t> notification rates for ESRD for Aboriginal and Torres Strait Islander people, selected jurisdictions, Australia, 2018-2022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US" dirty="0"/>
              <a:t>Source: Derived from ANZDATA, 2023 [105], ABS, 2019 [106]</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57042" y="6781800"/>
            <a:ext cx="13428958" cy="609600"/>
          </a:xfrm>
        </p:spPr>
        <p:txBody>
          <a:bodyPr lIns="0" tIns="0" rIns="0" bIns="0" numCol="1" anchor="b"/>
          <a:lstStyle/>
          <a:p>
            <a:r>
              <a:rPr lang="en-US" sz="1400" dirty="0"/>
              <a:t>Notes:	</a:t>
            </a:r>
          </a:p>
          <a:p>
            <a:pPr marL="228600" indent="-228600">
              <a:buFont typeface="+mj-lt"/>
              <a:buAutoNum type="arabicPeriod"/>
            </a:pPr>
            <a:r>
              <a:rPr lang="en-US" sz="1400" dirty="0"/>
              <a:t>Rates per 1,000,000 population have been standardised using the ERP from 30 June  2001.</a:t>
            </a:r>
          </a:p>
          <a:p>
            <a:pPr marL="228600" indent="-228600">
              <a:buFont typeface="+mj-lt"/>
              <a:buAutoNum type="arabicPeriod"/>
            </a:pPr>
            <a:r>
              <a:rPr lang="en-US" sz="1400" dirty="0"/>
              <a:t>Notification rates for Tas and the ACT have not been shown separately because of the small numbers of notifications but are included in the figures for Australia. </a:t>
            </a:r>
            <a:endParaRPr lang="en-AU" sz="1400" dirty="0"/>
          </a:p>
        </p:txBody>
      </p:sp>
      <p:graphicFrame>
        <p:nvGraphicFramePr>
          <p:cNvPr id="6" name="Table 5">
            <a:extLst>
              <a:ext uri="{FF2B5EF4-FFF2-40B4-BE49-F238E27FC236}">
                <a16:creationId xmlns:a16="http://schemas.microsoft.com/office/drawing/2014/main" id="{BF2A2C73-2153-EE00-8AAF-C67F32213B96}"/>
              </a:ext>
            </a:extLst>
          </p:cNvPr>
          <p:cNvGraphicFramePr>
            <a:graphicFrameLocks noGrp="1"/>
          </p:cNvGraphicFramePr>
          <p:nvPr>
            <p:extLst>
              <p:ext uri="{D42A27DB-BD31-4B8C-83A1-F6EECF244321}">
                <p14:modId xmlns:p14="http://schemas.microsoft.com/office/powerpoint/2010/main" val="3529401313"/>
              </p:ext>
            </p:extLst>
          </p:nvPr>
        </p:nvGraphicFramePr>
        <p:xfrm>
          <a:off x="1549400" y="2374900"/>
          <a:ext cx="13421700" cy="4212000"/>
        </p:xfrm>
        <a:graphic>
          <a:graphicData uri="http://schemas.openxmlformats.org/drawingml/2006/table">
            <a:tbl>
              <a:tblPr firstRow="1" firstCol="1" bandRow="1">
                <a:tableStyleId>{10A1B5D5-9B99-4C35-A422-299274C87663}</a:tableStyleId>
              </a:tblPr>
              <a:tblGrid>
                <a:gridCol w="3736602">
                  <a:extLst>
                    <a:ext uri="{9D8B030D-6E8A-4147-A177-3AD203B41FA5}">
                      <a16:colId xmlns:a16="http://schemas.microsoft.com/office/drawing/2014/main" val="542426618"/>
                    </a:ext>
                  </a:extLst>
                </a:gridCol>
                <a:gridCol w="6651794">
                  <a:extLst>
                    <a:ext uri="{9D8B030D-6E8A-4147-A177-3AD203B41FA5}">
                      <a16:colId xmlns:a16="http://schemas.microsoft.com/office/drawing/2014/main" val="1950784337"/>
                    </a:ext>
                  </a:extLst>
                </a:gridCol>
                <a:gridCol w="3033304">
                  <a:extLst>
                    <a:ext uri="{9D8B030D-6E8A-4147-A177-3AD203B41FA5}">
                      <a16:colId xmlns:a16="http://schemas.microsoft.com/office/drawing/2014/main" val="2356495729"/>
                    </a:ext>
                  </a:extLst>
                </a:gridCol>
              </a:tblGrid>
              <a:tr h="46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 </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extLst>
                  <a:ext uri="{0D108BD9-81ED-4DB2-BD59-A6C34878D82A}">
                    <a16:rowId xmlns:a16="http://schemas.microsoft.com/office/drawing/2014/main" val="1416041238"/>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Jurisdiction</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Number</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Rate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1951915433"/>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NSW</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79864312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Vic</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277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16688582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Qld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637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099542560"/>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401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1,071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35084642"/>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SA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709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07125886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533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1,781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936983319"/>
                  </a:ext>
                </a:extLst>
              </a:tr>
              <a:tr h="46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Australia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605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296663417"/>
                  </a:ext>
                </a:extLst>
              </a:tr>
            </a:tbl>
          </a:graphicData>
        </a:graphic>
      </p:graphicFrame>
    </p:spTree>
    <p:extLst>
      <p:ext uri="{BB962C8B-B14F-4D97-AF65-F5344CB8AC3E}">
        <p14:creationId xmlns:p14="http://schemas.microsoft.com/office/powerpoint/2010/main" val="702529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dirty="0"/>
              <a:t>Kidney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421701" cy="661988"/>
          </a:xfrm>
        </p:spPr>
        <p:txBody>
          <a:bodyPr lIns="0" tIns="0" rIns="0" bIns="0"/>
          <a:lstStyle/>
          <a:p>
            <a:r>
              <a:rPr lang="en-US" dirty="0"/>
              <a:t>Numbers of notifications and notification rates of ESRD for Aboriginal and Torres Strait Islander people by age-group, Australia, 2018-2022</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72236" y="8680450"/>
            <a:ext cx="9984764" cy="463550"/>
          </a:xfrm>
        </p:spPr>
        <p:txBody>
          <a:bodyPr lIns="0" tIns="0" rIns="0" bIns="0"/>
          <a:lstStyle/>
          <a:p>
            <a:r>
              <a:rPr lang="en-US" dirty="0"/>
              <a:t>Source: Derived from ANZDATA, 2023 [107], ABS, 2019 [106]</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72236" y="7558900"/>
            <a:ext cx="13566164" cy="365900"/>
          </a:xfrm>
        </p:spPr>
        <p:txBody>
          <a:bodyPr lIns="0" tIns="0" rIns="0" bIns="0" anchor="b"/>
          <a:lstStyle/>
          <a:p>
            <a:r>
              <a:rPr lang="en-US" sz="1400" dirty="0"/>
              <a:t>Note: Rates per 1,000,000 population.</a:t>
            </a:r>
            <a:endParaRPr lang="en-AU" dirty="0"/>
          </a:p>
        </p:txBody>
      </p:sp>
      <p:graphicFrame>
        <p:nvGraphicFramePr>
          <p:cNvPr id="6" name="Table 5">
            <a:extLst>
              <a:ext uri="{FF2B5EF4-FFF2-40B4-BE49-F238E27FC236}">
                <a16:creationId xmlns:a16="http://schemas.microsoft.com/office/drawing/2014/main" id="{D3B107A0-FF44-0EEA-89C8-8A7580EE85BE}"/>
              </a:ext>
            </a:extLst>
          </p:cNvPr>
          <p:cNvGraphicFramePr>
            <a:graphicFrameLocks noGrp="1"/>
          </p:cNvGraphicFramePr>
          <p:nvPr>
            <p:extLst>
              <p:ext uri="{D42A27DB-BD31-4B8C-83A1-F6EECF244321}">
                <p14:modId xmlns:p14="http://schemas.microsoft.com/office/powerpoint/2010/main" val="3861254776"/>
              </p:ext>
            </p:extLst>
          </p:nvPr>
        </p:nvGraphicFramePr>
        <p:xfrm>
          <a:off x="1549400" y="2374900"/>
          <a:ext cx="13421700" cy="5184000"/>
        </p:xfrm>
        <a:graphic>
          <a:graphicData uri="http://schemas.openxmlformats.org/drawingml/2006/table">
            <a:tbl>
              <a:tblPr firstRow="1" firstCol="1" bandRow="1">
                <a:tableStyleId>{10A1B5D5-9B99-4C35-A422-299274C87663}</a:tableStyleId>
              </a:tblPr>
              <a:tblGrid>
                <a:gridCol w="4473900">
                  <a:extLst>
                    <a:ext uri="{9D8B030D-6E8A-4147-A177-3AD203B41FA5}">
                      <a16:colId xmlns:a16="http://schemas.microsoft.com/office/drawing/2014/main" val="1506347915"/>
                    </a:ext>
                  </a:extLst>
                </a:gridCol>
                <a:gridCol w="4473900">
                  <a:extLst>
                    <a:ext uri="{9D8B030D-6E8A-4147-A177-3AD203B41FA5}">
                      <a16:colId xmlns:a16="http://schemas.microsoft.com/office/drawing/2014/main" val="623613485"/>
                    </a:ext>
                  </a:extLst>
                </a:gridCol>
                <a:gridCol w="4473900">
                  <a:extLst>
                    <a:ext uri="{9D8B030D-6E8A-4147-A177-3AD203B41FA5}">
                      <a16:colId xmlns:a16="http://schemas.microsoft.com/office/drawing/2014/main" val="3928540253"/>
                    </a:ext>
                  </a:extLst>
                </a:gridCol>
              </a:tblGrid>
              <a:tr h="432000">
                <a:tc rowSpan="2">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Age-group (years)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Aboriginal and Torres Strait Islander people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extLst>
                  <a:ext uri="{0D108BD9-81ED-4DB2-BD59-A6C34878D82A}">
                    <a16:rowId xmlns:a16="http://schemas.microsoft.com/office/drawing/2014/main" val="1582409412"/>
                  </a:ext>
                </a:extLst>
              </a:tr>
              <a:tr h="432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Number</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Crude rate</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90242357"/>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0-14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11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32479659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42250912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25-34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139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211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948464443"/>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249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550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42901005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45-54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521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1,220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851511039"/>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55-64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509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1,638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800789366"/>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65-74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271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1,695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105333471"/>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779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629249214"/>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(crude)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415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330691438"/>
                  </a:ext>
                </a:extLst>
              </a:tr>
              <a:tr h="43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All ages (age-standardised)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605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750243079"/>
                  </a:ext>
                </a:extLst>
              </a:tr>
            </a:tbl>
          </a:graphicData>
        </a:graphic>
      </p:graphicFrame>
    </p:spTree>
    <p:extLst>
      <p:ext uri="{BB962C8B-B14F-4D97-AF65-F5344CB8AC3E}">
        <p14:creationId xmlns:p14="http://schemas.microsoft.com/office/powerpoint/2010/main" val="3392202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Injury, including family violence</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21701" cy="5510212"/>
          </a:xfrm>
        </p:spPr>
        <p:txBody>
          <a:bodyPr lIns="0" tIns="0" rIns="0" bIns="0"/>
          <a:lstStyle/>
          <a:p>
            <a:r>
              <a:rPr lang="en-US" dirty="0"/>
              <a:t>In 2022-23, 8.9% of Aboriginal and Torres Strait Islander people aged 15 years and over had experienced violence and 4.5% a serious accident in the last 12 months.</a:t>
            </a:r>
          </a:p>
          <a:p>
            <a:r>
              <a:rPr lang="en-US" dirty="0"/>
              <a:t>In 2022-23, injury was the second leading cause of </a:t>
            </a:r>
            <a:r>
              <a:rPr lang="en-US" dirty="0" err="1"/>
              <a:t>hospitalisation</a:t>
            </a:r>
            <a:r>
              <a:rPr lang="en-US" dirty="0"/>
              <a:t> (excluding dialysis) for Aboriginal and Torres Strait Islander people.</a:t>
            </a:r>
          </a:p>
          <a:p>
            <a:r>
              <a:rPr lang="en-US" dirty="0"/>
              <a:t>In 2022-23, the leading cause of injury-related </a:t>
            </a:r>
            <a:r>
              <a:rPr lang="en-US" dirty="0" err="1"/>
              <a:t>hospitalisations</a:t>
            </a:r>
            <a:r>
              <a:rPr lang="en-US" dirty="0"/>
              <a:t> among Aboriginal and Torres Strait Islander people was falls (21%).</a:t>
            </a:r>
          </a:p>
          <a:p>
            <a:r>
              <a:rPr lang="en-US" dirty="0"/>
              <a:t>In 2023, intentional self-harm was the leading specific cause of injury deaths in NSW, Qld, WA, SA and the NT (5.1% of all Aboriginal and Torres Strait Islander deaths).</a:t>
            </a:r>
          </a:p>
          <a:p>
            <a:r>
              <a:rPr lang="en-US" dirty="0"/>
              <a:t>In 2018, of all disease groups, injury made the second highest contribution to the total disease burden among Aboriginal and Torres Strait Islander people (12%).</a:t>
            </a:r>
          </a:p>
        </p:txBody>
      </p:sp>
    </p:spTree>
    <p:extLst>
      <p:ext uri="{BB962C8B-B14F-4D97-AF65-F5344CB8AC3E}">
        <p14:creationId xmlns:p14="http://schemas.microsoft.com/office/powerpoint/2010/main" val="1100831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Respiratory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49300" cy="5510212"/>
          </a:xfrm>
        </p:spPr>
        <p:txBody>
          <a:bodyPr lIns="0" tIns="0" rIns="180000" bIns="0"/>
          <a:lstStyle/>
          <a:p>
            <a:r>
              <a:rPr lang="en-US" dirty="0"/>
              <a:t>From December 2021 to March 2024, there were 427,906 confirmed and probable cases of coronavirus disease (COVID-19) among Aboriginal and Torres Strait Islander people.</a:t>
            </a:r>
          </a:p>
          <a:p>
            <a:r>
              <a:rPr lang="en-US" dirty="0"/>
              <a:t>In 2022-23, 31% of Aboriginal and Torres Strait Islander people reported having a long-term respiratory condition. </a:t>
            </a:r>
          </a:p>
          <a:p>
            <a:r>
              <a:rPr lang="en-US" dirty="0"/>
              <a:t>In 2021, 13% of Aboriginal and Torres Strait Islander people reported having asthma and 2.2% chronic obstructive pulmonary disease (COPD). </a:t>
            </a:r>
          </a:p>
          <a:p>
            <a:r>
              <a:rPr lang="en-US" dirty="0"/>
              <a:t>In 2022-23, there were 32,501 </a:t>
            </a:r>
            <a:r>
              <a:rPr lang="en-US" dirty="0" err="1"/>
              <a:t>hospitalisations</a:t>
            </a:r>
            <a:r>
              <a:rPr lang="en-US" dirty="0"/>
              <a:t> for respiratory disease among Aboriginal and Torres Strait Islander people.</a:t>
            </a:r>
          </a:p>
          <a:p>
            <a:r>
              <a:rPr lang="en-US" dirty="0"/>
              <a:t>From January 2020 to March 2024, there were 451 deaths from COVID-19 among Aboriginal and Torres Strait Islander people.</a:t>
            </a:r>
          </a:p>
          <a:p>
            <a:r>
              <a:rPr lang="en-US" dirty="0"/>
              <a:t>In 2023, chronic lower respiratory disease was the second leading cause of death overall for Aboriginal and Torres Strait Islander people living in NSW, Qld, WA, SA and the NT.</a:t>
            </a:r>
          </a:p>
          <a:p>
            <a:r>
              <a:rPr lang="en-US" dirty="0"/>
              <a:t>In 2018, COPD was the 2</a:t>
            </a:r>
            <a:r>
              <a:rPr lang="en-US" baseline="30000" dirty="0"/>
              <a:t>nd</a:t>
            </a:r>
            <a:r>
              <a:rPr lang="en-US" dirty="0"/>
              <a:t> leading specific cause of total disease burden among Aboriginal and Torres Strait Islander people, and asthma the 11</a:t>
            </a:r>
            <a:r>
              <a:rPr lang="en-US" baseline="30000" dirty="0"/>
              <a:t>th</a:t>
            </a:r>
            <a:r>
              <a:rPr lang="en-US" dirty="0"/>
              <a:t>.</a:t>
            </a:r>
          </a:p>
          <a:p>
            <a:endParaRPr lang="en-AU" dirty="0"/>
          </a:p>
        </p:txBody>
      </p:sp>
    </p:spTree>
    <p:extLst>
      <p:ext uri="{BB962C8B-B14F-4D97-AF65-F5344CB8AC3E}">
        <p14:creationId xmlns:p14="http://schemas.microsoft.com/office/powerpoint/2010/main" val="111446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Respiratory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a:t>Long-term respiratory diseases among Aboriginal and Torres Strait Islander people, by age-group and remoteness, all jurisdictions, 2022-23, proportion (%)</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AU" dirty="0"/>
              <a:t>Source: ABS, 2024 [19]</a:t>
            </a:r>
            <a:r>
              <a:rPr lang="en-AU" baseline="30000" dirty="0"/>
              <a:t> </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7347509"/>
            <a:ext cx="13345501" cy="1186891"/>
          </a:xfrm>
        </p:spPr>
        <p:txBody>
          <a:bodyPr lIns="0" tIns="0" rIns="0" bIns="0" numCol="1" anchor="b"/>
          <a:lstStyle/>
          <a:p>
            <a:r>
              <a:rPr lang="en-US" sz="1400" dirty="0"/>
              <a:t>Notes:	</a:t>
            </a:r>
          </a:p>
          <a:p>
            <a:r>
              <a:rPr lang="en-US" sz="1400" dirty="0"/>
              <a:t>‘Other diseases of the respiratory system’ includes influenza and pneumonia, asbestosis, acute bronchiolitis, other diseases of the respiratory system, and signs and symptoms involving the respiratory system. </a:t>
            </a:r>
          </a:p>
          <a:p>
            <a:r>
              <a:rPr lang="en-US" sz="1400" dirty="0"/>
              <a:t>* This proportion has a high margin of error and should be used with caution.</a:t>
            </a:r>
            <a:endParaRPr lang="en-AU" sz="1400" dirty="0"/>
          </a:p>
        </p:txBody>
      </p:sp>
      <p:graphicFrame>
        <p:nvGraphicFramePr>
          <p:cNvPr id="6" name="Table 5">
            <a:extLst>
              <a:ext uri="{FF2B5EF4-FFF2-40B4-BE49-F238E27FC236}">
                <a16:creationId xmlns:a16="http://schemas.microsoft.com/office/drawing/2014/main" id="{A594E0D1-DD47-ECB3-8915-A89913226EB6}"/>
              </a:ext>
            </a:extLst>
          </p:cNvPr>
          <p:cNvGraphicFramePr>
            <a:graphicFrameLocks noGrp="1"/>
          </p:cNvGraphicFramePr>
          <p:nvPr>
            <p:extLst>
              <p:ext uri="{D42A27DB-BD31-4B8C-83A1-F6EECF244321}">
                <p14:modId xmlns:p14="http://schemas.microsoft.com/office/powerpoint/2010/main" val="3006113734"/>
              </p:ext>
            </p:extLst>
          </p:nvPr>
        </p:nvGraphicFramePr>
        <p:xfrm>
          <a:off x="1549400" y="2374900"/>
          <a:ext cx="13436600" cy="4752000"/>
        </p:xfrm>
        <a:graphic>
          <a:graphicData uri="http://schemas.openxmlformats.org/drawingml/2006/table">
            <a:tbl>
              <a:tblPr firstRow="1" firstCol="1" bandRow="1">
                <a:tableStyleId>{10A1B5D5-9B99-4C35-A422-299274C87663}</a:tableStyleId>
              </a:tblPr>
              <a:tblGrid>
                <a:gridCol w="2563201">
                  <a:extLst>
                    <a:ext uri="{9D8B030D-6E8A-4147-A177-3AD203B41FA5}">
                      <a16:colId xmlns:a16="http://schemas.microsoft.com/office/drawing/2014/main" val="3820734998"/>
                    </a:ext>
                  </a:extLst>
                </a:gridCol>
                <a:gridCol w="1212018">
                  <a:extLst>
                    <a:ext uri="{9D8B030D-6E8A-4147-A177-3AD203B41FA5}">
                      <a16:colId xmlns:a16="http://schemas.microsoft.com/office/drawing/2014/main" val="868111536"/>
                    </a:ext>
                  </a:extLst>
                </a:gridCol>
                <a:gridCol w="1212018">
                  <a:extLst>
                    <a:ext uri="{9D8B030D-6E8A-4147-A177-3AD203B41FA5}">
                      <a16:colId xmlns:a16="http://schemas.microsoft.com/office/drawing/2014/main" val="3041413259"/>
                    </a:ext>
                  </a:extLst>
                </a:gridCol>
                <a:gridCol w="1212018">
                  <a:extLst>
                    <a:ext uri="{9D8B030D-6E8A-4147-A177-3AD203B41FA5}">
                      <a16:colId xmlns:a16="http://schemas.microsoft.com/office/drawing/2014/main" val="1405517032"/>
                    </a:ext>
                  </a:extLst>
                </a:gridCol>
                <a:gridCol w="1212018">
                  <a:extLst>
                    <a:ext uri="{9D8B030D-6E8A-4147-A177-3AD203B41FA5}">
                      <a16:colId xmlns:a16="http://schemas.microsoft.com/office/drawing/2014/main" val="3145268637"/>
                    </a:ext>
                  </a:extLst>
                </a:gridCol>
                <a:gridCol w="1210551">
                  <a:extLst>
                    <a:ext uri="{9D8B030D-6E8A-4147-A177-3AD203B41FA5}">
                      <a16:colId xmlns:a16="http://schemas.microsoft.com/office/drawing/2014/main" val="3741365591"/>
                    </a:ext>
                  </a:extLst>
                </a:gridCol>
                <a:gridCol w="1197344">
                  <a:extLst>
                    <a:ext uri="{9D8B030D-6E8A-4147-A177-3AD203B41FA5}">
                      <a16:colId xmlns:a16="http://schemas.microsoft.com/office/drawing/2014/main" val="4182107109"/>
                    </a:ext>
                  </a:extLst>
                </a:gridCol>
                <a:gridCol w="1197344">
                  <a:extLst>
                    <a:ext uri="{9D8B030D-6E8A-4147-A177-3AD203B41FA5}">
                      <a16:colId xmlns:a16="http://schemas.microsoft.com/office/drawing/2014/main" val="530766382"/>
                    </a:ext>
                  </a:extLst>
                </a:gridCol>
                <a:gridCol w="1197344">
                  <a:extLst>
                    <a:ext uri="{9D8B030D-6E8A-4147-A177-3AD203B41FA5}">
                      <a16:colId xmlns:a16="http://schemas.microsoft.com/office/drawing/2014/main" val="197715253"/>
                    </a:ext>
                  </a:extLst>
                </a:gridCol>
                <a:gridCol w="1222744">
                  <a:extLst>
                    <a:ext uri="{9D8B030D-6E8A-4147-A177-3AD203B41FA5}">
                      <a16:colId xmlns:a16="http://schemas.microsoft.com/office/drawing/2014/main" val="2389007431"/>
                    </a:ext>
                  </a:extLst>
                </a:gridCol>
              </a:tblGrid>
              <a:tr h="540000">
                <a:tc rowSpan="2">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 </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gridSpan="6">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Age-group (years)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Remoteness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h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 </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873613191"/>
                  </a:ext>
                </a:extLst>
              </a:tr>
              <a:tr h="540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0-14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15-24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25-34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35-44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45-54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55+</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Non-Remote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Remote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Total</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3780425401"/>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COPD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0.4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6.9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43420706"/>
                  </a:ext>
                </a:extLst>
              </a:tr>
              <a:tr h="612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Asthma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26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25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8.1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4057559401"/>
                  </a:ext>
                </a:extLst>
              </a:tr>
              <a:tr h="612000">
                <a:tc>
                  <a:txBody>
                    <a:bodyPr/>
                    <a:lstStyle/>
                    <a:p>
                      <a:pPr marL="0" marR="0" lvl="0" indent="0" algn="l" defTabSz="914400" eaLnBrk="1" fontAlgn="auto" hangingPunct="1">
                        <a:lnSpc>
                          <a:spcPct val="100000"/>
                        </a:lnSpc>
                        <a:spcBef>
                          <a:spcPts val="0"/>
                        </a:spcBef>
                        <a:spcAft>
                          <a:spcPts val="500"/>
                        </a:spcAft>
                        <a:buFontTx/>
                        <a:buNone/>
                      </a:pPr>
                      <a:r>
                        <a:rPr lang="en-US" sz="1700" b="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rPr>
                        <a:t>Hay fever and allergic rhinitis</a:t>
                      </a:r>
                      <a:endParaRPr lang="en-AU" sz="1700" b="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8.7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7.7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68825472"/>
                  </a:ext>
                </a:extLst>
              </a:tr>
              <a:tr h="612000">
                <a:tc>
                  <a:txBody>
                    <a:bodyPr/>
                    <a:lstStyle/>
                    <a:p>
                      <a:pPr marL="0" marR="0" lvl="0" indent="0" algn="l" defTabSz="914400" eaLnBrk="1" fontAlgn="auto" latinLnBrk="0" hangingPunct="1">
                        <a:lnSpc>
                          <a:spcPct val="100000"/>
                        </a:lnSpc>
                        <a:spcBef>
                          <a:spcPts val="0"/>
                        </a:spcBef>
                        <a:spcAft>
                          <a:spcPts val="500"/>
                        </a:spcAft>
                        <a:buClrTx/>
                        <a:buSzTx/>
                        <a:buFontTx/>
                        <a:buNone/>
                        <a:tabLst/>
                        <a:defRPr/>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Chronic sinusitis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3.1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7.9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8.5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9.5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3.1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8.5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918589538"/>
                  </a:ext>
                </a:extLst>
              </a:tr>
              <a:tr h="612000">
                <a:tc>
                  <a:txBody>
                    <a:bodyPr/>
                    <a:lstStyle/>
                    <a:p>
                      <a:pPr marL="0" marR="0" lvl="0" indent="0" algn="l" defTabSz="914400" eaLnBrk="1" fontAlgn="auto" latinLnBrk="0" hangingPunct="1">
                        <a:lnSpc>
                          <a:spcPct val="100000"/>
                        </a:lnSpc>
                        <a:spcBef>
                          <a:spcPts val="0"/>
                        </a:spcBef>
                        <a:spcAft>
                          <a:spcPts val="500"/>
                        </a:spcAft>
                        <a:buClrTx/>
                        <a:buSzTx/>
                        <a:buFontTx/>
                        <a:buNone/>
                        <a:tabLst/>
                        <a:defRPr/>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Other diseases of the respiratory system</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525475865"/>
                  </a:ext>
                </a:extLst>
              </a:tr>
              <a:tr h="612000">
                <a:tc>
                  <a:txBody>
                    <a:bodyPr/>
                    <a:lstStyle/>
                    <a:p>
                      <a:pPr marL="0" marR="0" lvl="0" indent="0" algn="l" defTabSz="914400" eaLnBrk="1" fontAlgn="auto" latinLnBrk="0" hangingPunct="1">
                        <a:lnSpc>
                          <a:spcPct val="100000"/>
                        </a:lnSpc>
                        <a:spcBef>
                          <a:spcPts val="0"/>
                        </a:spcBef>
                        <a:spcAft>
                          <a:spcPts val="500"/>
                        </a:spcAft>
                        <a:buClrTx/>
                        <a:buSzTx/>
                        <a:buFontTx/>
                        <a:buNone/>
                        <a:tabLst/>
                        <a:defRPr/>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Total respiratory system diseases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19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34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33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39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44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41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34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16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indent="-179705" algn="ctr" fontAlgn="ctr">
                        <a:lnSpc>
                          <a:spcPts val="1300"/>
                        </a:lnSpc>
                        <a:spcBef>
                          <a:spcPts val="285"/>
                        </a:spcBef>
                        <a:spcAft>
                          <a:spcPts val="565"/>
                        </a:spcAft>
                      </a:pPr>
                      <a:r>
                        <a:rPr lang="en-US" sz="1700" kern="100" dirty="0">
                          <a:effectLst/>
                          <a:latin typeface="Source Sans Pro" panose="020B0503030403020204" pitchFamily="34" charset="0"/>
                          <a:ea typeface="Times New Roman" panose="02020603050405020304" pitchFamily="18" charset="0"/>
                          <a:cs typeface="Times New Roman" panose="02020603050405020304" pitchFamily="18" charset="0"/>
                        </a:rPr>
                        <a:t>31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63699960"/>
                  </a:ext>
                </a:extLst>
              </a:tr>
            </a:tbl>
          </a:graphicData>
        </a:graphic>
      </p:graphicFrame>
    </p:spTree>
    <p:extLst>
      <p:ext uri="{BB962C8B-B14F-4D97-AF65-F5344CB8AC3E}">
        <p14:creationId xmlns:p14="http://schemas.microsoft.com/office/powerpoint/2010/main" val="4276614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Respiratory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661988"/>
          </a:xfrm>
        </p:spPr>
        <p:txBody>
          <a:bodyPr lIns="0" tIns="0" rIns="0" bIns="0"/>
          <a:lstStyle/>
          <a:p>
            <a:r>
              <a:rPr lang="en-US" dirty="0" err="1"/>
              <a:t>Hospitalisation</a:t>
            </a:r>
            <a:r>
              <a:rPr lang="en-US" dirty="0"/>
              <a:t> rates for selected respiratory diseases among Aboriginal and Torres Strait Islander people, by age-group and remoteness, 2016-18</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9" y="8680450"/>
            <a:ext cx="9992700" cy="463550"/>
          </a:xfrm>
        </p:spPr>
        <p:txBody>
          <a:bodyPr lIns="0" tIns="0" rIns="0" bIns="0"/>
          <a:lstStyle/>
          <a:p>
            <a:r>
              <a:rPr lang="en-US" dirty="0"/>
              <a:t>Source: SCRGSP, 2020 (Derived from [110])</a:t>
            </a:r>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6248400"/>
            <a:ext cx="13345501" cy="685800"/>
          </a:xfrm>
        </p:spPr>
        <p:txBody>
          <a:bodyPr lIns="0" tIns="0" rIns="0" bIns="0" numCol="1" anchor="b"/>
          <a:lstStyle/>
          <a:p>
            <a:r>
              <a:rPr lang="fr-FR" sz="1400" dirty="0"/>
              <a:t>Notes:</a:t>
            </a:r>
          </a:p>
          <a:p>
            <a:pPr marL="228600" indent="-228600">
              <a:buFont typeface="+mj-lt"/>
              <a:buAutoNum type="arabicPeriod"/>
            </a:pPr>
            <a:r>
              <a:rPr lang="fr-FR" sz="1400" dirty="0"/>
              <a:t>n/a – non applicable, information unavailable.</a:t>
            </a:r>
          </a:p>
          <a:p>
            <a:pPr marL="228600" indent="-228600">
              <a:buFont typeface="+mj-lt"/>
              <a:buAutoNum type="arabicPeriod"/>
            </a:pPr>
            <a:r>
              <a:rPr lang="fr-FR" sz="1400" dirty="0"/>
              <a:t>Crude rate per 1,000 population.</a:t>
            </a:r>
            <a:endParaRPr lang="en-AU" sz="1400" dirty="0"/>
          </a:p>
        </p:txBody>
      </p:sp>
      <p:graphicFrame>
        <p:nvGraphicFramePr>
          <p:cNvPr id="6" name="Table 5">
            <a:extLst>
              <a:ext uri="{FF2B5EF4-FFF2-40B4-BE49-F238E27FC236}">
                <a16:creationId xmlns:a16="http://schemas.microsoft.com/office/drawing/2014/main" id="{3AB1DC80-B5EE-0D0E-E40A-285461E26544}"/>
              </a:ext>
            </a:extLst>
          </p:cNvPr>
          <p:cNvGraphicFramePr>
            <a:graphicFrameLocks noGrp="1"/>
          </p:cNvGraphicFramePr>
          <p:nvPr>
            <p:extLst>
              <p:ext uri="{D42A27DB-BD31-4B8C-83A1-F6EECF244321}">
                <p14:modId xmlns:p14="http://schemas.microsoft.com/office/powerpoint/2010/main" val="4250691743"/>
              </p:ext>
            </p:extLst>
          </p:nvPr>
        </p:nvGraphicFramePr>
        <p:xfrm>
          <a:off x="1549400" y="2374900"/>
          <a:ext cx="13449303" cy="3713660"/>
        </p:xfrm>
        <a:graphic>
          <a:graphicData uri="http://schemas.openxmlformats.org/drawingml/2006/table">
            <a:tbl>
              <a:tblPr firstRow="1" firstCol="1" bandRow="1">
                <a:tableStyleId>{10A1B5D5-9B99-4C35-A422-299274C87663}</a:tableStyleId>
              </a:tblPr>
              <a:tblGrid>
                <a:gridCol w="2408754">
                  <a:extLst>
                    <a:ext uri="{9D8B030D-6E8A-4147-A177-3AD203B41FA5}">
                      <a16:colId xmlns:a16="http://schemas.microsoft.com/office/drawing/2014/main" val="1633381974"/>
                    </a:ext>
                  </a:extLst>
                </a:gridCol>
                <a:gridCol w="1340870">
                  <a:extLst>
                    <a:ext uri="{9D8B030D-6E8A-4147-A177-3AD203B41FA5}">
                      <a16:colId xmlns:a16="http://schemas.microsoft.com/office/drawing/2014/main" val="165928069"/>
                    </a:ext>
                  </a:extLst>
                </a:gridCol>
                <a:gridCol w="1340870">
                  <a:extLst>
                    <a:ext uri="{9D8B030D-6E8A-4147-A177-3AD203B41FA5}">
                      <a16:colId xmlns:a16="http://schemas.microsoft.com/office/drawing/2014/main" val="3397057561"/>
                    </a:ext>
                  </a:extLst>
                </a:gridCol>
                <a:gridCol w="1340870">
                  <a:extLst>
                    <a:ext uri="{9D8B030D-6E8A-4147-A177-3AD203B41FA5}">
                      <a16:colId xmlns:a16="http://schemas.microsoft.com/office/drawing/2014/main" val="2510527118"/>
                    </a:ext>
                  </a:extLst>
                </a:gridCol>
                <a:gridCol w="1340870">
                  <a:extLst>
                    <a:ext uri="{9D8B030D-6E8A-4147-A177-3AD203B41FA5}">
                      <a16:colId xmlns:a16="http://schemas.microsoft.com/office/drawing/2014/main" val="146724446"/>
                    </a:ext>
                  </a:extLst>
                </a:gridCol>
                <a:gridCol w="1340870">
                  <a:extLst>
                    <a:ext uri="{9D8B030D-6E8A-4147-A177-3AD203B41FA5}">
                      <a16:colId xmlns:a16="http://schemas.microsoft.com/office/drawing/2014/main" val="3751602667"/>
                    </a:ext>
                  </a:extLst>
                </a:gridCol>
                <a:gridCol w="1340870">
                  <a:extLst>
                    <a:ext uri="{9D8B030D-6E8A-4147-A177-3AD203B41FA5}">
                      <a16:colId xmlns:a16="http://schemas.microsoft.com/office/drawing/2014/main" val="3316191108"/>
                    </a:ext>
                  </a:extLst>
                </a:gridCol>
                <a:gridCol w="1624515">
                  <a:extLst>
                    <a:ext uri="{9D8B030D-6E8A-4147-A177-3AD203B41FA5}">
                      <a16:colId xmlns:a16="http://schemas.microsoft.com/office/drawing/2014/main" val="3983902768"/>
                    </a:ext>
                  </a:extLst>
                </a:gridCol>
                <a:gridCol w="1370814">
                  <a:extLst>
                    <a:ext uri="{9D8B030D-6E8A-4147-A177-3AD203B41FA5}">
                      <a16:colId xmlns:a16="http://schemas.microsoft.com/office/drawing/2014/main" val="2609856704"/>
                    </a:ext>
                  </a:extLst>
                </a:gridCol>
              </a:tblGrid>
              <a:tr h="540000">
                <a:tc rowSpan="2">
                  <a:txBody>
                    <a:bodyPr/>
                    <a:lstStyle/>
                    <a:p>
                      <a:endParaRPr lang="en-AU" dirty="0">
                        <a:latin typeface="Source Sans Pro" panose="020B0503030403020204" pitchFamily="34" charset="0"/>
                      </a:endParaRPr>
                    </a:p>
                  </a:txBody>
                  <a:tcPr marL="180000" marR="180000">
                    <a:solidFill>
                      <a:srgbClr val="EC926E"/>
                    </a:solidFill>
                  </a:tcPr>
                </a:tc>
                <a:tc gridSpan="5">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Age-group (years)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hMerge="1">
                  <a:txBody>
                    <a:bodyPr/>
                    <a:lstStyle/>
                    <a:p>
                      <a:pPr algn="ctr"/>
                      <a:endParaRPr lang="en-AU" dirty="0"/>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gridSpan="2">
                  <a:txBody>
                    <a:bodyPr/>
                    <a:lstStyle/>
                    <a:p>
                      <a:pPr marL="0" marR="0" lvl="0" indent="0" algn="ctr" defTabSz="914400" eaLnBrk="1" fontAlgn="auto" latinLnBrk="0" hangingPunct="1">
                        <a:lnSpc>
                          <a:spcPct val="100000"/>
                        </a:lnSpc>
                        <a:spcBef>
                          <a:spcPts val="0"/>
                        </a:spcBef>
                        <a:spcAft>
                          <a:spcPts val="500"/>
                        </a:spcAft>
                        <a:buClrTx/>
                        <a:buSzTx/>
                        <a:buFontTx/>
                        <a:buNone/>
                        <a:tabLst/>
                        <a:defRPr/>
                      </a:pPr>
                      <a:r>
                        <a:rPr lang="en-AU" sz="1700" b="1" u="none" strike="noStrike" kern="0" cap="none" spc="0" normalizeH="0" baseline="0" dirty="0">
                          <a:solidFill>
                            <a:schemeClr val="bg1"/>
                          </a:solidFill>
                          <a:effectLst/>
                          <a:latin typeface="Source Sans Pro" panose="020B0503030403020204" pitchFamily="34" charset="0"/>
                          <a:sym typeface=""/>
                        </a:rPr>
                        <a:t>Remoteness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tc hMerge="1">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68580" marR="68580" marT="0" marB="0"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250246820"/>
                  </a:ext>
                </a:extLst>
              </a:tr>
              <a:tr h="540000">
                <a:tc vMerge="1">
                  <a:txBody>
                    <a:bodyPr/>
                    <a:lstStyle/>
                    <a:p>
                      <a:endParaRPr lang="en-AU" dirty="0"/>
                    </a:p>
                  </a:txBody>
                  <a:tcPr>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0-14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15-24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25-44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45-64</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algn="ctr"/>
                      <a:r>
                        <a:rPr lang="en-AU" sz="1700" b="1" u="none" strike="noStrike" kern="0" cap="none" spc="0" normalizeH="0" baseline="0" dirty="0">
                          <a:solidFill>
                            <a:schemeClr val="bg1"/>
                          </a:solidFill>
                          <a:effectLst/>
                          <a:latin typeface="Source Sans Pro" panose="020B0503030403020204" pitchFamily="34" charset="0"/>
                          <a:sym typeface=""/>
                        </a:rPr>
                        <a:t>65+</a:t>
                      </a:r>
                      <a:endParaRPr lang="en-AU" dirty="0">
                        <a:latin typeface="Source Sans Pro" panose="020B0503030403020204" pitchFamily="34" charset="0"/>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Major Cities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Remote/</a:t>
                      </a:r>
                    </a:p>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Very Remote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Crude rate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3759940906"/>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Influenza and pneumonia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31</a:t>
                      </a:r>
                      <a:endParaRPr lang="en-AU" dirty="0">
                        <a:latin typeface="Source Sans Pro" panose="020B0503030403020204" pitchFamily="34" charset="0"/>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539276066"/>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COPD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n/a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a:r>
                        <a:rPr lang="en-AU" sz="1700" b="0" u="none" strike="noStrike" kern="0" cap="none" spc="0" normalizeH="0" baseline="0">
                          <a:solidFill>
                            <a:schemeClr val="tx1">
                              <a:lumMod val="100000"/>
                            </a:schemeClr>
                          </a:solidFill>
                          <a:effectLst/>
                          <a:latin typeface="Source Sans Pro" panose="020B0503030403020204" pitchFamily="34" charset="0"/>
                          <a:sym typeface=""/>
                        </a:rPr>
                        <a:t>n/a</a:t>
                      </a:r>
                      <a:endParaRPr lang="en-AU">
                        <a:latin typeface="Source Sans Pro" panose="020B0503030403020204" pitchFamily="34" charset="0"/>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618603147"/>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Acute upper respiratory infection</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2.0</a:t>
                      </a:r>
                      <a:endParaRPr lang="en-AU" dirty="0">
                        <a:latin typeface="Source Sans Pro" panose="020B0503030403020204" pitchFamily="34" charset="0"/>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081657844"/>
                  </a:ext>
                </a:extLst>
              </a:tr>
              <a:tr h="648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Asthma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4.0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2.6</a:t>
                      </a:r>
                      <a:endParaRPr lang="en-AU" dirty="0">
                        <a:latin typeface="Source Sans Pro" panose="020B0503030403020204" pitchFamily="34" charset="0"/>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2.8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67018123"/>
                  </a:ext>
                </a:extLst>
              </a:tr>
            </a:tbl>
          </a:graphicData>
        </a:graphic>
      </p:graphicFrame>
    </p:spTree>
    <p:extLst>
      <p:ext uri="{BB962C8B-B14F-4D97-AF65-F5344CB8AC3E}">
        <p14:creationId xmlns:p14="http://schemas.microsoft.com/office/powerpoint/2010/main" val="272975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E0020B-9D4E-CC0F-A21C-CBE160EA4B46}"/>
              </a:ext>
            </a:extLst>
          </p:cNvPr>
          <p:cNvSpPr>
            <a:spLocks noGrp="1"/>
          </p:cNvSpPr>
          <p:nvPr>
            <p:ph type="title"/>
          </p:nvPr>
        </p:nvSpPr>
        <p:spPr>
          <a:xfrm>
            <a:off x="1564299" y="970002"/>
            <a:ext cx="11211901" cy="553998"/>
          </a:xfrm>
          <a:prstGeom prst="rect">
            <a:avLst/>
          </a:prstGeom>
        </p:spPr>
        <p:txBody>
          <a:bodyPr/>
          <a:lstStyle/>
          <a:p>
            <a:r>
              <a:rPr lang="en-AU" dirty="0"/>
              <a:t>Population</a:t>
            </a:r>
          </a:p>
        </p:txBody>
      </p:sp>
      <p:sp>
        <p:nvSpPr>
          <p:cNvPr id="3" name="Text Placeholder 2">
            <a:extLst>
              <a:ext uri="{FF2B5EF4-FFF2-40B4-BE49-F238E27FC236}">
                <a16:creationId xmlns:a16="http://schemas.microsoft.com/office/drawing/2014/main" id="{49218F83-1D39-B9D0-7468-C3FF08861098}"/>
              </a:ext>
            </a:extLst>
          </p:cNvPr>
          <p:cNvSpPr>
            <a:spLocks noGrp="1"/>
          </p:cNvSpPr>
          <p:nvPr>
            <p:ph type="body" sz="quarter" idx="10"/>
          </p:nvPr>
        </p:nvSpPr>
        <p:spPr>
          <a:xfrm>
            <a:off x="1549400" y="1828800"/>
            <a:ext cx="13431152" cy="2005012"/>
          </a:xfrm>
        </p:spPr>
        <p:txBody>
          <a:bodyPr lIns="0" tIns="0" rIns="0" bIns="0"/>
          <a:lstStyle/>
          <a:p>
            <a:r>
              <a:rPr lang="en-US" dirty="0"/>
              <a:t>In 2024, the estimated Australian Aboriginal and Torres Strait Islander population was 1,039,959.</a:t>
            </a:r>
          </a:p>
          <a:p>
            <a:r>
              <a:rPr lang="en-US" dirty="0"/>
              <a:t>In 2024, NSW had the highest number of Aboriginal and Torres Strait Islander people (the estimated population was 358,114 people, 34% of the total Aboriginal and Torres Strait Islander population).</a:t>
            </a:r>
          </a:p>
          <a:p>
            <a:r>
              <a:rPr lang="en-US" dirty="0"/>
              <a:t>In 2024, the NT had the highest proportion of Aboriginal and Torres Strait Islander people in its population, with 31% of the NT population identifying as Aboriginal and Torres Strait Islander.</a:t>
            </a:r>
          </a:p>
          <a:p>
            <a:endParaRPr lang="en-AU" dirty="0"/>
          </a:p>
        </p:txBody>
      </p:sp>
    </p:spTree>
    <p:extLst>
      <p:ext uri="{BB962C8B-B14F-4D97-AF65-F5344CB8AC3E}">
        <p14:creationId xmlns:p14="http://schemas.microsoft.com/office/powerpoint/2010/main" val="345890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3BDE-C3AF-E9A2-609A-2E314EFCD3FE}"/>
              </a:ext>
            </a:extLst>
          </p:cNvPr>
          <p:cNvSpPr>
            <a:spLocks noGrp="1"/>
          </p:cNvSpPr>
          <p:nvPr>
            <p:ph type="title"/>
          </p:nvPr>
        </p:nvSpPr>
        <p:spPr>
          <a:xfrm>
            <a:off x="1564299" y="970002"/>
            <a:ext cx="11211901" cy="553998"/>
          </a:xfrm>
          <a:prstGeom prst="rect">
            <a:avLst/>
          </a:prstGeom>
        </p:spPr>
        <p:txBody>
          <a:bodyPr/>
          <a:lstStyle/>
          <a:p>
            <a:r>
              <a:rPr lang="en-US" dirty="0"/>
              <a:t>Eye health</a:t>
            </a:r>
          </a:p>
        </p:txBody>
      </p:sp>
      <p:sp>
        <p:nvSpPr>
          <p:cNvPr id="3" name="Text Placeholder 2">
            <a:extLst>
              <a:ext uri="{FF2B5EF4-FFF2-40B4-BE49-F238E27FC236}">
                <a16:creationId xmlns:a16="http://schemas.microsoft.com/office/drawing/2014/main" id="{12F04A00-F85B-A2BD-C4B8-CE1D2489EC96}"/>
              </a:ext>
            </a:extLst>
          </p:cNvPr>
          <p:cNvSpPr>
            <a:spLocks noGrp="1"/>
          </p:cNvSpPr>
          <p:nvPr>
            <p:ph type="body" sz="quarter" idx="10"/>
          </p:nvPr>
        </p:nvSpPr>
        <p:spPr>
          <a:xfrm>
            <a:off x="1549400" y="1828800"/>
            <a:ext cx="13421701" cy="5510212"/>
          </a:xfrm>
        </p:spPr>
        <p:txBody>
          <a:bodyPr lIns="0" tIns="0" rIns="0" bIns="0"/>
          <a:lstStyle/>
          <a:p>
            <a:r>
              <a:rPr lang="en-US" dirty="0"/>
              <a:t>The estimated overall prevalence of active trachoma among Aboriginal and Torres Strait Islander children aged 5-9 years in selected at-risk remote communities has decreased from 15% in 2009 to 1.8% in 2023.</a:t>
            </a:r>
          </a:p>
          <a:p>
            <a:r>
              <a:rPr lang="en-US" dirty="0"/>
              <a:t>In 2022-23, eye and sight problems were reported by 41% of Aboriginal people and 38% of Torres Strait Islander people.</a:t>
            </a:r>
          </a:p>
          <a:p>
            <a:r>
              <a:rPr lang="en-US" dirty="0"/>
              <a:t>In 2022-23, the most common eye conditions reported by Aboriginal and Torres Strait Islander people were hyperopia (long sightedness: 23%), myopia (short sightedness: 17%), other diseases of the eye and adnexa (12%), cataract (1.5%), blindness (0.9%) and glaucoma (0.4%).</a:t>
            </a:r>
          </a:p>
          <a:p>
            <a:r>
              <a:rPr lang="en-US" dirty="0"/>
              <a:t>In 2022-23, 13% of Aboriginal and Torres Strait Islander children, aged 0-14 years, were reported to have eye or sight problems.</a:t>
            </a:r>
          </a:p>
          <a:p>
            <a:r>
              <a:rPr lang="en-US" dirty="0"/>
              <a:t>In 2021-23, 7,734 (58%) of the 13,329 </a:t>
            </a:r>
            <a:r>
              <a:rPr lang="en-US" dirty="0" err="1"/>
              <a:t>hospitalisations</a:t>
            </a:r>
            <a:r>
              <a:rPr lang="en-US" dirty="0"/>
              <a:t> for diseases of the eye among Aboriginal and Torres Strait Islander people were for disorders of the lens (mainly cataracts).</a:t>
            </a:r>
          </a:p>
          <a:p>
            <a:r>
              <a:rPr lang="en-US" dirty="0"/>
              <a:t>In 2021-23, crude </a:t>
            </a:r>
            <a:r>
              <a:rPr lang="en-US" dirty="0" err="1"/>
              <a:t>hospitalisation</a:t>
            </a:r>
            <a:r>
              <a:rPr lang="en-US" dirty="0"/>
              <a:t> rates for eye disease, by Indigenous Regions, ranged from 3.5 per 1,000 in Hume East (Vic), to 21 per 1,000 in the Pilbara (WA).</a:t>
            </a:r>
          </a:p>
          <a:p>
            <a:endParaRPr lang="en-AU" dirty="0"/>
          </a:p>
        </p:txBody>
      </p:sp>
    </p:spTree>
    <p:extLst>
      <p:ext uri="{BB962C8B-B14F-4D97-AF65-F5344CB8AC3E}">
        <p14:creationId xmlns:p14="http://schemas.microsoft.com/office/powerpoint/2010/main" val="66975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p:txBody>
          <a:bodyPr/>
          <a:lstStyle/>
          <a:p>
            <a:r>
              <a:rPr lang="en-US" dirty="0"/>
              <a:t>Eye health</a:t>
            </a:r>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49400" y="1828800"/>
            <a:ext cx="13345501" cy="190972"/>
          </a:xfrm>
        </p:spPr>
        <p:txBody>
          <a:bodyPr lIns="0" tIns="0" rIns="0" bIns="0"/>
          <a:lstStyle/>
          <a:p>
            <a:r>
              <a:rPr lang="en-US" dirty="0"/>
              <a:t>Prevalence (%) of diseases of the eye and adnexa among Aboriginal and Torres Strait Islander people, by sex, 2022-23</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564298" y="8680450"/>
            <a:ext cx="9992701" cy="463550"/>
          </a:xfrm>
        </p:spPr>
        <p:txBody>
          <a:bodyPr lIns="0" tIns="0" rIns="0" bIns="0"/>
          <a:lstStyle/>
          <a:p>
            <a:r>
              <a:rPr lang="en-AU" dirty="0"/>
              <a:t>Source: ABS, 2024 [19]</a:t>
            </a:r>
          </a:p>
          <a:p>
            <a:endParaRPr lang="en-AU" dirty="0"/>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8" y="6694900"/>
            <a:ext cx="13345501" cy="355128"/>
          </a:xfrm>
        </p:spPr>
        <p:txBody>
          <a:bodyPr lIns="0" tIns="0" rIns="0" bIns="0" numCol="1" anchor="b"/>
          <a:lstStyle/>
          <a:p>
            <a:r>
              <a:rPr lang="en-US" sz="1400" dirty="0"/>
              <a:t>Note: Proportions are non-age-</a:t>
            </a:r>
            <a:r>
              <a:rPr lang="en-US" sz="1400" dirty="0" err="1"/>
              <a:t>standardised</a:t>
            </a:r>
            <a:r>
              <a:rPr lang="en-US" sz="1400" dirty="0"/>
              <a:t>.</a:t>
            </a:r>
          </a:p>
        </p:txBody>
      </p:sp>
      <p:graphicFrame>
        <p:nvGraphicFramePr>
          <p:cNvPr id="6" name="Table 5">
            <a:extLst>
              <a:ext uri="{FF2B5EF4-FFF2-40B4-BE49-F238E27FC236}">
                <a16:creationId xmlns:a16="http://schemas.microsoft.com/office/drawing/2014/main" id="{4FB24DA6-40E8-8919-31C3-B2D90FB4373D}"/>
              </a:ext>
            </a:extLst>
          </p:cNvPr>
          <p:cNvGraphicFramePr>
            <a:graphicFrameLocks noGrp="1"/>
          </p:cNvGraphicFramePr>
          <p:nvPr>
            <p:extLst>
              <p:ext uri="{D42A27DB-BD31-4B8C-83A1-F6EECF244321}">
                <p14:modId xmlns:p14="http://schemas.microsoft.com/office/powerpoint/2010/main" val="2614975262"/>
              </p:ext>
            </p:extLst>
          </p:nvPr>
        </p:nvGraphicFramePr>
        <p:xfrm>
          <a:off x="1549400" y="2374900"/>
          <a:ext cx="13421700" cy="4320000"/>
        </p:xfrm>
        <a:graphic>
          <a:graphicData uri="http://schemas.openxmlformats.org/drawingml/2006/table">
            <a:tbl>
              <a:tblPr firstRow="1" firstCol="1" bandRow="1">
                <a:tableStyleId>{10A1B5D5-9B99-4C35-A422-299274C87663}</a:tableStyleId>
              </a:tblPr>
              <a:tblGrid>
                <a:gridCol w="3355425">
                  <a:extLst>
                    <a:ext uri="{9D8B030D-6E8A-4147-A177-3AD203B41FA5}">
                      <a16:colId xmlns:a16="http://schemas.microsoft.com/office/drawing/2014/main" val="2078445364"/>
                    </a:ext>
                  </a:extLst>
                </a:gridCol>
                <a:gridCol w="3355425">
                  <a:extLst>
                    <a:ext uri="{9D8B030D-6E8A-4147-A177-3AD203B41FA5}">
                      <a16:colId xmlns:a16="http://schemas.microsoft.com/office/drawing/2014/main" val="3250193731"/>
                    </a:ext>
                  </a:extLst>
                </a:gridCol>
                <a:gridCol w="3355425">
                  <a:extLst>
                    <a:ext uri="{9D8B030D-6E8A-4147-A177-3AD203B41FA5}">
                      <a16:colId xmlns:a16="http://schemas.microsoft.com/office/drawing/2014/main" val="3830495306"/>
                    </a:ext>
                  </a:extLst>
                </a:gridCol>
                <a:gridCol w="3355425">
                  <a:extLst>
                    <a:ext uri="{9D8B030D-6E8A-4147-A177-3AD203B41FA5}">
                      <a16:colId xmlns:a16="http://schemas.microsoft.com/office/drawing/2014/main" val="253549913"/>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Males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Females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Persons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3600594508"/>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Hyperopia (long sightedness)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78969249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Myopia (short sightedness)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154184727"/>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Cataract</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79879515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Blindness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0.7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0.9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50765653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Glaucoma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0.4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95910957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Other diseases of the eye and adnexa</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13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98732960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Total</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36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41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2119941416"/>
                  </a:ext>
                </a:extLst>
              </a:tr>
            </a:tbl>
          </a:graphicData>
        </a:graphic>
      </p:graphicFrame>
    </p:spTree>
    <p:extLst>
      <p:ext uri="{BB962C8B-B14F-4D97-AF65-F5344CB8AC3E}">
        <p14:creationId xmlns:p14="http://schemas.microsoft.com/office/powerpoint/2010/main" val="914744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AU" dirty="0"/>
              <a:t>Ear health and hearing</a:t>
            </a:r>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1828800"/>
            <a:ext cx="13421701" cy="5510212"/>
          </a:xfrm>
        </p:spPr>
        <p:txBody>
          <a:bodyPr lIns="0" tIns="0" rIns="0" bIns="0"/>
          <a:lstStyle/>
          <a:p>
            <a:r>
              <a:rPr lang="en-US" dirty="0"/>
              <a:t>In 2022-23, 13% of Aboriginal and Torres Strait Islander people reported ear and hearing problems.</a:t>
            </a:r>
          </a:p>
          <a:p>
            <a:r>
              <a:rPr lang="en-US" dirty="0"/>
              <a:t>In 2021-23, there were 7,142 </a:t>
            </a:r>
            <a:r>
              <a:rPr lang="en-US" dirty="0" err="1"/>
              <a:t>hospitalisations</a:t>
            </a:r>
            <a:r>
              <a:rPr lang="en-US" dirty="0"/>
              <a:t> of Aboriginal and Torres Strait Islander people with a principal diagnosis related to diseases of the ear and mastoid process. </a:t>
            </a:r>
          </a:p>
          <a:p>
            <a:r>
              <a:rPr lang="en-US" dirty="0"/>
              <a:t>The most common reasons for </a:t>
            </a:r>
            <a:r>
              <a:rPr lang="en-US" dirty="0" err="1"/>
              <a:t>hospitalisation</a:t>
            </a:r>
            <a:r>
              <a:rPr lang="en-US" dirty="0"/>
              <a:t> were diseases of the middle ear and mastoid (71% of diseases of the ear and mastoid process related </a:t>
            </a:r>
            <a:r>
              <a:rPr lang="en-US" dirty="0" err="1"/>
              <a:t>hospitalisations</a:t>
            </a:r>
            <a:r>
              <a:rPr lang="en-US" dirty="0"/>
              <a:t>), inner ear disease/s (8.6%), hearing loss (7.2%) and otitis externa (7.1%).</a:t>
            </a:r>
          </a:p>
          <a:p>
            <a:r>
              <a:rPr lang="en-US" dirty="0"/>
              <a:t>In 2018, hearing loss was the 13</a:t>
            </a:r>
            <a:r>
              <a:rPr lang="en-US" baseline="30000" dirty="0"/>
              <a:t>th</a:t>
            </a:r>
            <a:r>
              <a:rPr lang="en-US" dirty="0"/>
              <a:t> leading specific cause of total disease burden among Aboriginal and Torres Strait Islander people.</a:t>
            </a:r>
          </a:p>
        </p:txBody>
      </p:sp>
    </p:spTree>
    <p:extLst>
      <p:ext uri="{BB962C8B-B14F-4D97-AF65-F5344CB8AC3E}">
        <p14:creationId xmlns:p14="http://schemas.microsoft.com/office/powerpoint/2010/main" val="3331033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AU" dirty="0"/>
              <a:t>Ear health and hearing</a:t>
            </a:r>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1828800"/>
            <a:ext cx="13421701" cy="867000"/>
          </a:xfrm>
        </p:spPr>
        <p:txBody>
          <a:bodyPr lIns="0" tIns="0" rIns="0" bIns="0"/>
          <a:lstStyle/>
          <a:p>
            <a:pPr marL="0" indent="0" algn="l" fontAlgn="ctr">
              <a:spcAft>
                <a:spcPts val="0"/>
              </a:spcAft>
              <a:buNone/>
            </a:pPr>
            <a:r>
              <a:rPr lang="en-AU" sz="1800" b="1" dirty="0">
                <a:solidFill>
                  <a:srgbClr val="4D4C5B"/>
                </a:solidFill>
              </a:rPr>
              <a:t>Long-term diseases of the ear and mastoid among Aboriginal and Torres Strait Islander people, by age-group and remoteness, all jurisdictions, 2022-23, proportion (%)</a:t>
            </a:r>
          </a:p>
        </p:txBody>
      </p:sp>
      <p:graphicFrame>
        <p:nvGraphicFramePr>
          <p:cNvPr id="11" name="Table 10">
            <a:extLst>
              <a:ext uri="{FF2B5EF4-FFF2-40B4-BE49-F238E27FC236}">
                <a16:creationId xmlns:a16="http://schemas.microsoft.com/office/drawing/2014/main" id="{66E9CE4C-2E29-35D0-AAC4-D88198910D6B}"/>
              </a:ext>
            </a:extLst>
          </p:cNvPr>
          <p:cNvGraphicFramePr>
            <a:graphicFrameLocks noGrp="1"/>
          </p:cNvGraphicFramePr>
          <p:nvPr>
            <p:extLst>
              <p:ext uri="{D42A27DB-BD31-4B8C-83A1-F6EECF244321}">
                <p14:modId xmlns:p14="http://schemas.microsoft.com/office/powerpoint/2010/main" val="3295383655"/>
              </p:ext>
            </p:extLst>
          </p:nvPr>
        </p:nvGraphicFramePr>
        <p:xfrm>
          <a:off x="1549400" y="2374900"/>
          <a:ext cx="13449297" cy="4320000"/>
        </p:xfrm>
        <a:graphic>
          <a:graphicData uri="http://schemas.openxmlformats.org/drawingml/2006/table">
            <a:tbl>
              <a:tblPr firstRow="1" bandRow="1">
                <a:tableStyleId>{10A1B5D5-9B99-4C35-A422-299274C87663}</a:tableStyleId>
              </a:tblPr>
              <a:tblGrid>
                <a:gridCol w="2084307">
                  <a:extLst>
                    <a:ext uri="{9D8B030D-6E8A-4147-A177-3AD203B41FA5}">
                      <a16:colId xmlns:a16="http://schemas.microsoft.com/office/drawing/2014/main" val="251654344"/>
                    </a:ext>
                  </a:extLst>
                </a:gridCol>
                <a:gridCol w="1139380">
                  <a:extLst>
                    <a:ext uri="{9D8B030D-6E8A-4147-A177-3AD203B41FA5}">
                      <a16:colId xmlns:a16="http://schemas.microsoft.com/office/drawing/2014/main" val="4029018196"/>
                    </a:ext>
                  </a:extLst>
                </a:gridCol>
                <a:gridCol w="1139380">
                  <a:extLst>
                    <a:ext uri="{9D8B030D-6E8A-4147-A177-3AD203B41FA5}">
                      <a16:colId xmlns:a16="http://schemas.microsoft.com/office/drawing/2014/main" val="2772106226"/>
                    </a:ext>
                  </a:extLst>
                </a:gridCol>
                <a:gridCol w="1139380">
                  <a:extLst>
                    <a:ext uri="{9D8B030D-6E8A-4147-A177-3AD203B41FA5}">
                      <a16:colId xmlns:a16="http://schemas.microsoft.com/office/drawing/2014/main" val="4213667951"/>
                    </a:ext>
                  </a:extLst>
                </a:gridCol>
                <a:gridCol w="1139380">
                  <a:extLst>
                    <a:ext uri="{9D8B030D-6E8A-4147-A177-3AD203B41FA5}">
                      <a16:colId xmlns:a16="http://schemas.microsoft.com/office/drawing/2014/main" val="4064792482"/>
                    </a:ext>
                  </a:extLst>
                </a:gridCol>
                <a:gridCol w="1139380">
                  <a:extLst>
                    <a:ext uri="{9D8B030D-6E8A-4147-A177-3AD203B41FA5}">
                      <a16:colId xmlns:a16="http://schemas.microsoft.com/office/drawing/2014/main" val="2452024227"/>
                    </a:ext>
                  </a:extLst>
                </a:gridCol>
                <a:gridCol w="1139380">
                  <a:extLst>
                    <a:ext uri="{9D8B030D-6E8A-4147-A177-3AD203B41FA5}">
                      <a16:colId xmlns:a16="http://schemas.microsoft.com/office/drawing/2014/main" val="549457916"/>
                    </a:ext>
                  </a:extLst>
                </a:gridCol>
                <a:gridCol w="1509570">
                  <a:extLst>
                    <a:ext uri="{9D8B030D-6E8A-4147-A177-3AD203B41FA5}">
                      <a16:colId xmlns:a16="http://schemas.microsoft.com/office/drawing/2014/main" val="1108660659"/>
                    </a:ext>
                  </a:extLst>
                </a:gridCol>
                <a:gridCol w="1509570">
                  <a:extLst>
                    <a:ext uri="{9D8B030D-6E8A-4147-A177-3AD203B41FA5}">
                      <a16:colId xmlns:a16="http://schemas.microsoft.com/office/drawing/2014/main" val="87309018"/>
                    </a:ext>
                  </a:extLst>
                </a:gridCol>
                <a:gridCol w="1509570">
                  <a:extLst>
                    <a:ext uri="{9D8B030D-6E8A-4147-A177-3AD203B41FA5}">
                      <a16:colId xmlns:a16="http://schemas.microsoft.com/office/drawing/2014/main" val="1707012805"/>
                    </a:ext>
                  </a:extLst>
                </a:gridCol>
              </a:tblGrid>
              <a:tr h="720000">
                <a:tc rowSpan="2">
                  <a:txBody>
                    <a:bodyPr/>
                    <a:lstStyle/>
                    <a:p>
                      <a:pPr fontAlgn="ctr">
                        <a:lnSpc>
                          <a:spcPts val="1300"/>
                        </a:lnSpc>
                        <a:spcBef>
                          <a:spcPts val="285"/>
                        </a:spcBef>
                        <a:spcAft>
                          <a:spcPts val="565"/>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gridSpan="6">
                  <a:txBody>
                    <a:bodyPr/>
                    <a:lstStyle/>
                    <a:p>
                      <a:pPr fontAlgn="ctr">
                        <a:lnSpc>
                          <a:spcPts val="1300"/>
                        </a:lnSpc>
                        <a:spcBef>
                          <a:spcPts val="285"/>
                        </a:spcBef>
                        <a:spcAft>
                          <a:spcPts val="565"/>
                        </a:spcAft>
                      </a:pPr>
                      <a:r>
                        <a:rPr lang="en-AU" sz="1700" kern="100" dirty="0">
                          <a:effectLst/>
                          <a:latin typeface="Source Sans Pro" panose="020B0503030403020204" pitchFamily="34" charset="0"/>
                        </a:rPr>
                        <a:t>Age-group (years)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fontAlgn="ctr">
                        <a:lnSpc>
                          <a:spcPts val="1300"/>
                        </a:lnSpc>
                        <a:spcBef>
                          <a:spcPts val="285"/>
                        </a:spcBef>
                        <a:spcAft>
                          <a:spcPts val="565"/>
                        </a:spcAft>
                      </a:pPr>
                      <a:r>
                        <a:rPr lang="en-AU" sz="1700" kern="100">
                          <a:effectLst/>
                          <a:latin typeface="Source Sans Pro" panose="020B0503030403020204" pitchFamily="34" charset="0"/>
                        </a:rPr>
                        <a:t>Remoteness</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hMerge="1">
                  <a:txBody>
                    <a:bodyPr/>
                    <a:lstStyle/>
                    <a:p>
                      <a:endParaRPr lang="en-AU"/>
                    </a:p>
                  </a:txBody>
                  <a:tcPr/>
                </a:tc>
                <a:tc>
                  <a:txBody>
                    <a:bodyPr/>
                    <a:lstStyle/>
                    <a:p>
                      <a:pPr fontAlgn="ctr">
                        <a:lnSpc>
                          <a:spcPts val="1300"/>
                        </a:lnSpc>
                        <a:spcBef>
                          <a:spcPts val="285"/>
                        </a:spcBef>
                        <a:spcAft>
                          <a:spcPts val="565"/>
                        </a:spcAft>
                      </a:pPr>
                      <a:r>
                        <a:rPr lang="en-AU" sz="1700" kern="100">
                          <a:effectLst/>
                          <a:latin typeface="Source Sans Pro" panose="020B0503030403020204" pitchFamily="34" charset="0"/>
                        </a:rPr>
                        <a:t> </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extLst>
                  <a:ext uri="{0D108BD9-81ED-4DB2-BD59-A6C34878D82A}">
                    <a16:rowId xmlns:a16="http://schemas.microsoft.com/office/drawing/2014/main" val="289078039"/>
                  </a:ext>
                </a:extLst>
              </a:tr>
              <a:tr h="720000">
                <a:tc vMerge="1">
                  <a:txBody>
                    <a:bodyPr/>
                    <a:lstStyle/>
                    <a:p>
                      <a:endParaRPr lang="en-AU"/>
                    </a:p>
                  </a:txBody>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0-14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15-24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25-34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35-44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45-54</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55+</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Non-Remote</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Remote</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a:txBody>
                    <a:bodyPr/>
                    <a:lstStyle/>
                    <a:p>
                      <a:pPr fontAlgn="ctr">
                        <a:lnSpc>
                          <a:spcPts val="1300"/>
                        </a:lnSpc>
                        <a:spcBef>
                          <a:spcPts val="285"/>
                        </a:spcBef>
                        <a:spcAft>
                          <a:spcPts val="565"/>
                        </a:spcAft>
                      </a:pPr>
                      <a:r>
                        <a:rPr lang="en-AU" sz="1700" b="1" kern="100" dirty="0">
                          <a:solidFill>
                            <a:schemeClr val="bg1"/>
                          </a:solidFill>
                          <a:effectLst/>
                          <a:latin typeface="Source Sans Pro" panose="020B0503030403020204" pitchFamily="34" charset="0"/>
                        </a:rPr>
                        <a:t>Total</a:t>
                      </a:r>
                      <a:endParaRPr lang="en-AU" sz="1700" b="1" kern="100" dirty="0">
                        <a:solidFill>
                          <a:schemeClr val="bg1"/>
                        </a:solidFill>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extLst>
                  <a:ext uri="{0D108BD9-81ED-4DB2-BD59-A6C34878D82A}">
                    <a16:rowId xmlns:a16="http://schemas.microsoft.com/office/drawing/2014/main" val="329239886"/>
                  </a:ext>
                </a:extLst>
              </a:tr>
              <a:tr h="720000">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Deafness (complete and partial)</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1.9</a:t>
                      </a:r>
                      <a:endParaRPr lang="en-AU" sz="1700" kern="100" dirty="0">
                        <a:effectLst/>
                        <a:latin typeface="Source Sans Pro" panose="020B0503030403020204" pitchFamily="34"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5.0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7.0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7.1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25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7.8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8.3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7.8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799844218"/>
                  </a:ext>
                </a:extLst>
              </a:tr>
              <a:tr h="720000">
                <a:tc>
                  <a:txBody>
                    <a:bodyPr/>
                    <a:lstStyle/>
                    <a:p>
                      <a:pPr fontAlgn="ctr">
                        <a:lnSpc>
                          <a:spcPct val="100000"/>
                        </a:lnSpc>
                        <a:spcBef>
                          <a:spcPts val="0"/>
                        </a:spcBef>
                        <a:spcAft>
                          <a:spcPts val="0"/>
                        </a:spcAft>
                      </a:pPr>
                      <a:r>
                        <a:rPr lang="en-GB" sz="1700" kern="100">
                          <a:effectLst/>
                          <a:latin typeface="Source Sans Pro" panose="020B0503030403020204" pitchFamily="34" charset="0"/>
                        </a:rPr>
                        <a:t>Otitis media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2.7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2.7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2.1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*0.8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5.8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2.6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1.6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2.5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00446948"/>
                  </a:ext>
                </a:extLst>
              </a:tr>
              <a:tr h="720000">
                <a:tc>
                  <a:txBody>
                    <a:bodyPr/>
                    <a:lstStyle/>
                    <a:p>
                      <a:pPr fontAlgn="ctr">
                        <a:lnSpc>
                          <a:spcPct val="100000"/>
                        </a:lnSpc>
                        <a:spcBef>
                          <a:spcPts val="0"/>
                        </a:spcBef>
                        <a:spcAft>
                          <a:spcPts val="0"/>
                        </a:spcAft>
                      </a:pPr>
                      <a:r>
                        <a:rPr lang="en-GB" sz="1700" kern="100">
                          <a:effectLst/>
                          <a:latin typeface="Source Sans Pro" panose="020B0503030403020204" pitchFamily="34" charset="0"/>
                        </a:rPr>
                        <a:t>Other diseases of the ear and mastoid</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0.5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2.5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3.8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6.5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9.0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4.6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2.5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4.3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19146661"/>
                  </a:ext>
                </a:extLst>
              </a:tr>
              <a:tr h="720000">
                <a:tc>
                  <a:txBody>
                    <a:bodyPr/>
                    <a:lstStyle/>
                    <a:p>
                      <a:pPr fontAlgn="ctr">
                        <a:lnSpc>
                          <a:spcPct val="100000"/>
                        </a:lnSpc>
                        <a:spcBef>
                          <a:spcPts val="0"/>
                        </a:spcBef>
                        <a:spcAft>
                          <a:spcPts val="0"/>
                        </a:spcAft>
                      </a:pPr>
                      <a:r>
                        <a:rPr lang="en-GB" sz="1700" kern="100">
                          <a:effectLst/>
                          <a:latin typeface="Source Sans Pro" panose="020B0503030403020204" pitchFamily="34" charset="0"/>
                        </a:rPr>
                        <a:t>Total diseases of the ear and mastoid</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4.9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9.1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13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14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a:effectLst/>
                          <a:latin typeface="Source Sans Pro" panose="020B0503030403020204" pitchFamily="34" charset="0"/>
                        </a:rPr>
                        <a:t>22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33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fontAlgn="ctr">
                        <a:lnSpc>
                          <a:spcPct val="100000"/>
                        </a:lnSpc>
                        <a:spcBef>
                          <a:spcPts val="0"/>
                        </a:spcBef>
                        <a:spcAft>
                          <a:spcPts val="0"/>
                        </a:spcAft>
                      </a:pPr>
                      <a:r>
                        <a:rPr lang="en-GB" sz="1700" kern="100" dirty="0">
                          <a:effectLst/>
                          <a:latin typeface="Source Sans Pro" panose="020B0503030403020204" pitchFamily="34" charset="0"/>
                        </a:rPr>
                        <a:t>13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75306423"/>
                  </a:ext>
                </a:extLst>
              </a:tr>
            </a:tbl>
          </a:graphicData>
        </a:graphic>
      </p:graphicFrame>
      <p:sp>
        <p:nvSpPr>
          <p:cNvPr id="12" name="Text Placeholder 3">
            <a:extLst>
              <a:ext uri="{FF2B5EF4-FFF2-40B4-BE49-F238E27FC236}">
                <a16:creationId xmlns:a16="http://schemas.microsoft.com/office/drawing/2014/main" id="{CAB83135-E567-B22B-3A29-8D897C540E87}"/>
              </a:ext>
            </a:extLst>
          </p:cNvPr>
          <p:cNvSpPr txBox="1">
            <a:spLocks/>
          </p:cNvSpPr>
          <p:nvPr/>
        </p:nvSpPr>
        <p:spPr>
          <a:xfrm>
            <a:off x="1564299" y="8680450"/>
            <a:ext cx="9992700" cy="463550"/>
          </a:xfrm>
          <a:prstGeom prst="rect">
            <a:avLst/>
          </a:prstGeom>
        </p:spPr>
        <p:txBody>
          <a:bodyPr lIns="0" tIns="0" rIns="0" bIns="0"/>
          <a:lst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dirty="0">
                <a:solidFill>
                  <a:schemeClr val="bg1"/>
                </a:solidFill>
                <a:latin typeface="Source Sans Pro" panose="020B0503030403020204" pitchFamily="34" charset="0"/>
              </a:rPr>
              <a:t>Source: ABS, 2024 [19]</a:t>
            </a:r>
            <a:endParaRPr lang="en-AU" sz="1400" dirty="0">
              <a:solidFill>
                <a:schemeClr val="bg1"/>
              </a:solidFill>
              <a:latin typeface="Source Sans Pro" panose="020B0503030403020204" pitchFamily="34" charset="0"/>
            </a:endParaRPr>
          </a:p>
        </p:txBody>
      </p:sp>
      <p:sp>
        <p:nvSpPr>
          <p:cNvPr id="13" name="Text Placeholder 4">
            <a:extLst>
              <a:ext uri="{FF2B5EF4-FFF2-40B4-BE49-F238E27FC236}">
                <a16:creationId xmlns:a16="http://schemas.microsoft.com/office/drawing/2014/main" id="{29A09444-021E-AE5C-C26C-82CA01EE49D2}"/>
              </a:ext>
            </a:extLst>
          </p:cNvPr>
          <p:cNvSpPr txBox="1">
            <a:spLocks/>
          </p:cNvSpPr>
          <p:nvPr/>
        </p:nvSpPr>
        <p:spPr>
          <a:xfrm>
            <a:off x="1564299" y="6858000"/>
            <a:ext cx="13345501" cy="1066800"/>
          </a:xfrm>
          <a:prstGeom prst="rect">
            <a:avLst/>
          </a:prstGeom>
        </p:spPr>
        <p:txBody>
          <a:bodyPr lIns="0" tIns="0" rIns="0" bIns="0" numCol="1" anchor="b"/>
          <a:lst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dirty="0">
                <a:solidFill>
                  <a:schemeClr val="tx1"/>
                </a:solidFill>
                <a:latin typeface="Source Sans Pro" panose="020B0503030403020204" pitchFamily="34" charset="0"/>
              </a:rPr>
              <a:t>Notes:	</a:t>
            </a:r>
          </a:p>
          <a:p>
            <a:pPr marL="342900" indent="-342900">
              <a:buFont typeface="+mj-lt"/>
              <a:buAutoNum type="arabicPeriod"/>
            </a:pPr>
            <a:r>
              <a:rPr lang="en-US" sz="1400" dirty="0">
                <a:solidFill>
                  <a:schemeClr val="tx1"/>
                </a:solidFill>
                <a:latin typeface="Source Sans Pro" panose="020B0503030403020204" pitchFamily="34" charset="0"/>
              </a:rPr>
              <a:t>Deafness includes complete deafness, partial deafness, and hearing loss not elsewhere classified, in one or both ears.</a:t>
            </a:r>
          </a:p>
          <a:p>
            <a:pPr marL="342900" indent="-342900">
              <a:buFont typeface="+mj-lt"/>
              <a:buAutoNum type="arabicPeriod"/>
            </a:pPr>
            <a:r>
              <a:rPr lang="en-US" sz="1400" dirty="0">
                <a:solidFill>
                  <a:schemeClr val="tx1"/>
                </a:solidFill>
                <a:latin typeface="Source Sans Pro" panose="020B0503030403020204" pitchFamily="34" charset="0"/>
              </a:rPr>
              <a:t>Other diseases includes other diseases of the middle ear and mastoid, Meniere’s disease, other diseases of the inner ear, and other diseases of the ear.</a:t>
            </a:r>
          </a:p>
          <a:p>
            <a:pPr marL="342900" indent="-342900">
              <a:buFont typeface="+mj-lt"/>
              <a:buAutoNum type="arabicPeriod"/>
            </a:pPr>
            <a:r>
              <a:rPr lang="en-US" sz="1400" dirty="0">
                <a:solidFill>
                  <a:schemeClr val="tx1"/>
                </a:solidFill>
                <a:latin typeface="Source Sans Pro" panose="020B0503030403020204" pitchFamily="34" charset="0"/>
              </a:rPr>
              <a:t>Total sum of components may exceed total as the same person may have reported more than one long-term condition.</a:t>
            </a:r>
          </a:p>
          <a:p>
            <a:r>
              <a:rPr lang="en-US" sz="1400" dirty="0">
                <a:solidFill>
                  <a:schemeClr val="tx1"/>
                </a:solidFill>
                <a:latin typeface="Source Sans Pro" panose="020B0503030403020204" pitchFamily="34" charset="0"/>
              </a:rPr>
              <a:t>* This proportion has a high margin of error and should be used with caution.</a:t>
            </a:r>
            <a:endParaRPr lang="en-AU" sz="1400" kern="0" dirty="0"/>
          </a:p>
        </p:txBody>
      </p:sp>
    </p:spTree>
    <p:extLst>
      <p:ext uri="{BB962C8B-B14F-4D97-AF65-F5344CB8AC3E}">
        <p14:creationId xmlns:p14="http://schemas.microsoft.com/office/powerpoint/2010/main" val="1013341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640499" y="970002"/>
            <a:ext cx="11211901" cy="553998"/>
          </a:xfrm>
          <a:prstGeom prst="rect">
            <a:avLst/>
          </a:prstGeom>
        </p:spPr>
        <p:txBody>
          <a:bodyPr/>
          <a:lstStyle/>
          <a:p>
            <a:r>
              <a:rPr lang="en-AU" dirty="0"/>
              <a:t>Oral health</a:t>
            </a:r>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1828800"/>
            <a:ext cx="13421701" cy="5510212"/>
          </a:xfrm>
        </p:spPr>
        <p:txBody>
          <a:bodyPr lIns="0" tIns="0" rIns="0" bIns="0"/>
          <a:lstStyle/>
          <a:p>
            <a:r>
              <a:rPr lang="en-US" dirty="0"/>
              <a:t>In 2012-2014, 61% of Aboriginal and Torres Strait Islander children aged 5-10 years had experienced tooth decay in their baby teeth, and 36% of Aboriginal and Torres Strait Islander children aged 6-14 years had experienced tooth decay in their permanent teeth.</a:t>
            </a:r>
          </a:p>
          <a:p>
            <a:r>
              <a:rPr lang="en-US" dirty="0"/>
              <a:t>In 2017-18, 7.1% of Aboriginal and Torres Strait Islander people aged 15 years and over had complete tooth loss.</a:t>
            </a:r>
          </a:p>
          <a:p>
            <a:r>
              <a:rPr lang="en-US" dirty="0"/>
              <a:t>In 2021-22, the age-</a:t>
            </a:r>
            <a:r>
              <a:rPr lang="en-US" dirty="0" err="1"/>
              <a:t>standardised</a:t>
            </a:r>
            <a:r>
              <a:rPr lang="en-US" dirty="0"/>
              <a:t> </a:t>
            </a:r>
            <a:r>
              <a:rPr lang="en-US" dirty="0" err="1"/>
              <a:t>hospitalisation</a:t>
            </a:r>
            <a:r>
              <a:rPr lang="en-US" dirty="0"/>
              <a:t> rate for acute dental conditions for Aboriginal and Torres Strait Islander people was 4.1 per 1,000.</a:t>
            </a:r>
          </a:p>
          <a:p>
            <a:r>
              <a:rPr lang="en-US" dirty="0"/>
              <a:t>In 2018, oral disorders accounted for 2.1% of total disease burden among Aboriginal and Torres Strait Islander people. Of this, 63% was caused by dental caries.</a:t>
            </a:r>
          </a:p>
        </p:txBody>
      </p:sp>
    </p:spTree>
    <p:extLst>
      <p:ext uri="{BB962C8B-B14F-4D97-AF65-F5344CB8AC3E}">
        <p14:creationId xmlns:p14="http://schemas.microsoft.com/office/powerpoint/2010/main" val="343571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US" dirty="0"/>
              <a:t>Disability</a:t>
            </a:r>
            <a:endParaRPr lang="en-AU"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1828800"/>
            <a:ext cx="13269302" cy="5510212"/>
          </a:xfrm>
        </p:spPr>
        <p:txBody>
          <a:bodyPr lIns="0" tIns="0" rIns="0" bIns="0"/>
          <a:lstStyle/>
          <a:p>
            <a:r>
              <a:rPr lang="en-US" dirty="0"/>
              <a:t>In 2022-23, 38% of Aboriginal people and 29% of Torres Strait Islander people reported having a disability or restrictive long-term health condition.</a:t>
            </a:r>
          </a:p>
          <a:p>
            <a:r>
              <a:rPr lang="en-US" dirty="0"/>
              <a:t>In 2022-23, 7.0% of Aboriginal people and 5.9% of Torres Strait Islander people reported a profound or severe disability. </a:t>
            </a:r>
          </a:p>
          <a:p>
            <a:r>
              <a:rPr lang="en-US" dirty="0"/>
              <a:t>In the 2021 Census, 8.2% of Aboriginal and Torres Strait Islander people reported a need for assistance with either self-care, mobility or communication.</a:t>
            </a:r>
          </a:p>
          <a:p>
            <a:r>
              <a:rPr lang="en-US" dirty="0"/>
              <a:t>In 2018-19, the most commonly self-reported disabilities for Aboriginal and Torres Strait Islander people were physical (63%), sensory (47%), psychological (23%) and intellectual (18%). </a:t>
            </a:r>
          </a:p>
          <a:p>
            <a:endParaRPr lang="en-AU" dirty="0"/>
          </a:p>
        </p:txBody>
      </p:sp>
    </p:spTree>
    <p:extLst>
      <p:ext uri="{BB962C8B-B14F-4D97-AF65-F5344CB8AC3E}">
        <p14:creationId xmlns:p14="http://schemas.microsoft.com/office/powerpoint/2010/main" val="3702513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US" dirty="0"/>
              <a:t>Disability</a:t>
            </a:r>
            <a:endParaRPr lang="en-AU" dirty="0"/>
          </a:p>
        </p:txBody>
      </p:sp>
      <p:sp>
        <p:nvSpPr>
          <p:cNvPr id="5" name="Text Placeholder 4">
            <a:extLst>
              <a:ext uri="{FF2B5EF4-FFF2-40B4-BE49-F238E27FC236}">
                <a16:creationId xmlns:a16="http://schemas.microsoft.com/office/drawing/2014/main" id="{2465CA75-0432-A4EB-06C3-9B19BFF17F44}"/>
              </a:ext>
            </a:extLst>
          </p:cNvPr>
          <p:cNvSpPr>
            <a:spLocks noGrp="1"/>
          </p:cNvSpPr>
          <p:nvPr>
            <p:ph type="body" sz="quarter" idx="10"/>
          </p:nvPr>
        </p:nvSpPr>
        <p:spPr>
          <a:xfrm>
            <a:off x="1549400" y="1828800"/>
            <a:ext cx="13639800" cy="828202"/>
          </a:xfrm>
        </p:spPr>
        <p:txBody>
          <a:bodyPr/>
          <a:lstStyle/>
          <a:p>
            <a:pPr marL="0" indent="0">
              <a:buNone/>
            </a:pPr>
            <a:r>
              <a:rPr lang="en-AU" sz="1800" b="1" dirty="0">
                <a:solidFill>
                  <a:srgbClr val="4D4C5B"/>
                </a:solidFill>
              </a:rPr>
              <a:t>Disability among Aboriginal and Torres Strait Islander people, by jurisdiction and remoteness, 2022-23, proportion (%)</a:t>
            </a:r>
          </a:p>
          <a:p>
            <a:endParaRPr lang="en-AU" sz="1800" dirty="0"/>
          </a:p>
        </p:txBody>
      </p:sp>
      <p:sp>
        <p:nvSpPr>
          <p:cNvPr id="9" name="TextBox 8">
            <a:extLst>
              <a:ext uri="{FF2B5EF4-FFF2-40B4-BE49-F238E27FC236}">
                <a16:creationId xmlns:a16="http://schemas.microsoft.com/office/drawing/2014/main" id="{F7FE18F8-686B-0058-5269-7BD0B293E250}"/>
              </a:ext>
            </a:extLst>
          </p:cNvPr>
          <p:cNvSpPr txBox="1"/>
          <p:nvPr/>
        </p:nvSpPr>
        <p:spPr>
          <a:xfrm rot="10800000" flipV="1">
            <a:off x="1422398" y="5550253"/>
            <a:ext cx="10363201" cy="1117614"/>
          </a:xfrm>
          <a:prstGeom prst="rect">
            <a:avLst/>
          </a:prstGeom>
          <a:noFill/>
        </p:spPr>
        <p:txBody>
          <a:bodyPr wrap="square" anchor="b">
            <a:spAutoFit/>
          </a:bodyPr>
          <a:lstStyle/>
          <a:p>
            <a:pPr fontAlgn="ctr">
              <a:lnSpc>
                <a:spcPts val="1300"/>
              </a:lnSpc>
              <a:spcBef>
                <a:spcPts val="285"/>
              </a:spcBef>
              <a:spcAft>
                <a:spcPts val="565"/>
              </a:spcAft>
            </a:pPr>
            <a:r>
              <a:rPr lang="en-AU" sz="1400" dirty="0">
                <a:latin typeface="Source Sans Pro" panose="020B0503030403020204" pitchFamily="34" charset="0"/>
              </a:rPr>
              <a:t>Notes:	</a:t>
            </a:r>
          </a:p>
          <a:p>
            <a:pPr marL="342900" indent="-342900" fontAlgn="ctr">
              <a:lnSpc>
                <a:spcPts val="1300"/>
              </a:lnSpc>
              <a:spcBef>
                <a:spcPts val="285"/>
              </a:spcBef>
              <a:spcAft>
                <a:spcPts val="565"/>
              </a:spcAft>
              <a:buFont typeface="+mj-lt"/>
              <a:buAutoNum type="arabicPeriod"/>
            </a:pPr>
            <a:r>
              <a:rPr lang="en-AU" sz="1400" dirty="0">
                <a:latin typeface="Source Sans Pro" panose="020B0503030403020204" pitchFamily="34" charset="0"/>
              </a:rPr>
              <a:t>Data for ACT are not able to be published separately but are included in the total.</a:t>
            </a:r>
          </a:p>
          <a:p>
            <a:pPr marL="342900" indent="-342900" fontAlgn="ctr">
              <a:lnSpc>
                <a:spcPts val="1300"/>
              </a:lnSpc>
              <a:spcBef>
                <a:spcPts val="285"/>
              </a:spcBef>
              <a:spcAft>
                <a:spcPts val="565"/>
              </a:spcAft>
              <a:buFont typeface="+mj-lt"/>
              <a:buAutoNum type="arabicPeriod"/>
            </a:pPr>
            <a:r>
              <a:rPr lang="en-AU" sz="1400" dirty="0">
                <a:latin typeface="Source Sans Pro" panose="020B0503030403020204" pitchFamily="34" charset="0"/>
              </a:rPr>
              <a:t>Has a disability included data for ‘Has a core activity limitation’.</a:t>
            </a:r>
          </a:p>
          <a:p>
            <a:pPr fontAlgn="ctr">
              <a:lnSpc>
                <a:spcPts val="1300"/>
              </a:lnSpc>
              <a:spcBef>
                <a:spcPts val="285"/>
              </a:spcBef>
              <a:spcAft>
                <a:spcPts val="565"/>
              </a:spcAft>
            </a:pPr>
            <a:r>
              <a:rPr lang="en-AU" sz="1400" dirty="0">
                <a:latin typeface="Source Sans Pro" panose="020B0503030403020204" pitchFamily="34" charset="0"/>
              </a:rPr>
              <a:t>* This proportion has a high margin of error and should be used with caution.</a:t>
            </a:r>
          </a:p>
        </p:txBody>
      </p:sp>
      <p:sp>
        <p:nvSpPr>
          <p:cNvPr id="11" name="TextBox 10">
            <a:extLst>
              <a:ext uri="{FF2B5EF4-FFF2-40B4-BE49-F238E27FC236}">
                <a16:creationId xmlns:a16="http://schemas.microsoft.com/office/drawing/2014/main" id="{CF49D1B6-FF69-A0E2-DF02-72E92827809C}"/>
              </a:ext>
            </a:extLst>
          </p:cNvPr>
          <p:cNvSpPr txBox="1"/>
          <p:nvPr/>
        </p:nvSpPr>
        <p:spPr>
          <a:xfrm>
            <a:off x="1523552" y="8683823"/>
            <a:ext cx="8128448" cy="307777"/>
          </a:xfrm>
          <a:prstGeom prst="rect">
            <a:avLst/>
          </a:prstGeom>
          <a:noFill/>
        </p:spPr>
        <p:txBody>
          <a:bodyPr wrap="square">
            <a:spAutoFit/>
          </a:bodyPr>
          <a:lstStyle/>
          <a:p>
            <a:r>
              <a:rPr lang="en-AU" sz="1400" dirty="0">
                <a:solidFill>
                  <a:schemeClr val="bg1"/>
                </a:solidFill>
                <a:latin typeface="Source Sans Pro" panose="020B0503030403020204" pitchFamily="34" charset="0"/>
              </a:rPr>
              <a:t>Source: ABS, 2024 [19] </a:t>
            </a:r>
          </a:p>
        </p:txBody>
      </p:sp>
      <p:graphicFrame>
        <p:nvGraphicFramePr>
          <p:cNvPr id="12" name="Table 11">
            <a:extLst>
              <a:ext uri="{FF2B5EF4-FFF2-40B4-BE49-F238E27FC236}">
                <a16:creationId xmlns:a16="http://schemas.microsoft.com/office/drawing/2014/main" id="{18633D34-6599-0933-E703-D90F37F8D5BF}"/>
              </a:ext>
            </a:extLst>
          </p:cNvPr>
          <p:cNvGraphicFramePr>
            <a:graphicFrameLocks noGrp="1"/>
          </p:cNvGraphicFramePr>
          <p:nvPr>
            <p:extLst>
              <p:ext uri="{D42A27DB-BD31-4B8C-83A1-F6EECF244321}">
                <p14:modId xmlns:p14="http://schemas.microsoft.com/office/powerpoint/2010/main" val="572152498"/>
              </p:ext>
            </p:extLst>
          </p:nvPr>
        </p:nvGraphicFramePr>
        <p:xfrm>
          <a:off x="1549400" y="2374900"/>
          <a:ext cx="13449302" cy="2806700"/>
        </p:xfrm>
        <a:graphic>
          <a:graphicData uri="http://schemas.openxmlformats.org/drawingml/2006/table">
            <a:tbl>
              <a:tblPr firstRow="1" bandRow="1">
                <a:tableStyleId>{10A1B5D5-9B99-4C35-A422-299274C87663}</a:tableStyleId>
              </a:tblPr>
              <a:tblGrid>
                <a:gridCol w="2844800">
                  <a:extLst>
                    <a:ext uri="{9D8B030D-6E8A-4147-A177-3AD203B41FA5}">
                      <a16:colId xmlns:a16="http://schemas.microsoft.com/office/drawing/2014/main" val="1583867373"/>
                    </a:ext>
                  </a:extLst>
                </a:gridCol>
                <a:gridCol w="956741">
                  <a:extLst>
                    <a:ext uri="{9D8B030D-6E8A-4147-A177-3AD203B41FA5}">
                      <a16:colId xmlns:a16="http://schemas.microsoft.com/office/drawing/2014/main" val="489541776"/>
                    </a:ext>
                  </a:extLst>
                </a:gridCol>
                <a:gridCol w="956741">
                  <a:extLst>
                    <a:ext uri="{9D8B030D-6E8A-4147-A177-3AD203B41FA5}">
                      <a16:colId xmlns:a16="http://schemas.microsoft.com/office/drawing/2014/main" val="1377662313"/>
                    </a:ext>
                  </a:extLst>
                </a:gridCol>
                <a:gridCol w="956741">
                  <a:extLst>
                    <a:ext uri="{9D8B030D-6E8A-4147-A177-3AD203B41FA5}">
                      <a16:colId xmlns:a16="http://schemas.microsoft.com/office/drawing/2014/main" val="18694567"/>
                    </a:ext>
                  </a:extLst>
                </a:gridCol>
                <a:gridCol w="956741">
                  <a:extLst>
                    <a:ext uri="{9D8B030D-6E8A-4147-A177-3AD203B41FA5}">
                      <a16:colId xmlns:a16="http://schemas.microsoft.com/office/drawing/2014/main" val="1903585845"/>
                    </a:ext>
                  </a:extLst>
                </a:gridCol>
                <a:gridCol w="956741">
                  <a:extLst>
                    <a:ext uri="{9D8B030D-6E8A-4147-A177-3AD203B41FA5}">
                      <a16:colId xmlns:a16="http://schemas.microsoft.com/office/drawing/2014/main" val="4032490026"/>
                    </a:ext>
                  </a:extLst>
                </a:gridCol>
                <a:gridCol w="956741">
                  <a:extLst>
                    <a:ext uri="{9D8B030D-6E8A-4147-A177-3AD203B41FA5}">
                      <a16:colId xmlns:a16="http://schemas.microsoft.com/office/drawing/2014/main" val="300240422"/>
                    </a:ext>
                  </a:extLst>
                </a:gridCol>
                <a:gridCol w="956741">
                  <a:extLst>
                    <a:ext uri="{9D8B030D-6E8A-4147-A177-3AD203B41FA5}">
                      <a16:colId xmlns:a16="http://schemas.microsoft.com/office/drawing/2014/main" val="3643309062"/>
                    </a:ext>
                  </a:extLst>
                </a:gridCol>
                <a:gridCol w="1432400">
                  <a:extLst>
                    <a:ext uri="{9D8B030D-6E8A-4147-A177-3AD203B41FA5}">
                      <a16:colId xmlns:a16="http://schemas.microsoft.com/office/drawing/2014/main" val="469806353"/>
                    </a:ext>
                  </a:extLst>
                </a:gridCol>
                <a:gridCol w="1422229">
                  <a:extLst>
                    <a:ext uri="{9D8B030D-6E8A-4147-A177-3AD203B41FA5}">
                      <a16:colId xmlns:a16="http://schemas.microsoft.com/office/drawing/2014/main" val="741598914"/>
                    </a:ext>
                  </a:extLst>
                </a:gridCol>
                <a:gridCol w="1052686">
                  <a:extLst>
                    <a:ext uri="{9D8B030D-6E8A-4147-A177-3AD203B41FA5}">
                      <a16:colId xmlns:a16="http://schemas.microsoft.com/office/drawing/2014/main" val="4221055498"/>
                    </a:ext>
                  </a:extLst>
                </a:gridCol>
              </a:tblGrid>
              <a:tr h="720000">
                <a:tc>
                  <a:txBody>
                    <a:bodyPr/>
                    <a:lstStyle/>
                    <a:p>
                      <a:pPr algn="ctr" fontAlgn="ctr">
                        <a:lnSpc>
                          <a:spcPct val="100000"/>
                        </a:lnSpc>
                        <a:spcBef>
                          <a:spcPts val="0"/>
                        </a:spcBef>
                        <a:spcAft>
                          <a:spcPts val="0"/>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dirty="0">
                          <a:effectLst/>
                          <a:latin typeface="Source Sans Pro" panose="020B0503030403020204" pitchFamily="34" charset="0"/>
                        </a:rPr>
                        <a:t>NSW</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Vic</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dirty="0">
                          <a:effectLst/>
                          <a:latin typeface="Source Sans Pro" panose="020B0503030403020204" pitchFamily="34" charset="0"/>
                        </a:rPr>
                        <a:t>Qld</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WA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SA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NT</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Tas</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Non-Remote</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Remote</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tc>
                  <a:txBody>
                    <a:bodyPr/>
                    <a:lstStyle/>
                    <a:p>
                      <a:pPr algn="ctr" fontAlgn="ctr">
                        <a:lnSpc>
                          <a:spcPct val="100000"/>
                        </a:lnSpc>
                        <a:spcBef>
                          <a:spcPts val="0"/>
                        </a:spcBef>
                        <a:spcAft>
                          <a:spcPts val="0"/>
                        </a:spcAft>
                      </a:pPr>
                      <a:r>
                        <a:rPr lang="en-AU" sz="1700" kern="100">
                          <a:effectLst/>
                          <a:latin typeface="Source Sans Pro" panose="020B0503030403020204" pitchFamily="34" charset="0"/>
                        </a:rPr>
                        <a:t>Total</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68580" marR="68580" marT="71755" marB="71755" anchor="ctr"/>
                </a:tc>
                <a:extLst>
                  <a:ext uri="{0D108BD9-81ED-4DB2-BD59-A6C34878D82A}">
                    <a16:rowId xmlns:a16="http://schemas.microsoft.com/office/drawing/2014/main" val="426019914"/>
                  </a:ext>
                </a:extLst>
              </a:tr>
              <a:tr h="1080000">
                <a:tc>
                  <a:txBody>
                    <a:bodyPr/>
                    <a:lstStyle/>
                    <a:p>
                      <a:pPr algn="l" fontAlgn="ctr">
                        <a:lnSpc>
                          <a:spcPct val="100000"/>
                        </a:lnSpc>
                        <a:spcBef>
                          <a:spcPts val="0"/>
                        </a:spcBef>
                        <a:spcAft>
                          <a:spcPts val="0"/>
                        </a:spcAft>
                      </a:pPr>
                      <a:r>
                        <a:rPr lang="en-GB" sz="1700" kern="100" dirty="0">
                          <a:effectLst/>
                          <a:latin typeface="Source Sans Pro" panose="020B0503030403020204" pitchFamily="34" charset="0"/>
                        </a:rPr>
                        <a:t>Has a core activity limitation</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(Profound/ severe)</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27</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(6.8)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36</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(9.7)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25</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(6.4)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22</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(6.2)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35*</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17</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(6.3)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35</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(8.1)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28</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(7.3)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17</a:t>
                      </a:r>
                      <a:br>
                        <a:rPr lang="en-GB" sz="1700" kern="100" dirty="0">
                          <a:effectLst/>
                          <a:latin typeface="Source Sans Pro" panose="020B0503030403020204" pitchFamily="34" charset="0"/>
                        </a:rPr>
                      </a:br>
                      <a:r>
                        <a:rPr lang="en-GB" sz="1700" kern="100" dirty="0">
                          <a:effectLst/>
                          <a:latin typeface="Source Sans Pro" panose="020B0503030403020204" pitchFamily="34" charset="0"/>
                        </a:rPr>
                        <a:t>(5.2)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a:effectLst/>
                          <a:latin typeface="Source Sans Pro" panose="020B0503030403020204" pitchFamily="34" charset="0"/>
                        </a:rPr>
                        <a:t>26</a:t>
                      </a:r>
                      <a:br>
                        <a:rPr lang="en-GB" sz="1700" kern="100">
                          <a:effectLst/>
                          <a:latin typeface="Source Sans Pro" panose="020B0503030403020204" pitchFamily="34" charset="0"/>
                        </a:rPr>
                      </a:br>
                      <a:r>
                        <a:rPr lang="en-GB" sz="1700" kern="100">
                          <a:effectLst/>
                          <a:latin typeface="Source Sans Pro" panose="020B0503030403020204" pitchFamily="34" charset="0"/>
                        </a:rPr>
                        <a:t>(7.0)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1500109749"/>
                  </a:ext>
                </a:extLst>
              </a:tr>
              <a:tr h="1006700">
                <a:tc>
                  <a:txBody>
                    <a:bodyPr/>
                    <a:lstStyle/>
                    <a:p>
                      <a:pPr algn="l" fontAlgn="ctr">
                        <a:lnSpc>
                          <a:spcPct val="100000"/>
                        </a:lnSpc>
                        <a:spcBef>
                          <a:spcPts val="0"/>
                        </a:spcBef>
                        <a:spcAft>
                          <a:spcPts val="0"/>
                        </a:spcAft>
                      </a:pPr>
                      <a:r>
                        <a:rPr lang="en-GB" sz="1700" kern="100" dirty="0">
                          <a:effectLst/>
                          <a:latin typeface="Source Sans Pro" panose="020B0503030403020204" pitchFamily="34" charset="0"/>
                        </a:rPr>
                        <a:t>Has a disability</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a:effectLst/>
                          <a:latin typeface="Source Sans Pro" panose="020B0503030403020204" pitchFamily="34" charset="0"/>
                        </a:rPr>
                        <a:t>45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a:effectLst/>
                          <a:latin typeface="Source Sans Pro" panose="020B0503030403020204" pitchFamily="34" charset="0"/>
                        </a:rPr>
                        <a:t>33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42*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29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44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tc>
                  <a:txBody>
                    <a:bodyPr/>
                    <a:lstStyle/>
                    <a:p>
                      <a:pPr algn="ctr" fontAlgn="ctr">
                        <a:lnSpc>
                          <a:spcPct val="100000"/>
                        </a:lnSpc>
                        <a:spcBef>
                          <a:spcPts val="0"/>
                        </a:spcBef>
                        <a:spcAft>
                          <a:spcPts val="0"/>
                        </a:spcAft>
                      </a:pPr>
                      <a:r>
                        <a:rPr lang="en-GB" sz="1700" kern="100" dirty="0">
                          <a:effectLst/>
                          <a:latin typeface="Source Sans Pro" panose="020B0503030403020204" pitchFamily="34" charset="0"/>
                        </a:rPr>
                        <a:t>37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marL="50800" marR="50800" marT="50800" marB="50800" anchor="ctr"/>
                </a:tc>
                <a:extLst>
                  <a:ext uri="{0D108BD9-81ED-4DB2-BD59-A6C34878D82A}">
                    <a16:rowId xmlns:a16="http://schemas.microsoft.com/office/drawing/2014/main" val="3099387655"/>
                  </a:ext>
                </a:extLst>
              </a:tr>
            </a:tbl>
          </a:graphicData>
        </a:graphic>
      </p:graphicFrame>
    </p:spTree>
    <p:extLst>
      <p:ext uri="{BB962C8B-B14F-4D97-AF65-F5344CB8AC3E}">
        <p14:creationId xmlns:p14="http://schemas.microsoft.com/office/powerpoint/2010/main" val="1622780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211901" cy="553998"/>
          </a:xfrm>
          <a:prstGeom prst="rect">
            <a:avLst/>
          </a:prstGeom>
        </p:spPr>
        <p:txBody>
          <a:bodyPr/>
          <a:lstStyle/>
          <a:p>
            <a:r>
              <a:rPr lang="en-AU" dirty="0"/>
              <a:t>Communicable diseases</a:t>
            </a:r>
            <a:br>
              <a:rPr lang="en-AU" dirty="0"/>
            </a:br>
            <a:endParaRPr lang="en-AU"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1828800"/>
            <a:ext cx="13421701" cy="6172200"/>
          </a:xfrm>
        </p:spPr>
        <p:txBody>
          <a:bodyPr lIns="0" tIns="0" rIns="0" bIns="0">
            <a:noAutofit/>
          </a:bodyPr>
          <a:lstStyle/>
          <a:p>
            <a:pPr>
              <a:spcAft>
                <a:spcPts val="800"/>
              </a:spcAft>
            </a:pPr>
            <a:r>
              <a:rPr lang="en-US" dirty="0"/>
              <a:t>In 2023, there were 8,557 notifications of chlamydia for Aboriginal and Torres Strait Islander people.</a:t>
            </a:r>
          </a:p>
          <a:p>
            <a:pPr>
              <a:spcAft>
                <a:spcPts val="800"/>
              </a:spcAft>
            </a:pPr>
            <a:r>
              <a:rPr lang="en-US" dirty="0"/>
              <a:t>In 2023, there were 5,631 notifications of </a:t>
            </a:r>
            <a:r>
              <a:rPr lang="en-US" dirty="0" err="1"/>
              <a:t>gonorrhoea</a:t>
            </a:r>
            <a:r>
              <a:rPr lang="en-US" dirty="0"/>
              <a:t> for Aboriginal and Torres Strait Islander people.</a:t>
            </a:r>
          </a:p>
          <a:p>
            <a:pPr>
              <a:spcAft>
                <a:spcPts val="800"/>
              </a:spcAft>
            </a:pPr>
            <a:r>
              <a:rPr lang="en-US" dirty="0"/>
              <a:t>In 2023, there were 1,022 notifications of syphilis for Aboriginal and Torres Strait Islander people.</a:t>
            </a:r>
          </a:p>
          <a:p>
            <a:pPr>
              <a:spcAft>
                <a:spcPts val="800"/>
              </a:spcAft>
            </a:pPr>
            <a:r>
              <a:rPr lang="en-US" dirty="0"/>
              <a:t>In 2023, there were 24 notifications of human immunodeficiency virus (HIV) infection for Aboriginal and Torres Strait Islander people. </a:t>
            </a:r>
          </a:p>
          <a:p>
            <a:pPr>
              <a:spcAft>
                <a:spcPts val="800"/>
              </a:spcAft>
            </a:pPr>
            <a:r>
              <a:rPr lang="en-US" dirty="0"/>
              <a:t>In 2023, there were 1,499 notifications of hepatitis C virus (HCV) for Aboriginal and Torres Strait Islander people. </a:t>
            </a:r>
          </a:p>
          <a:p>
            <a:pPr>
              <a:spcAft>
                <a:spcPts val="800"/>
              </a:spcAft>
            </a:pPr>
            <a:r>
              <a:rPr lang="en-US" dirty="0"/>
              <a:t>In 2023, there were 135 notifications of hepatitis B virus (HBV) for Aboriginal and Torres Strait Islander people. </a:t>
            </a:r>
          </a:p>
          <a:p>
            <a:pPr>
              <a:spcAft>
                <a:spcPts val="800"/>
              </a:spcAft>
            </a:pPr>
            <a:r>
              <a:rPr lang="en-US" dirty="0"/>
              <a:t>In 2019-2023, there were 1,372 notifications of invasive pneumococcal disease (IPD) for Aboriginal and Torres Strait Islander people.</a:t>
            </a:r>
          </a:p>
          <a:p>
            <a:pPr>
              <a:spcAft>
                <a:spcPts val="800"/>
              </a:spcAft>
            </a:pPr>
            <a:r>
              <a:rPr lang="en-US" dirty="0"/>
              <a:t>In 2019-2023, 116 (18%) of the 632 notified cases of invasive meningococcal disease (IMD) were identified as Aboriginal and Torres Strait Islander. </a:t>
            </a:r>
          </a:p>
          <a:p>
            <a:pPr>
              <a:spcAft>
                <a:spcPts val="800"/>
              </a:spcAft>
            </a:pPr>
            <a:r>
              <a:rPr lang="en-US" dirty="0"/>
              <a:t>In 2020, the notification rate for tuberculosis (TB) among Aboriginal and Torres Strait Islander people was 3.0 per 100,000. </a:t>
            </a:r>
          </a:p>
          <a:p>
            <a:pPr>
              <a:spcAft>
                <a:spcPts val="800"/>
              </a:spcAft>
            </a:pPr>
            <a:r>
              <a:rPr lang="en-US" dirty="0"/>
              <a:t> In 2016-2019, there were 22 Aboriginal and Torres Strait Islander people diagnosed with invasive </a:t>
            </a:r>
            <a:r>
              <a:rPr lang="en-US" dirty="0" err="1"/>
              <a:t>Haemophilus</a:t>
            </a:r>
            <a:r>
              <a:rPr lang="en-US" dirty="0"/>
              <a:t> influenzae type b (Hib) in Australia.</a:t>
            </a:r>
          </a:p>
          <a:p>
            <a:pPr>
              <a:spcAft>
                <a:spcPts val="800"/>
              </a:spcAft>
            </a:pPr>
            <a:r>
              <a:rPr lang="en-US" dirty="0"/>
              <a:t>In 2022-23, 4.0% of Aboriginal and Torres Strait Islander people reported having a disease of the skin or subcutaneous tissue.</a:t>
            </a:r>
          </a:p>
          <a:p>
            <a:pPr>
              <a:spcAft>
                <a:spcPts val="800"/>
              </a:spcAft>
            </a:pPr>
            <a:r>
              <a:rPr lang="en-US" dirty="0"/>
              <a:t>In 2018, skin disorders accounted for 1.4% of total burden from all diseases among Aboriginal and Torres Strait Islander people.</a:t>
            </a:r>
          </a:p>
        </p:txBody>
      </p:sp>
    </p:spTree>
    <p:extLst>
      <p:ext uri="{BB962C8B-B14F-4D97-AF65-F5344CB8AC3E}">
        <p14:creationId xmlns:p14="http://schemas.microsoft.com/office/powerpoint/2010/main" val="2322597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202501" cy="553998"/>
          </a:xfrm>
          <a:prstGeom prst="rect">
            <a:avLst/>
          </a:prstGeom>
        </p:spPr>
        <p:txBody>
          <a:bodyPr/>
          <a:lstStyle/>
          <a:p>
            <a:r>
              <a:rPr lang="en-US" sz="3100" dirty="0"/>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2022-23, 35% of Aboriginal and Torres Strait Islander people aged 15 years and over reported eating the recommended amount of two serves of fruit per day.</a:t>
            </a:r>
          </a:p>
          <a:p>
            <a:r>
              <a:rPr lang="en-US" dirty="0"/>
              <a:t>In 2022-23, the majority (92%) of Aboriginal and Torres Strait Islander children aged 2-4 years ate an adequate amount of fruit per day, whereas 11% reportedly ate an adequate quantity of vegetables per day.</a:t>
            </a:r>
          </a:p>
          <a:p>
            <a:r>
              <a:rPr lang="en-US" dirty="0"/>
              <a:t>In 2022-23, 28% of Aboriginal and Torres Strait Islander people aged 15 years and over reported that they usually consumed sugar sweetened drinks every day and 9.9% consumed diet drinks; 77% usually consumed sugar sweetened drinks or diet drinks at least once per week.</a:t>
            </a:r>
          </a:p>
          <a:p>
            <a:r>
              <a:rPr lang="en-US" dirty="0"/>
              <a:t>In 2022-23, 18% of children aged 2-14 years usually consumed sugar sweetened drinks daily and 4.4% consumed diet drinks daily; 65% usually consumed sugar sweetened drinks or diet drinks at least once a week.</a:t>
            </a:r>
          </a:p>
          <a:p>
            <a:r>
              <a:rPr lang="en-US" dirty="0"/>
              <a:t>In 2018-19, 87% of Aboriginal and Torres Strait Islander children aged 0-2 years had been breastfed.</a:t>
            </a:r>
          </a:p>
          <a:p>
            <a:r>
              <a:rPr lang="en-US" dirty="0"/>
              <a:t>In 2018, all dietary factors were the fifth leading risk factor contributing to the total burden of disease among Aboriginal and Torres Strait Islander people, responsible for 6.2% of the total burden of disease</a:t>
            </a:r>
          </a:p>
          <a:p>
            <a:pPr marL="0" indent="0">
              <a:buNone/>
            </a:pPr>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AU" dirty="0">
                <a:solidFill>
                  <a:srgbClr val="EC926E"/>
                </a:solidFill>
              </a:rPr>
              <a:t>Nutrition and breastfeeding</a:t>
            </a:r>
          </a:p>
        </p:txBody>
      </p:sp>
    </p:spTree>
    <p:extLst>
      <p:ext uri="{BB962C8B-B14F-4D97-AF65-F5344CB8AC3E}">
        <p14:creationId xmlns:p14="http://schemas.microsoft.com/office/powerpoint/2010/main" val="2424919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050101" cy="553998"/>
          </a:xfrm>
          <a:prstGeom prst="rect">
            <a:avLst/>
          </a:prstGeom>
        </p:spPr>
        <p:txBody>
          <a:bodyPr/>
          <a:lstStyle/>
          <a:p>
            <a:r>
              <a:rPr lang="en-US" sz="3100" dirty="0"/>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2022-23, the majority (84%) of Aboriginal and Torres Strait Islander people living in non-remote areas (aged 15 years and over) had not met the physical activity guidelines, and 19% had not participated in any physical activity in the week prior to being surveyed.</a:t>
            </a:r>
          </a:p>
          <a:p>
            <a:r>
              <a:rPr lang="en-US" dirty="0"/>
              <a:t>In 2018, physical inactivity was the 11</a:t>
            </a:r>
            <a:r>
              <a:rPr lang="en-US" baseline="30000" dirty="0"/>
              <a:t>th</a:t>
            </a:r>
            <a:r>
              <a:rPr lang="en-US" dirty="0"/>
              <a:t> leading risk factor contributing to the burden of disease among Aboriginal and Torres Strait Islander people, responsible for 2.4% of the total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333600"/>
          </a:xfrm>
        </p:spPr>
        <p:txBody>
          <a:bodyPr lIns="0" tIns="0" rIns="0" bIns="0"/>
          <a:lstStyle/>
          <a:p>
            <a:r>
              <a:rPr lang="en-US" dirty="0">
                <a:solidFill>
                  <a:srgbClr val="EC926E"/>
                </a:solidFill>
              </a:rPr>
              <a:t>Physical activity</a:t>
            </a:r>
          </a:p>
          <a:p>
            <a:endParaRPr lang="en-AU" dirty="0">
              <a:solidFill>
                <a:srgbClr val="EC926E"/>
              </a:solidFill>
            </a:endParaRPr>
          </a:p>
        </p:txBody>
      </p:sp>
    </p:spTree>
    <p:extLst>
      <p:ext uri="{BB962C8B-B14F-4D97-AF65-F5344CB8AC3E}">
        <p14:creationId xmlns:p14="http://schemas.microsoft.com/office/powerpoint/2010/main" val="1947621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E22C-8BA1-61ED-7754-9359A1454C28}"/>
              </a:ext>
            </a:extLst>
          </p:cNvPr>
          <p:cNvSpPr>
            <a:spLocks noGrp="1"/>
          </p:cNvSpPr>
          <p:nvPr>
            <p:ph type="title"/>
          </p:nvPr>
        </p:nvSpPr>
        <p:spPr>
          <a:xfrm>
            <a:off x="1564299" y="970002"/>
            <a:ext cx="11211901" cy="553998"/>
          </a:xfrm>
        </p:spPr>
        <p:txBody>
          <a:bodyPr/>
          <a:lstStyle/>
          <a:p>
            <a:r>
              <a:rPr lang="en-US" dirty="0">
                <a:solidFill>
                  <a:srgbClr val="E55F25"/>
                </a:solidFill>
              </a:rPr>
              <a:t>The Aboriginal and Torres Strait Islander population</a:t>
            </a:r>
            <a:endParaRPr lang="en-AU" dirty="0">
              <a:solidFill>
                <a:srgbClr val="E55F25"/>
              </a:solidFill>
            </a:endParaRPr>
          </a:p>
        </p:txBody>
      </p:sp>
      <p:sp>
        <p:nvSpPr>
          <p:cNvPr id="3" name="Text Placeholder 2">
            <a:extLst>
              <a:ext uri="{FF2B5EF4-FFF2-40B4-BE49-F238E27FC236}">
                <a16:creationId xmlns:a16="http://schemas.microsoft.com/office/drawing/2014/main" id="{A1F9453D-0E46-4545-4084-D5BE173F93BC}"/>
              </a:ext>
            </a:extLst>
          </p:cNvPr>
          <p:cNvSpPr>
            <a:spLocks noGrp="1"/>
          </p:cNvSpPr>
          <p:nvPr>
            <p:ph type="body" sz="quarter" idx="12"/>
          </p:nvPr>
        </p:nvSpPr>
        <p:spPr>
          <a:xfrm>
            <a:off x="1549400" y="1828800"/>
            <a:ext cx="13421701" cy="304800"/>
          </a:xfrm>
        </p:spPr>
        <p:txBody>
          <a:bodyPr lIns="0" tIns="0" rIns="0" bIns="0"/>
          <a:lstStyle/>
          <a:p>
            <a:r>
              <a:rPr lang="en-AU" dirty="0">
                <a:solidFill>
                  <a:srgbClr val="4D4C5B"/>
                </a:solidFill>
              </a:rPr>
              <a:t>Estimated Aboriginal and Torres Strait Islander (Indigenous) population, by jurisdiction, Australia, 2024</a:t>
            </a:r>
          </a:p>
        </p:txBody>
      </p:sp>
      <p:sp>
        <p:nvSpPr>
          <p:cNvPr id="4" name="Text Placeholder 3">
            <a:extLst>
              <a:ext uri="{FF2B5EF4-FFF2-40B4-BE49-F238E27FC236}">
                <a16:creationId xmlns:a16="http://schemas.microsoft.com/office/drawing/2014/main" id="{ECFF634E-582B-6657-37FB-D760E556011C}"/>
              </a:ext>
            </a:extLst>
          </p:cNvPr>
          <p:cNvSpPr>
            <a:spLocks noGrp="1"/>
          </p:cNvSpPr>
          <p:nvPr>
            <p:ph type="body" sz="quarter" idx="13"/>
          </p:nvPr>
        </p:nvSpPr>
        <p:spPr>
          <a:xfrm>
            <a:off x="1564298" y="8680450"/>
            <a:ext cx="9992702" cy="463550"/>
          </a:xfrm>
        </p:spPr>
        <p:txBody>
          <a:bodyPr lIns="0" tIns="0" rIns="0" bIns="0"/>
          <a:lstStyle/>
          <a:p>
            <a:r>
              <a:rPr lang="en-US" dirty="0"/>
              <a:t>Source: Derived from ABS, 2024 [33], ABS, 2024 [32]</a:t>
            </a:r>
            <a:endParaRPr lang="en-AU" dirty="0"/>
          </a:p>
        </p:txBody>
      </p:sp>
      <p:sp>
        <p:nvSpPr>
          <p:cNvPr id="5" name="Text Placeholder 4">
            <a:extLst>
              <a:ext uri="{FF2B5EF4-FFF2-40B4-BE49-F238E27FC236}">
                <a16:creationId xmlns:a16="http://schemas.microsoft.com/office/drawing/2014/main" id="{1A43EFEA-B5F5-6C27-A846-C47BC90905DF}"/>
              </a:ext>
            </a:extLst>
          </p:cNvPr>
          <p:cNvSpPr>
            <a:spLocks noGrp="1"/>
          </p:cNvSpPr>
          <p:nvPr>
            <p:ph type="body" sz="quarter" idx="14"/>
          </p:nvPr>
        </p:nvSpPr>
        <p:spPr>
          <a:xfrm>
            <a:off x="1564298" y="8077200"/>
            <a:ext cx="13429640" cy="463550"/>
          </a:xfrm>
        </p:spPr>
        <p:txBody>
          <a:bodyPr lIns="0" tIns="0" rIns="0" bIns="0" numCol="1" anchor="b"/>
          <a:lstStyle/>
          <a:p>
            <a:r>
              <a:rPr lang="en-US" sz="1400" dirty="0"/>
              <a:t>Note: The Australian population includes Jervis Bay Territory, the Cocos (Keeling) Islands, Christmas Island and Norfolk Island.</a:t>
            </a:r>
            <a:endParaRPr lang="en-AU" sz="1400" dirty="0"/>
          </a:p>
        </p:txBody>
      </p:sp>
      <p:graphicFrame>
        <p:nvGraphicFramePr>
          <p:cNvPr id="9" name="Table 8">
            <a:extLst>
              <a:ext uri="{FF2B5EF4-FFF2-40B4-BE49-F238E27FC236}">
                <a16:creationId xmlns:a16="http://schemas.microsoft.com/office/drawing/2014/main" id="{F126EDCB-C679-D008-06E3-2001287EFCA1}"/>
              </a:ext>
            </a:extLst>
          </p:cNvPr>
          <p:cNvGraphicFramePr>
            <a:graphicFrameLocks noGrp="1"/>
          </p:cNvGraphicFramePr>
          <p:nvPr>
            <p:extLst>
              <p:ext uri="{D42A27DB-BD31-4B8C-83A1-F6EECF244321}">
                <p14:modId xmlns:p14="http://schemas.microsoft.com/office/powerpoint/2010/main" val="3546352848"/>
              </p:ext>
            </p:extLst>
          </p:nvPr>
        </p:nvGraphicFramePr>
        <p:xfrm>
          <a:off x="1549400" y="2374900"/>
          <a:ext cx="13429640" cy="5801913"/>
        </p:xfrm>
        <a:graphic>
          <a:graphicData uri="http://schemas.openxmlformats.org/drawingml/2006/table">
            <a:tbl>
              <a:tblPr firstRow="1" bandRow="1">
                <a:tableStyleId>{10A1B5D5-9B99-4C35-A422-299274C87663}</a:tableStyleId>
              </a:tblPr>
              <a:tblGrid>
                <a:gridCol w="2014446">
                  <a:extLst>
                    <a:ext uri="{9D8B030D-6E8A-4147-A177-3AD203B41FA5}">
                      <a16:colId xmlns:a16="http://schemas.microsoft.com/office/drawing/2014/main" val="3210252842"/>
                    </a:ext>
                  </a:extLst>
                </a:gridCol>
                <a:gridCol w="3256971">
                  <a:extLst>
                    <a:ext uri="{9D8B030D-6E8A-4147-A177-3AD203B41FA5}">
                      <a16:colId xmlns:a16="http://schemas.microsoft.com/office/drawing/2014/main" val="3774423829"/>
                    </a:ext>
                  </a:extLst>
                </a:gridCol>
                <a:gridCol w="4193478">
                  <a:extLst>
                    <a:ext uri="{9D8B030D-6E8A-4147-A177-3AD203B41FA5}">
                      <a16:colId xmlns:a16="http://schemas.microsoft.com/office/drawing/2014/main" val="3880241616"/>
                    </a:ext>
                  </a:extLst>
                </a:gridCol>
                <a:gridCol w="3964745">
                  <a:extLst>
                    <a:ext uri="{9D8B030D-6E8A-4147-A177-3AD203B41FA5}">
                      <a16:colId xmlns:a16="http://schemas.microsoft.com/office/drawing/2014/main" val="3753908545"/>
                    </a:ext>
                  </a:extLst>
                </a:gridCol>
              </a:tblGrid>
              <a:tr h="617913">
                <a:tc>
                  <a:txBody>
                    <a:bodyPr/>
                    <a:lstStyle/>
                    <a:p>
                      <a:pPr marL="0" marR="0" lvl="0" indent="0" algn="l"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sym typeface=""/>
                        </a:rPr>
                        <a:t>Indigenous population (number)</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sym typeface=""/>
                        </a:rPr>
                        <a:t>Proportion of Australian Indigenous population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u="none" strike="noStrike" kern="0" cap="none" spc="0" normalizeH="0" baseline="0" dirty="0">
                          <a:effectLst/>
                          <a:latin typeface="Source Sans Pro" panose="020B0503030403020204" pitchFamily="34" charset="0"/>
                          <a:sym typeface=""/>
                        </a:rPr>
                        <a:t>Proportion of total jurisdiction population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extLst>
                  <a:ext uri="{0D108BD9-81ED-4DB2-BD59-A6C34878D82A}">
                    <a16:rowId xmlns:a16="http://schemas.microsoft.com/office/drawing/2014/main" val="1150531173"/>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NSW</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358,114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34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4.2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346972"/>
                  </a:ext>
                </a:extLst>
              </a:tr>
              <a:tr h="576000">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rPr>
                        <a:t>Vic</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83,752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8.5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1.2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09306969"/>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Qld</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292,735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28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5.2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65803764"/>
                  </a:ext>
                </a:extLst>
              </a:tr>
              <a:tr h="576000">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rPr>
                        <a:t>WA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126,807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4.3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130363773"/>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SA</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54,626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5.3</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2.9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07748474"/>
                  </a:ext>
                </a:extLst>
              </a:tr>
              <a:tr h="576000">
                <a:tc>
                  <a:txBody>
                    <a:bodyPr/>
                    <a:lstStyle/>
                    <a:p>
                      <a:pPr lvl="0" indent="-179705" fontAlgn="ctr">
                        <a:lnSpc>
                          <a:spcPts val="1300"/>
                        </a:lnSpc>
                        <a:spcBef>
                          <a:spcPts val="285"/>
                        </a:spcBef>
                        <a:spcAft>
                          <a:spcPts val="565"/>
                        </a:spcAft>
                      </a:pPr>
                      <a:r>
                        <a:rPr lang="en-GB" sz="1700" kern="100">
                          <a:effectLst/>
                          <a:latin typeface="Source Sans Pro" panose="020B0503030403020204" pitchFamily="34" charset="0"/>
                        </a:rPr>
                        <a:t>Tas</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35,246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3.4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6.1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52525435"/>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ACT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10,197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1.0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2.2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77232885"/>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NT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78,237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7.5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31</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876566734"/>
                  </a:ext>
                </a:extLst>
              </a:tr>
              <a:tr h="576000">
                <a:tc>
                  <a:txBody>
                    <a:bodyPr/>
                    <a:lstStyle/>
                    <a:p>
                      <a:pPr lvl="0" indent="-179705" fontAlgn="ctr">
                        <a:lnSpc>
                          <a:spcPts val="1300"/>
                        </a:lnSpc>
                        <a:spcBef>
                          <a:spcPts val="285"/>
                        </a:spcBef>
                        <a:spcAft>
                          <a:spcPts val="565"/>
                        </a:spcAft>
                      </a:pPr>
                      <a:r>
                        <a:rPr lang="en-GB" sz="1700" kern="100" dirty="0">
                          <a:effectLst/>
                          <a:latin typeface="Source Sans Pro" panose="020B0503030403020204" pitchFamily="34" charset="0"/>
                        </a:rPr>
                        <a:t>Australia</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1,039,959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effectLst/>
                          <a:latin typeface="Source Sans Pro" panose="020B0503030403020204" pitchFamily="34" charset="0"/>
                        </a:rPr>
                        <a:t>100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effectLst/>
                          <a:latin typeface="Source Sans Pro" panose="020B0503030403020204" pitchFamily="34" charset="0"/>
                        </a:rPr>
                        <a:t>3.8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5146676"/>
                  </a:ext>
                </a:extLst>
              </a:tr>
            </a:tbl>
          </a:graphicData>
        </a:graphic>
      </p:graphicFrame>
    </p:spTree>
    <p:extLst>
      <p:ext uri="{BB962C8B-B14F-4D97-AF65-F5344CB8AC3E}">
        <p14:creationId xmlns:p14="http://schemas.microsoft.com/office/powerpoint/2010/main" val="389905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1263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2022-23, 68% of Aboriginal and Torres Strait Islander people aged 15 years and over were either overweight or obese (Aboriginal people: 67%; Torres Strait Islander people: 76%), 29% were in the normal weight range and 3.9% were underweight.</a:t>
            </a:r>
          </a:p>
          <a:p>
            <a:r>
              <a:rPr lang="en-US" dirty="0"/>
              <a:t>In 2022-23, of Aboriginal and Torres Strait Islander children aged 2-17 years, 30% were overweight or obese; 61% were normal weight and 9.8% were underweight.</a:t>
            </a:r>
          </a:p>
          <a:p>
            <a:r>
              <a:rPr lang="en-US" dirty="0"/>
              <a:t>In 2018, overweight (including obesity) was the third leading risk factor contributing to the burden of disease among Aboriginal and Torres Strait Islander people, responsible for 9.7% of the total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US" dirty="0">
                <a:solidFill>
                  <a:srgbClr val="EC926E"/>
                </a:solidFill>
              </a:rPr>
              <a:t>Bodyweight</a:t>
            </a:r>
          </a:p>
          <a:p>
            <a:endParaRPr lang="en-AU" dirty="0">
              <a:solidFill>
                <a:srgbClr val="EC926E"/>
              </a:solidFill>
            </a:endParaRPr>
          </a:p>
        </p:txBody>
      </p:sp>
    </p:spTree>
    <p:extLst>
      <p:ext uri="{BB962C8B-B14F-4D97-AF65-F5344CB8AC3E}">
        <p14:creationId xmlns:p14="http://schemas.microsoft.com/office/powerpoint/2010/main" val="2240797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21263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US" dirty="0">
                <a:solidFill>
                  <a:srgbClr val="EC926E"/>
                </a:solidFill>
              </a:rPr>
              <a:t> Bodyweight</a:t>
            </a:r>
          </a:p>
          <a:p>
            <a:endParaRPr lang="en-AU" dirty="0">
              <a:solidFill>
                <a:srgbClr val="EC926E"/>
              </a:solidFill>
            </a:endParaRPr>
          </a:p>
        </p:txBody>
      </p:sp>
      <p:sp>
        <p:nvSpPr>
          <p:cNvPr id="6" name="Text Placeholder 5">
            <a:extLst>
              <a:ext uri="{FF2B5EF4-FFF2-40B4-BE49-F238E27FC236}">
                <a16:creationId xmlns:a16="http://schemas.microsoft.com/office/drawing/2014/main" id="{01D33D4F-7A27-543A-BF6B-9CB4663C9DE1}"/>
              </a:ext>
            </a:extLst>
          </p:cNvPr>
          <p:cNvSpPr>
            <a:spLocks noGrp="1"/>
          </p:cNvSpPr>
          <p:nvPr>
            <p:ph type="body" sz="quarter" idx="10"/>
          </p:nvPr>
        </p:nvSpPr>
        <p:spPr>
          <a:xfrm>
            <a:off x="1549400" y="2374900"/>
            <a:ext cx="13421701" cy="404812"/>
          </a:xfrm>
        </p:spPr>
        <p:txBody>
          <a:bodyPr/>
          <a:lstStyle/>
          <a:p>
            <a:pPr marL="0" indent="0">
              <a:buNone/>
            </a:pPr>
            <a:r>
              <a:rPr lang="en-AU" b="1" dirty="0">
                <a:solidFill>
                  <a:srgbClr val="4D4C5B"/>
                </a:solidFill>
              </a:rPr>
              <a:t>Body Mass Index of Aboriginal and Torres Strait Islander people, by age-group 2022-23, proportion (%)</a:t>
            </a:r>
          </a:p>
        </p:txBody>
      </p:sp>
      <p:graphicFrame>
        <p:nvGraphicFramePr>
          <p:cNvPr id="7" name="Table 6">
            <a:extLst>
              <a:ext uri="{FF2B5EF4-FFF2-40B4-BE49-F238E27FC236}">
                <a16:creationId xmlns:a16="http://schemas.microsoft.com/office/drawing/2014/main" id="{496F2CC7-C6BA-E361-7DF4-C6778F36FD96}"/>
              </a:ext>
            </a:extLst>
          </p:cNvPr>
          <p:cNvGraphicFramePr>
            <a:graphicFrameLocks noGrp="1"/>
          </p:cNvGraphicFramePr>
          <p:nvPr>
            <p:extLst>
              <p:ext uri="{D42A27DB-BD31-4B8C-83A1-F6EECF244321}">
                <p14:modId xmlns:p14="http://schemas.microsoft.com/office/powerpoint/2010/main" val="3077819776"/>
              </p:ext>
            </p:extLst>
          </p:nvPr>
        </p:nvGraphicFramePr>
        <p:xfrm>
          <a:off x="1564522" y="2819402"/>
          <a:ext cx="13421476" cy="4114798"/>
        </p:xfrm>
        <a:graphic>
          <a:graphicData uri="http://schemas.openxmlformats.org/drawingml/2006/table">
            <a:tbl>
              <a:tblPr firstRow="1" bandRow="1">
                <a:tableStyleId>{10A1B5D5-9B99-4C35-A422-299274C87663}</a:tableStyleId>
              </a:tblPr>
              <a:tblGrid>
                <a:gridCol w="2544246">
                  <a:extLst>
                    <a:ext uri="{9D8B030D-6E8A-4147-A177-3AD203B41FA5}">
                      <a16:colId xmlns:a16="http://schemas.microsoft.com/office/drawing/2014/main" val="1098222733"/>
                    </a:ext>
                  </a:extLst>
                </a:gridCol>
                <a:gridCol w="1553890">
                  <a:extLst>
                    <a:ext uri="{9D8B030D-6E8A-4147-A177-3AD203B41FA5}">
                      <a16:colId xmlns:a16="http://schemas.microsoft.com/office/drawing/2014/main" val="1664619078"/>
                    </a:ext>
                  </a:extLst>
                </a:gridCol>
                <a:gridCol w="1553890">
                  <a:extLst>
                    <a:ext uri="{9D8B030D-6E8A-4147-A177-3AD203B41FA5}">
                      <a16:colId xmlns:a16="http://schemas.microsoft.com/office/drawing/2014/main" val="581227874"/>
                    </a:ext>
                  </a:extLst>
                </a:gridCol>
                <a:gridCol w="1553890">
                  <a:extLst>
                    <a:ext uri="{9D8B030D-6E8A-4147-A177-3AD203B41FA5}">
                      <a16:colId xmlns:a16="http://schemas.microsoft.com/office/drawing/2014/main" val="2136388140"/>
                    </a:ext>
                  </a:extLst>
                </a:gridCol>
                <a:gridCol w="1553890">
                  <a:extLst>
                    <a:ext uri="{9D8B030D-6E8A-4147-A177-3AD203B41FA5}">
                      <a16:colId xmlns:a16="http://schemas.microsoft.com/office/drawing/2014/main" val="1534007893"/>
                    </a:ext>
                  </a:extLst>
                </a:gridCol>
                <a:gridCol w="1553890">
                  <a:extLst>
                    <a:ext uri="{9D8B030D-6E8A-4147-A177-3AD203B41FA5}">
                      <a16:colId xmlns:a16="http://schemas.microsoft.com/office/drawing/2014/main" val="4148236250"/>
                    </a:ext>
                  </a:extLst>
                </a:gridCol>
                <a:gridCol w="1553890">
                  <a:extLst>
                    <a:ext uri="{9D8B030D-6E8A-4147-A177-3AD203B41FA5}">
                      <a16:colId xmlns:a16="http://schemas.microsoft.com/office/drawing/2014/main" val="3116637394"/>
                    </a:ext>
                  </a:extLst>
                </a:gridCol>
                <a:gridCol w="1553890">
                  <a:extLst>
                    <a:ext uri="{9D8B030D-6E8A-4147-A177-3AD203B41FA5}">
                      <a16:colId xmlns:a16="http://schemas.microsoft.com/office/drawing/2014/main" val="2198044432"/>
                    </a:ext>
                  </a:extLst>
                </a:gridCol>
              </a:tblGrid>
              <a:tr h="650974">
                <a:tc rowSpan="2">
                  <a:txBody>
                    <a:bodyPr/>
                    <a:lstStyle/>
                    <a:p>
                      <a:pPr algn="ctr" fontAlgn="ctr">
                        <a:lnSpc>
                          <a:spcPts val="1300"/>
                        </a:lnSpc>
                        <a:spcBef>
                          <a:spcPts val="285"/>
                        </a:spcBef>
                        <a:spcAft>
                          <a:spcPts val="565"/>
                        </a:spcAft>
                      </a:pPr>
                      <a:r>
                        <a:rPr lang="en-AU" sz="1700" kern="100" dirty="0">
                          <a:effectLst/>
                          <a:latin typeface="Source Sans Pro" panose="020B0503030403020204" pitchFamily="34" charset="0"/>
                        </a:rPr>
                        <a:t> </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gridSpan="6">
                  <a:txBody>
                    <a:bodyPr/>
                    <a:lstStyle/>
                    <a:p>
                      <a:pPr algn="ctr" fontAlgn="ctr">
                        <a:lnSpc>
                          <a:spcPts val="1300"/>
                        </a:lnSpc>
                        <a:spcBef>
                          <a:spcPts val="285"/>
                        </a:spcBef>
                        <a:spcAft>
                          <a:spcPts val="565"/>
                        </a:spcAft>
                      </a:pPr>
                      <a:r>
                        <a:rPr lang="en-AU" sz="1700" kern="100" dirty="0">
                          <a:effectLst/>
                          <a:latin typeface="Source Sans Pro" panose="020B0503030403020204" pitchFamily="34" charset="0"/>
                        </a:rPr>
                        <a:t>Age-group (years)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fontAlgn="ctr">
                        <a:lnSpc>
                          <a:spcPts val="1300"/>
                        </a:lnSpc>
                        <a:spcBef>
                          <a:spcPts val="285"/>
                        </a:spcBef>
                        <a:spcAft>
                          <a:spcPts val="565"/>
                        </a:spcAft>
                      </a:pPr>
                      <a:r>
                        <a:rPr lang="en-AU" sz="1700" kern="100">
                          <a:effectLst/>
                          <a:latin typeface="Source Sans Pro" panose="020B0503030403020204" pitchFamily="34" charset="0"/>
                        </a:rPr>
                        <a:t> </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solidFill>
                      <a:srgbClr val="EC926E"/>
                    </a:solidFill>
                  </a:tcPr>
                </a:tc>
                <a:extLst>
                  <a:ext uri="{0D108BD9-81ED-4DB2-BD59-A6C34878D82A}">
                    <a16:rowId xmlns:a16="http://schemas.microsoft.com/office/drawing/2014/main" val="1020588312"/>
                  </a:ext>
                </a:extLst>
              </a:tr>
              <a:tr h="650974">
                <a:tc vMerge="1">
                  <a:txBody>
                    <a:bodyPr/>
                    <a:lstStyle/>
                    <a:p>
                      <a:endParaRPr lang="en-AU"/>
                    </a:p>
                  </a:txBody>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15-17</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18-24</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25-34</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a:solidFill>
                            <a:schemeClr val="lt1"/>
                          </a:solidFill>
                          <a:effectLst/>
                          <a:latin typeface="Source Sans Pro" panose="020B0503030403020204" pitchFamily="34" charset="0"/>
                          <a:ea typeface="+mn-ea"/>
                          <a:cs typeface="+mn-cs"/>
                        </a:rPr>
                        <a:t>35-44</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45-54</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55+</a:t>
                      </a:r>
                    </a:p>
                  </a:txBody>
                  <a:tcPr anchor="ctr">
                    <a:solidFill>
                      <a:srgbClr val="EC926E"/>
                    </a:solidFill>
                  </a:tcPr>
                </a:tc>
                <a:tc>
                  <a:txBody>
                    <a:bodyPr/>
                    <a:lstStyle/>
                    <a:p>
                      <a:pPr marL="0" algn="ctr" fontAlgn="ctr">
                        <a:lnSpc>
                          <a:spcPts val="1300"/>
                        </a:lnSpc>
                        <a:spcBef>
                          <a:spcPts val="285"/>
                        </a:spcBef>
                        <a:spcAft>
                          <a:spcPts val="565"/>
                        </a:spcAft>
                      </a:pPr>
                      <a:r>
                        <a:rPr lang="en-AU" sz="1700" b="1" kern="100" dirty="0">
                          <a:solidFill>
                            <a:schemeClr val="lt1"/>
                          </a:solidFill>
                          <a:effectLst/>
                          <a:latin typeface="Source Sans Pro" panose="020B0503030403020204" pitchFamily="34" charset="0"/>
                          <a:ea typeface="+mn-ea"/>
                          <a:cs typeface="+mn-cs"/>
                        </a:rPr>
                        <a:t>Total</a:t>
                      </a:r>
                    </a:p>
                  </a:txBody>
                  <a:tcPr anchor="ctr">
                    <a:solidFill>
                      <a:srgbClr val="EC926E"/>
                    </a:solidFill>
                  </a:tcPr>
                </a:tc>
                <a:extLst>
                  <a:ext uri="{0D108BD9-81ED-4DB2-BD59-A6C34878D82A}">
                    <a16:rowId xmlns:a16="http://schemas.microsoft.com/office/drawing/2014/main" val="2276464573"/>
                  </a:ext>
                </a:extLst>
              </a:tr>
              <a:tr h="562570">
                <a:tc>
                  <a:txBody>
                    <a:bodyPr/>
                    <a:lstStyle/>
                    <a:p>
                      <a:pPr algn="l" fontAlgn="ctr">
                        <a:lnSpc>
                          <a:spcPts val="1300"/>
                        </a:lnSpc>
                        <a:spcBef>
                          <a:spcPts val="285"/>
                        </a:spcBef>
                        <a:spcAft>
                          <a:spcPts val="565"/>
                        </a:spcAft>
                      </a:pPr>
                      <a:r>
                        <a:rPr lang="en-GB" sz="1700" kern="100" dirty="0">
                          <a:effectLst/>
                          <a:latin typeface="Source Sans Pro" panose="020B0503030403020204" pitchFamily="34" charset="0"/>
                        </a:rPr>
                        <a:t>Underweight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7.2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6.9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3.5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3.9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093545473"/>
                  </a:ext>
                </a:extLst>
              </a:tr>
              <a:tr h="562570">
                <a:tc>
                  <a:txBody>
                    <a:bodyPr/>
                    <a:lstStyle/>
                    <a:p>
                      <a:pPr algn="l" fontAlgn="ctr">
                        <a:lnSpc>
                          <a:spcPts val="1300"/>
                        </a:lnSpc>
                        <a:spcBef>
                          <a:spcPts val="285"/>
                        </a:spcBef>
                        <a:spcAft>
                          <a:spcPts val="565"/>
                        </a:spcAft>
                      </a:pPr>
                      <a:r>
                        <a:rPr lang="en-GB" sz="1700" kern="100" dirty="0">
                          <a:effectLst/>
                          <a:latin typeface="Source Sans Pro" panose="020B0503030403020204" pitchFamily="34" charset="0"/>
                        </a:rPr>
                        <a:t>Normal Weight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63*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43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28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48219213"/>
                  </a:ext>
                </a:extLst>
              </a:tr>
              <a:tr h="562570">
                <a:tc>
                  <a:txBody>
                    <a:bodyPr/>
                    <a:lstStyle/>
                    <a:p>
                      <a:pPr algn="l" fontAlgn="ctr">
                        <a:lnSpc>
                          <a:spcPts val="1300"/>
                        </a:lnSpc>
                        <a:spcBef>
                          <a:spcPts val="285"/>
                        </a:spcBef>
                        <a:spcAft>
                          <a:spcPts val="565"/>
                        </a:spcAft>
                      </a:pPr>
                      <a:r>
                        <a:rPr lang="en-GB" sz="1700" kern="100" dirty="0">
                          <a:effectLst/>
                          <a:latin typeface="Source Sans Pro" panose="020B0503030403020204" pitchFamily="34" charset="0"/>
                        </a:rPr>
                        <a:t>Overweight</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18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24</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28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34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33</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26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95532322"/>
                  </a:ext>
                </a:extLst>
              </a:tr>
              <a:tr h="562570">
                <a:tc>
                  <a:txBody>
                    <a:bodyPr/>
                    <a:lstStyle/>
                    <a:p>
                      <a:pPr algn="l" fontAlgn="ctr">
                        <a:lnSpc>
                          <a:spcPts val="1300"/>
                        </a:lnSpc>
                        <a:spcBef>
                          <a:spcPts val="285"/>
                        </a:spcBef>
                        <a:spcAft>
                          <a:spcPts val="565"/>
                        </a:spcAft>
                      </a:pPr>
                      <a:r>
                        <a:rPr lang="en-GB" sz="1700" kern="100" dirty="0">
                          <a:effectLst/>
                          <a:latin typeface="Source Sans Pro" panose="020B0503030403020204" pitchFamily="34" charset="0"/>
                        </a:rPr>
                        <a:t>Obese</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12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31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45</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50</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49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49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41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11819090"/>
                  </a:ext>
                </a:extLst>
              </a:tr>
              <a:tr h="562570">
                <a:tc>
                  <a:txBody>
                    <a:bodyPr/>
                    <a:lstStyle/>
                    <a:p>
                      <a:pPr algn="l" fontAlgn="ctr">
                        <a:lnSpc>
                          <a:spcPts val="1300"/>
                        </a:lnSpc>
                        <a:spcBef>
                          <a:spcPts val="285"/>
                        </a:spcBef>
                        <a:spcAft>
                          <a:spcPts val="565"/>
                        </a:spcAft>
                      </a:pPr>
                      <a:r>
                        <a:rPr lang="en-GB" sz="1700" kern="100" dirty="0">
                          <a:effectLst/>
                          <a:latin typeface="Source Sans Pro" panose="020B0503030403020204" pitchFamily="34" charset="0"/>
                        </a:rPr>
                        <a:t>Overweight/obese</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30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48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69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a:effectLst/>
                          <a:latin typeface="Source Sans Pro" panose="020B0503030403020204" pitchFamily="34" charset="0"/>
                        </a:rPr>
                        <a:t>79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84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82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algn="ctr" fontAlgn="ctr">
                        <a:lnSpc>
                          <a:spcPts val="1300"/>
                        </a:lnSpc>
                        <a:spcBef>
                          <a:spcPts val="285"/>
                        </a:spcBef>
                        <a:spcAft>
                          <a:spcPts val="565"/>
                        </a:spcAft>
                      </a:pPr>
                      <a:r>
                        <a:rPr lang="en-GB" sz="1700" kern="100" dirty="0">
                          <a:effectLst/>
                          <a:latin typeface="Source Sans Pro" panose="020B0503030403020204" pitchFamily="34" charset="0"/>
                        </a:rPr>
                        <a:t>68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69543338"/>
                  </a:ext>
                </a:extLst>
              </a:tr>
            </a:tbl>
          </a:graphicData>
        </a:graphic>
      </p:graphicFrame>
      <p:sp>
        <p:nvSpPr>
          <p:cNvPr id="9" name="TextBox 8">
            <a:extLst>
              <a:ext uri="{FF2B5EF4-FFF2-40B4-BE49-F238E27FC236}">
                <a16:creationId xmlns:a16="http://schemas.microsoft.com/office/drawing/2014/main" id="{48A30FB2-A20E-0736-B250-897A16ED7D07}"/>
              </a:ext>
            </a:extLst>
          </p:cNvPr>
          <p:cNvSpPr txBox="1"/>
          <p:nvPr/>
        </p:nvSpPr>
        <p:spPr>
          <a:xfrm rot="10800000" flipV="1">
            <a:off x="1564298" y="7190810"/>
            <a:ext cx="8011501" cy="553357"/>
          </a:xfrm>
          <a:prstGeom prst="rect">
            <a:avLst/>
          </a:prstGeom>
          <a:noFill/>
        </p:spPr>
        <p:txBody>
          <a:bodyPr wrap="square" anchor="b">
            <a:spAutoFit/>
          </a:bodyPr>
          <a:lstStyle/>
          <a:p>
            <a:pPr fontAlgn="ctr">
              <a:lnSpc>
                <a:spcPts val="1300"/>
              </a:lnSpc>
              <a:spcBef>
                <a:spcPts val="285"/>
              </a:spcBef>
              <a:spcAft>
                <a:spcPts val="565"/>
              </a:spcAft>
            </a:pPr>
            <a:r>
              <a:rPr lang="en-AU" sz="1400" dirty="0">
                <a:latin typeface="Source Sans Pro" panose="020B0503030403020204" pitchFamily="34" charset="0"/>
              </a:rPr>
              <a:t>Note:	</a:t>
            </a:r>
          </a:p>
          <a:p>
            <a:pPr fontAlgn="ctr">
              <a:lnSpc>
                <a:spcPts val="1300"/>
              </a:lnSpc>
              <a:spcBef>
                <a:spcPts val="285"/>
              </a:spcBef>
              <a:spcAft>
                <a:spcPts val="565"/>
              </a:spcAft>
            </a:pPr>
            <a:r>
              <a:rPr lang="en-AU" sz="1400" dirty="0">
                <a:latin typeface="Source Sans Pro" panose="020B0503030403020204" pitchFamily="34" charset="0"/>
              </a:rPr>
              <a:t>* This proportion has a high margin of error and should be used with caution.</a:t>
            </a:r>
          </a:p>
        </p:txBody>
      </p:sp>
      <p:sp>
        <p:nvSpPr>
          <p:cNvPr id="3" name="TextBox 2">
            <a:extLst>
              <a:ext uri="{FF2B5EF4-FFF2-40B4-BE49-F238E27FC236}">
                <a16:creationId xmlns:a16="http://schemas.microsoft.com/office/drawing/2014/main" id="{7B4869CA-F73C-92E7-FBAC-AD31F75E2B99}"/>
              </a:ext>
            </a:extLst>
          </p:cNvPr>
          <p:cNvSpPr txBox="1"/>
          <p:nvPr/>
        </p:nvSpPr>
        <p:spPr>
          <a:xfrm>
            <a:off x="1564300" y="8763000"/>
            <a:ext cx="4277700" cy="271228"/>
          </a:xfrm>
          <a:prstGeom prst="rect">
            <a:avLst/>
          </a:prstGeom>
          <a:noFill/>
        </p:spPr>
        <p:txBody>
          <a:bodyPr wrap="square" rtlCol="0">
            <a:spAutoFit/>
          </a:bodyPr>
          <a:lstStyle/>
          <a:p>
            <a:pPr fontAlgn="ctr">
              <a:lnSpc>
                <a:spcPts val="1300"/>
              </a:lnSpc>
              <a:spcBef>
                <a:spcPts val="285"/>
              </a:spcBef>
              <a:spcAft>
                <a:spcPts val="565"/>
              </a:spcAft>
            </a:pPr>
            <a:r>
              <a:rPr lang="en-AU" sz="1400" dirty="0">
                <a:solidFill>
                  <a:schemeClr val="bg1"/>
                </a:solidFill>
                <a:latin typeface="Source Sans Pro" panose="020B0503030403020204" pitchFamily="34" charset="0"/>
              </a:rPr>
              <a:t>Source: ABS, 2024 [19]</a:t>
            </a:r>
          </a:p>
        </p:txBody>
      </p:sp>
    </p:spTree>
    <p:extLst>
      <p:ext uri="{BB962C8B-B14F-4D97-AF65-F5344CB8AC3E}">
        <p14:creationId xmlns:p14="http://schemas.microsoft.com/office/powerpoint/2010/main" val="1871215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70002"/>
            <a:ext cx="119739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As of 30 June 2024, 95.2% of Aboriginal and Torres Strait Islander five-year-old children were fully </a:t>
            </a:r>
            <a:r>
              <a:rPr lang="en-US" dirty="0" err="1"/>
              <a:t>immunised</a:t>
            </a:r>
            <a:r>
              <a:rPr lang="en-US" dirty="0"/>
              <a:t> against the recommended vaccine preventable diseases.</a:t>
            </a:r>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AU" dirty="0">
                <a:solidFill>
                  <a:srgbClr val="EC926E"/>
                </a:solidFill>
              </a:rPr>
              <a:t>Immunisation</a:t>
            </a:r>
          </a:p>
        </p:txBody>
      </p:sp>
    </p:spTree>
    <p:extLst>
      <p:ext uri="{BB962C8B-B14F-4D97-AF65-F5344CB8AC3E}">
        <p14:creationId xmlns:p14="http://schemas.microsoft.com/office/powerpoint/2010/main" val="2277976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22C571-CDC4-C946-16D7-351B7C48EA89}"/>
              </a:ext>
            </a:extLst>
          </p:cNvPr>
          <p:cNvSpPr>
            <a:spLocks noGrp="1"/>
          </p:cNvSpPr>
          <p:nvPr>
            <p:ph type="body" sz="quarter" idx="12"/>
          </p:nvPr>
        </p:nvSpPr>
        <p:spPr>
          <a:xfrm>
            <a:off x="1549400" y="2374900"/>
            <a:ext cx="13421702" cy="219590"/>
          </a:xfrm>
        </p:spPr>
        <p:txBody>
          <a:bodyPr lIns="0" tIns="0" rIns="0" bIns="0"/>
          <a:lstStyle/>
          <a:p>
            <a:r>
              <a:rPr lang="en-US" dirty="0"/>
              <a:t>Percentage (%) of Aboriginal and Torres Strait Islander children assessed as fully immunised, by age, as of 30 June 2023</a:t>
            </a:r>
            <a:endParaRPr lang="en-AU" dirty="0"/>
          </a:p>
        </p:txBody>
      </p:sp>
      <p:sp>
        <p:nvSpPr>
          <p:cNvPr id="4" name="Text Placeholder 3">
            <a:extLst>
              <a:ext uri="{FF2B5EF4-FFF2-40B4-BE49-F238E27FC236}">
                <a16:creationId xmlns:a16="http://schemas.microsoft.com/office/drawing/2014/main" id="{EB38018F-2EB4-B9FF-7A8F-4DD2C8EF2967}"/>
              </a:ext>
            </a:extLst>
          </p:cNvPr>
          <p:cNvSpPr>
            <a:spLocks noGrp="1"/>
          </p:cNvSpPr>
          <p:nvPr>
            <p:ph type="body" sz="quarter" idx="13"/>
          </p:nvPr>
        </p:nvSpPr>
        <p:spPr/>
        <p:txBody>
          <a:bodyPr lIns="0" tIns="0" rIns="0" bIns="0"/>
          <a:lstStyle/>
          <a:p>
            <a:r>
              <a:rPr lang="en-US" dirty="0"/>
              <a:t>Source: Australian Government Department of Health, 2024 [194]</a:t>
            </a:r>
          </a:p>
        </p:txBody>
      </p:sp>
      <p:sp>
        <p:nvSpPr>
          <p:cNvPr id="5" name="Text Placeholder 4">
            <a:extLst>
              <a:ext uri="{FF2B5EF4-FFF2-40B4-BE49-F238E27FC236}">
                <a16:creationId xmlns:a16="http://schemas.microsoft.com/office/drawing/2014/main" id="{D86FD2B8-0DEB-E1B6-D4F1-54E82F2E647A}"/>
              </a:ext>
            </a:extLst>
          </p:cNvPr>
          <p:cNvSpPr>
            <a:spLocks noGrp="1"/>
          </p:cNvSpPr>
          <p:nvPr>
            <p:ph type="body" sz="quarter" idx="14"/>
          </p:nvPr>
        </p:nvSpPr>
        <p:spPr>
          <a:xfrm>
            <a:off x="1564299" y="3971910"/>
            <a:ext cx="13345501" cy="600090"/>
          </a:xfrm>
        </p:spPr>
        <p:txBody>
          <a:bodyPr lIns="0" tIns="0" rIns="0" bIns="0" numCol="1" anchor="b"/>
          <a:lstStyle/>
          <a:p>
            <a:r>
              <a:rPr lang="en-US" sz="1400" dirty="0"/>
              <a:t>Notes:</a:t>
            </a:r>
          </a:p>
          <a:p>
            <a:pPr marL="228600" indent="-228600">
              <a:buFont typeface="+mj-lt"/>
              <a:buAutoNum type="arabicPeriod"/>
            </a:pPr>
            <a:r>
              <a:rPr lang="en-US" sz="1400" dirty="0"/>
              <a:t> Proportion expressed as percentages rounded to one decimal point.</a:t>
            </a:r>
          </a:p>
          <a:p>
            <a:pPr marL="228600" indent="-228600">
              <a:buFont typeface="+mj-lt"/>
              <a:buAutoNum type="arabicPeriod"/>
            </a:pPr>
            <a:r>
              <a:rPr lang="en-US" sz="1400" dirty="0"/>
              <a:t>Combination of September 2023, December 2023, March 2024 and June 2024 quarterly coverage data</a:t>
            </a:r>
          </a:p>
        </p:txBody>
      </p:sp>
      <p:graphicFrame>
        <p:nvGraphicFramePr>
          <p:cNvPr id="6" name="Table 5">
            <a:extLst>
              <a:ext uri="{FF2B5EF4-FFF2-40B4-BE49-F238E27FC236}">
                <a16:creationId xmlns:a16="http://schemas.microsoft.com/office/drawing/2014/main" id="{912C86B8-B2A3-BA29-C6BB-DD8BE22B2028}"/>
              </a:ext>
            </a:extLst>
          </p:cNvPr>
          <p:cNvGraphicFramePr>
            <a:graphicFrameLocks noGrp="1"/>
          </p:cNvGraphicFramePr>
          <p:nvPr>
            <p:extLst>
              <p:ext uri="{D42A27DB-BD31-4B8C-83A1-F6EECF244321}">
                <p14:modId xmlns:p14="http://schemas.microsoft.com/office/powerpoint/2010/main" val="3575963893"/>
              </p:ext>
            </p:extLst>
          </p:nvPr>
        </p:nvGraphicFramePr>
        <p:xfrm>
          <a:off x="1564299" y="2743200"/>
          <a:ext cx="13345501" cy="1080000"/>
        </p:xfrm>
        <a:graphic>
          <a:graphicData uri="http://schemas.openxmlformats.org/drawingml/2006/table">
            <a:tbl>
              <a:tblPr firstRow="1" firstCol="1" bandRow="1">
                <a:tableStyleId>{912C8C85-51F0-491E-9774-3900AFEF0FD7}</a:tableStyleId>
              </a:tblPr>
              <a:tblGrid>
                <a:gridCol w="4077793">
                  <a:extLst>
                    <a:ext uri="{9D8B030D-6E8A-4147-A177-3AD203B41FA5}">
                      <a16:colId xmlns:a16="http://schemas.microsoft.com/office/drawing/2014/main" val="576747098"/>
                    </a:ext>
                  </a:extLst>
                </a:gridCol>
                <a:gridCol w="3089236">
                  <a:extLst>
                    <a:ext uri="{9D8B030D-6E8A-4147-A177-3AD203B41FA5}">
                      <a16:colId xmlns:a16="http://schemas.microsoft.com/office/drawing/2014/main" val="2747952196"/>
                    </a:ext>
                  </a:extLst>
                </a:gridCol>
                <a:gridCol w="3089236">
                  <a:extLst>
                    <a:ext uri="{9D8B030D-6E8A-4147-A177-3AD203B41FA5}">
                      <a16:colId xmlns:a16="http://schemas.microsoft.com/office/drawing/2014/main" val="3222046881"/>
                    </a:ext>
                  </a:extLst>
                </a:gridCol>
                <a:gridCol w="3089236">
                  <a:extLst>
                    <a:ext uri="{9D8B030D-6E8A-4147-A177-3AD203B41FA5}">
                      <a16:colId xmlns:a16="http://schemas.microsoft.com/office/drawing/2014/main" val="3441179875"/>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Age (years)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1</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2</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5</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51315525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Percentage assessed as fully immunised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90.3%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95.2%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241557812"/>
                  </a:ext>
                </a:extLst>
              </a:tr>
            </a:tbl>
          </a:graphicData>
        </a:graphic>
      </p:graphicFrame>
      <p:sp>
        <p:nvSpPr>
          <p:cNvPr id="9" name="Text Placeholder 3">
            <a:extLst>
              <a:ext uri="{FF2B5EF4-FFF2-40B4-BE49-F238E27FC236}">
                <a16:creationId xmlns:a16="http://schemas.microsoft.com/office/drawing/2014/main" id="{10A44FA8-BFDF-F3F1-959C-9B57060A3661}"/>
              </a:ext>
            </a:extLst>
          </p:cNvPr>
          <p:cNvSpPr txBox="1">
            <a:spLocks/>
          </p:cNvSpPr>
          <p:nvPr/>
        </p:nvSpPr>
        <p:spPr>
          <a:xfrm>
            <a:off x="1549400" y="1828800"/>
            <a:ext cx="13574101" cy="661988"/>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sz="2400" kern="0" dirty="0">
                <a:solidFill>
                  <a:srgbClr val="EC926E"/>
                </a:solidFill>
              </a:rPr>
              <a:t>Immunisation</a:t>
            </a:r>
          </a:p>
        </p:txBody>
      </p:sp>
      <p:sp>
        <p:nvSpPr>
          <p:cNvPr id="12" name="Title 1">
            <a:extLst>
              <a:ext uri="{FF2B5EF4-FFF2-40B4-BE49-F238E27FC236}">
                <a16:creationId xmlns:a16="http://schemas.microsoft.com/office/drawing/2014/main" id="{13F9F275-0B78-A714-468C-A12924F7B29A}"/>
              </a:ext>
            </a:extLst>
          </p:cNvPr>
          <p:cNvSpPr txBox="1">
            <a:spLocks/>
          </p:cNvSpPr>
          <p:nvPr/>
        </p:nvSpPr>
        <p:spPr>
          <a:xfrm>
            <a:off x="1566000" y="968400"/>
            <a:ext cx="11819800" cy="553998"/>
          </a:xfrm>
          <a:prstGeom prst="rect">
            <a:avLst/>
          </a:prstGeom>
        </p:spPr>
        <p:txBody>
          <a:bodyPr lIns="0" tIns="0" rIns="0" bIns="0"/>
          <a:lstStyle>
            <a:lvl1pPr>
              <a:defRPr sz="3200" b="1" i="0">
                <a:solidFill>
                  <a:srgbClr val="901F56"/>
                </a:solidFill>
                <a:latin typeface="Source Sans Pro"/>
                <a:ea typeface="+mj-ea"/>
                <a:cs typeface="Source Sans Pro"/>
              </a:defRPr>
            </a:lvl1pPr>
          </a:lstStyle>
          <a:p>
            <a:r>
              <a:rPr lang="en-US" sz="3100" kern="0" dirty="0">
                <a:solidFill>
                  <a:srgbClr val="E55F25"/>
                </a:solidFill>
              </a:rPr>
              <a:t>Factors contributing to Aboriginal and Torres Strait Islander health</a:t>
            </a:r>
            <a:endParaRPr lang="en-AU" sz="3100" kern="0" dirty="0">
              <a:solidFill>
                <a:srgbClr val="E55F25"/>
              </a:solidFill>
            </a:endParaRPr>
          </a:p>
        </p:txBody>
      </p:sp>
    </p:spTree>
    <p:extLst>
      <p:ext uri="{BB962C8B-B14F-4D97-AF65-F5344CB8AC3E}">
        <p14:creationId xmlns:p14="http://schemas.microsoft.com/office/powerpoint/2010/main" val="3621261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C47B-4A6B-6F65-C201-46DDBA653726}"/>
              </a:ext>
            </a:extLst>
          </p:cNvPr>
          <p:cNvSpPr>
            <a:spLocks noGrp="1"/>
          </p:cNvSpPr>
          <p:nvPr>
            <p:ph type="title"/>
          </p:nvPr>
        </p:nvSpPr>
        <p:spPr>
          <a:xfrm>
            <a:off x="1564299" y="970002"/>
            <a:ext cx="11973901" cy="553998"/>
          </a:xfr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D0C86708-631A-4D25-EC43-AA35FB5352C9}"/>
              </a:ext>
            </a:extLst>
          </p:cNvPr>
          <p:cNvSpPr>
            <a:spLocks noGrp="1"/>
          </p:cNvSpPr>
          <p:nvPr>
            <p:ph type="body" sz="quarter" idx="12"/>
          </p:nvPr>
        </p:nvSpPr>
        <p:spPr>
          <a:xfrm>
            <a:off x="1549400" y="2374900"/>
            <a:ext cx="13421702" cy="314664"/>
          </a:xfrm>
        </p:spPr>
        <p:txBody>
          <a:bodyPr lIns="0" tIns="0" rIns="0" bIns="0"/>
          <a:lstStyle/>
          <a:p>
            <a:r>
              <a:rPr lang="en-US" dirty="0"/>
              <a:t>Influenza vaccination coverage percentage (%) for Aboriginal and Torres Strait Islander people, by age, as at 31 August 2024</a:t>
            </a:r>
            <a:endParaRPr lang="en-AU" dirty="0"/>
          </a:p>
        </p:txBody>
      </p:sp>
      <p:sp>
        <p:nvSpPr>
          <p:cNvPr id="4" name="Text Placeholder 3">
            <a:extLst>
              <a:ext uri="{FF2B5EF4-FFF2-40B4-BE49-F238E27FC236}">
                <a16:creationId xmlns:a16="http://schemas.microsoft.com/office/drawing/2014/main" id="{9378637E-045D-4EE2-4ED1-4E339A4570A0}"/>
              </a:ext>
            </a:extLst>
          </p:cNvPr>
          <p:cNvSpPr>
            <a:spLocks noGrp="1"/>
          </p:cNvSpPr>
          <p:nvPr>
            <p:ph type="body" sz="quarter" idx="13"/>
          </p:nvPr>
        </p:nvSpPr>
        <p:spPr/>
        <p:txBody>
          <a:bodyPr/>
          <a:lstStyle/>
          <a:p>
            <a:r>
              <a:rPr lang="en-AU" dirty="0"/>
              <a:t>Source: National Centre for Immunisation Research and Surveillance, 2024 [259]</a:t>
            </a:r>
          </a:p>
        </p:txBody>
      </p:sp>
      <p:sp>
        <p:nvSpPr>
          <p:cNvPr id="5" name="Text Placeholder 4">
            <a:extLst>
              <a:ext uri="{FF2B5EF4-FFF2-40B4-BE49-F238E27FC236}">
                <a16:creationId xmlns:a16="http://schemas.microsoft.com/office/drawing/2014/main" id="{7BEB9CE9-164B-A8F6-5E8F-116D401B2964}"/>
              </a:ext>
            </a:extLst>
          </p:cNvPr>
          <p:cNvSpPr>
            <a:spLocks noGrp="1"/>
          </p:cNvSpPr>
          <p:nvPr>
            <p:ph type="body" sz="quarter" idx="14"/>
          </p:nvPr>
        </p:nvSpPr>
        <p:spPr>
          <a:xfrm>
            <a:off x="1564298" y="6172200"/>
            <a:ext cx="13345501" cy="609600"/>
          </a:xfrm>
        </p:spPr>
        <p:txBody>
          <a:bodyPr lIns="0" tIns="0" rIns="0" bIns="0" numCol="1" anchor="b"/>
          <a:lstStyle/>
          <a:p>
            <a:r>
              <a:rPr lang="en-US" sz="1400" dirty="0"/>
              <a:t>Notes:</a:t>
            </a:r>
          </a:p>
          <a:p>
            <a:pPr marL="228600" indent="-228600">
              <a:buFont typeface="+mj-lt"/>
              <a:buAutoNum type="arabicPeriod"/>
            </a:pPr>
            <a:r>
              <a:rPr lang="en-US" sz="1400" dirty="0"/>
              <a:t>Proportion expressed as percentages rounded to one decimal point.</a:t>
            </a:r>
          </a:p>
          <a:p>
            <a:pPr marL="228600" indent="-228600">
              <a:buFont typeface="+mj-lt"/>
              <a:buAutoNum type="arabicPeriod"/>
            </a:pPr>
            <a:r>
              <a:rPr lang="en-US" sz="1400" dirty="0"/>
              <a:t>Coverage calculated using doses given 1 March–31 Aug 2024 using AIR data as of 8 September 2024.</a:t>
            </a:r>
            <a:endParaRPr lang="en-AU" sz="1400" dirty="0"/>
          </a:p>
        </p:txBody>
      </p:sp>
      <p:graphicFrame>
        <p:nvGraphicFramePr>
          <p:cNvPr id="12" name="Table 11">
            <a:extLst>
              <a:ext uri="{FF2B5EF4-FFF2-40B4-BE49-F238E27FC236}">
                <a16:creationId xmlns:a16="http://schemas.microsoft.com/office/drawing/2014/main" id="{6E8991FF-9BD7-4900-167C-853D5CC79C54}"/>
              </a:ext>
            </a:extLst>
          </p:cNvPr>
          <p:cNvGraphicFramePr>
            <a:graphicFrameLocks noGrp="1"/>
          </p:cNvGraphicFramePr>
          <p:nvPr>
            <p:extLst>
              <p:ext uri="{D42A27DB-BD31-4B8C-83A1-F6EECF244321}">
                <p14:modId xmlns:p14="http://schemas.microsoft.com/office/powerpoint/2010/main" val="2148901739"/>
              </p:ext>
            </p:extLst>
          </p:nvPr>
        </p:nvGraphicFramePr>
        <p:xfrm>
          <a:off x="1564298" y="2743200"/>
          <a:ext cx="13345502" cy="3240000"/>
        </p:xfrm>
        <a:graphic>
          <a:graphicData uri="http://schemas.openxmlformats.org/drawingml/2006/table">
            <a:tbl>
              <a:tblPr firstRow="1" firstCol="1" bandRow="1">
                <a:tableStyleId>{912C8C85-51F0-491E-9774-3900AFEF0FD7}</a:tableStyleId>
              </a:tblPr>
              <a:tblGrid>
                <a:gridCol w="6710851">
                  <a:extLst>
                    <a:ext uri="{9D8B030D-6E8A-4147-A177-3AD203B41FA5}">
                      <a16:colId xmlns:a16="http://schemas.microsoft.com/office/drawing/2014/main" val="982953701"/>
                    </a:ext>
                  </a:extLst>
                </a:gridCol>
                <a:gridCol w="6634651">
                  <a:extLst>
                    <a:ext uri="{9D8B030D-6E8A-4147-A177-3AD203B41FA5}">
                      <a16:colId xmlns:a16="http://schemas.microsoft.com/office/drawing/2014/main" val="2024868910"/>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Age (years)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Australia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118543541"/>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6 months - &lt; 5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25118951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5 - &lt;15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16649982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15 - &lt;50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764938437"/>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50 - &lt;65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37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903230324"/>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&gt; 65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59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4186351513"/>
                  </a:ext>
                </a:extLst>
              </a:tr>
            </a:tbl>
          </a:graphicData>
        </a:graphic>
      </p:graphicFrame>
      <p:sp>
        <p:nvSpPr>
          <p:cNvPr id="6" name="Text Placeholder 3">
            <a:extLst>
              <a:ext uri="{FF2B5EF4-FFF2-40B4-BE49-F238E27FC236}">
                <a16:creationId xmlns:a16="http://schemas.microsoft.com/office/drawing/2014/main" id="{D65B6761-243B-2120-EC57-37AF9B730F5B}"/>
              </a:ext>
            </a:extLst>
          </p:cNvPr>
          <p:cNvSpPr txBox="1">
            <a:spLocks/>
          </p:cNvSpPr>
          <p:nvPr/>
        </p:nvSpPr>
        <p:spPr>
          <a:xfrm>
            <a:off x="1549400" y="1828800"/>
            <a:ext cx="13574101" cy="661988"/>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sz="2400" kern="0" dirty="0">
                <a:solidFill>
                  <a:srgbClr val="EC926E"/>
                </a:solidFill>
              </a:rPr>
              <a:t>Immunisation</a:t>
            </a:r>
          </a:p>
        </p:txBody>
      </p:sp>
    </p:spTree>
    <p:extLst>
      <p:ext uri="{BB962C8B-B14F-4D97-AF65-F5344CB8AC3E}">
        <p14:creationId xmlns:p14="http://schemas.microsoft.com/office/powerpoint/2010/main" val="1200913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9739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0" cy="5510212"/>
          </a:xfrm>
        </p:spPr>
        <p:txBody>
          <a:bodyPr lIns="0" tIns="0" rIns="0" bIns="0"/>
          <a:lstStyle/>
          <a:p>
            <a:r>
              <a:rPr lang="en-US" dirty="0"/>
              <a:t>In 2022-23, 29% of Aboriginal and Torres Strait Islander people aged 15 years and over reported they smoked daily, a reduction from levels reported in 2018-19 (37%).</a:t>
            </a:r>
          </a:p>
          <a:p>
            <a:r>
              <a:rPr lang="en-US" dirty="0"/>
              <a:t>The proportion of Aboriginal and Torres Strait Islander mothers who reported smoking during pregnancy decreased from 48% in 2012 to 40% in 2022.</a:t>
            </a:r>
          </a:p>
          <a:p>
            <a:r>
              <a:rPr lang="en-US" dirty="0"/>
              <a:t>In 2022-23, a higher proportion of Aboriginal and Torres Strait Islander people aged 15 years and over living in remote areas smoked daily (46%) than those living in non-remote areas (26%).</a:t>
            </a:r>
          </a:p>
          <a:p>
            <a:r>
              <a:rPr lang="en-US" dirty="0"/>
              <a:t>A study from 2021 found half of deaths among Aboriginal and Torres Strait Islander people in NSW aged 45 years and over, and 37% of deaths among all age-groups, were caused by smoking.</a:t>
            </a:r>
          </a:p>
          <a:p>
            <a:r>
              <a:rPr lang="en-US" dirty="0"/>
              <a:t>In 2018, tobacco use was the leading risk factor contributing to the burden of disease among Aboriginal and Torres Strait Islander people, responsible for 12% of the total burden of disease.</a:t>
            </a:r>
          </a:p>
          <a:p>
            <a:r>
              <a:rPr lang="en-US" dirty="0"/>
              <a:t>In 2022-23, 24% of Aboriginal and Torres Strait Islander people aged 15 years and over had ever used an e-cigarette and 8.3% currently used an e-cigarette.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0" cy="333600"/>
          </a:xfrm>
        </p:spPr>
        <p:txBody>
          <a:bodyPr lIns="0" tIns="0" rIns="0" bIns="0"/>
          <a:lstStyle/>
          <a:p>
            <a:r>
              <a:rPr lang="en-US" dirty="0">
                <a:solidFill>
                  <a:srgbClr val="EC926E"/>
                </a:solidFill>
              </a:rPr>
              <a:t>Tobacco and e-cigarette use</a:t>
            </a:r>
          </a:p>
          <a:p>
            <a:endParaRPr lang="en-AU" dirty="0">
              <a:solidFill>
                <a:srgbClr val="EC926E"/>
              </a:solidFill>
            </a:endParaRPr>
          </a:p>
        </p:txBody>
      </p:sp>
    </p:spTree>
    <p:extLst>
      <p:ext uri="{BB962C8B-B14F-4D97-AF65-F5344CB8AC3E}">
        <p14:creationId xmlns:p14="http://schemas.microsoft.com/office/powerpoint/2010/main" val="4245616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7453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the 2022-23 NATSIHS, a quarter (25%) of Aboriginal and Torres Strait Islander adults reported abstaining from alcohol.</a:t>
            </a:r>
          </a:p>
          <a:p>
            <a:r>
              <a:rPr lang="en-US" dirty="0"/>
              <a:t>In 2022-23, 62% of Aboriginal and Torres Strait Islander adults did not exceed the 2020 Australian adult alcohol guideline.</a:t>
            </a:r>
          </a:p>
          <a:p>
            <a:r>
              <a:rPr lang="en-US" dirty="0"/>
              <a:t>In 2022-23, 36% of Aboriginal and Torres Strait Islander adults exceeded the 2020 Australian adult alcohol guideline.</a:t>
            </a:r>
          </a:p>
          <a:p>
            <a:r>
              <a:rPr lang="en-US" dirty="0"/>
              <a:t>In 2022-23, a higher proportion of Aboriginal and Torres Strait Islander males (48%) exceeded the Australian adult alcohol guideline than females (25%).</a:t>
            </a:r>
          </a:p>
          <a:p>
            <a:r>
              <a:rPr lang="en-US" dirty="0"/>
              <a:t>In 2022, 88% of pregnant Aboriginal and Torres Strait Islander people self-reported not consuming alcohol during the first 20 weeks of pregnancy, increasing to 93% after 20 weeks.</a:t>
            </a:r>
          </a:p>
          <a:p>
            <a:r>
              <a:rPr lang="en-US" dirty="0"/>
              <a:t>In 2017-19, the crude alcohol-related </a:t>
            </a:r>
            <a:r>
              <a:rPr lang="en-US" dirty="0" err="1"/>
              <a:t>hospitalisation</a:t>
            </a:r>
            <a:r>
              <a:rPr lang="en-US" dirty="0"/>
              <a:t> rate for Aboriginal and Torres Strait Islander people was 7.0 per 1,000.</a:t>
            </a:r>
          </a:p>
          <a:p>
            <a:r>
              <a:rPr lang="en-US" dirty="0"/>
              <a:t> In 2015-2019 in NSW, Qld, WA, SA and the NT, the crude rate for deaths related to alcohol use among Aboriginal and Torres Strait Islander people was 13 per 100,000.</a:t>
            </a:r>
          </a:p>
          <a:p>
            <a:r>
              <a:rPr lang="en-US" dirty="0"/>
              <a:t>In 2018, alcohol use was the second leading risk factor contributing to the total burden of disease among Aboriginal and Torres Strait Islander people, accounting for 11% of the burden of disease.</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US" dirty="0">
                <a:solidFill>
                  <a:srgbClr val="EC926E"/>
                </a:solidFill>
              </a:rPr>
              <a:t>Alcohol use</a:t>
            </a:r>
          </a:p>
          <a:p>
            <a:endParaRPr lang="en-AU" dirty="0">
              <a:solidFill>
                <a:srgbClr val="EC926E"/>
              </a:solidFill>
            </a:endParaRPr>
          </a:p>
        </p:txBody>
      </p:sp>
    </p:spTree>
    <p:extLst>
      <p:ext uri="{BB962C8B-B14F-4D97-AF65-F5344CB8AC3E}">
        <p14:creationId xmlns:p14="http://schemas.microsoft.com/office/powerpoint/2010/main" val="51268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8215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269302" cy="5510212"/>
          </a:xfrm>
        </p:spPr>
        <p:txBody>
          <a:bodyPr lIns="0" tIns="0" rIns="0" bIns="0"/>
          <a:lstStyle/>
          <a:p>
            <a:r>
              <a:rPr lang="en-US" dirty="0"/>
              <a:t>In 2022-23, the majority (72%) of Aboriginal and Torres Strait Islander people aged 15 years and over reported they had not used illicit substances in the last 12 months.</a:t>
            </a:r>
          </a:p>
          <a:p>
            <a:r>
              <a:rPr lang="en-US" dirty="0"/>
              <a:t>In 2022-23, 27% of Aboriginal and Torres Strait Islander people aged 15 years and over reported they had used an illicit substance in the previous 12 months. </a:t>
            </a:r>
          </a:p>
          <a:p>
            <a:r>
              <a:rPr lang="en-US" dirty="0"/>
              <a:t>In 2017-19, the leading drugs of concern that Aboriginal and Torres Strait Islander people were </a:t>
            </a:r>
            <a:r>
              <a:rPr lang="en-US" dirty="0" err="1"/>
              <a:t>hospitalised</a:t>
            </a:r>
            <a:r>
              <a:rPr lang="en-US" dirty="0"/>
              <a:t> for were methamphetamines (1.9 per 1,000) and cannabinoids (1.1 per 1,000).</a:t>
            </a:r>
          </a:p>
          <a:p>
            <a:r>
              <a:rPr lang="en-US" dirty="0"/>
              <a:t>In 2017-2021, there were 536 unintentional drug-induced deaths among Aboriginal and Torres Strait Islander people.</a:t>
            </a:r>
          </a:p>
          <a:p>
            <a:r>
              <a:rPr lang="en-US" dirty="0"/>
              <a:t>In 2018, illicit drug use contributed to 6.9% of the total burden of disease among Aboriginal and Torres Strait Islander people.</a:t>
            </a:r>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409800"/>
          </a:xfrm>
        </p:spPr>
        <p:txBody>
          <a:bodyPr lIns="0" tIns="0" rIns="0" bIns="0"/>
          <a:lstStyle/>
          <a:p>
            <a:r>
              <a:rPr lang="en-US" dirty="0">
                <a:solidFill>
                  <a:srgbClr val="EC926E"/>
                </a:solidFill>
              </a:rPr>
              <a:t>Illicit drug use</a:t>
            </a:r>
          </a:p>
        </p:txBody>
      </p:sp>
    </p:spTree>
    <p:extLst>
      <p:ext uri="{BB962C8B-B14F-4D97-AF65-F5344CB8AC3E}">
        <p14:creationId xmlns:p14="http://schemas.microsoft.com/office/powerpoint/2010/main" val="829614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8215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409800"/>
          </a:xfrm>
        </p:spPr>
        <p:txBody>
          <a:bodyPr lIns="0" tIns="0" rIns="0" bIns="0"/>
          <a:lstStyle/>
          <a:p>
            <a:r>
              <a:rPr lang="en-US" dirty="0">
                <a:solidFill>
                  <a:srgbClr val="EC926E"/>
                </a:solidFill>
              </a:rPr>
              <a:t>Illicit drug use</a:t>
            </a:r>
          </a:p>
        </p:txBody>
      </p:sp>
      <p:pic>
        <p:nvPicPr>
          <p:cNvPr id="8" name="Picture 7" descr="A graph of a number of drugs&#10;&#10;AI-generated content may be incorrect.">
            <a:extLst>
              <a:ext uri="{FF2B5EF4-FFF2-40B4-BE49-F238E27FC236}">
                <a16:creationId xmlns:a16="http://schemas.microsoft.com/office/drawing/2014/main" id="{70AF32D5-7884-F13A-0D5F-1FADD5E1663E}"/>
              </a:ext>
            </a:extLst>
          </p:cNvPr>
          <p:cNvPicPr>
            <a:picLocks noChangeAspect="1"/>
          </p:cNvPicPr>
          <p:nvPr/>
        </p:nvPicPr>
        <p:blipFill>
          <a:blip r:embed="rId2">
            <a:extLst>
              <a:ext uri="{28A0092B-C50C-407E-A947-70E740481C1C}">
                <a14:useLocalDpi xmlns:a14="http://schemas.microsoft.com/office/drawing/2010/main" val="0"/>
              </a:ext>
            </a:extLst>
          </a:blip>
          <a:srcRect l="1563" t="7763" r="1563" b="8368"/>
          <a:stretch/>
        </p:blipFill>
        <p:spPr>
          <a:xfrm>
            <a:off x="2648880" y="2391000"/>
            <a:ext cx="10127320" cy="5784600"/>
          </a:xfrm>
          <a:prstGeom prst="rect">
            <a:avLst/>
          </a:prstGeom>
        </p:spPr>
      </p:pic>
      <p:sp>
        <p:nvSpPr>
          <p:cNvPr id="10" name="Text Placeholder 4">
            <a:extLst>
              <a:ext uri="{FF2B5EF4-FFF2-40B4-BE49-F238E27FC236}">
                <a16:creationId xmlns:a16="http://schemas.microsoft.com/office/drawing/2014/main" id="{2C5F874A-D339-27F6-387B-08FA34BB6ABA}"/>
              </a:ext>
            </a:extLst>
          </p:cNvPr>
          <p:cNvSpPr txBox="1">
            <a:spLocks/>
          </p:cNvSpPr>
          <p:nvPr/>
        </p:nvSpPr>
        <p:spPr>
          <a:xfrm>
            <a:off x="1564298" y="7228820"/>
            <a:ext cx="13345501" cy="1305580"/>
          </a:xfrm>
          <a:prstGeom prst="rect">
            <a:avLst/>
          </a:prstGeom>
        </p:spPr>
        <p:txBody>
          <a:bodyPr lIns="0" tIns="0" rIns="0" bIns="0" numCol="1" anchor="b"/>
          <a:lst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1400" kern="0" dirty="0">
                <a:solidFill>
                  <a:schemeClr val="tx1"/>
                </a:solidFill>
                <a:latin typeface="Source Sans Pro" panose="020B0503030403020204" pitchFamily="34" charset="0"/>
                <a:ea typeface="Source Sans Pro" panose="020B0503030403020204" pitchFamily="34" charset="0"/>
              </a:rPr>
              <a:t>Notes:</a:t>
            </a:r>
          </a:p>
          <a:p>
            <a:pPr marL="228600" indent="-228600">
              <a:buFont typeface="+mj-lt"/>
              <a:buAutoNum type="arabicPeriod"/>
            </a:pPr>
            <a:r>
              <a:rPr lang="en-US" sz="1400" kern="0" dirty="0">
                <a:solidFill>
                  <a:schemeClr val="tx1"/>
                </a:solidFill>
                <a:latin typeface="Source Sans Pro" panose="020B0503030403020204" pitchFamily="34" charset="0"/>
                <a:ea typeface="Source Sans Pro" panose="020B0503030403020204" pitchFamily="34" charset="0"/>
              </a:rPr>
              <a:t>‘Other’ includes heroin, ecstasy or other designer drugs, hallucinogens..</a:t>
            </a:r>
          </a:p>
          <a:p>
            <a:pPr marL="228600" indent="-228600">
              <a:buFont typeface="+mj-lt"/>
              <a:buAutoNum type="arabicPeriod"/>
            </a:pPr>
            <a:r>
              <a:rPr lang="en-US" sz="1400" kern="0" dirty="0">
                <a:solidFill>
                  <a:schemeClr val="tx1"/>
                </a:solidFill>
                <a:latin typeface="Source Sans Pro" panose="020B0503030403020204" pitchFamily="34" charset="0"/>
                <a:ea typeface="Source Sans Pro" panose="020B0503030403020204" pitchFamily="34" charset="0"/>
              </a:rPr>
              <a:t>Analgesics and sedatives for non-medical use, includes painkillers, tranquilisers and sleeping pills.</a:t>
            </a:r>
            <a:endParaRPr lang="en-AU" sz="1400" kern="0" dirty="0">
              <a:solidFill>
                <a:schemeClr val="tx1"/>
              </a:solidFill>
              <a:latin typeface="Source Sans Pro" panose="020B0503030403020204" pitchFamily="34" charset="0"/>
              <a:ea typeface="Source Sans Pro" panose="020B0503030403020204" pitchFamily="34" charset="0"/>
            </a:endParaRPr>
          </a:p>
        </p:txBody>
      </p:sp>
      <p:sp>
        <p:nvSpPr>
          <p:cNvPr id="11" name="Text Placeholder 3">
            <a:extLst>
              <a:ext uri="{FF2B5EF4-FFF2-40B4-BE49-F238E27FC236}">
                <a16:creationId xmlns:a16="http://schemas.microsoft.com/office/drawing/2014/main" id="{ACE571D9-F854-FB62-D95C-F3DA92AE5888}"/>
              </a:ext>
            </a:extLst>
          </p:cNvPr>
          <p:cNvSpPr txBox="1">
            <a:spLocks/>
          </p:cNvSpPr>
          <p:nvPr/>
        </p:nvSpPr>
        <p:spPr>
          <a:xfrm>
            <a:off x="1485280" y="8680450"/>
            <a:ext cx="10071719" cy="463550"/>
          </a:xfrm>
          <a:prstGeom prst="rect">
            <a:avLst/>
          </a:prstGeom>
        </p:spPr>
        <p:txBody>
          <a:bodyPr/>
          <a:lstStyle>
            <a:lvl1pPr marL="0">
              <a:defRPr>
                <a:solidFill>
                  <a:srgbClr val="B5A636"/>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AU" sz="1400" kern="0" dirty="0">
                <a:solidFill>
                  <a:schemeClr val="bg1"/>
                </a:solidFill>
              </a:rPr>
              <a:t>Source: ABS, 2024 [19]</a:t>
            </a:r>
            <a:endParaRPr lang="en-AU" sz="1400" kern="0" baseline="30000" dirty="0">
              <a:solidFill>
                <a:schemeClr val="bg1"/>
              </a:solidFill>
            </a:endParaRPr>
          </a:p>
        </p:txBody>
      </p:sp>
    </p:spTree>
    <p:extLst>
      <p:ext uri="{BB962C8B-B14F-4D97-AF65-F5344CB8AC3E}">
        <p14:creationId xmlns:p14="http://schemas.microsoft.com/office/powerpoint/2010/main" val="1187974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20501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2022-23, the majority (94%) of Aboriginal and Torres Strait Islander people aged 14 years and over reported they had never used inhalants.</a:t>
            </a:r>
          </a:p>
          <a:p>
            <a:r>
              <a:rPr lang="en-US" dirty="0"/>
              <a:t>In 2018-19, 0.9% of Aboriginal and Torres Strait Islander people aged 15 years and over reported using petrol or other inhalants in the last 12 months.</a:t>
            </a:r>
          </a:p>
          <a:p>
            <a:r>
              <a:rPr lang="en-US" dirty="0"/>
              <a:t>In 2017-19, the crude </a:t>
            </a:r>
            <a:r>
              <a:rPr lang="en-US" dirty="0" err="1"/>
              <a:t>hospitalisation</a:t>
            </a:r>
            <a:r>
              <a:rPr lang="en-US" dirty="0"/>
              <a:t> rate for Aboriginal and Torres Strait Islander people due to volatile solvent use (based on principal diagnosis) was 0.1 per 1,000.</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661988"/>
          </a:xfrm>
        </p:spPr>
        <p:txBody>
          <a:bodyPr lIns="0" tIns="0" rIns="0" bIns="0"/>
          <a:lstStyle/>
          <a:p>
            <a:r>
              <a:rPr lang="en-US" dirty="0">
                <a:solidFill>
                  <a:srgbClr val="EC926E"/>
                </a:solidFill>
              </a:rPr>
              <a:t>Volatile substance use </a:t>
            </a:r>
          </a:p>
          <a:p>
            <a:endParaRPr lang="en-AU" dirty="0">
              <a:solidFill>
                <a:srgbClr val="EC926E"/>
              </a:solidFill>
            </a:endParaRPr>
          </a:p>
        </p:txBody>
      </p:sp>
    </p:spTree>
    <p:extLst>
      <p:ext uri="{BB962C8B-B14F-4D97-AF65-F5344CB8AC3E}">
        <p14:creationId xmlns:p14="http://schemas.microsoft.com/office/powerpoint/2010/main" val="77358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305C-5670-E022-9B32-B9BF3034AA2A}"/>
              </a:ext>
            </a:extLst>
          </p:cNvPr>
          <p:cNvSpPr>
            <a:spLocks noGrp="1"/>
          </p:cNvSpPr>
          <p:nvPr>
            <p:ph type="title"/>
          </p:nvPr>
        </p:nvSpPr>
        <p:spPr/>
        <p:txBody>
          <a:bodyPr/>
          <a:lstStyle/>
          <a:p>
            <a:r>
              <a:rPr lang="en-AU" kern="0" dirty="0"/>
              <a:t>Births and pregnancy outcomes</a:t>
            </a:r>
          </a:p>
        </p:txBody>
      </p:sp>
      <p:sp>
        <p:nvSpPr>
          <p:cNvPr id="6" name="Text Placeholder 6">
            <a:extLst>
              <a:ext uri="{FF2B5EF4-FFF2-40B4-BE49-F238E27FC236}">
                <a16:creationId xmlns:a16="http://schemas.microsoft.com/office/drawing/2014/main" id="{AA5C18AA-32A8-2709-453B-B5BFF26E5BCA}"/>
              </a:ext>
            </a:extLst>
          </p:cNvPr>
          <p:cNvSpPr txBox="1">
            <a:spLocks/>
          </p:cNvSpPr>
          <p:nvPr/>
        </p:nvSpPr>
        <p:spPr>
          <a:xfrm>
            <a:off x="1564298" y="3200400"/>
            <a:ext cx="13447101" cy="2895600"/>
          </a:xfrm>
          <a:prstGeom prst="rect">
            <a:avLst/>
          </a:prstGeom>
        </p:spPr>
        <p:txBody>
          <a:bodyPr lIns="0" tIns="0" rIns="0" bIns="0"/>
          <a:lstStyle>
            <a:lvl1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1pPr>
            <a:lvl2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2pPr>
            <a:lvl3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3pPr>
            <a:lvl4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4pPr>
            <a:lvl5pPr marL="324000" indent="-324000">
              <a:spcAft>
                <a:spcPts val="1200"/>
              </a:spcAft>
              <a:buSzPct val="110000"/>
              <a:buFont typeface="Arial" panose="020B0604020202020204" pitchFamily="34" charset="0"/>
              <a:buChar char="•"/>
              <a:defRPr sz="2000" b="0">
                <a:solidFill>
                  <a:schemeClr val="tx1"/>
                </a:solidFill>
                <a:latin typeface="Source Sans Pro" panose="020B0503030403020204" pitchFamily="34" charset="0"/>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In 2023, there were 24,737 births registered in Australia with one or both parents identified as Aboriginal and/or Torres Strait Islander (8.6% of all births registered).</a:t>
            </a:r>
          </a:p>
          <a:p>
            <a:r>
              <a:rPr lang="en-US" kern="0" dirty="0"/>
              <a:t>In 2023, the median age for Aboriginal and Torres Strait Islander mothers who gave birth was 26.8 years.</a:t>
            </a:r>
          </a:p>
          <a:p>
            <a:r>
              <a:rPr lang="en-US" kern="0" dirty="0"/>
              <a:t>In 2023, the total fertility rate was 2.2 babies per 1,000 Aboriginal and Torres Strait Islander women.</a:t>
            </a:r>
          </a:p>
          <a:p>
            <a:r>
              <a:rPr lang="en-US" kern="0" dirty="0"/>
              <a:t>In 2022, 87% (crude proportion) of pregnant Aboriginal and Torres Strait Islander people attended five or more antenatal visits.</a:t>
            </a:r>
          </a:p>
          <a:p>
            <a:r>
              <a:rPr lang="en-US" kern="0" dirty="0"/>
              <a:t>In 2022, 12% of babies born to Aboriginal and Torres Strait Islander mothers were of LBW , of which 2.0% combined were very LBW (less than 1,500 grams) and extremely LBW (less than 1,000 grams) .</a:t>
            </a:r>
          </a:p>
          <a:p>
            <a:endParaRPr lang="en-AU" kern="0" dirty="0"/>
          </a:p>
        </p:txBody>
      </p:sp>
      <p:sp>
        <p:nvSpPr>
          <p:cNvPr id="7" name="Text Placeholder 7">
            <a:extLst>
              <a:ext uri="{FF2B5EF4-FFF2-40B4-BE49-F238E27FC236}">
                <a16:creationId xmlns:a16="http://schemas.microsoft.com/office/drawing/2014/main" id="{B2107D76-A42C-8675-17A6-2E3F0404B715}"/>
              </a:ext>
            </a:extLst>
          </p:cNvPr>
          <p:cNvSpPr txBox="1">
            <a:spLocks/>
          </p:cNvSpPr>
          <p:nvPr/>
        </p:nvSpPr>
        <p:spPr>
          <a:xfrm>
            <a:off x="1261139" y="1819422"/>
            <a:ext cx="13039062" cy="661988"/>
          </a:xfrm>
          <a:prstGeom prst="rect">
            <a:avLst/>
          </a:prstGeom>
        </p:spPr>
        <p:txBody>
          <a:bodyPr/>
          <a:lstStyle>
            <a:lvl1pPr marL="0">
              <a:defRPr sz="2400"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kern="0" dirty="0"/>
          </a:p>
        </p:txBody>
      </p:sp>
      <p:graphicFrame>
        <p:nvGraphicFramePr>
          <p:cNvPr id="3" name="Table 2">
            <a:extLst>
              <a:ext uri="{FF2B5EF4-FFF2-40B4-BE49-F238E27FC236}">
                <a16:creationId xmlns:a16="http://schemas.microsoft.com/office/drawing/2014/main" id="{0FFDAC86-7817-AE90-64CC-FABE6E9CD0D4}"/>
              </a:ext>
            </a:extLst>
          </p:cNvPr>
          <p:cNvGraphicFramePr>
            <a:graphicFrameLocks noGrp="1"/>
          </p:cNvGraphicFramePr>
          <p:nvPr>
            <p:extLst>
              <p:ext uri="{D42A27DB-BD31-4B8C-83A1-F6EECF244321}">
                <p14:modId xmlns:p14="http://schemas.microsoft.com/office/powerpoint/2010/main" val="1794235568"/>
              </p:ext>
            </p:extLst>
          </p:nvPr>
        </p:nvGraphicFramePr>
        <p:xfrm>
          <a:off x="0"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EC926E"/>
                    </a:solidFill>
                  </a:tcPr>
                </a:tc>
                <a:tc>
                  <a:txBody>
                    <a:bodyPr/>
                    <a:lstStyle/>
                    <a:p>
                      <a:r>
                        <a:rPr lang="en-US" sz="1800" b="1" dirty="0">
                          <a:solidFill>
                            <a:schemeClr val="bg1"/>
                          </a:solidFill>
                          <a:latin typeface="Source Sans Pro" panose="020B0503030403020204" pitchFamily="34" charset="0"/>
                        </a:rPr>
                        <a:t>CTG Outcome 2: Children are born healthy and strong</a:t>
                      </a:r>
                      <a:endParaRPr lang="en-AU" sz="1800" b="1" dirty="0">
                        <a:solidFill>
                          <a:schemeClr val="bg1"/>
                        </a:solidFill>
                        <a:latin typeface="Source Sans Pro" panose="020B0503030403020204" pitchFamily="34" charset="0"/>
                      </a:endParaRPr>
                    </a:p>
                  </a:txBody>
                  <a:tcPr anchor="ctr">
                    <a:solidFill>
                      <a:srgbClr val="EC926E"/>
                    </a:solidFill>
                  </a:tcPr>
                </a:tc>
                <a:extLst>
                  <a:ext uri="{0D108BD9-81ED-4DB2-BD59-A6C34878D82A}">
                    <a16:rowId xmlns:a16="http://schemas.microsoft.com/office/drawing/2014/main" val="1367725651"/>
                  </a:ext>
                </a:extLst>
              </a:tr>
            </a:tbl>
          </a:graphicData>
        </a:graphic>
      </p:graphicFrame>
      <p:pic>
        <p:nvPicPr>
          <p:cNvPr id="4" name="Picture 3">
            <a:extLst>
              <a:ext uri="{FF2B5EF4-FFF2-40B4-BE49-F238E27FC236}">
                <a16:creationId xmlns:a16="http://schemas.microsoft.com/office/drawing/2014/main" id="{EE44AA57-3647-AEF7-2EBB-BA1C68F88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914212"/>
            <a:ext cx="811151" cy="811151"/>
          </a:xfrm>
          <a:prstGeom prst="rect">
            <a:avLst/>
          </a:prstGeom>
        </p:spPr>
      </p:pic>
    </p:spTree>
    <p:extLst>
      <p:ext uri="{BB962C8B-B14F-4D97-AF65-F5344CB8AC3E}">
        <p14:creationId xmlns:p14="http://schemas.microsoft.com/office/powerpoint/2010/main" val="1292337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CF2DC-7FD4-0DDF-B84F-AADA4DF5DEAF}"/>
              </a:ext>
            </a:extLst>
          </p:cNvPr>
          <p:cNvSpPr>
            <a:spLocks noGrp="1"/>
          </p:cNvSpPr>
          <p:nvPr>
            <p:ph type="title"/>
          </p:nvPr>
        </p:nvSpPr>
        <p:spPr>
          <a:xfrm>
            <a:off x="1564299" y="968400"/>
            <a:ext cx="11973901" cy="553998"/>
          </a:xfrm>
          <a:prstGeom prst="rect">
            <a:avLst/>
          </a:prstGeo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E34EED34-A40B-A1D4-13F8-9885AC5C661C}"/>
              </a:ext>
            </a:extLst>
          </p:cNvPr>
          <p:cNvSpPr>
            <a:spLocks noGrp="1"/>
          </p:cNvSpPr>
          <p:nvPr>
            <p:ph type="body" sz="quarter" idx="10"/>
          </p:nvPr>
        </p:nvSpPr>
        <p:spPr>
          <a:xfrm>
            <a:off x="1549400" y="2374900"/>
            <a:ext cx="13421701" cy="5510212"/>
          </a:xfrm>
        </p:spPr>
        <p:txBody>
          <a:bodyPr lIns="0" tIns="0" rIns="0" bIns="0"/>
          <a:lstStyle/>
          <a:p>
            <a:r>
              <a:rPr lang="en-US" dirty="0"/>
              <a:t>In 2022-23, 82% of Aboriginal and Torres Strait Islander households reported living in houses of an acceptable standard.</a:t>
            </a:r>
          </a:p>
          <a:p>
            <a:r>
              <a:rPr lang="en-US" dirty="0"/>
              <a:t>In 2018-19, Aboriginal and Torres Strait Islander crude </a:t>
            </a:r>
            <a:r>
              <a:rPr lang="en-US" dirty="0" err="1"/>
              <a:t>hospitalisation</a:t>
            </a:r>
            <a:r>
              <a:rPr lang="en-US" dirty="0"/>
              <a:t> rates for selected diseases related to environmental health were 9.2 per 1,000 for influenza and pneumonia, 9.0 per 1,000 for intestinal infectious diseases, 8.0 per 1,000 for bacterial diseases, 4.6 per 1,000 for acute upper respiratory infections, 2.7 per 1,000 for asthma and 1.8 per 1,000 for scabies. </a:t>
            </a:r>
          </a:p>
          <a:p>
            <a:r>
              <a:rPr lang="en-US" dirty="0"/>
              <a:t>In 2014-2018, the age-</a:t>
            </a:r>
            <a:r>
              <a:rPr lang="en-US" dirty="0" err="1"/>
              <a:t>standardised</a:t>
            </a:r>
            <a:r>
              <a:rPr lang="en-US" dirty="0"/>
              <a:t> death rate for Aboriginal and Torres Strait Islander people living in NSW, Qld, WA, SA and the NT from conditions associated with poor environmental health was 41 per 100,000.</a:t>
            </a:r>
          </a:p>
          <a:p>
            <a:r>
              <a:rPr lang="en-US" dirty="0"/>
              <a:t>In 2022-23, 58% of all households were food secure at all times, in the previous 12 months. Food security was higher in non-remote areas (59%) compared with remote areas (49%). </a:t>
            </a:r>
          </a:p>
          <a:p>
            <a:endParaRPr lang="en-AU" dirty="0"/>
          </a:p>
        </p:txBody>
      </p:sp>
      <p:sp>
        <p:nvSpPr>
          <p:cNvPr id="4" name="Text Placeholder 3">
            <a:extLst>
              <a:ext uri="{FF2B5EF4-FFF2-40B4-BE49-F238E27FC236}">
                <a16:creationId xmlns:a16="http://schemas.microsoft.com/office/drawing/2014/main" id="{0432CCDF-0973-4C63-3C9D-ECFFD5CE840B}"/>
              </a:ext>
            </a:extLst>
          </p:cNvPr>
          <p:cNvSpPr>
            <a:spLocks noGrp="1"/>
          </p:cNvSpPr>
          <p:nvPr>
            <p:ph type="body" sz="quarter" idx="12"/>
          </p:nvPr>
        </p:nvSpPr>
        <p:spPr>
          <a:xfrm>
            <a:off x="1549400" y="1828800"/>
            <a:ext cx="13421701" cy="381000"/>
          </a:xfrm>
        </p:spPr>
        <p:txBody>
          <a:bodyPr lIns="0" tIns="0" rIns="0" bIns="0"/>
          <a:lstStyle/>
          <a:p>
            <a:r>
              <a:rPr lang="en-US" dirty="0">
                <a:solidFill>
                  <a:srgbClr val="EC926E"/>
                </a:solidFill>
              </a:rPr>
              <a:t>Environmental health</a:t>
            </a:r>
          </a:p>
        </p:txBody>
      </p:sp>
    </p:spTree>
    <p:extLst>
      <p:ext uri="{BB962C8B-B14F-4D97-AF65-F5344CB8AC3E}">
        <p14:creationId xmlns:p14="http://schemas.microsoft.com/office/powerpoint/2010/main" val="3708288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718F-9B45-BD0D-69A0-27922137AF9A}"/>
              </a:ext>
            </a:extLst>
          </p:cNvPr>
          <p:cNvSpPr>
            <a:spLocks noGrp="1"/>
          </p:cNvSpPr>
          <p:nvPr>
            <p:ph type="title"/>
          </p:nvPr>
        </p:nvSpPr>
        <p:spPr>
          <a:xfrm>
            <a:off x="1564299" y="970002"/>
            <a:ext cx="11821501" cy="553998"/>
          </a:xfrm>
        </p:spPr>
        <p:txBody>
          <a:bodyPr/>
          <a:lstStyle/>
          <a:p>
            <a:r>
              <a:rPr kumimoji="0" lang="en-US" sz="3100" b="1" i="0" u="none" strike="noStrike" kern="0" cap="none" spc="0" normalizeH="0" baseline="0" noProof="0" dirty="0">
                <a:ln>
                  <a:noFill/>
                </a:ln>
                <a:effectLst/>
                <a:uLnTx/>
                <a:uFillTx/>
                <a:latin typeface="Source Sans Pro"/>
                <a:ea typeface="+mj-ea"/>
              </a:rPr>
              <a:t>Factors contributing to Aboriginal and Torres Strait Islander health</a:t>
            </a:r>
            <a:endParaRPr lang="en-AU" sz="3100" dirty="0"/>
          </a:p>
        </p:txBody>
      </p:sp>
      <p:sp>
        <p:nvSpPr>
          <p:cNvPr id="3" name="Text Placeholder 2">
            <a:extLst>
              <a:ext uri="{FF2B5EF4-FFF2-40B4-BE49-F238E27FC236}">
                <a16:creationId xmlns:a16="http://schemas.microsoft.com/office/drawing/2014/main" id="{F596FD26-22E8-3204-F7E3-758CE27897E9}"/>
              </a:ext>
            </a:extLst>
          </p:cNvPr>
          <p:cNvSpPr>
            <a:spLocks noGrp="1"/>
          </p:cNvSpPr>
          <p:nvPr>
            <p:ph type="body" sz="quarter" idx="12"/>
          </p:nvPr>
        </p:nvSpPr>
        <p:spPr>
          <a:xfrm>
            <a:off x="1549400" y="2374900"/>
            <a:ext cx="13421702" cy="661988"/>
          </a:xfrm>
        </p:spPr>
        <p:txBody>
          <a:bodyPr lIns="0" tIns="0" rIns="0" bIns="0"/>
          <a:lstStyle/>
          <a:p>
            <a:r>
              <a:rPr lang="en-US" dirty="0"/>
              <a:t>Aboriginal and Torres Strait Islander households’ access to facilities, by state and territory and remoteness, all jurisdictions, 2018-19, proportion (%)</a:t>
            </a:r>
            <a:endParaRPr lang="en-AU" dirty="0"/>
          </a:p>
        </p:txBody>
      </p:sp>
      <p:sp>
        <p:nvSpPr>
          <p:cNvPr id="4" name="Text Placeholder 3">
            <a:extLst>
              <a:ext uri="{FF2B5EF4-FFF2-40B4-BE49-F238E27FC236}">
                <a16:creationId xmlns:a16="http://schemas.microsoft.com/office/drawing/2014/main" id="{E8438B1D-7164-6117-F919-9E17608C257E}"/>
              </a:ext>
            </a:extLst>
          </p:cNvPr>
          <p:cNvSpPr>
            <a:spLocks noGrp="1"/>
          </p:cNvSpPr>
          <p:nvPr>
            <p:ph type="body" sz="quarter" idx="13"/>
          </p:nvPr>
        </p:nvSpPr>
        <p:spPr/>
        <p:txBody>
          <a:bodyPr lIns="0" tIns="0" rIns="0" bIns="0"/>
          <a:lstStyle/>
          <a:p>
            <a:r>
              <a:rPr lang="en-AU" dirty="0"/>
              <a:t>Source: SCRGSP, 2020 [110]</a:t>
            </a:r>
          </a:p>
        </p:txBody>
      </p:sp>
      <p:graphicFrame>
        <p:nvGraphicFramePr>
          <p:cNvPr id="6" name="Table 5">
            <a:extLst>
              <a:ext uri="{FF2B5EF4-FFF2-40B4-BE49-F238E27FC236}">
                <a16:creationId xmlns:a16="http://schemas.microsoft.com/office/drawing/2014/main" id="{E2570014-4FE3-CEBE-BE09-426D7C696650}"/>
              </a:ext>
            </a:extLst>
          </p:cNvPr>
          <p:cNvGraphicFramePr>
            <a:graphicFrameLocks noGrp="1"/>
          </p:cNvGraphicFramePr>
          <p:nvPr>
            <p:extLst>
              <p:ext uri="{D42A27DB-BD31-4B8C-83A1-F6EECF244321}">
                <p14:modId xmlns:p14="http://schemas.microsoft.com/office/powerpoint/2010/main" val="291647539"/>
              </p:ext>
            </p:extLst>
          </p:nvPr>
        </p:nvGraphicFramePr>
        <p:xfrm>
          <a:off x="1564297" y="3050510"/>
          <a:ext cx="13421698" cy="3274090"/>
        </p:xfrm>
        <a:graphic>
          <a:graphicData uri="http://schemas.openxmlformats.org/drawingml/2006/table">
            <a:tbl>
              <a:tblPr firstRow="1" firstCol="1" bandRow="1">
                <a:tableStyleId>{10A1B5D5-9B99-4C35-A422-299274C87663}</a:tableStyleId>
              </a:tblPr>
              <a:tblGrid>
                <a:gridCol w="3075966">
                  <a:extLst>
                    <a:ext uri="{9D8B030D-6E8A-4147-A177-3AD203B41FA5}">
                      <a16:colId xmlns:a16="http://schemas.microsoft.com/office/drawing/2014/main" val="1299798728"/>
                    </a:ext>
                  </a:extLst>
                </a:gridCol>
                <a:gridCol w="996256">
                  <a:extLst>
                    <a:ext uri="{9D8B030D-6E8A-4147-A177-3AD203B41FA5}">
                      <a16:colId xmlns:a16="http://schemas.microsoft.com/office/drawing/2014/main" val="1318888489"/>
                    </a:ext>
                  </a:extLst>
                </a:gridCol>
                <a:gridCol w="774265">
                  <a:extLst>
                    <a:ext uri="{9D8B030D-6E8A-4147-A177-3AD203B41FA5}">
                      <a16:colId xmlns:a16="http://schemas.microsoft.com/office/drawing/2014/main" val="1467257973"/>
                    </a:ext>
                  </a:extLst>
                </a:gridCol>
                <a:gridCol w="762620">
                  <a:extLst>
                    <a:ext uri="{9D8B030D-6E8A-4147-A177-3AD203B41FA5}">
                      <a16:colId xmlns:a16="http://schemas.microsoft.com/office/drawing/2014/main" val="4284092558"/>
                    </a:ext>
                  </a:extLst>
                </a:gridCol>
                <a:gridCol w="762620">
                  <a:extLst>
                    <a:ext uri="{9D8B030D-6E8A-4147-A177-3AD203B41FA5}">
                      <a16:colId xmlns:a16="http://schemas.microsoft.com/office/drawing/2014/main" val="1023392260"/>
                    </a:ext>
                  </a:extLst>
                </a:gridCol>
                <a:gridCol w="762620">
                  <a:extLst>
                    <a:ext uri="{9D8B030D-6E8A-4147-A177-3AD203B41FA5}">
                      <a16:colId xmlns:a16="http://schemas.microsoft.com/office/drawing/2014/main" val="4294603781"/>
                    </a:ext>
                  </a:extLst>
                </a:gridCol>
                <a:gridCol w="762620">
                  <a:extLst>
                    <a:ext uri="{9D8B030D-6E8A-4147-A177-3AD203B41FA5}">
                      <a16:colId xmlns:a16="http://schemas.microsoft.com/office/drawing/2014/main" val="1728683397"/>
                    </a:ext>
                  </a:extLst>
                </a:gridCol>
                <a:gridCol w="762620">
                  <a:extLst>
                    <a:ext uri="{9D8B030D-6E8A-4147-A177-3AD203B41FA5}">
                      <a16:colId xmlns:a16="http://schemas.microsoft.com/office/drawing/2014/main" val="2883981460"/>
                    </a:ext>
                  </a:extLst>
                </a:gridCol>
                <a:gridCol w="762620">
                  <a:extLst>
                    <a:ext uri="{9D8B030D-6E8A-4147-A177-3AD203B41FA5}">
                      <a16:colId xmlns:a16="http://schemas.microsoft.com/office/drawing/2014/main" val="2270181052"/>
                    </a:ext>
                  </a:extLst>
                </a:gridCol>
                <a:gridCol w="1493574">
                  <a:extLst>
                    <a:ext uri="{9D8B030D-6E8A-4147-A177-3AD203B41FA5}">
                      <a16:colId xmlns:a16="http://schemas.microsoft.com/office/drawing/2014/main" val="352838"/>
                    </a:ext>
                  </a:extLst>
                </a:gridCol>
                <a:gridCol w="1203120">
                  <a:extLst>
                    <a:ext uri="{9D8B030D-6E8A-4147-A177-3AD203B41FA5}">
                      <a16:colId xmlns:a16="http://schemas.microsoft.com/office/drawing/2014/main" val="3906706341"/>
                    </a:ext>
                  </a:extLst>
                </a:gridCol>
                <a:gridCol w="1302797">
                  <a:extLst>
                    <a:ext uri="{9D8B030D-6E8A-4147-A177-3AD203B41FA5}">
                      <a16:colId xmlns:a16="http://schemas.microsoft.com/office/drawing/2014/main" val="395410482"/>
                    </a:ext>
                  </a:extLst>
                </a:gridCol>
              </a:tblGrid>
              <a:tr h="548690">
                <a:tc rowSpan="3">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 </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rowSpan="2" gridSpan="8">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State/Territory</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rowSpan="2"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rowSpan="2" grid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Remoteness</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rowSpan="2" h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 </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12700" cap="flat" cmpd="sng" algn="ctr">
                      <a:solidFill>
                        <a:schemeClr val="accent1">
                          <a:lumMod val="100000"/>
                        </a:schemeClr>
                      </a:solidFill>
                      <a:prstDash val="solid"/>
                      <a:round/>
                      <a:headEnd type="none" w="med" len="med"/>
                      <a:tailEnd type="none" w="med" len="med"/>
                    </a:lnT>
                    <a:lnB w="25400" cap="flat" cmpd="sng" algn="ctr">
                      <a:solidFill>
                        <a:schemeClr val="accent1">
                          <a:lumMod val="100000"/>
                        </a:schemeClr>
                      </a:solidFill>
                      <a:prstDash val="solid"/>
                      <a:round/>
                      <a:headEnd type="none" w="med" len="med"/>
                      <a:tailEnd type="none" w="med" len="med"/>
                    </a:lnB>
                    <a:solidFill>
                      <a:srgbClr val="901F56"/>
                    </a:solidFill>
                  </a:tcPr>
                </a:tc>
                <a:tc>
                  <a:txBody>
                    <a:bodyPr/>
                    <a:lstStyle/>
                    <a:p>
                      <a:pPr marL="0" marR="0" lvl="0" indent="0" algn="ctr" defTabSz="914400" eaLnBrk="1" fontAlgn="auto" hangingPunct="1">
                        <a:lnSpc>
                          <a:spcPct val="100000"/>
                        </a:lnSpc>
                        <a:spcBef>
                          <a:spcPts val="0"/>
                        </a:spcBef>
                        <a:spcAft>
                          <a:spcPts val="500"/>
                        </a:spcAft>
                        <a:buFontTx/>
                        <a:buNone/>
                      </a:pP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2324608942"/>
                  </a:ext>
                </a:extLst>
              </a:tr>
              <a:tr h="0">
                <a:tc vMerge="1">
                  <a:txBody>
                    <a:bodyPr/>
                    <a:lstStyle/>
                    <a:p>
                      <a:endParaRPr lang="en-AU"/>
                    </a:p>
                  </a:txBody>
                  <a:tcPr/>
                </a:tc>
                <a:tc gridSpan="8"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gridSpan="2" vMerge="1">
                  <a:txBody>
                    <a:bodyPr/>
                    <a:lstStyle/>
                    <a:p>
                      <a:endParaRPr lang="en-AU"/>
                    </a:p>
                  </a:txBody>
                  <a:tcPr/>
                </a:tc>
                <a:tc hMerge="1" vMerge="1">
                  <a:txBody>
                    <a:bodyPr/>
                    <a:lstStyle/>
                    <a:p>
                      <a:endParaRPr lang="en-AU"/>
                    </a:p>
                  </a:txBody>
                  <a:tcPr/>
                </a:tc>
                <a:tc rowSpan="2">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Australia</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extLst>
                  <a:ext uri="{0D108BD9-81ED-4DB2-BD59-A6C34878D82A}">
                    <a16:rowId xmlns:a16="http://schemas.microsoft.com/office/drawing/2014/main" val="24103103"/>
                  </a:ext>
                </a:extLst>
              </a:tr>
              <a:tr h="540000">
                <a:tc vMerge="1">
                  <a:txBody>
                    <a:bodyPr/>
                    <a:lstStyle/>
                    <a:p>
                      <a:endParaRPr lang="en-AU"/>
                    </a:p>
                  </a:txBody>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NSW</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Vic</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Qld</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WA</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SA</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Tas </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ACT</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NT</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Non-remote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solidFill>
                          <a:effectLst/>
                          <a:latin typeface="Source Sans Pro" panose="020B0503030403020204" pitchFamily="34" charset="0"/>
                          <a:sym typeface=""/>
                        </a:rPr>
                        <a:t>Remote</a:t>
                      </a:r>
                      <a:endParaRPr lang="en-AU" sz="1700" b="1" i="0" u="none" strike="noStrike" kern="0" cap="none" spc="0" normalizeH="0" baseline="0" dirty="0">
                        <a:solidFill>
                          <a:schemeClr val="bg1"/>
                        </a:solidFill>
                        <a:effectLst/>
                        <a:latin typeface="Source Sans Pro" panose="020B0503030403020204" pitchFamily="34" charset="0"/>
                        <a:ea typeface="+mn-ea"/>
                        <a:cs typeface="+mn-cs"/>
                        <a:sym typeface=""/>
                      </a:endParaRPr>
                    </a:p>
                  </a:txBody>
                  <a:tcPr marL="180000" marR="180000" marT="0" marB="0" anchor="ctr">
                    <a:solidFill>
                      <a:srgbClr val="EC926E"/>
                    </a:solidFill>
                  </a:tcPr>
                </a:tc>
                <a:tc vMerge="1">
                  <a:txBody>
                    <a:bodyPr/>
                    <a:lstStyle/>
                    <a:p>
                      <a:pPr marL="0" marR="0" lvl="0" indent="0" algn="ctr" defTabSz="914400" eaLnBrk="1" fontAlgn="auto" hangingPunct="1">
                        <a:lnSpc>
                          <a:spcPct val="100000"/>
                        </a:lnSpc>
                        <a:spcBef>
                          <a:spcPts val="0"/>
                        </a:spcBef>
                        <a:spcAft>
                          <a:spcPts val="500"/>
                        </a:spcAft>
                        <a:buFontTx/>
                        <a:buNone/>
                      </a:pPr>
                      <a:r>
                        <a:rPr lang="en-AU" sz="1800" b="1" i="0" u="none" strike="noStrike" kern="0" cap="none" spc="0" normalizeH="0" baseline="0" dirty="0">
                          <a:solidFill>
                            <a:schemeClr val="bg1"/>
                          </a:solidFill>
                          <a:effectLst/>
                          <a:latin typeface="Source Sans Pro" panose="020B0503030403020204" pitchFamily="34" charset="0"/>
                          <a:ea typeface="+mn-ea"/>
                          <a:cs typeface="+mn-cs"/>
                          <a:sym typeface=""/>
                        </a:rPr>
                        <a:t>Australia</a:t>
                      </a:r>
                    </a:p>
                  </a:txBody>
                  <a:tcPr marL="68580" marR="68580" marT="0" marB="0" anchor="ctr">
                    <a:lnL w="12700" cap="flat" cmpd="sng" algn="ctr">
                      <a:solidFill>
                        <a:schemeClr val="accent1">
                          <a:lumMod val="100000"/>
                        </a:schemeClr>
                      </a:solidFill>
                      <a:prstDash val="solid"/>
                      <a:round/>
                      <a:headEnd type="none" w="med" len="med"/>
                      <a:tailEnd type="none" w="med" len="med"/>
                    </a:lnL>
                    <a:lnR w="12700" cap="flat" cmpd="sng" algn="ctr">
                      <a:solidFill>
                        <a:schemeClr val="accent1">
                          <a:lumMod val="100000"/>
                        </a:schemeClr>
                      </a:solidFill>
                      <a:prstDash val="solid"/>
                      <a:round/>
                      <a:headEnd type="none" w="med" len="med"/>
                      <a:tailEnd type="none" w="med" len="med"/>
                    </a:lnR>
                    <a:lnT w="25400" cap="flat" cmpd="sng" algn="ctr">
                      <a:solidFill>
                        <a:schemeClr val="accent1">
                          <a:lumMod val="100000"/>
                        </a:schemeClr>
                      </a:solidFill>
                      <a:prstDash val="solid"/>
                      <a:round/>
                      <a:headEnd type="none" w="med" len="med"/>
                      <a:tailEnd type="none" w="med" len="med"/>
                    </a:lnT>
                    <a:lnB w="12700" cap="flat" cmpd="sng" algn="ctr">
                      <a:solidFill>
                        <a:schemeClr val="accent1">
                          <a:lumMod val="100000"/>
                        </a:schemeClr>
                      </a:solidFill>
                      <a:prstDash val="solid"/>
                      <a:round/>
                      <a:headEnd type="none" w="med" len="med"/>
                      <a:tailEnd type="none" w="med" len="med"/>
                    </a:lnB>
                    <a:solidFill>
                      <a:srgbClr val="901F56"/>
                    </a:solidFill>
                  </a:tcPr>
                </a:tc>
                <a:extLst>
                  <a:ext uri="{0D108BD9-81ED-4DB2-BD59-A6C34878D82A}">
                    <a16:rowId xmlns:a16="http://schemas.microsoft.com/office/drawing/2014/main" val="2331905575"/>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Washing people</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2875365490"/>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Washing bedding and clothes</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92</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96</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572399016"/>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Preparing/storing food</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88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95</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79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91</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249136699"/>
                  </a:ext>
                </a:extLst>
              </a:tr>
              <a:tr h="540000">
                <a:tc>
                  <a:txBody>
                    <a:bodyPr/>
                    <a:lstStyle/>
                    <a:p>
                      <a:pPr marL="0" marR="0" lvl="0" indent="0" algn="l"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Working sewerage </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97</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100</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93</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99</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94</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tc>
                  <a:txBody>
                    <a:bodyPr/>
                    <a:lstStyle/>
                    <a:p>
                      <a:pPr marL="0" marR="0" lvl="0" indent="0" algn="ctr" defTabSz="914400" eaLnBrk="1" fontAlgn="auto" hangingPunct="1">
                        <a:lnSpc>
                          <a:spcPct val="100000"/>
                        </a:lnSpc>
                        <a:spcBef>
                          <a:spcPts val="0"/>
                        </a:spcBef>
                        <a:spcAft>
                          <a:spcPts val="500"/>
                        </a:spcAft>
                        <a:buFontTx/>
                        <a:buNone/>
                      </a:pPr>
                      <a:r>
                        <a:rPr lang="en-AU" sz="1700" b="0" u="none" strike="noStrike" kern="0" cap="none" spc="0" normalizeH="0" baseline="0" dirty="0">
                          <a:solidFill>
                            <a:schemeClr val="tx1">
                              <a:lumMod val="100000"/>
                            </a:schemeClr>
                          </a:solidFill>
                          <a:effectLst/>
                          <a:latin typeface="Source Sans Pro" panose="020B0503030403020204" pitchFamily="34" charset="0"/>
                          <a:sym typeface=""/>
                        </a:rPr>
                        <a:t>98</a:t>
                      </a:r>
                      <a:endParaRPr lang="en-AU" sz="1700" b="0" i="0" u="none" strike="noStrike" kern="0" cap="none" spc="0" normalizeH="0" baseline="0" dirty="0">
                        <a:solidFill>
                          <a:schemeClr val="tx1">
                            <a:lumMod val="100000"/>
                          </a:schemeClr>
                        </a:solidFill>
                        <a:effectLst/>
                        <a:latin typeface="Source Sans Pro" panose="020B0503030403020204" pitchFamily="34" charset="0"/>
                        <a:ea typeface="+mn-ea"/>
                        <a:cs typeface="+mn-cs"/>
                        <a:sym typeface=""/>
                      </a:endParaRPr>
                    </a:p>
                  </a:txBody>
                  <a:tcPr marL="180000" marR="180000" marT="0" marB="0" anchor="ctr"/>
                </a:tc>
                <a:extLst>
                  <a:ext uri="{0D108BD9-81ED-4DB2-BD59-A6C34878D82A}">
                    <a16:rowId xmlns:a16="http://schemas.microsoft.com/office/drawing/2014/main" val="1085981956"/>
                  </a:ext>
                </a:extLst>
              </a:tr>
            </a:tbl>
          </a:graphicData>
        </a:graphic>
      </p:graphicFrame>
      <p:sp>
        <p:nvSpPr>
          <p:cNvPr id="7" name="Text Placeholder 3">
            <a:extLst>
              <a:ext uri="{FF2B5EF4-FFF2-40B4-BE49-F238E27FC236}">
                <a16:creationId xmlns:a16="http://schemas.microsoft.com/office/drawing/2014/main" id="{99BAEC66-D1A4-203A-093B-D2BF296AE246}"/>
              </a:ext>
            </a:extLst>
          </p:cNvPr>
          <p:cNvSpPr txBox="1">
            <a:spLocks/>
          </p:cNvSpPr>
          <p:nvPr/>
        </p:nvSpPr>
        <p:spPr>
          <a:xfrm>
            <a:off x="1549400" y="1828800"/>
            <a:ext cx="13421701" cy="381000"/>
          </a:xfrm>
          <a:prstGeom prst="rect">
            <a:avLst/>
          </a:prstGeom>
        </p:spPr>
        <p:txBody>
          <a:bodyPr lIns="0" tIns="0" rIns="0" bIns="0"/>
          <a:lstStyle>
            <a:lvl1pPr marL="0">
              <a:defRPr b="1">
                <a:solidFill>
                  <a:srgbClr val="23959B"/>
                </a:solidFill>
                <a:latin typeface="Source Sans Pro" panose="020B0503030403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kern="0" dirty="0">
                <a:solidFill>
                  <a:srgbClr val="EC926E"/>
                </a:solidFill>
              </a:rPr>
              <a:t>Environmental health</a:t>
            </a:r>
          </a:p>
        </p:txBody>
      </p:sp>
    </p:spTree>
    <p:extLst>
      <p:ext uri="{BB962C8B-B14F-4D97-AF65-F5344CB8AC3E}">
        <p14:creationId xmlns:p14="http://schemas.microsoft.com/office/powerpoint/2010/main" val="3804844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2DB39-196F-0166-964A-5BDAD7A93CCB}"/>
              </a:ext>
            </a:extLst>
          </p:cNvPr>
          <p:cNvSpPr>
            <a:spLocks noGrp="1"/>
          </p:cNvSpPr>
          <p:nvPr>
            <p:ph type="title"/>
          </p:nvPr>
        </p:nvSpPr>
        <p:spPr>
          <a:xfrm>
            <a:off x="1564299" y="970002"/>
            <a:ext cx="11211901" cy="553998"/>
          </a:xfrm>
          <a:prstGeom prst="rect">
            <a:avLst/>
          </a:prstGeom>
        </p:spPr>
        <p:txBody>
          <a:bodyPr/>
          <a:lstStyle/>
          <a:p>
            <a:r>
              <a:rPr lang="en-AU" dirty="0"/>
              <a:t>Citation and contact details</a:t>
            </a:r>
          </a:p>
        </p:txBody>
      </p:sp>
      <p:sp>
        <p:nvSpPr>
          <p:cNvPr id="7" name="Text Placeholder 6">
            <a:extLst>
              <a:ext uri="{FF2B5EF4-FFF2-40B4-BE49-F238E27FC236}">
                <a16:creationId xmlns:a16="http://schemas.microsoft.com/office/drawing/2014/main" id="{09BB163C-7CFB-70F7-9B86-DA90D391166C}"/>
              </a:ext>
            </a:extLst>
          </p:cNvPr>
          <p:cNvSpPr>
            <a:spLocks noGrp="1"/>
          </p:cNvSpPr>
          <p:nvPr>
            <p:ph type="body" sz="quarter" idx="10"/>
          </p:nvPr>
        </p:nvSpPr>
        <p:spPr>
          <a:xfrm>
            <a:off x="1549400" y="2374900"/>
            <a:ext cx="13421701" cy="3681412"/>
          </a:xfrm>
        </p:spPr>
        <p:txBody>
          <a:bodyPr/>
          <a:lstStyle/>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(2025) </a:t>
            </a:r>
            <a:r>
              <a:rPr lang="en-AU" b="0" i="1" dirty="0">
                <a:solidFill>
                  <a:schemeClr val="tx1"/>
                </a:solidFill>
              </a:rPr>
              <a:t>Overview of Australian Aboriginal and Torres Strait Islander health status, 2024 (PowerPoint slides). </a:t>
            </a:r>
            <a:r>
              <a:rPr lang="en-AU" b="0" dirty="0">
                <a:solidFill>
                  <a:schemeClr val="tx1"/>
                </a:solidFill>
              </a:rPr>
              <a:t>Perth, WA: Australian Indigenous Health</a:t>
            </a:r>
            <a:r>
              <a:rPr lang="en-AU" b="0" i="1" dirty="0">
                <a:solidFill>
                  <a:schemeClr val="tx1"/>
                </a:solidFill>
              </a:rPr>
              <a:t>InfoNet</a:t>
            </a:r>
          </a:p>
          <a:p>
            <a:pPr marL="0" indent="0">
              <a:buNone/>
            </a:pPr>
            <a:endParaRPr lang="en-AU" b="0" dirty="0">
              <a:solidFill>
                <a:schemeClr val="tx1"/>
              </a:solidFill>
            </a:endParaRPr>
          </a:p>
          <a:p>
            <a:pPr marL="0" indent="0">
              <a:buNone/>
            </a:pPr>
            <a:r>
              <a:rPr lang="en-AU" b="1" i="1" dirty="0">
                <a:solidFill>
                  <a:schemeClr val="tx1"/>
                </a:solidFill>
              </a:rPr>
              <a:t>For a complete list of references, see:</a:t>
            </a:r>
          </a:p>
          <a:p>
            <a:pPr marL="0" indent="0">
              <a:buNone/>
            </a:pPr>
            <a:r>
              <a:rPr lang="en-AU" b="0" dirty="0">
                <a:solidFill>
                  <a:schemeClr val="tx1"/>
                </a:solidFill>
              </a:rPr>
              <a:t>Australian Indigenous Health</a:t>
            </a:r>
            <a:r>
              <a:rPr lang="en-AU" b="0" i="1" dirty="0">
                <a:solidFill>
                  <a:schemeClr val="tx1"/>
                </a:solidFill>
              </a:rPr>
              <a:t>InfoNet</a:t>
            </a:r>
            <a:r>
              <a:rPr lang="en-AU" b="0" dirty="0">
                <a:solidFill>
                  <a:schemeClr val="tx1"/>
                </a:solidFill>
              </a:rPr>
              <a:t> (2025</a:t>
            </a:r>
            <a:r>
              <a:rPr lang="en-AU" b="0" i="1" dirty="0">
                <a:solidFill>
                  <a:schemeClr val="tx1"/>
                </a:solidFill>
              </a:rPr>
              <a:t>) Overview of Australian Aboriginal and Torres Strait Islander health status, 2024.</a:t>
            </a:r>
            <a:r>
              <a:rPr lang="en-AU" b="0" dirty="0">
                <a:solidFill>
                  <a:schemeClr val="tx1"/>
                </a:solidFill>
              </a:rPr>
              <a:t> Perth, WA: Australian Indigenous Health</a:t>
            </a:r>
            <a:r>
              <a:rPr lang="en-AU" b="0" i="1" dirty="0">
                <a:solidFill>
                  <a:schemeClr val="tx1"/>
                </a:solidFill>
              </a:rPr>
              <a:t>InfoNet</a:t>
            </a:r>
          </a:p>
          <a:p>
            <a:pPr marL="0" indent="0">
              <a:buNone/>
            </a:pPr>
            <a:r>
              <a:rPr lang="en-AU" dirty="0">
                <a:solidFill>
                  <a:srgbClr val="E55F25"/>
                </a:solidFill>
                <a:hlinkClick r:id="rId2">
                  <a:extLst>
                    <a:ext uri="{A12FA001-AC4F-418D-AE19-62706E023703}">
                      <ahyp:hlinkClr xmlns:ahyp="http://schemas.microsoft.com/office/drawing/2018/hyperlinkcolor" val="tx"/>
                    </a:ext>
                  </a:extLst>
                </a:hlinkClick>
              </a:rPr>
              <a:t>https://healthinfonet.ecu.edu.au/learn/health-facts/overview-aboriginal-torres-strait-islander-health-status</a:t>
            </a:r>
            <a:r>
              <a:rPr lang="en-AU" dirty="0">
                <a:solidFill>
                  <a:srgbClr val="E55F25"/>
                </a:solidFill>
              </a:rPr>
              <a:t>  </a:t>
            </a:r>
          </a:p>
          <a:p>
            <a:endParaRPr lang="en-AU" dirty="0"/>
          </a:p>
          <a:p>
            <a:endParaRPr lang="en-AU" dirty="0"/>
          </a:p>
        </p:txBody>
      </p:sp>
      <p:sp>
        <p:nvSpPr>
          <p:cNvPr id="2" name="TextBox 1">
            <a:extLst>
              <a:ext uri="{FF2B5EF4-FFF2-40B4-BE49-F238E27FC236}">
                <a16:creationId xmlns:a16="http://schemas.microsoft.com/office/drawing/2014/main" id="{FFC88782-5255-F56E-40A3-0D3A06CB1AAC}"/>
              </a:ext>
            </a:extLst>
          </p:cNvPr>
          <p:cNvSpPr txBox="1"/>
          <p:nvPr/>
        </p:nvSpPr>
        <p:spPr>
          <a:xfrm>
            <a:off x="1549400" y="6523672"/>
            <a:ext cx="8077200" cy="1477328"/>
          </a:xfrm>
          <a:prstGeom prst="rect">
            <a:avLst/>
          </a:prstGeom>
          <a:solidFill>
            <a:schemeClr val="bg1">
              <a:alpha val="69804"/>
            </a:schemeClr>
          </a:solidFill>
          <a:ln w="19050">
            <a:noFill/>
          </a:ln>
        </p:spPr>
        <p:txBody>
          <a:bodyPr wrap="square">
            <a:spAutoFit/>
          </a:bodyPr>
          <a:lstStyle/>
          <a:p>
            <a:pPr marL="0" indent="0">
              <a:spcAft>
                <a:spcPts val="0"/>
              </a:spcAft>
              <a:buNone/>
            </a:pPr>
            <a:r>
              <a:rPr lang="en-US" b="1" dirty="0">
                <a:solidFill>
                  <a:srgbClr val="E55F25"/>
                </a:solidFill>
                <a:latin typeface="Source Sans Pro" panose="020B0503030403020204" pitchFamily="34" charset="0"/>
              </a:rPr>
              <a:t>Contact:</a:t>
            </a:r>
          </a:p>
          <a:p>
            <a:pPr marL="0" indent="0">
              <a:buNone/>
            </a:pPr>
            <a:r>
              <a:rPr lang="en-US" dirty="0">
                <a:solidFill>
                  <a:srgbClr val="4D4C5B"/>
                </a:solidFill>
                <a:latin typeface="Source Sans Pro" panose="020B0503030403020204" pitchFamily="34" charset="0"/>
              </a:rPr>
              <a:t>Australian Indigenous Health</a:t>
            </a:r>
            <a:r>
              <a:rPr lang="en-US" i="1" dirty="0">
                <a:solidFill>
                  <a:srgbClr val="4D4C5B"/>
                </a:solidFill>
                <a:latin typeface="Source Sans Pro" panose="020B0503030403020204" pitchFamily="34" charset="0"/>
              </a:rPr>
              <a:t>InfoNet</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Edith Cowan University</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2 Bradford Street, Mount Lawley,</a:t>
            </a:r>
            <a:br>
              <a:rPr lang="en-US" dirty="0">
                <a:solidFill>
                  <a:srgbClr val="4D4C5B"/>
                </a:solidFill>
                <a:latin typeface="Source Sans Pro" panose="020B0503030403020204" pitchFamily="34" charset="0"/>
              </a:rPr>
            </a:br>
            <a:r>
              <a:rPr lang="en-US" dirty="0">
                <a:solidFill>
                  <a:srgbClr val="4D4C5B"/>
                </a:solidFill>
                <a:latin typeface="Source Sans Pro" panose="020B0503030403020204" pitchFamily="34" charset="0"/>
              </a:rPr>
              <a:t>Western Australia 6050</a:t>
            </a:r>
          </a:p>
        </p:txBody>
      </p:sp>
      <p:sp>
        <p:nvSpPr>
          <p:cNvPr id="3" name="TextBox 2">
            <a:extLst>
              <a:ext uri="{FF2B5EF4-FFF2-40B4-BE49-F238E27FC236}">
                <a16:creationId xmlns:a16="http://schemas.microsoft.com/office/drawing/2014/main" id="{EAA73B44-7174-03F4-8AB1-75B2805D3659}"/>
              </a:ext>
            </a:extLst>
          </p:cNvPr>
          <p:cNvSpPr txBox="1"/>
          <p:nvPr/>
        </p:nvSpPr>
        <p:spPr>
          <a:xfrm>
            <a:off x="6070600" y="7077670"/>
            <a:ext cx="3352800" cy="923330"/>
          </a:xfrm>
          <a:prstGeom prst="rect">
            <a:avLst/>
          </a:prstGeom>
          <a:noFill/>
        </p:spPr>
        <p:txBody>
          <a:bodyPr wrap="square">
            <a:spAutoFit/>
          </a:bodyPr>
          <a:lstStyle/>
          <a:p>
            <a:pPr marL="0" indent="0">
              <a:buNone/>
            </a:pPr>
            <a:r>
              <a:rPr lang="en-US" dirty="0">
                <a:solidFill>
                  <a:srgbClr val="4D4C5B"/>
                </a:solidFill>
                <a:latin typeface="Source Sans Pro" panose="020B0503030403020204" pitchFamily="34" charset="0"/>
              </a:rPr>
              <a:t>P: (08) 9370 6336</a:t>
            </a:r>
          </a:p>
          <a:p>
            <a:pPr marL="0" indent="0">
              <a:buNone/>
            </a:pPr>
            <a:r>
              <a:rPr lang="en-US" dirty="0">
                <a:solidFill>
                  <a:srgbClr val="4D4C5B"/>
                </a:solidFill>
                <a:latin typeface="Source Sans Pro" panose="020B0503030403020204" pitchFamily="34" charset="0"/>
              </a:rPr>
              <a:t>E: healthinfonet@ecu.edu.au</a:t>
            </a:r>
          </a:p>
          <a:p>
            <a:pPr marL="0" indent="0">
              <a:buNone/>
            </a:pPr>
            <a:r>
              <a:rPr lang="en-US" dirty="0">
                <a:solidFill>
                  <a:srgbClr val="4D4C5B"/>
                </a:solidFill>
                <a:latin typeface="Source Sans Pro" panose="020B0503030403020204" pitchFamily="34" charset="0"/>
              </a:rPr>
              <a:t>W: healthinfonet.ecu.edu.au </a:t>
            </a:r>
            <a:endParaRPr lang="en-AU" dirty="0">
              <a:solidFill>
                <a:srgbClr val="4D4C5B"/>
              </a:solidFill>
              <a:latin typeface="Source Sans Pro" panose="020B0503030403020204" pitchFamily="34" charset="0"/>
            </a:endParaRPr>
          </a:p>
        </p:txBody>
      </p:sp>
    </p:spTree>
    <p:extLst>
      <p:ext uri="{BB962C8B-B14F-4D97-AF65-F5344CB8AC3E}">
        <p14:creationId xmlns:p14="http://schemas.microsoft.com/office/powerpoint/2010/main" val="157152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1280-2671-6ECF-C9F1-6328C52252AF}"/>
              </a:ext>
            </a:extLst>
          </p:cNvPr>
          <p:cNvSpPr>
            <a:spLocks noGrp="1"/>
          </p:cNvSpPr>
          <p:nvPr>
            <p:ph type="title"/>
          </p:nvPr>
        </p:nvSpPr>
        <p:spPr>
          <a:xfrm>
            <a:off x="1564299" y="970002"/>
            <a:ext cx="11211901" cy="553998"/>
          </a:xfrm>
          <a:prstGeom prst="rect">
            <a:avLst/>
          </a:prstGeom>
        </p:spPr>
        <p:txBody>
          <a:bodyPr/>
          <a:lstStyle/>
          <a:p>
            <a:r>
              <a:rPr lang="en-AU"/>
              <a:t>Mortality</a:t>
            </a:r>
            <a:endParaRPr lang="en-AU" dirty="0"/>
          </a:p>
        </p:txBody>
      </p:sp>
      <p:sp>
        <p:nvSpPr>
          <p:cNvPr id="7" name="Text Placeholder 6">
            <a:extLst>
              <a:ext uri="{FF2B5EF4-FFF2-40B4-BE49-F238E27FC236}">
                <a16:creationId xmlns:a16="http://schemas.microsoft.com/office/drawing/2014/main" id="{54C5E930-2BBD-69D0-3389-793E89609D85}"/>
              </a:ext>
            </a:extLst>
          </p:cNvPr>
          <p:cNvSpPr>
            <a:spLocks noGrp="1"/>
          </p:cNvSpPr>
          <p:nvPr>
            <p:ph type="body" sz="quarter" idx="10"/>
          </p:nvPr>
        </p:nvSpPr>
        <p:spPr>
          <a:xfrm>
            <a:off x="1549400" y="1828800"/>
            <a:ext cx="13421701" cy="6373998"/>
          </a:xfrm>
        </p:spPr>
        <p:txBody>
          <a:bodyPr lIns="0" tIns="0" rIns="0" bIns="0"/>
          <a:lstStyle/>
          <a:p>
            <a:pPr algn="l"/>
            <a:r>
              <a:rPr lang="en-US" dirty="0"/>
              <a:t>In 2023, the age-</a:t>
            </a:r>
            <a:r>
              <a:rPr lang="en-US" dirty="0" err="1"/>
              <a:t>standardised</a:t>
            </a:r>
            <a:r>
              <a:rPr lang="en-US" dirty="0"/>
              <a:t> death rate for Aboriginal and Torres Strait Islander people living in NSW, Qld, WA, SA and the NT was 9.4 per 1,000.</a:t>
            </a:r>
          </a:p>
          <a:p>
            <a:pPr algn="l"/>
            <a:r>
              <a:rPr lang="en-US" dirty="0"/>
              <a:t>For Aboriginal and Torres Strait Islander people born in 2020-2022, life expectancy was estimated to be 71.9 years for males and 75.6 years for females.</a:t>
            </a:r>
          </a:p>
          <a:p>
            <a:pPr algn="l"/>
            <a:r>
              <a:rPr lang="en-US" dirty="0"/>
              <a:t>In 2023, the median age at death for Aboriginal and Torres Strait Islander people in NSW, Qld, WA, SA and the NT was 63.0 years. </a:t>
            </a:r>
          </a:p>
          <a:p>
            <a:pPr algn="l"/>
            <a:r>
              <a:rPr lang="en-US" dirty="0"/>
              <a:t>In 2018-2022, among Aboriginal and Torres Strait Islander children aged 0-4 years, living in NSW, Qld, WA, SA and the NT, there were 633 deaths; 532 in children aged 0-1 years (84% of deaths) and 101 in children aged 1-4 years.</a:t>
            </a:r>
          </a:p>
          <a:p>
            <a:pPr algn="l"/>
            <a:r>
              <a:rPr lang="en-US" dirty="0"/>
              <a:t>In 2023, the leading causes of death among Aboriginal and Torres Strait Islander people living in NSW, Qld, WA, SA and the NT were </a:t>
            </a:r>
            <a:r>
              <a:rPr lang="en-US" dirty="0" err="1"/>
              <a:t>ischaemic</a:t>
            </a:r>
            <a:r>
              <a:rPr lang="en-US" dirty="0"/>
              <a:t> heart disease (IHD), chronic lower respiratory diseases, diabetes, cancer of trachea, bronchus and lung and intentional self-harm (suicide).</a:t>
            </a:r>
          </a:p>
          <a:p>
            <a:pPr algn="l"/>
            <a:r>
              <a:rPr lang="en-US" dirty="0"/>
              <a:t>In 2013-2022, the maternal mortality ratio for Aboriginal and Torres Strait Islander women was 14 deaths per 100,000 people who gave birth. </a:t>
            </a:r>
          </a:p>
          <a:p>
            <a:pPr algn="l"/>
            <a:endParaRPr lang="en-AU" dirty="0"/>
          </a:p>
        </p:txBody>
      </p:sp>
    </p:spTree>
    <p:extLst>
      <p:ext uri="{BB962C8B-B14F-4D97-AF65-F5344CB8AC3E}">
        <p14:creationId xmlns:p14="http://schemas.microsoft.com/office/powerpoint/2010/main" val="227534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1A1280-2671-6ECF-C9F1-6328C52252AF}"/>
              </a:ext>
            </a:extLst>
          </p:cNvPr>
          <p:cNvSpPr>
            <a:spLocks noGrp="1"/>
          </p:cNvSpPr>
          <p:nvPr>
            <p:ph type="title"/>
          </p:nvPr>
        </p:nvSpPr>
        <p:spPr>
          <a:xfrm>
            <a:off x="1564299" y="970002"/>
            <a:ext cx="11211901" cy="553998"/>
          </a:xfrm>
          <a:prstGeom prst="rect">
            <a:avLst/>
          </a:prstGeom>
        </p:spPr>
        <p:txBody>
          <a:bodyPr/>
          <a:lstStyle/>
          <a:p>
            <a:r>
              <a:rPr lang="en-AU"/>
              <a:t>Mortality</a:t>
            </a:r>
            <a:endParaRPr lang="en-AU" dirty="0"/>
          </a:p>
        </p:txBody>
      </p:sp>
      <p:sp>
        <p:nvSpPr>
          <p:cNvPr id="7" name="Text Placeholder 6">
            <a:extLst>
              <a:ext uri="{FF2B5EF4-FFF2-40B4-BE49-F238E27FC236}">
                <a16:creationId xmlns:a16="http://schemas.microsoft.com/office/drawing/2014/main" id="{54C5E930-2BBD-69D0-3389-793E89609D85}"/>
              </a:ext>
            </a:extLst>
          </p:cNvPr>
          <p:cNvSpPr>
            <a:spLocks noGrp="1"/>
          </p:cNvSpPr>
          <p:nvPr>
            <p:ph type="body" sz="quarter" idx="10"/>
          </p:nvPr>
        </p:nvSpPr>
        <p:spPr>
          <a:xfrm>
            <a:off x="1564298" y="3171600"/>
            <a:ext cx="13421701" cy="5743800"/>
          </a:xfrm>
        </p:spPr>
        <p:txBody>
          <a:bodyPr lIns="0" tIns="0" rIns="0" bIns="0"/>
          <a:lstStyle/>
          <a:p>
            <a:pPr algn="l"/>
            <a:r>
              <a:rPr lang="en-US" dirty="0"/>
              <a:t>In 2018-2022, there were 8,371 deaths from avoidable causes among Aboriginal and Torres Strait Islander people aged under 75 years living in NSW, Qld, WA, SA and the NT.</a:t>
            </a:r>
          </a:p>
          <a:p>
            <a:pPr algn="l"/>
            <a:r>
              <a:rPr lang="en-US" dirty="0"/>
              <a:t>In 2019-2023, suicide was the leading cause of death for Aboriginal and Torres Strait Islander children aged 5-17 years, living in NSW, Vic, Qld, SA, WA and the NT.</a:t>
            </a:r>
          </a:p>
          <a:p>
            <a:pPr algn="l">
              <a:spcAft>
                <a:spcPts val="400"/>
              </a:spcAft>
            </a:pPr>
            <a:endParaRPr lang="en-AU" dirty="0"/>
          </a:p>
        </p:txBody>
      </p:sp>
      <p:graphicFrame>
        <p:nvGraphicFramePr>
          <p:cNvPr id="2" name="Table 1">
            <a:extLst>
              <a:ext uri="{FF2B5EF4-FFF2-40B4-BE49-F238E27FC236}">
                <a16:creationId xmlns:a16="http://schemas.microsoft.com/office/drawing/2014/main" id="{C66593C1-055D-C077-F202-12F5C55624DF}"/>
              </a:ext>
            </a:extLst>
          </p:cNvPr>
          <p:cNvGraphicFramePr>
            <a:graphicFrameLocks noGrp="1"/>
          </p:cNvGraphicFramePr>
          <p:nvPr>
            <p:extLst>
              <p:ext uri="{D42A27DB-BD31-4B8C-83A1-F6EECF244321}">
                <p14:modId xmlns:p14="http://schemas.microsoft.com/office/powerpoint/2010/main" val="402839030"/>
              </p:ext>
            </p:extLst>
          </p:nvPr>
        </p:nvGraphicFramePr>
        <p:xfrm>
          <a:off x="-11153" y="1828800"/>
          <a:ext cx="14997152" cy="1024388"/>
        </p:xfrm>
        <a:graphic>
          <a:graphicData uri="http://schemas.openxmlformats.org/drawingml/2006/table">
            <a:tbl>
              <a:tblPr firstRow="1" bandRow="1">
                <a:tableStyleId>{2D5ABB26-0587-4C30-8999-92F81FD0307C}</a:tableStyleId>
              </a:tblPr>
              <a:tblGrid>
                <a:gridCol w="1270000">
                  <a:extLst>
                    <a:ext uri="{9D8B030D-6E8A-4147-A177-3AD203B41FA5}">
                      <a16:colId xmlns:a16="http://schemas.microsoft.com/office/drawing/2014/main" val="462345648"/>
                    </a:ext>
                  </a:extLst>
                </a:gridCol>
                <a:gridCol w="13727152">
                  <a:extLst>
                    <a:ext uri="{9D8B030D-6E8A-4147-A177-3AD203B41FA5}">
                      <a16:colId xmlns:a16="http://schemas.microsoft.com/office/drawing/2014/main" val="2623176644"/>
                    </a:ext>
                  </a:extLst>
                </a:gridCol>
              </a:tblGrid>
              <a:tr h="1024388">
                <a:tc>
                  <a:txBody>
                    <a:bodyPr/>
                    <a:lstStyle/>
                    <a:p>
                      <a:endParaRPr lang="en-AU" sz="1800" dirty="0"/>
                    </a:p>
                  </a:txBody>
                  <a:tcPr>
                    <a:solidFill>
                      <a:srgbClr val="EC926E"/>
                    </a:solidFill>
                  </a:tcPr>
                </a:tc>
                <a:tc>
                  <a:txBody>
                    <a:bodyPr/>
                    <a:lstStyle/>
                    <a:p>
                      <a:r>
                        <a:rPr lang="en-US" sz="1800" b="1" dirty="0">
                          <a:solidFill>
                            <a:schemeClr val="bg1"/>
                          </a:solidFill>
                          <a:latin typeface="Source Sans Pro" panose="020B0503030403020204" pitchFamily="34" charset="0"/>
                        </a:rPr>
                        <a:t>CTG Outcome 1: Everyone enjoys long and healthy lives</a:t>
                      </a:r>
                      <a:endParaRPr lang="en-AU" sz="1800" b="1" dirty="0">
                        <a:solidFill>
                          <a:schemeClr val="bg1"/>
                        </a:solidFill>
                        <a:latin typeface="Source Sans Pro" panose="020B0503030403020204" pitchFamily="34" charset="0"/>
                      </a:endParaRPr>
                    </a:p>
                  </a:txBody>
                  <a:tcPr anchor="ctr">
                    <a:solidFill>
                      <a:srgbClr val="EC926E"/>
                    </a:solidFill>
                  </a:tcPr>
                </a:tc>
                <a:extLst>
                  <a:ext uri="{0D108BD9-81ED-4DB2-BD59-A6C34878D82A}">
                    <a16:rowId xmlns:a16="http://schemas.microsoft.com/office/drawing/2014/main" val="1367725651"/>
                  </a:ext>
                </a:extLst>
              </a:tr>
            </a:tbl>
          </a:graphicData>
        </a:graphic>
      </p:graphicFrame>
      <p:pic>
        <p:nvPicPr>
          <p:cNvPr id="3" name="Picture 2">
            <a:extLst>
              <a:ext uri="{FF2B5EF4-FFF2-40B4-BE49-F238E27FC236}">
                <a16:creationId xmlns:a16="http://schemas.microsoft.com/office/drawing/2014/main" id="{BDC02B81-2AE5-97CC-ED32-E31DA5C9D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47" y="1905000"/>
            <a:ext cx="811151" cy="811151"/>
          </a:xfrm>
          <a:prstGeom prst="rect">
            <a:avLst/>
          </a:prstGeom>
        </p:spPr>
      </p:pic>
    </p:spTree>
    <p:extLst>
      <p:ext uri="{BB962C8B-B14F-4D97-AF65-F5344CB8AC3E}">
        <p14:creationId xmlns:p14="http://schemas.microsoft.com/office/powerpoint/2010/main" val="400543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B3D5C-5158-F18B-D5D0-683CC5DBAF28}"/>
              </a:ext>
            </a:extLst>
          </p:cNvPr>
          <p:cNvSpPr>
            <a:spLocks noGrp="1"/>
          </p:cNvSpPr>
          <p:nvPr>
            <p:ph type="title"/>
          </p:nvPr>
        </p:nvSpPr>
        <p:spPr>
          <a:xfrm>
            <a:off x="1564299" y="970002"/>
            <a:ext cx="11211901" cy="553998"/>
          </a:xfrm>
        </p:spPr>
        <p:txBody>
          <a:bodyPr/>
          <a:lstStyle/>
          <a:p>
            <a:r>
              <a:rPr lang="en-AU"/>
              <a:t>Mortality</a:t>
            </a:r>
            <a:endParaRPr lang="en-AU" dirty="0"/>
          </a:p>
        </p:txBody>
      </p:sp>
      <p:sp>
        <p:nvSpPr>
          <p:cNvPr id="3" name="Text Placeholder 2">
            <a:extLst>
              <a:ext uri="{FF2B5EF4-FFF2-40B4-BE49-F238E27FC236}">
                <a16:creationId xmlns:a16="http://schemas.microsoft.com/office/drawing/2014/main" id="{B136E80F-6367-EDFE-B90D-E59D970F2806}"/>
              </a:ext>
            </a:extLst>
          </p:cNvPr>
          <p:cNvSpPr>
            <a:spLocks noGrp="1"/>
          </p:cNvSpPr>
          <p:nvPr>
            <p:ph type="body" sz="quarter" idx="12"/>
          </p:nvPr>
        </p:nvSpPr>
        <p:spPr>
          <a:xfrm>
            <a:off x="1557042" y="1828800"/>
            <a:ext cx="13345501" cy="661988"/>
          </a:xfrm>
        </p:spPr>
        <p:txBody>
          <a:bodyPr lIns="0" tIns="0" rIns="0" bIns="0"/>
          <a:lstStyle/>
          <a:p>
            <a:r>
              <a:rPr lang="en-US"/>
              <a:t>Numbers and proportions (%) of Aboriginal and Torres Strait Islander deaths, Australia, 2023</a:t>
            </a:r>
            <a:endParaRPr lang="en-AU" dirty="0"/>
          </a:p>
        </p:txBody>
      </p:sp>
      <p:sp>
        <p:nvSpPr>
          <p:cNvPr id="4" name="Text Placeholder 3">
            <a:extLst>
              <a:ext uri="{FF2B5EF4-FFF2-40B4-BE49-F238E27FC236}">
                <a16:creationId xmlns:a16="http://schemas.microsoft.com/office/drawing/2014/main" id="{5EE689A5-EDD6-F45A-DA2E-71510FE226FB}"/>
              </a:ext>
            </a:extLst>
          </p:cNvPr>
          <p:cNvSpPr>
            <a:spLocks noGrp="1"/>
          </p:cNvSpPr>
          <p:nvPr>
            <p:ph type="body" sz="quarter" idx="13"/>
          </p:nvPr>
        </p:nvSpPr>
        <p:spPr>
          <a:xfrm>
            <a:off x="1485280" y="8680450"/>
            <a:ext cx="10071719" cy="463550"/>
          </a:xfrm>
        </p:spPr>
        <p:txBody>
          <a:bodyPr/>
          <a:lstStyle/>
          <a:p>
            <a:r>
              <a:rPr lang="en-AU" dirty="0"/>
              <a:t>Source: ABS, 2024 [44]</a:t>
            </a:r>
          </a:p>
        </p:txBody>
      </p:sp>
      <p:sp>
        <p:nvSpPr>
          <p:cNvPr id="5" name="Text Placeholder 4">
            <a:extLst>
              <a:ext uri="{FF2B5EF4-FFF2-40B4-BE49-F238E27FC236}">
                <a16:creationId xmlns:a16="http://schemas.microsoft.com/office/drawing/2014/main" id="{3780F42F-167E-8931-B044-26CF57F5E955}"/>
              </a:ext>
            </a:extLst>
          </p:cNvPr>
          <p:cNvSpPr>
            <a:spLocks noGrp="1"/>
          </p:cNvSpPr>
          <p:nvPr>
            <p:ph type="body" sz="quarter" idx="14"/>
          </p:nvPr>
        </p:nvSpPr>
        <p:spPr>
          <a:xfrm>
            <a:off x="1564299" y="7239000"/>
            <a:ext cx="13345501" cy="838200"/>
          </a:xfrm>
        </p:spPr>
        <p:txBody>
          <a:bodyPr lIns="0" tIns="0" rIns="0" bIns="0" numCol="1" anchor="b"/>
          <a:lstStyle/>
          <a:p>
            <a:r>
              <a:rPr lang="en-US" sz="1400" dirty="0"/>
              <a:t>Notes:  </a:t>
            </a:r>
          </a:p>
          <a:p>
            <a:pPr marL="228600" indent="-228600">
              <a:buFont typeface="+mj-lt"/>
              <a:buAutoNum type="arabicPeriod"/>
            </a:pPr>
            <a:r>
              <a:rPr lang="en-US" sz="1400" dirty="0"/>
              <a:t>Australian total includes other territories including Jervis Bay Territory, the Cocos (Keeling) Islands, Christmas Island and Norfolk Island.</a:t>
            </a:r>
          </a:p>
          <a:p>
            <a:pPr marL="228600" indent="-228600">
              <a:buFont typeface="+mj-lt"/>
              <a:buAutoNum type="arabicPeriod"/>
            </a:pPr>
            <a:r>
              <a:rPr lang="en-US" sz="1400" dirty="0"/>
              <a:t>2023 Aboriginal and Torres Strait Islander deaths is influenced by the use of additional sources of information for deriving the Indigenous status of deaths.</a:t>
            </a:r>
            <a:endParaRPr lang="en-AU" sz="1400" dirty="0"/>
          </a:p>
        </p:txBody>
      </p:sp>
      <p:graphicFrame>
        <p:nvGraphicFramePr>
          <p:cNvPr id="6" name="Table 5">
            <a:extLst>
              <a:ext uri="{FF2B5EF4-FFF2-40B4-BE49-F238E27FC236}">
                <a16:creationId xmlns:a16="http://schemas.microsoft.com/office/drawing/2014/main" id="{3EC8F17A-2BF5-39A8-A07A-B5970581B15D}"/>
              </a:ext>
            </a:extLst>
          </p:cNvPr>
          <p:cNvGraphicFramePr>
            <a:graphicFrameLocks noGrp="1"/>
          </p:cNvGraphicFramePr>
          <p:nvPr>
            <p:extLst>
              <p:ext uri="{D42A27DB-BD31-4B8C-83A1-F6EECF244321}">
                <p14:modId xmlns:p14="http://schemas.microsoft.com/office/powerpoint/2010/main" val="4028672866"/>
              </p:ext>
            </p:extLst>
          </p:nvPr>
        </p:nvGraphicFramePr>
        <p:xfrm>
          <a:off x="1557042" y="2362200"/>
          <a:ext cx="13428959" cy="5063229"/>
        </p:xfrm>
        <a:graphic>
          <a:graphicData uri="http://schemas.openxmlformats.org/drawingml/2006/table">
            <a:tbl>
              <a:tblPr firstRow="1" bandRow="1">
                <a:tableStyleId>{10A1B5D5-9B99-4C35-A422-299274C87663}</a:tableStyleId>
              </a:tblPr>
              <a:tblGrid>
                <a:gridCol w="3537687">
                  <a:extLst>
                    <a:ext uri="{9D8B030D-6E8A-4147-A177-3AD203B41FA5}">
                      <a16:colId xmlns:a16="http://schemas.microsoft.com/office/drawing/2014/main" val="1639410903"/>
                    </a:ext>
                  </a:extLst>
                </a:gridCol>
                <a:gridCol w="3833826">
                  <a:extLst>
                    <a:ext uri="{9D8B030D-6E8A-4147-A177-3AD203B41FA5}">
                      <a16:colId xmlns:a16="http://schemas.microsoft.com/office/drawing/2014/main" val="4200418718"/>
                    </a:ext>
                  </a:extLst>
                </a:gridCol>
                <a:gridCol w="6057446">
                  <a:extLst>
                    <a:ext uri="{9D8B030D-6E8A-4147-A177-3AD203B41FA5}">
                      <a16:colId xmlns:a16="http://schemas.microsoft.com/office/drawing/2014/main" val="1984765911"/>
                    </a:ext>
                  </a:extLst>
                </a:gridCol>
              </a:tblGrid>
              <a:tr h="540000">
                <a:tc>
                  <a:txBody>
                    <a:bodyPr/>
                    <a:lstStyle/>
                    <a:p>
                      <a:pPr marL="0" marR="0" lvl="0" indent="0" algn="l"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Jurisdiction</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Number of deaths</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tc>
                  <a:txBody>
                    <a:bodyPr/>
                    <a:lstStyle/>
                    <a:p>
                      <a:pPr marL="0" marR="0" lvl="0" indent="0" algn="ctr" defTabSz="914400" eaLnBrk="1" fontAlgn="auto" hangingPunct="1">
                        <a:lnSpc>
                          <a:spcPct val="100000"/>
                        </a:lnSpc>
                        <a:spcBef>
                          <a:spcPts val="0"/>
                        </a:spcBef>
                        <a:spcAft>
                          <a:spcPts val="500"/>
                        </a:spcAft>
                        <a:buFontTx/>
                        <a:buNone/>
                      </a:pPr>
                      <a:r>
                        <a:rPr lang="en-AU" sz="1700" b="1" u="none" strike="noStrike" kern="0" cap="none" spc="0" normalizeH="0" baseline="0" dirty="0">
                          <a:solidFill>
                            <a:schemeClr val="bg1">
                              <a:lumMod val="100000"/>
                            </a:schemeClr>
                          </a:solidFill>
                          <a:effectLst/>
                          <a:latin typeface="Source Sans Pro" panose="020B0503030403020204" pitchFamily="34" charset="0"/>
                          <a:sym typeface=""/>
                        </a:rPr>
                        <a:t>Proportion of deaths in total jurisdiction population %</a:t>
                      </a:r>
                      <a:endParaRPr lang="en-AU" sz="1700" b="1" i="0" u="none" strike="noStrike" kern="0" cap="none" spc="0" normalizeH="0" baseline="0" dirty="0">
                        <a:solidFill>
                          <a:schemeClr val="bg1">
                            <a:lumMod val="100000"/>
                          </a:schemeClr>
                        </a:solidFill>
                        <a:effectLst/>
                        <a:latin typeface="Source Sans Pro" panose="020B0503030403020204" pitchFamily="34" charset="0"/>
                        <a:ea typeface="+mn-ea"/>
                        <a:cs typeface="+mn-cs"/>
                        <a:sym typeface=""/>
                      </a:endParaRPr>
                    </a:p>
                  </a:txBody>
                  <a:tcPr anchor="ctr"/>
                </a:tc>
                <a:extLst>
                  <a:ext uri="{0D108BD9-81ED-4DB2-BD59-A6C34878D82A}">
                    <a16:rowId xmlns:a16="http://schemas.microsoft.com/office/drawing/2014/main" val="3466323060"/>
                  </a:ext>
                </a:extLst>
              </a:tr>
              <a:tr h="502581">
                <a:tc>
                  <a:txBody>
                    <a:bodyPr/>
                    <a:lstStyle/>
                    <a:p>
                      <a:pPr indent="-179705"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NSW</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1,779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3.0</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28358197"/>
                  </a:ext>
                </a:extLst>
              </a:tr>
              <a:tr h="502581">
                <a:tc>
                  <a:txBody>
                    <a:bodyPr/>
                    <a:lstStyle/>
                    <a:p>
                      <a:pPr indent="-179705"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Vic</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412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0.9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30737331"/>
                  </a:ext>
                </a:extLst>
              </a:tr>
              <a:tr h="502581">
                <a:tc>
                  <a:txBody>
                    <a:bodyPr/>
                    <a:lstStyle/>
                    <a:p>
                      <a:pPr indent="-179705"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Qld</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1,248</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3.4</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2451885"/>
                  </a:ext>
                </a:extLst>
              </a:tr>
              <a:tr h="502581">
                <a:tc>
                  <a:txBody>
                    <a:bodyPr/>
                    <a:lstStyle/>
                    <a:p>
                      <a:pPr indent="-179705"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WA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737</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4.2</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71385163"/>
                  </a:ext>
                </a:extLst>
              </a:tr>
              <a:tr h="502581">
                <a:tc>
                  <a:txBody>
                    <a:bodyPr/>
                    <a:lstStyle/>
                    <a:p>
                      <a:pPr indent="-179705"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SA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319</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17587861"/>
                  </a:ext>
                </a:extLst>
              </a:tr>
              <a:tr h="502581">
                <a:tc>
                  <a:txBody>
                    <a:bodyPr/>
                    <a:lstStyle/>
                    <a:p>
                      <a:pPr indent="-179705"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Tas</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142</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2.8</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9378780"/>
                  </a:ext>
                </a:extLst>
              </a:tr>
              <a:tr h="502581">
                <a:tc>
                  <a:txBody>
                    <a:bodyPr/>
                    <a:lstStyle/>
                    <a:p>
                      <a:pPr indent="-179705"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ACT</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37</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1.5</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47280035"/>
                  </a:ext>
                </a:extLst>
              </a:tr>
              <a:tr h="502581">
                <a:tc>
                  <a:txBody>
                    <a:bodyPr/>
                    <a:lstStyle/>
                    <a:p>
                      <a:pPr indent="-179705"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NT</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581</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46</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40419042"/>
                  </a:ext>
                </a:extLst>
              </a:tr>
              <a:tr h="502581">
                <a:tc>
                  <a:txBody>
                    <a:bodyPr/>
                    <a:lstStyle/>
                    <a:p>
                      <a:pPr indent="-179705"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Australia</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a:solidFill>
                            <a:srgbClr val="000000"/>
                          </a:solidFill>
                          <a:effectLst/>
                          <a:latin typeface="Source Sans Pro" panose="020B0503030403020204" pitchFamily="34" charset="0"/>
                        </a:rPr>
                        <a:t>5,256</a:t>
                      </a:r>
                      <a:endParaRPr lang="en-AU" sz="1700" kern="10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tc>
                  <a:txBody>
                    <a:bodyPr/>
                    <a:lstStyle/>
                    <a:p>
                      <a:pPr indent="-179705" algn="ctr" fontAlgn="ctr">
                        <a:lnSpc>
                          <a:spcPts val="1300"/>
                        </a:lnSpc>
                        <a:spcBef>
                          <a:spcPts val="285"/>
                        </a:spcBef>
                        <a:spcAft>
                          <a:spcPts val="565"/>
                        </a:spcAft>
                      </a:pPr>
                      <a:r>
                        <a:rPr lang="en-GB" sz="1700" kern="100" dirty="0">
                          <a:solidFill>
                            <a:srgbClr val="000000"/>
                          </a:solidFill>
                          <a:effectLst/>
                          <a:latin typeface="Source Sans Pro" panose="020B0503030403020204" pitchFamily="34" charset="0"/>
                        </a:rPr>
                        <a:t>2.9</a:t>
                      </a:r>
                      <a:endParaRPr lang="en-AU" sz="1700" kern="100" dirty="0">
                        <a:effectLst/>
                        <a:latin typeface="Source Sans Pro" panose="020B050303040302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029561556"/>
                  </a:ext>
                </a:extLst>
              </a:tr>
            </a:tbl>
          </a:graphicData>
        </a:graphic>
      </p:graphicFrame>
    </p:spTree>
    <p:extLst>
      <p:ext uri="{BB962C8B-B14F-4D97-AF65-F5344CB8AC3E}">
        <p14:creationId xmlns:p14="http://schemas.microsoft.com/office/powerpoint/2010/main" val="5808139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93AFB4"/>
      </a:accent1>
      <a:accent2>
        <a:srgbClr val="C0504D"/>
      </a:accent2>
      <a:accent3>
        <a:srgbClr val="9BBB59"/>
      </a:accent3>
      <a:accent4>
        <a:srgbClr val="8064A2"/>
      </a:accent4>
      <a:accent5>
        <a:srgbClr val="B24A26"/>
      </a:accent5>
      <a:accent6>
        <a:srgbClr val="EC926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be521aa-aac3-400f-8101-c59619f420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22BEB3AABD944F9EDE3C05FD40FAF4" ma:contentTypeVersion="18" ma:contentTypeDescription="Create a new document." ma:contentTypeScope="" ma:versionID="bb29194e6a9d062572ae38cd4f9c7e4d">
  <xsd:schema xmlns:xsd="http://www.w3.org/2001/XMLSchema" xmlns:xs="http://www.w3.org/2001/XMLSchema" xmlns:p="http://schemas.microsoft.com/office/2006/metadata/properties" xmlns:ns3="3be521aa-aac3-400f-8101-c59619f4203c" xmlns:ns4="f12181ff-9429-46db-aeb9-11e1447c8795" targetNamespace="http://schemas.microsoft.com/office/2006/metadata/properties" ma:root="true" ma:fieldsID="5f3063896b4d73e2f0315208fcce5ac6" ns3:_="" ns4:_="">
    <xsd:import namespace="3be521aa-aac3-400f-8101-c59619f4203c"/>
    <xsd:import namespace="f12181ff-9429-46db-aeb9-11e1447c87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521aa-aac3-400f-8101-c59619f42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2181ff-9429-46db-aeb9-11e1447c879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D514C6-F07C-4599-B036-BC63D9062F7C}">
  <ds:schemaRefs>
    <ds:schemaRef ds:uri="http://schemas.microsoft.com/sharepoint/v3/contenttype/forms"/>
  </ds:schemaRefs>
</ds:datastoreItem>
</file>

<file path=customXml/itemProps2.xml><?xml version="1.0" encoding="utf-8"?>
<ds:datastoreItem xmlns:ds="http://schemas.openxmlformats.org/officeDocument/2006/customXml" ds:itemID="{7EBFF314-4626-46FE-AEAF-BD49AE84A7E8}">
  <ds:schemaRefs>
    <ds:schemaRef ds:uri="http://www.w3.org/XML/1998/namespace"/>
    <ds:schemaRef ds:uri="http://purl.org/dc/term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f12181ff-9429-46db-aeb9-11e1447c8795"/>
    <ds:schemaRef ds:uri="3be521aa-aac3-400f-8101-c59619f4203c"/>
  </ds:schemaRefs>
</ds:datastoreItem>
</file>

<file path=customXml/itemProps3.xml><?xml version="1.0" encoding="utf-8"?>
<ds:datastoreItem xmlns:ds="http://schemas.openxmlformats.org/officeDocument/2006/customXml" ds:itemID="{63CE8D04-9DA9-480C-8FF7-D5D7E42628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521aa-aac3-400f-8101-c59619f4203c"/>
    <ds:schemaRef ds:uri="f12181ff-9429-46db-aeb9-11e1447c8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4070</TotalTime>
  <Words>9012</Words>
  <Application>Microsoft Office PowerPoint</Application>
  <PresentationFormat>Custom</PresentationFormat>
  <Paragraphs>1663</Paragraphs>
  <Slides>62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Aptos</vt:lpstr>
      <vt:lpstr>Arial</vt:lpstr>
      <vt:lpstr>Calibri</vt:lpstr>
      <vt:lpstr>Source Sans Pro</vt:lpstr>
      <vt:lpstr>Office Theme</vt:lpstr>
      <vt:lpstr>PowerPoint Presentation</vt:lpstr>
      <vt:lpstr>Australian Indigenous HealthInfoNet</vt:lpstr>
      <vt:lpstr>Cultural indicators</vt:lpstr>
      <vt:lpstr>Population</vt:lpstr>
      <vt:lpstr>The Aboriginal and Torres Strait Islander population</vt:lpstr>
      <vt:lpstr>Births and pregnancy outcomes</vt:lpstr>
      <vt:lpstr>Mortality</vt:lpstr>
      <vt:lpstr>Mortality</vt:lpstr>
      <vt:lpstr>Mortality</vt:lpstr>
      <vt:lpstr>Mortality</vt:lpstr>
      <vt:lpstr>Mortality</vt:lpstr>
      <vt:lpstr>Mortality</vt:lpstr>
      <vt:lpstr>Mortality</vt:lpstr>
      <vt:lpstr>Mortality</vt:lpstr>
      <vt:lpstr>Mortality</vt:lpstr>
      <vt:lpstr>Hospitalisation</vt:lpstr>
      <vt:lpstr>Hospitalisation</vt:lpstr>
      <vt:lpstr>Hospitalisation</vt:lpstr>
      <vt:lpstr>Hospitalisation</vt:lpstr>
      <vt:lpstr>Hospitalisation</vt:lpstr>
      <vt:lpstr>Hospitalisation</vt:lpstr>
      <vt:lpstr>Cardiovascular health</vt:lpstr>
      <vt:lpstr>Cardiovascular health</vt:lpstr>
      <vt:lpstr>Cardiovascular health</vt:lpstr>
      <vt:lpstr>Cardiovascular health</vt:lpstr>
      <vt:lpstr>Cancer</vt:lpstr>
      <vt:lpstr>Cancer</vt:lpstr>
      <vt:lpstr>Cancer</vt:lpstr>
      <vt:lpstr>Cancer</vt:lpstr>
      <vt:lpstr>Diabetes</vt:lpstr>
      <vt:lpstr>Diabetes</vt:lpstr>
      <vt:lpstr>Social and emotional wellbeing (including mental health)</vt:lpstr>
      <vt:lpstr>Kidney health</vt:lpstr>
      <vt:lpstr>Kidney health</vt:lpstr>
      <vt:lpstr>Kidney health</vt:lpstr>
      <vt:lpstr>Injury, including family violence</vt:lpstr>
      <vt:lpstr>Respiratory health</vt:lpstr>
      <vt:lpstr>Respiratory health</vt:lpstr>
      <vt:lpstr>Respiratory health</vt:lpstr>
      <vt:lpstr>Eye health</vt:lpstr>
      <vt:lpstr>Eye health</vt:lpstr>
      <vt:lpstr>Ear health and hearing</vt:lpstr>
      <vt:lpstr>Ear health and hearing</vt:lpstr>
      <vt:lpstr>Oral health</vt:lpstr>
      <vt:lpstr>Disability</vt:lpstr>
      <vt:lpstr>Disability</vt:lpstr>
      <vt:lpstr>Communicable diseases </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PowerPoint Presentation</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Factors contributing to Aboriginal and Torres Strait Islander health</vt:lpstr>
      <vt:lpstr>Citation and 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POTTER</dc:creator>
  <cp:lastModifiedBy>Christine POTTER</cp:lastModifiedBy>
  <cp:revision>104</cp:revision>
  <dcterms:created xsi:type="dcterms:W3CDTF">2022-03-14T02:42:36Z</dcterms:created>
  <dcterms:modified xsi:type="dcterms:W3CDTF">2025-03-06T00:27:56Z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2022-03-14T00:00:00Z</vt:filetime>
  </property>
  <property fmtid="{D5CDD505-2E9C-101B-9397-08002B2CF9AE}" pid="3" name="Creator">
    <vt:lpwstr>Adobe InDesign 17.0 (Windows)</vt:lpwstr>
  </property>
  <property fmtid="{D5CDD505-2E9C-101B-9397-08002B2CF9AE}" pid="4" name="LastSaved">
    <vt:filetime>2022-03-14T00:00:00Z</vt:filetime>
  </property>
  <property fmtid="{D5CDD505-2E9C-101B-9397-08002B2CF9AE}" pid="5" name="ContentTypeId">
    <vt:lpwstr>0x0101003722BEB3AABD944F9EDE3C05FD40FAF4</vt:lpwstr>
  </property>
</Properties>
</file>