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45"/>
  </p:notesMasterIdLst>
  <p:handoutMasterIdLst>
    <p:handoutMasterId r:id="rId46"/>
  </p:handoutMasterIdLst>
  <p:sldIdLst>
    <p:sldId id="256" r:id="rId5"/>
    <p:sldId id="257" r:id="rId6"/>
    <p:sldId id="309" r:id="rId7"/>
    <p:sldId id="320" r:id="rId8"/>
    <p:sldId id="312" r:id="rId9"/>
    <p:sldId id="283" r:id="rId10"/>
    <p:sldId id="311" r:id="rId11"/>
    <p:sldId id="321"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6" r:id="rId31"/>
    <p:sldId id="347" r:id="rId32"/>
    <p:sldId id="341" r:id="rId33"/>
    <p:sldId id="342" r:id="rId34"/>
    <p:sldId id="343" r:id="rId35"/>
    <p:sldId id="344" r:id="rId36"/>
    <p:sldId id="348" r:id="rId37"/>
    <p:sldId id="349" r:id="rId38"/>
    <p:sldId id="345" r:id="rId39"/>
    <p:sldId id="351" r:id="rId40"/>
    <p:sldId id="350" r:id="rId41"/>
    <p:sldId id="352" r:id="rId42"/>
    <p:sldId id="353" r:id="rId43"/>
    <p:sldId id="310" r:id="rId44"/>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EE80E-085C-BEB9-47D4-896AF1DA16A3}" name="Bep UINK" initials="BU" userId="S::b.uink@ecu.edu.au::c2979597-82bc-4211-988b-9c3296085555" providerId="AD"/>
  <p188:author id="{92087424-C7AA-04C9-A21E-0F9E6A406F3B}" name="Rob ETHERINGTON" initials="RE" userId="S::r.etherington@ecu.edu.au::fce792eb-0f5a-4c44-83ba-a7854aa55faf" providerId="AD"/>
  <p188:author id="{FB6D42A0-36F8-FCBD-C10B-6A1FFBF63B7D}" name="Christine POTTER" initials="CP" userId="S::c.potter@ecu.edu.au::c2a70f24-8105-4ee1-915e-1463f0240a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ne POTTER" initials="CP" lastIdx="42" clrIdx="0">
    <p:extLst>
      <p:ext uri="{19B8F6BF-5375-455C-9EA6-DF929625EA0E}">
        <p15:presenceInfo xmlns:p15="http://schemas.microsoft.com/office/powerpoint/2012/main" userId="S::c.potter@ecu.edu.au::c2a70f24-8105-4ee1-915e-1463f0240a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A3C"/>
    <a:srgbClr val="683169"/>
    <a:srgbClr val="901F56"/>
    <a:srgbClr val="9BBB59"/>
    <a:srgbClr val="EC926E"/>
    <a:srgbClr val="E55F25"/>
    <a:srgbClr val="4D4C5B"/>
    <a:srgbClr val="23959B"/>
    <a:srgbClr val="E9EFF0"/>
    <a:srgbClr val="EA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82" autoAdjust="0"/>
  </p:normalViewPr>
  <p:slideViewPr>
    <p:cSldViewPr>
      <p:cViewPr varScale="1">
        <p:scale>
          <a:sx n="90" d="100"/>
          <a:sy n="90" d="100"/>
        </p:scale>
        <p:origin x="1136" y="19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2" d="100"/>
        <a:sy n="162" d="100"/>
      </p:scale>
      <p:origin x="0" y="-14322"/>
    </p:cViewPr>
  </p:sorterViewPr>
  <p:notesViewPr>
    <p:cSldViewPr>
      <p:cViewPr varScale="1">
        <p:scale>
          <a:sx n="88" d="100"/>
          <a:sy n="88" d="100"/>
        </p:scale>
        <p:origin x="123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ETHERINGTON" userId="fce792eb-0f5a-4c44-83ba-a7854aa55faf" providerId="ADAL" clId="{2712B627-C7EF-5C0E-9243-9D27D6C553EE}"/>
    <pc:docChg chg="modSld">
      <pc:chgData name="Rob ETHERINGTON" userId="fce792eb-0f5a-4c44-83ba-a7854aa55faf" providerId="ADAL" clId="{2712B627-C7EF-5C0E-9243-9D27D6C553EE}" dt="2026-04-15T02:44:58.946" v="6" actId="20577"/>
      <pc:docMkLst>
        <pc:docMk/>
      </pc:docMkLst>
      <pc:sldChg chg="modSp mod">
        <pc:chgData name="Rob ETHERINGTON" userId="fce792eb-0f5a-4c44-83ba-a7854aa55faf" providerId="ADAL" clId="{2712B627-C7EF-5C0E-9243-9D27D6C553EE}" dt="2026-04-15T02:44:58.946" v="6" actId="20577"/>
        <pc:sldMkLst>
          <pc:docMk/>
          <pc:sldMk cId="389905626" sldId="283"/>
        </pc:sldMkLst>
        <pc:graphicFrameChg chg="modGraphic">
          <ac:chgData name="Rob ETHERINGTON" userId="fce792eb-0f5a-4c44-83ba-a7854aa55faf" providerId="ADAL" clId="{2712B627-C7EF-5C0E-9243-9D27D6C553EE}" dt="2026-04-15T02:44:58.946" v="6" actId="20577"/>
          <ac:graphicFrameMkLst>
            <pc:docMk/>
            <pc:sldMk cId="389905626" sldId="283"/>
            <ac:graphicFrameMk id="9" creationId="{F126EDCB-C679-D008-06E3-2001287EFCA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F6059-F4C4-1795-1DDA-3E8EEAFF7171}"/>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4" name="Footer Placeholder 3">
            <a:extLst>
              <a:ext uri="{FF2B5EF4-FFF2-40B4-BE49-F238E27FC236}">
                <a16:creationId xmlns:a16="http://schemas.microsoft.com/office/drawing/2014/main" id="{6BFE4204-60D7-7D96-91FE-17D92EF28626}"/>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4553CE0-73AA-F0A8-055B-F4531E19EB61}"/>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367A9A99-2140-4C49-9D5A-3E247B593AAE}" type="slidenum">
              <a:rPr lang="en-AU" smtClean="0"/>
              <a:t>‹#›</a:t>
            </a:fld>
            <a:endParaRPr lang="en-AU"/>
          </a:p>
        </p:txBody>
      </p:sp>
      <p:sp>
        <p:nvSpPr>
          <p:cNvPr id="6" name="Date Placeholder 5">
            <a:extLst>
              <a:ext uri="{FF2B5EF4-FFF2-40B4-BE49-F238E27FC236}">
                <a16:creationId xmlns:a16="http://schemas.microsoft.com/office/drawing/2014/main" id="{DF7B3D1C-88F5-481A-17BF-3B7D3A65A355}"/>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41121C25-63F9-4923-AB1F-6BCBC6FE5E67}" type="datetimeFigureOut">
              <a:rPr lang="en-AU" smtClean="0"/>
              <a:t>15/4/2026</a:t>
            </a:fld>
            <a:endParaRPr lang="en-AU"/>
          </a:p>
        </p:txBody>
      </p:sp>
    </p:spTree>
    <p:extLst>
      <p:ext uri="{BB962C8B-B14F-4D97-AF65-F5344CB8AC3E}">
        <p14:creationId xmlns:p14="http://schemas.microsoft.com/office/powerpoint/2010/main" val="16898187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512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6477757A-D91F-4157-99FD-5012B8C5327E}" type="datetimeFigureOut">
              <a:rPr lang="en-AU" smtClean="0"/>
              <a:t>15/4/2026</a:t>
            </a:fld>
            <a:endParaRPr lang="en-AU"/>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E8C70BE8-551E-417F-8FCA-BA4563D32BC5}" type="slidenum">
              <a:rPr lang="en-AU" smtClean="0"/>
              <a:t>‹#›</a:t>
            </a:fld>
            <a:endParaRPr lang="en-AU"/>
          </a:p>
        </p:txBody>
      </p:sp>
    </p:spTree>
    <p:extLst>
      <p:ext uri="{BB962C8B-B14F-4D97-AF65-F5344CB8AC3E}">
        <p14:creationId xmlns:p14="http://schemas.microsoft.com/office/powerpoint/2010/main" val="222863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8C70BE8-551E-417F-8FCA-BA4563D32BC5}" type="slidenum">
              <a:rPr lang="en-AU" smtClean="0"/>
              <a:t>1</a:t>
            </a:fld>
            <a:endParaRPr lang="en-AU"/>
          </a:p>
        </p:txBody>
      </p:sp>
    </p:spTree>
    <p:extLst>
      <p:ext uri="{BB962C8B-B14F-4D97-AF65-F5344CB8AC3E}">
        <p14:creationId xmlns:p14="http://schemas.microsoft.com/office/powerpoint/2010/main" val="4836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70BE8-551E-417F-8FCA-BA4563D32BC5}" type="slidenum">
              <a:rPr lang="en-AU" smtClean="0"/>
              <a:t>7</a:t>
            </a:fld>
            <a:endParaRPr lang="en-AU"/>
          </a:p>
        </p:txBody>
      </p:sp>
    </p:spTree>
    <p:extLst>
      <p:ext uri="{BB962C8B-B14F-4D97-AF65-F5344CB8AC3E}">
        <p14:creationId xmlns:p14="http://schemas.microsoft.com/office/powerpoint/2010/main" val="151433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70BE8-551E-417F-8FCA-BA4563D32BC5}" type="slidenum">
              <a:rPr lang="en-AU" smtClean="0"/>
              <a:t>12</a:t>
            </a:fld>
            <a:endParaRPr lang="en-AU"/>
          </a:p>
        </p:txBody>
      </p:sp>
    </p:spTree>
    <p:extLst>
      <p:ext uri="{BB962C8B-B14F-4D97-AF65-F5344CB8AC3E}">
        <p14:creationId xmlns:p14="http://schemas.microsoft.com/office/powerpoint/2010/main" val="352726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t points">
    <p:spTree>
      <p:nvGrpSpPr>
        <p:cNvPr id="1" name=""/>
        <p:cNvGrpSpPr/>
        <p:nvPr/>
      </p:nvGrpSpPr>
      <p:grpSpPr>
        <a:xfrm>
          <a:off x="0" y="0"/>
          <a:ext cx="0" cy="0"/>
          <a:chOff x="0" y="0"/>
          <a:chExt cx="0" cy="0"/>
        </a:xfrm>
      </p:grpSpPr>
      <p:sp>
        <p:nvSpPr>
          <p:cNvPr id="2" name="Holder 2"/>
          <p:cNvSpPr>
            <a:spLocks noGrp="1"/>
          </p:cNvSpPr>
          <p:nvPr>
            <p:ph type="title"/>
          </p:nvPr>
        </p:nvSpPr>
        <p:spPr>
          <a:xfrm>
            <a:off x="1564299" y="970002"/>
            <a:ext cx="11288101" cy="553998"/>
          </a:xfrm>
          <a:prstGeom prst="rect">
            <a:avLst/>
          </a:prstGeom>
        </p:spPr>
        <p:txBody>
          <a:bodyPr lIns="0" tIns="0" rIns="0" bIns="0"/>
          <a:lstStyle>
            <a:lvl1pPr>
              <a:defRPr sz="3200" b="1" i="0">
                <a:solidFill>
                  <a:srgbClr val="683169"/>
                </a:solidFill>
                <a:latin typeface="Source Sans Pro"/>
                <a:cs typeface="Source Sans Pro"/>
              </a:defRPr>
            </a:lvl1pPr>
          </a:lstStyle>
          <a:p>
            <a:endParaRPr dirty="0"/>
          </a:p>
        </p:txBody>
      </p:sp>
      <p:sp>
        <p:nvSpPr>
          <p:cNvPr id="9" name="TextBox 8">
            <a:extLst>
              <a:ext uri="{FF2B5EF4-FFF2-40B4-BE49-F238E27FC236}">
                <a16:creationId xmlns:a16="http://schemas.microsoft.com/office/drawing/2014/main" id="{114F9B90-F002-9B42-6B1A-D5C1A1650F44}"/>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latin typeface="Source Sans Pro" panose="020B0503030403020204" pitchFamily="34" charset="0"/>
              </a:rPr>
              <a:pPr algn="ctr"/>
              <a:t>‹#›</a:t>
            </a:fld>
            <a:endParaRPr lang="en-AU" b="1" dirty="0">
              <a:solidFill>
                <a:schemeClr val="bg1"/>
              </a:solidFill>
              <a:latin typeface="Source Sans Pro" panose="020B0503030403020204" pitchFamily="34" charset="0"/>
            </a:endParaRPr>
          </a:p>
        </p:txBody>
      </p:sp>
      <p:sp>
        <p:nvSpPr>
          <p:cNvPr id="10" name="TextBox 9">
            <a:extLst>
              <a:ext uri="{FF2B5EF4-FFF2-40B4-BE49-F238E27FC236}">
                <a16:creationId xmlns:a16="http://schemas.microsoft.com/office/drawing/2014/main" id="{DA028E96-524E-4B6E-7936-07DDAD347E12}"/>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2026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
        <p:nvSpPr>
          <p:cNvPr id="5" name="Text Placeholder 4">
            <a:extLst>
              <a:ext uri="{FF2B5EF4-FFF2-40B4-BE49-F238E27FC236}">
                <a16:creationId xmlns:a16="http://schemas.microsoft.com/office/drawing/2014/main" id="{B935079B-0D89-C59C-54EB-F212C39A41C8}"/>
              </a:ext>
            </a:extLst>
          </p:cNvPr>
          <p:cNvSpPr>
            <a:spLocks noGrp="1"/>
          </p:cNvSpPr>
          <p:nvPr>
            <p:ph type="body" sz="quarter" idx="10"/>
          </p:nvPr>
        </p:nvSpPr>
        <p:spPr>
          <a:xfrm>
            <a:off x="1564298" y="2490788"/>
            <a:ext cx="13421701" cy="5510212"/>
          </a:xfrm>
          <a:prstGeom prst="rect">
            <a:avLst/>
          </a:prstGeom>
        </p:spPr>
        <p:txBody>
          <a:bodyPr/>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13">
            <a:extLst>
              <a:ext uri="{FF2B5EF4-FFF2-40B4-BE49-F238E27FC236}">
                <a16:creationId xmlns:a16="http://schemas.microsoft.com/office/drawing/2014/main" id="{E183E3B9-DA58-A9F9-A8E0-F2AF9CF5F7C2}"/>
              </a:ext>
            </a:extLst>
          </p:cNvPr>
          <p:cNvSpPr>
            <a:spLocks noGrp="1"/>
          </p:cNvSpPr>
          <p:nvPr>
            <p:ph type="body" sz="quarter" idx="12"/>
          </p:nvPr>
        </p:nvSpPr>
        <p:spPr>
          <a:xfrm>
            <a:off x="1564298" y="1828800"/>
            <a:ext cx="13421701" cy="661988"/>
          </a:xfrm>
          <a:prstGeom prst="rect">
            <a:avLst/>
          </a:prstGeom>
        </p:spPr>
        <p:txBody>
          <a:bodyPr/>
          <a:lstStyle>
            <a:lvl1pPr>
              <a:defRPr sz="2400" b="1">
                <a:solidFill>
                  <a:srgbClr val="4D4C5B"/>
                </a:solidFill>
                <a:latin typeface="Source Sans Pro" panose="020B0503030403020204" pitchFamily="34" charset="0"/>
              </a:defRPr>
            </a:lvl1pPr>
          </a:lstStyle>
          <a:p>
            <a:pPr lvl="0"/>
            <a:endParaRPr lang="en-AU"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Holder 2"/>
          <p:cNvSpPr>
            <a:spLocks noGrp="1"/>
          </p:cNvSpPr>
          <p:nvPr>
            <p:ph type="title"/>
          </p:nvPr>
        </p:nvSpPr>
        <p:spPr>
          <a:xfrm>
            <a:off x="1564299" y="970002"/>
            <a:ext cx="11211901" cy="553998"/>
          </a:xfrm>
          <a:prstGeom prst="rect">
            <a:avLst/>
          </a:prstGeom>
        </p:spPr>
        <p:txBody>
          <a:bodyPr lIns="0" tIns="0" rIns="0" bIns="0"/>
          <a:lstStyle>
            <a:lvl1pPr>
              <a:defRPr sz="3200" b="1" i="0">
                <a:solidFill>
                  <a:srgbClr val="683169"/>
                </a:solidFill>
                <a:latin typeface="Source Sans Pro"/>
                <a:cs typeface="Source Sans Pro"/>
              </a:defRPr>
            </a:lvl1pPr>
          </a:lstStyle>
          <a:p>
            <a:endParaRPr dirty="0"/>
          </a:p>
        </p:txBody>
      </p:sp>
      <p:sp>
        <p:nvSpPr>
          <p:cNvPr id="7" name="Holder 2">
            <a:extLst>
              <a:ext uri="{FF2B5EF4-FFF2-40B4-BE49-F238E27FC236}">
                <a16:creationId xmlns:a16="http://schemas.microsoft.com/office/drawing/2014/main" id="{FB89F216-C2FE-8414-9297-A626FDEFCEDE}"/>
              </a:ext>
            </a:extLst>
          </p:cNvPr>
          <p:cNvSpPr txBox="1">
            <a:spLocks/>
          </p:cNvSpPr>
          <p:nvPr userDrawn="1"/>
        </p:nvSpPr>
        <p:spPr>
          <a:xfrm>
            <a:off x="1564299" y="914400"/>
            <a:ext cx="13127400" cy="553998"/>
          </a:xfrm>
          <a:prstGeom prst="rect">
            <a:avLst/>
          </a:prstGeom>
        </p:spPr>
        <p:txBody>
          <a:bodyPr lIns="0" tIns="0" rIns="0" bIns="0"/>
          <a:lstStyle>
            <a:lvl1pPr>
              <a:defRPr sz="3600" b="1" i="0">
                <a:solidFill>
                  <a:srgbClr val="B5A636"/>
                </a:solidFill>
                <a:latin typeface="Source Sans Pro"/>
                <a:ea typeface="+mj-ea"/>
                <a:cs typeface="Source Sans Pro"/>
              </a:defRPr>
            </a:lvl1pPr>
          </a:lstStyle>
          <a:p>
            <a:endParaRPr lang="en-AU" kern="0">
              <a:solidFill>
                <a:srgbClr val="E55F25"/>
              </a:solidFill>
            </a:endParaRPr>
          </a:p>
        </p:txBody>
      </p:sp>
      <p:sp>
        <p:nvSpPr>
          <p:cNvPr id="9" name="TextBox 8">
            <a:extLst>
              <a:ext uri="{FF2B5EF4-FFF2-40B4-BE49-F238E27FC236}">
                <a16:creationId xmlns:a16="http://schemas.microsoft.com/office/drawing/2014/main" id="{114F9B90-F002-9B42-6B1A-D5C1A1650F44}"/>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latin typeface="Source Sans Pro" panose="020B0503030403020204" pitchFamily="34" charset="0"/>
              </a:rPr>
              <a:pPr algn="ctr"/>
              <a:t>‹#›</a:t>
            </a:fld>
            <a:endParaRPr lang="en-AU" b="1" dirty="0">
              <a:solidFill>
                <a:schemeClr val="bg1"/>
              </a:solidFill>
              <a:latin typeface="Source Sans Pro" panose="020B0503030403020204" pitchFamily="34" charset="0"/>
            </a:endParaRPr>
          </a:p>
        </p:txBody>
      </p:sp>
      <p:sp>
        <p:nvSpPr>
          <p:cNvPr id="10" name="TextBox 9">
            <a:extLst>
              <a:ext uri="{FF2B5EF4-FFF2-40B4-BE49-F238E27FC236}">
                <a16:creationId xmlns:a16="http://schemas.microsoft.com/office/drawing/2014/main" id="{DA028E96-524E-4B6E-7936-07DDAD347E12}"/>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2026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
        <p:nvSpPr>
          <p:cNvPr id="14" name="Text Placeholder 13">
            <a:extLst>
              <a:ext uri="{FF2B5EF4-FFF2-40B4-BE49-F238E27FC236}">
                <a16:creationId xmlns:a16="http://schemas.microsoft.com/office/drawing/2014/main" id="{DC22F329-2F84-75CB-760A-E7342FB880FD}"/>
              </a:ext>
            </a:extLst>
          </p:cNvPr>
          <p:cNvSpPr>
            <a:spLocks noGrp="1"/>
          </p:cNvSpPr>
          <p:nvPr>
            <p:ph type="body" sz="quarter" idx="12" hasCustomPrompt="1"/>
          </p:nvPr>
        </p:nvSpPr>
        <p:spPr>
          <a:xfrm>
            <a:off x="1557042" y="1828800"/>
            <a:ext cx="13345501" cy="661988"/>
          </a:xfrm>
          <a:prstGeom prst="rect">
            <a:avLst/>
          </a:prstGeom>
        </p:spPr>
        <p:txBody>
          <a:bodyPr/>
          <a:lstStyle>
            <a:lvl1pPr>
              <a:defRPr b="1">
                <a:solidFill>
                  <a:srgbClr val="4D4C5B"/>
                </a:solidFill>
                <a:latin typeface="Source Sans Pro" panose="020B0503030403020204" pitchFamily="34" charset="0"/>
              </a:defRPr>
            </a:lvl1pPr>
          </a:lstStyle>
          <a:p>
            <a:pPr lvl="0"/>
            <a:r>
              <a:rPr lang="en-US" dirty="0"/>
              <a:t>Table Name</a:t>
            </a:r>
            <a:endParaRPr lang="en-AU" dirty="0"/>
          </a:p>
        </p:txBody>
      </p:sp>
      <p:sp>
        <p:nvSpPr>
          <p:cNvPr id="16" name="Text Placeholder 15">
            <a:extLst>
              <a:ext uri="{FF2B5EF4-FFF2-40B4-BE49-F238E27FC236}">
                <a16:creationId xmlns:a16="http://schemas.microsoft.com/office/drawing/2014/main" id="{C062C6EA-9C1D-B6C3-ACD9-C312F0ED76F8}"/>
              </a:ext>
            </a:extLst>
          </p:cNvPr>
          <p:cNvSpPr>
            <a:spLocks noGrp="1"/>
          </p:cNvSpPr>
          <p:nvPr>
            <p:ph type="body" sz="quarter" idx="13" hasCustomPrompt="1"/>
          </p:nvPr>
        </p:nvSpPr>
        <p:spPr>
          <a:xfrm>
            <a:off x="1485280" y="8680450"/>
            <a:ext cx="10071719" cy="463550"/>
          </a:xfrm>
          <a:prstGeom prst="rect">
            <a:avLst/>
          </a:prstGeom>
        </p:spPr>
        <p:txBody>
          <a:bodyPr/>
          <a:lstStyle>
            <a:lvl1pPr>
              <a:defRPr sz="1400">
                <a:solidFill>
                  <a:schemeClr val="bg1"/>
                </a:solidFill>
                <a:latin typeface="Source Sans Pro" panose="020B0503030403020204" pitchFamily="34" charset="0"/>
              </a:defRPr>
            </a:lvl1pPr>
          </a:lstStyle>
          <a:p>
            <a:pPr lvl="0"/>
            <a:r>
              <a:rPr lang="en-US" dirty="0"/>
              <a:t>Source: </a:t>
            </a:r>
            <a:endParaRPr lang="en-AU" dirty="0"/>
          </a:p>
        </p:txBody>
      </p:sp>
      <p:sp>
        <p:nvSpPr>
          <p:cNvPr id="18" name="Text Placeholder 17">
            <a:extLst>
              <a:ext uri="{FF2B5EF4-FFF2-40B4-BE49-F238E27FC236}">
                <a16:creationId xmlns:a16="http://schemas.microsoft.com/office/drawing/2014/main" id="{7982FEB2-6050-1F2C-AB7C-B41002EF52FF}"/>
              </a:ext>
            </a:extLst>
          </p:cNvPr>
          <p:cNvSpPr>
            <a:spLocks noGrp="1"/>
          </p:cNvSpPr>
          <p:nvPr>
            <p:ph type="body" sz="quarter" idx="14" hasCustomPrompt="1"/>
          </p:nvPr>
        </p:nvSpPr>
        <p:spPr>
          <a:xfrm>
            <a:off x="1564299" y="7315200"/>
            <a:ext cx="13345501" cy="1305580"/>
          </a:xfrm>
          <a:prstGeom prst="rect">
            <a:avLst/>
          </a:prstGeom>
        </p:spPr>
        <p:txBody>
          <a:bodyPr numCol="2"/>
          <a:lstStyle>
            <a:lvl1pPr>
              <a:defRPr sz="1200">
                <a:solidFill>
                  <a:schemeClr val="tx1"/>
                </a:solidFill>
                <a:latin typeface="Source Sans Pro" panose="020B0503030403020204" pitchFamily="34" charset="0"/>
              </a:defRPr>
            </a:lvl1pPr>
          </a:lstStyle>
          <a:p>
            <a:pPr lvl="0"/>
            <a:r>
              <a:rPr lang="en-US" dirty="0"/>
              <a:t>Notes</a:t>
            </a:r>
            <a:endParaRPr lang="en-AU" dirty="0"/>
          </a:p>
        </p:txBody>
      </p:sp>
    </p:spTree>
    <p:extLst>
      <p:ext uri="{BB962C8B-B14F-4D97-AF65-F5344CB8AC3E}">
        <p14:creationId xmlns:p14="http://schemas.microsoft.com/office/powerpoint/2010/main" val="37061581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13696315" y="658404"/>
            <a:ext cx="2044732" cy="840519"/>
          </a:xfrm>
          <a:prstGeom prst="rect">
            <a:avLst/>
          </a:prstGeom>
        </p:spPr>
      </p:pic>
      <p:sp>
        <p:nvSpPr>
          <p:cNvPr id="18" name="bg object 18"/>
          <p:cNvSpPr/>
          <p:nvPr/>
        </p:nvSpPr>
        <p:spPr>
          <a:xfrm>
            <a:off x="0" y="753325"/>
            <a:ext cx="1260475" cy="865505"/>
          </a:xfrm>
          <a:custGeom>
            <a:avLst/>
            <a:gdLst/>
            <a:ahLst/>
            <a:cxnLst/>
            <a:rect l="l" t="t" r="r" b="b"/>
            <a:pathLst>
              <a:path w="1260475" h="865505">
                <a:moveTo>
                  <a:pt x="1260005" y="865263"/>
                </a:moveTo>
                <a:lnTo>
                  <a:pt x="0" y="865263"/>
                </a:lnTo>
                <a:lnTo>
                  <a:pt x="0" y="0"/>
                </a:lnTo>
                <a:lnTo>
                  <a:pt x="1260005" y="0"/>
                </a:lnTo>
                <a:lnTo>
                  <a:pt x="1260005" y="865263"/>
                </a:lnTo>
                <a:close/>
              </a:path>
            </a:pathLst>
          </a:custGeom>
          <a:solidFill>
            <a:srgbClr val="683169"/>
          </a:solidFill>
        </p:spPr>
        <p:txBody>
          <a:bodyPr wrap="square" lIns="0" tIns="0" rIns="0" bIns="0" rtlCol="0"/>
          <a:lstStyle/>
          <a:p>
            <a:endParaRPr dirty="0"/>
          </a:p>
        </p:txBody>
      </p:sp>
      <p:pic>
        <p:nvPicPr>
          <p:cNvPr id="19" name="bg object 19"/>
          <p:cNvPicPr/>
          <p:nvPr/>
        </p:nvPicPr>
        <p:blipFill>
          <a:blip r:embed="rId6" cstate="print"/>
          <a:stretch>
            <a:fillRect/>
          </a:stretch>
        </p:blipFill>
        <p:spPr>
          <a:xfrm>
            <a:off x="0" y="753326"/>
            <a:ext cx="106757" cy="91262"/>
          </a:xfrm>
          <a:prstGeom prst="rect">
            <a:avLst/>
          </a:prstGeom>
        </p:spPr>
      </p:pic>
      <p:pic>
        <p:nvPicPr>
          <p:cNvPr id="20" name="bg object 20"/>
          <p:cNvPicPr/>
          <p:nvPr/>
        </p:nvPicPr>
        <p:blipFill>
          <a:blip r:embed="rId7" cstate="print"/>
          <a:stretch>
            <a:fillRect/>
          </a:stretch>
        </p:blipFill>
        <p:spPr>
          <a:xfrm>
            <a:off x="289384" y="1235141"/>
            <a:ext cx="174024" cy="164135"/>
          </a:xfrm>
          <a:prstGeom prst="rect">
            <a:avLst/>
          </a:prstGeom>
        </p:spPr>
      </p:pic>
      <p:pic>
        <p:nvPicPr>
          <p:cNvPr id="21" name="bg object 21"/>
          <p:cNvPicPr/>
          <p:nvPr/>
        </p:nvPicPr>
        <p:blipFill>
          <a:blip r:embed="rId8" cstate="print"/>
          <a:stretch>
            <a:fillRect/>
          </a:stretch>
        </p:blipFill>
        <p:spPr>
          <a:xfrm>
            <a:off x="514953" y="1339136"/>
            <a:ext cx="153310" cy="156804"/>
          </a:xfrm>
          <a:prstGeom prst="rect">
            <a:avLst/>
          </a:prstGeom>
        </p:spPr>
      </p:pic>
      <p:pic>
        <p:nvPicPr>
          <p:cNvPr id="22" name="bg object 22"/>
          <p:cNvPicPr/>
          <p:nvPr/>
        </p:nvPicPr>
        <p:blipFill>
          <a:blip r:embed="rId9" cstate="print"/>
          <a:stretch>
            <a:fillRect/>
          </a:stretch>
        </p:blipFill>
        <p:spPr>
          <a:xfrm>
            <a:off x="769368" y="1399683"/>
            <a:ext cx="191273" cy="201402"/>
          </a:xfrm>
          <a:prstGeom prst="rect">
            <a:avLst/>
          </a:prstGeom>
        </p:spPr>
      </p:pic>
      <p:pic>
        <p:nvPicPr>
          <p:cNvPr id="23" name="bg object 23"/>
          <p:cNvPicPr/>
          <p:nvPr/>
        </p:nvPicPr>
        <p:blipFill>
          <a:blip r:embed="rId10" cstate="print"/>
          <a:stretch>
            <a:fillRect/>
          </a:stretch>
        </p:blipFill>
        <p:spPr>
          <a:xfrm>
            <a:off x="258163" y="1500250"/>
            <a:ext cx="157677" cy="118338"/>
          </a:xfrm>
          <a:prstGeom prst="rect">
            <a:avLst/>
          </a:prstGeom>
        </p:spPr>
      </p:pic>
      <p:sp>
        <p:nvSpPr>
          <p:cNvPr id="24" name="bg object 24"/>
          <p:cNvSpPr/>
          <p:nvPr/>
        </p:nvSpPr>
        <p:spPr>
          <a:xfrm>
            <a:off x="543355" y="1588046"/>
            <a:ext cx="135890" cy="31115"/>
          </a:xfrm>
          <a:custGeom>
            <a:avLst/>
            <a:gdLst/>
            <a:ahLst/>
            <a:cxnLst/>
            <a:rect l="l" t="t" r="r" b="b"/>
            <a:pathLst>
              <a:path w="135890" h="31115">
                <a:moveTo>
                  <a:pt x="77048" y="0"/>
                </a:moveTo>
                <a:lnTo>
                  <a:pt x="38502" y="5739"/>
                </a:lnTo>
                <a:lnTo>
                  <a:pt x="3383" y="26321"/>
                </a:lnTo>
                <a:lnTo>
                  <a:pt x="0" y="30542"/>
                </a:lnTo>
                <a:lnTo>
                  <a:pt x="135554" y="30542"/>
                </a:lnTo>
                <a:lnTo>
                  <a:pt x="114399" y="10761"/>
                </a:lnTo>
                <a:lnTo>
                  <a:pt x="77048" y="0"/>
                </a:lnTo>
                <a:close/>
              </a:path>
            </a:pathLst>
          </a:custGeom>
          <a:solidFill>
            <a:srgbClr val="FFFFFF">
              <a:alpha val="19999"/>
            </a:srgbClr>
          </a:solidFill>
        </p:spPr>
        <p:txBody>
          <a:bodyPr wrap="square" lIns="0" tIns="0" rIns="0" bIns="0" rtlCol="0"/>
          <a:lstStyle/>
          <a:p>
            <a:endParaRPr/>
          </a:p>
        </p:txBody>
      </p:sp>
      <p:pic>
        <p:nvPicPr>
          <p:cNvPr id="25" name="bg object 25"/>
          <p:cNvPicPr/>
          <p:nvPr/>
        </p:nvPicPr>
        <p:blipFill>
          <a:blip r:embed="rId11" cstate="print"/>
          <a:stretch>
            <a:fillRect/>
          </a:stretch>
        </p:blipFill>
        <p:spPr>
          <a:xfrm>
            <a:off x="892674" y="1159524"/>
            <a:ext cx="156938" cy="173646"/>
          </a:xfrm>
          <a:prstGeom prst="rect">
            <a:avLst/>
          </a:prstGeom>
        </p:spPr>
      </p:pic>
      <p:sp>
        <p:nvSpPr>
          <p:cNvPr id="26" name="bg object 26"/>
          <p:cNvSpPr/>
          <p:nvPr/>
        </p:nvSpPr>
        <p:spPr>
          <a:xfrm>
            <a:off x="0" y="753325"/>
            <a:ext cx="520065" cy="865505"/>
          </a:xfrm>
          <a:custGeom>
            <a:avLst/>
            <a:gdLst/>
            <a:ahLst/>
            <a:cxnLst/>
            <a:rect l="l" t="t" r="r" b="b"/>
            <a:pathLst>
              <a:path w="520065" h="865505">
                <a:moveTo>
                  <a:pt x="307800" y="0"/>
                </a:moveTo>
                <a:lnTo>
                  <a:pt x="193692" y="0"/>
                </a:lnTo>
                <a:lnTo>
                  <a:pt x="177670" y="22288"/>
                </a:lnTo>
                <a:lnTo>
                  <a:pt x="150040" y="62488"/>
                </a:lnTo>
                <a:lnTo>
                  <a:pt x="122274" y="104061"/>
                </a:lnTo>
                <a:lnTo>
                  <a:pt x="64348" y="191771"/>
                </a:lnTo>
                <a:lnTo>
                  <a:pt x="33192" y="238130"/>
                </a:lnTo>
                <a:lnTo>
                  <a:pt x="0" y="314784"/>
                </a:lnTo>
                <a:lnTo>
                  <a:pt x="0" y="589899"/>
                </a:lnTo>
                <a:lnTo>
                  <a:pt x="3839" y="590206"/>
                </a:lnTo>
                <a:lnTo>
                  <a:pt x="18676" y="596041"/>
                </a:lnTo>
                <a:lnTo>
                  <a:pt x="30346" y="604438"/>
                </a:lnTo>
                <a:lnTo>
                  <a:pt x="37074" y="614987"/>
                </a:lnTo>
                <a:lnTo>
                  <a:pt x="38784" y="627417"/>
                </a:lnTo>
                <a:lnTo>
                  <a:pt x="35402" y="641457"/>
                </a:lnTo>
                <a:lnTo>
                  <a:pt x="0" y="664922"/>
                </a:lnTo>
                <a:lnTo>
                  <a:pt x="0" y="865263"/>
                </a:lnTo>
                <a:lnTo>
                  <a:pt x="123857" y="865263"/>
                </a:lnTo>
                <a:lnTo>
                  <a:pt x="124644" y="825101"/>
                </a:lnTo>
                <a:lnTo>
                  <a:pt x="128043" y="771194"/>
                </a:lnTo>
                <a:lnTo>
                  <a:pt x="133774" y="717499"/>
                </a:lnTo>
                <a:lnTo>
                  <a:pt x="141829" y="664092"/>
                </a:lnTo>
                <a:lnTo>
                  <a:pt x="152200" y="611046"/>
                </a:lnTo>
                <a:lnTo>
                  <a:pt x="164879" y="558437"/>
                </a:lnTo>
                <a:lnTo>
                  <a:pt x="178413" y="511513"/>
                </a:lnTo>
                <a:lnTo>
                  <a:pt x="193925" y="465833"/>
                </a:lnTo>
                <a:lnTo>
                  <a:pt x="204898" y="437820"/>
                </a:lnTo>
                <a:lnTo>
                  <a:pt x="61413" y="437820"/>
                </a:lnTo>
                <a:lnTo>
                  <a:pt x="46734" y="437442"/>
                </a:lnTo>
                <a:lnTo>
                  <a:pt x="32837" y="431246"/>
                </a:lnTo>
                <a:lnTo>
                  <a:pt x="21498" y="419688"/>
                </a:lnTo>
                <a:lnTo>
                  <a:pt x="16185" y="406799"/>
                </a:lnTo>
                <a:lnTo>
                  <a:pt x="16890" y="392909"/>
                </a:lnTo>
                <a:lnTo>
                  <a:pt x="23604" y="378351"/>
                </a:lnTo>
                <a:lnTo>
                  <a:pt x="34073" y="366404"/>
                </a:lnTo>
                <a:lnTo>
                  <a:pt x="46478" y="360107"/>
                </a:lnTo>
                <a:lnTo>
                  <a:pt x="60857" y="359859"/>
                </a:lnTo>
                <a:lnTo>
                  <a:pt x="239669" y="359859"/>
                </a:lnTo>
                <a:lnTo>
                  <a:pt x="251753" y="335619"/>
                </a:lnTo>
                <a:lnTo>
                  <a:pt x="274602" y="294280"/>
                </a:lnTo>
                <a:lnTo>
                  <a:pt x="299142" y="253870"/>
                </a:lnTo>
                <a:lnTo>
                  <a:pt x="302710" y="248479"/>
                </a:lnTo>
                <a:lnTo>
                  <a:pt x="187984" y="248479"/>
                </a:lnTo>
                <a:lnTo>
                  <a:pt x="168790" y="243705"/>
                </a:lnTo>
                <a:lnTo>
                  <a:pt x="153299" y="231648"/>
                </a:lnTo>
                <a:lnTo>
                  <a:pt x="143895" y="215191"/>
                </a:lnTo>
                <a:lnTo>
                  <a:pt x="141287" y="196414"/>
                </a:lnTo>
                <a:lnTo>
                  <a:pt x="146184" y="177399"/>
                </a:lnTo>
                <a:lnTo>
                  <a:pt x="157203" y="162063"/>
                </a:lnTo>
                <a:lnTo>
                  <a:pt x="172427" y="153886"/>
                </a:lnTo>
                <a:lnTo>
                  <a:pt x="191069" y="153017"/>
                </a:lnTo>
                <a:lnTo>
                  <a:pt x="370973" y="153017"/>
                </a:lnTo>
                <a:lnTo>
                  <a:pt x="384588" y="135858"/>
                </a:lnTo>
                <a:lnTo>
                  <a:pt x="418204" y="98044"/>
                </a:lnTo>
                <a:lnTo>
                  <a:pt x="453546" y="61820"/>
                </a:lnTo>
                <a:lnTo>
                  <a:pt x="468506" y="47572"/>
                </a:lnTo>
                <a:lnTo>
                  <a:pt x="326690" y="47572"/>
                </a:lnTo>
                <a:lnTo>
                  <a:pt x="312529" y="43528"/>
                </a:lnTo>
                <a:lnTo>
                  <a:pt x="303632" y="36113"/>
                </a:lnTo>
                <a:lnTo>
                  <a:pt x="299735" y="27304"/>
                </a:lnTo>
                <a:lnTo>
                  <a:pt x="299993" y="17503"/>
                </a:lnTo>
                <a:lnTo>
                  <a:pt x="303515" y="7257"/>
                </a:lnTo>
                <a:lnTo>
                  <a:pt x="307800" y="0"/>
                </a:lnTo>
                <a:close/>
              </a:path>
              <a:path w="520065" h="865505">
                <a:moveTo>
                  <a:pt x="239669" y="359859"/>
                </a:moveTo>
                <a:lnTo>
                  <a:pt x="60857" y="359859"/>
                </a:lnTo>
                <a:lnTo>
                  <a:pt x="77249" y="366057"/>
                </a:lnTo>
                <a:lnTo>
                  <a:pt x="88341" y="376243"/>
                </a:lnTo>
                <a:lnTo>
                  <a:pt x="94211" y="388263"/>
                </a:lnTo>
                <a:lnTo>
                  <a:pt x="94635" y="401912"/>
                </a:lnTo>
                <a:lnTo>
                  <a:pt x="89390" y="416984"/>
                </a:lnTo>
                <a:lnTo>
                  <a:pt x="61413" y="437820"/>
                </a:lnTo>
                <a:lnTo>
                  <a:pt x="204898" y="437820"/>
                </a:lnTo>
                <a:lnTo>
                  <a:pt x="211357" y="421332"/>
                </a:lnTo>
                <a:lnTo>
                  <a:pt x="230652" y="377948"/>
                </a:lnTo>
                <a:lnTo>
                  <a:pt x="239669" y="359859"/>
                </a:lnTo>
                <a:close/>
              </a:path>
              <a:path w="520065" h="865505">
                <a:moveTo>
                  <a:pt x="370973" y="153017"/>
                </a:moveTo>
                <a:lnTo>
                  <a:pt x="191069" y="153017"/>
                </a:lnTo>
                <a:lnTo>
                  <a:pt x="212440" y="159619"/>
                </a:lnTo>
                <a:lnTo>
                  <a:pt x="227916" y="171475"/>
                </a:lnTo>
                <a:lnTo>
                  <a:pt x="237691" y="187625"/>
                </a:lnTo>
                <a:lnTo>
                  <a:pt x="241051" y="206199"/>
                </a:lnTo>
                <a:lnTo>
                  <a:pt x="237281" y="225328"/>
                </a:lnTo>
                <a:lnTo>
                  <a:pt x="225938" y="238349"/>
                </a:lnTo>
                <a:lnTo>
                  <a:pt x="208270" y="246380"/>
                </a:lnTo>
                <a:lnTo>
                  <a:pt x="187984" y="248479"/>
                </a:lnTo>
                <a:lnTo>
                  <a:pt x="302710" y="248479"/>
                </a:lnTo>
                <a:lnTo>
                  <a:pt x="325316" y="214325"/>
                </a:lnTo>
                <a:lnTo>
                  <a:pt x="353067" y="175582"/>
                </a:lnTo>
                <a:lnTo>
                  <a:pt x="370973" y="153017"/>
                </a:lnTo>
                <a:close/>
              </a:path>
              <a:path w="520065" h="865505">
                <a:moveTo>
                  <a:pt x="520028" y="0"/>
                </a:moveTo>
                <a:lnTo>
                  <a:pt x="362793" y="0"/>
                </a:lnTo>
                <a:lnTo>
                  <a:pt x="364161" y="1916"/>
                </a:lnTo>
                <a:lnTo>
                  <a:pt x="366257" y="13001"/>
                </a:lnTo>
                <a:lnTo>
                  <a:pt x="363989" y="25875"/>
                </a:lnTo>
                <a:lnTo>
                  <a:pt x="354964" y="37754"/>
                </a:lnTo>
                <a:lnTo>
                  <a:pt x="341683" y="45317"/>
                </a:lnTo>
                <a:lnTo>
                  <a:pt x="326690" y="47572"/>
                </a:lnTo>
                <a:lnTo>
                  <a:pt x="468506" y="47572"/>
                </a:lnTo>
                <a:lnTo>
                  <a:pt x="490246" y="26867"/>
                </a:lnTo>
                <a:lnTo>
                  <a:pt x="520028" y="0"/>
                </a:lnTo>
                <a:close/>
              </a:path>
              <a:path w="520065" h="865505">
                <a:moveTo>
                  <a:pt x="303563" y="7117"/>
                </a:moveTo>
                <a:lnTo>
                  <a:pt x="303397" y="7257"/>
                </a:lnTo>
                <a:lnTo>
                  <a:pt x="303563" y="7117"/>
                </a:lnTo>
                <a:close/>
              </a:path>
            </a:pathLst>
          </a:custGeom>
          <a:solidFill>
            <a:srgbClr val="FFFFFF">
              <a:alpha val="19999"/>
            </a:srgbClr>
          </a:solidFill>
        </p:spPr>
        <p:txBody>
          <a:bodyPr wrap="square" lIns="0" tIns="0" rIns="0" bIns="0" rtlCol="0"/>
          <a:lstStyle/>
          <a:p>
            <a:endParaRPr/>
          </a:p>
        </p:txBody>
      </p:sp>
      <p:pic>
        <p:nvPicPr>
          <p:cNvPr id="27" name="bg object 27"/>
          <p:cNvPicPr/>
          <p:nvPr/>
        </p:nvPicPr>
        <p:blipFill>
          <a:blip r:embed="rId12" cstate="print"/>
          <a:stretch>
            <a:fillRect/>
          </a:stretch>
        </p:blipFill>
        <p:spPr>
          <a:xfrm>
            <a:off x="1055727" y="753326"/>
            <a:ext cx="153848" cy="76435"/>
          </a:xfrm>
          <a:prstGeom prst="rect">
            <a:avLst/>
          </a:prstGeom>
        </p:spPr>
      </p:pic>
      <p:pic>
        <p:nvPicPr>
          <p:cNvPr id="28" name="bg object 28"/>
          <p:cNvPicPr/>
          <p:nvPr/>
        </p:nvPicPr>
        <p:blipFill>
          <a:blip r:embed="rId13" cstate="print"/>
          <a:stretch>
            <a:fillRect/>
          </a:stretch>
        </p:blipFill>
        <p:spPr>
          <a:xfrm>
            <a:off x="554679" y="768502"/>
            <a:ext cx="180157" cy="179568"/>
          </a:xfrm>
          <a:prstGeom prst="rect">
            <a:avLst/>
          </a:prstGeom>
        </p:spPr>
      </p:pic>
      <p:pic>
        <p:nvPicPr>
          <p:cNvPr id="29" name="bg object 29"/>
          <p:cNvPicPr/>
          <p:nvPr/>
        </p:nvPicPr>
        <p:blipFill>
          <a:blip r:embed="rId14" cstate="print"/>
          <a:stretch>
            <a:fillRect/>
          </a:stretch>
        </p:blipFill>
        <p:spPr>
          <a:xfrm>
            <a:off x="380901" y="997874"/>
            <a:ext cx="160358" cy="164117"/>
          </a:xfrm>
          <a:prstGeom prst="rect">
            <a:avLst/>
          </a:prstGeom>
        </p:spPr>
      </p:pic>
      <p:pic>
        <p:nvPicPr>
          <p:cNvPr id="30" name="bg object 30"/>
          <p:cNvPicPr/>
          <p:nvPr/>
        </p:nvPicPr>
        <p:blipFill>
          <a:blip r:embed="rId15" cstate="print"/>
          <a:stretch>
            <a:fillRect/>
          </a:stretch>
        </p:blipFill>
        <p:spPr>
          <a:xfrm>
            <a:off x="1076382" y="962651"/>
            <a:ext cx="176534" cy="188069"/>
          </a:xfrm>
          <a:prstGeom prst="rect">
            <a:avLst/>
          </a:prstGeom>
        </p:spPr>
      </p:pic>
      <p:pic>
        <p:nvPicPr>
          <p:cNvPr id="31" name="bg object 31"/>
          <p:cNvPicPr/>
          <p:nvPr/>
        </p:nvPicPr>
        <p:blipFill>
          <a:blip r:embed="rId16" cstate="print"/>
          <a:stretch>
            <a:fillRect/>
          </a:stretch>
        </p:blipFill>
        <p:spPr>
          <a:xfrm>
            <a:off x="822480" y="858325"/>
            <a:ext cx="177882" cy="176518"/>
          </a:xfrm>
          <a:prstGeom prst="rect">
            <a:avLst/>
          </a:prstGeom>
        </p:spPr>
      </p:pic>
      <p:sp>
        <p:nvSpPr>
          <p:cNvPr id="32" name="bg object 32"/>
          <p:cNvSpPr/>
          <p:nvPr/>
        </p:nvSpPr>
        <p:spPr>
          <a:xfrm>
            <a:off x="808169" y="753326"/>
            <a:ext cx="81915" cy="12700"/>
          </a:xfrm>
          <a:custGeom>
            <a:avLst/>
            <a:gdLst/>
            <a:ahLst/>
            <a:cxnLst/>
            <a:rect l="l" t="t" r="r" b="b"/>
            <a:pathLst>
              <a:path w="81915" h="12700">
                <a:moveTo>
                  <a:pt x="81894" y="0"/>
                </a:moveTo>
                <a:lnTo>
                  <a:pt x="0" y="0"/>
                </a:lnTo>
                <a:lnTo>
                  <a:pt x="11852" y="7131"/>
                </a:lnTo>
                <a:lnTo>
                  <a:pt x="35488" y="12528"/>
                </a:lnTo>
                <a:lnTo>
                  <a:pt x="60742" y="8545"/>
                </a:lnTo>
                <a:lnTo>
                  <a:pt x="81894" y="0"/>
                </a:lnTo>
                <a:close/>
              </a:path>
            </a:pathLst>
          </a:custGeom>
          <a:solidFill>
            <a:srgbClr val="FFFFFF">
              <a:alpha val="19999"/>
            </a:srgbClr>
          </a:solidFill>
        </p:spPr>
        <p:txBody>
          <a:bodyPr wrap="square" lIns="0" tIns="0" rIns="0" bIns="0" rtlCol="0"/>
          <a:lstStyle/>
          <a:p>
            <a:endParaRPr/>
          </a:p>
        </p:txBody>
      </p:sp>
      <p:pic>
        <p:nvPicPr>
          <p:cNvPr id="33" name="bg object 33"/>
          <p:cNvPicPr/>
          <p:nvPr/>
        </p:nvPicPr>
        <p:blipFill>
          <a:blip r:embed="rId17" cstate="print"/>
          <a:stretch>
            <a:fillRect/>
          </a:stretch>
        </p:blipFill>
        <p:spPr>
          <a:xfrm>
            <a:off x="611881" y="1056047"/>
            <a:ext cx="210934" cy="212748"/>
          </a:xfrm>
          <a:prstGeom prst="rect">
            <a:avLst/>
          </a:prstGeom>
        </p:spPr>
      </p:pic>
      <p:sp>
        <p:nvSpPr>
          <p:cNvPr id="2" name="bg object 17">
            <a:extLst>
              <a:ext uri="{FF2B5EF4-FFF2-40B4-BE49-F238E27FC236}">
                <a16:creationId xmlns:a16="http://schemas.microsoft.com/office/drawing/2014/main" id="{BD52AD00-7BAB-5DF3-E52E-1FA0DF6FABA2}"/>
              </a:ext>
            </a:extLst>
          </p:cNvPr>
          <p:cNvSpPr/>
          <p:nvPr userDrawn="1"/>
        </p:nvSpPr>
        <p:spPr>
          <a:xfrm>
            <a:off x="0" y="8586546"/>
            <a:ext cx="16256000" cy="557530"/>
          </a:xfrm>
          <a:custGeom>
            <a:avLst/>
            <a:gdLst/>
            <a:ahLst/>
            <a:cxnLst/>
            <a:rect l="l" t="t" r="r" b="b"/>
            <a:pathLst>
              <a:path w="16256000" h="557529">
                <a:moveTo>
                  <a:pt x="0" y="0"/>
                </a:moveTo>
                <a:lnTo>
                  <a:pt x="0" y="557453"/>
                </a:lnTo>
                <a:lnTo>
                  <a:pt x="16256000" y="557453"/>
                </a:lnTo>
                <a:lnTo>
                  <a:pt x="16256000" y="0"/>
                </a:lnTo>
                <a:lnTo>
                  <a:pt x="0" y="0"/>
                </a:lnTo>
                <a:close/>
              </a:path>
            </a:pathLst>
          </a:custGeom>
          <a:solidFill>
            <a:srgbClr val="683169"/>
          </a:solidFill>
        </p:spPr>
        <p:txBody>
          <a:bodyPr wrap="square" lIns="0" tIns="0" rIns="0" bIns="0" rtlCol="0"/>
          <a:lstStyle/>
          <a:p>
            <a:endParaRPr dirty="0">
              <a:solidFill>
                <a:srgbClr val="4D4C5B"/>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Lst>
  <p:hf hdr="0" ftr="0" dt="0"/>
  <p:txStyles>
    <p:titleStyle>
      <a:lvl1pPr>
        <a:defRPr>
          <a:solidFill>
            <a:srgbClr val="B5A636"/>
          </a:solidFill>
          <a:latin typeface="+mj-lt"/>
          <a:ea typeface="+mj-ea"/>
          <a:cs typeface="+mj-cs"/>
        </a:defRPr>
      </a:lvl1pPr>
    </p:titleStyle>
    <p:body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10240" userDrawn="1">
          <p15:clr>
            <a:srgbClr val="F26B43"/>
          </p15:clr>
        </p15:guide>
        <p15:guide id="3" pos="979" userDrawn="1">
          <p15:clr>
            <a:srgbClr val="F26B43"/>
          </p15:clr>
        </p15:guide>
        <p15:guide id="4" pos="9448" userDrawn="1">
          <p15:clr>
            <a:srgbClr val="F26B43"/>
          </p15:clr>
        </p15:guide>
        <p15:guide id="5" orient="horz" userDrawn="1">
          <p15:clr>
            <a:srgbClr val="F26B43"/>
          </p15:clr>
        </p15:guide>
        <p15:guide id="6" orient="horz" pos="5760" userDrawn="1">
          <p15:clr>
            <a:srgbClr val="F26B43"/>
          </p15:clr>
        </p15:guide>
        <p15:guide id="7" orient="horz" pos="1152" userDrawn="1">
          <p15:clr>
            <a:srgbClr val="F26B43"/>
          </p15:clr>
        </p15:guide>
        <p15:guide id="8" orient="horz" pos="14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odknowledgecentre.ecu.edu.au/" TargetMode="External"/><Relationship Id="rId2" Type="http://schemas.openxmlformats.org/officeDocument/2006/relationships/hyperlink" Target="https://healthinfonet.ecu.edu.au/" TargetMode="External"/><Relationship Id="rId1" Type="http://schemas.openxmlformats.org/officeDocument/2006/relationships/slideLayout" Target="../slideLayouts/slideLayout1.xml"/><Relationship Id="rId6" Type="http://schemas.openxmlformats.org/officeDocument/2006/relationships/hyperlink" Target="https://healthinfonet.ecu.edu.au/acknowledging-country" TargetMode="External"/><Relationship Id="rId5" Type="http://schemas.openxmlformats.org/officeDocument/2006/relationships/hyperlink" Target="https://wellmob.org.au/" TargetMode="External"/><Relationship Id="rId4" Type="http://schemas.openxmlformats.org/officeDocument/2006/relationships/hyperlink" Target="https://tacklingsmoking.org.a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healthinfonet.ecu.edu.au/learn/health-facts/overview-aboriginal-torres-strait-islander-health-statu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65583" y="0"/>
            <a:ext cx="8991600" cy="7764145"/>
          </a:xfrm>
          <a:custGeom>
            <a:avLst/>
            <a:gdLst/>
            <a:ahLst/>
            <a:cxnLst/>
            <a:rect l="l" t="t" r="r" b="b"/>
            <a:pathLst>
              <a:path w="8991600" h="7764145">
                <a:moveTo>
                  <a:pt x="0" y="7764005"/>
                </a:moveTo>
                <a:lnTo>
                  <a:pt x="8991600" y="7764005"/>
                </a:lnTo>
                <a:lnTo>
                  <a:pt x="8991600" y="0"/>
                </a:lnTo>
                <a:lnTo>
                  <a:pt x="0" y="0"/>
                </a:lnTo>
                <a:lnTo>
                  <a:pt x="0" y="7764005"/>
                </a:lnTo>
                <a:close/>
              </a:path>
            </a:pathLst>
          </a:custGeom>
          <a:solidFill>
            <a:srgbClr val="98CA3C"/>
          </a:solidFill>
        </p:spPr>
        <p:txBody>
          <a:bodyPr wrap="square" lIns="0" tIns="0" rIns="0" bIns="0" rtlCol="0"/>
          <a:lstStyle/>
          <a:p>
            <a:endParaRPr dirty="0">
              <a:solidFill>
                <a:srgbClr val="E55F25"/>
              </a:solidFill>
            </a:endParaRPr>
          </a:p>
        </p:txBody>
      </p:sp>
      <p:grpSp>
        <p:nvGrpSpPr>
          <p:cNvPr id="3" name="object 3"/>
          <p:cNvGrpSpPr/>
          <p:nvPr/>
        </p:nvGrpSpPr>
        <p:grpSpPr>
          <a:xfrm>
            <a:off x="-81" y="0"/>
            <a:ext cx="16256081" cy="9144495"/>
            <a:chOff x="-81" y="0"/>
            <a:chExt cx="16256081" cy="9144495"/>
          </a:xfrm>
        </p:grpSpPr>
        <p:sp>
          <p:nvSpPr>
            <p:cNvPr id="4" name="object 4"/>
            <p:cNvSpPr/>
            <p:nvPr/>
          </p:nvSpPr>
          <p:spPr>
            <a:xfrm>
              <a:off x="0" y="7764005"/>
              <a:ext cx="16256000" cy="1380490"/>
            </a:xfrm>
            <a:custGeom>
              <a:avLst/>
              <a:gdLst/>
              <a:ahLst/>
              <a:cxnLst/>
              <a:rect l="l" t="t" r="r" b="b"/>
              <a:pathLst>
                <a:path w="16256000" h="1380490">
                  <a:moveTo>
                    <a:pt x="16256000" y="0"/>
                  </a:moveTo>
                  <a:lnTo>
                    <a:pt x="0" y="0"/>
                  </a:lnTo>
                  <a:lnTo>
                    <a:pt x="0" y="1379994"/>
                  </a:lnTo>
                  <a:lnTo>
                    <a:pt x="16256000" y="1379994"/>
                  </a:lnTo>
                  <a:lnTo>
                    <a:pt x="16256000" y="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extLst>
                <a:ext uri="{28A0092B-C50C-407E-A947-70E740481C1C}">
                  <a14:useLocalDpi xmlns:a14="http://schemas.microsoft.com/office/drawing/2010/main" val="0"/>
                </a:ext>
              </a:extLst>
            </a:blip>
            <a:srcRect/>
            <a:stretch/>
          </p:blipFill>
          <p:spPr>
            <a:xfrm>
              <a:off x="14572738" y="8088490"/>
              <a:ext cx="846519" cy="671017"/>
            </a:xfrm>
            <a:prstGeom prst="rect">
              <a:avLst/>
            </a:prstGeom>
          </p:spPr>
        </p:pic>
        <p:pic>
          <p:nvPicPr>
            <p:cNvPr id="7" name="object 7"/>
            <p:cNvPicPr/>
            <p:nvPr/>
          </p:nvPicPr>
          <p:blipFill>
            <a:blip r:embed="rId4" cstate="print"/>
            <a:stretch>
              <a:fillRect/>
            </a:stretch>
          </p:blipFill>
          <p:spPr>
            <a:xfrm>
              <a:off x="-81" y="0"/>
              <a:ext cx="7266847" cy="7764961"/>
            </a:xfrm>
            <a:prstGeom prst="rect">
              <a:avLst/>
            </a:prstGeom>
          </p:spPr>
        </p:pic>
        <p:pic>
          <p:nvPicPr>
            <p:cNvPr id="8" name="object 8"/>
            <p:cNvPicPr/>
            <p:nvPr/>
          </p:nvPicPr>
          <p:blipFill>
            <a:blip r:embed="rId5" cstate="print"/>
            <a:stretch>
              <a:fillRect/>
            </a:stretch>
          </p:blipFill>
          <p:spPr>
            <a:xfrm>
              <a:off x="12996275" y="720244"/>
              <a:ext cx="2561220" cy="1052829"/>
            </a:xfrm>
            <a:prstGeom prst="rect">
              <a:avLst/>
            </a:prstGeom>
          </p:spPr>
        </p:pic>
      </p:grpSp>
      <p:sp>
        <p:nvSpPr>
          <p:cNvPr id="9" name="object 9"/>
          <p:cNvSpPr txBox="1"/>
          <p:nvPr/>
        </p:nvSpPr>
        <p:spPr>
          <a:xfrm>
            <a:off x="8115300" y="3249466"/>
            <a:ext cx="7334478" cy="3706143"/>
          </a:xfrm>
          <a:prstGeom prst="rect">
            <a:avLst/>
          </a:prstGeom>
        </p:spPr>
        <p:txBody>
          <a:bodyPr vert="horz" wrap="square" lIns="0" tIns="12700" rIns="0" bIns="0" rtlCol="0">
            <a:spAutoFit/>
          </a:bodyPr>
          <a:lstStyle/>
          <a:p>
            <a:pPr marL="12700">
              <a:lnSpc>
                <a:spcPct val="100000"/>
              </a:lnSpc>
              <a:spcBef>
                <a:spcPts val="100"/>
              </a:spcBef>
            </a:pPr>
            <a:r>
              <a:rPr lang="en-AU" sz="4800" b="1" i="1" dirty="0">
                <a:solidFill>
                  <a:srgbClr val="FFFFFF"/>
                </a:solidFill>
                <a:latin typeface="Source Sans Pro"/>
                <a:cs typeface="Source Sans Pro"/>
              </a:rPr>
              <a:t>Overview</a:t>
            </a:r>
            <a:r>
              <a:rPr sz="4800" b="1" i="1" spc="-25" dirty="0">
                <a:solidFill>
                  <a:srgbClr val="FFFFFF"/>
                </a:solidFill>
                <a:latin typeface="Source Sans Pro"/>
                <a:cs typeface="Source Sans Pro"/>
              </a:rPr>
              <a:t> </a:t>
            </a:r>
            <a:r>
              <a:rPr sz="4800" b="1" i="1" dirty="0">
                <a:solidFill>
                  <a:srgbClr val="FFFFFF"/>
                </a:solidFill>
                <a:latin typeface="Source Sans Pro"/>
                <a:cs typeface="Source Sans Pro"/>
              </a:rPr>
              <a:t>of</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Aboriginal</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and</a:t>
            </a:r>
            <a:endParaRPr sz="4800" dirty="0">
              <a:latin typeface="Source Sans Pro"/>
              <a:cs typeface="Source Sans Pro"/>
            </a:endParaRPr>
          </a:p>
          <a:p>
            <a:pPr marL="12700">
              <a:lnSpc>
                <a:spcPct val="100000"/>
              </a:lnSpc>
            </a:pPr>
            <a:r>
              <a:rPr sz="4800" b="1" i="1" spc="-45" dirty="0">
                <a:solidFill>
                  <a:srgbClr val="FFFFFF"/>
                </a:solidFill>
                <a:latin typeface="Source Sans Pro"/>
                <a:cs typeface="Source Sans Pro"/>
              </a:rPr>
              <a:t>Torres</a:t>
            </a:r>
            <a:r>
              <a:rPr sz="4800" b="1" i="1" spc="-15" dirty="0">
                <a:solidFill>
                  <a:srgbClr val="FFFFFF"/>
                </a:solidFill>
                <a:latin typeface="Source Sans Pro"/>
                <a:cs typeface="Source Sans Pro"/>
              </a:rPr>
              <a:t> </a:t>
            </a:r>
            <a:r>
              <a:rPr sz="4800" b="1" i="1" spc="-10" dirty="0">
                <a:solidFill>
                  <a:srgbClr val="FFFFFF"/>
                </a:solidFill>
                <a:latin typeface="Source Sans Pro"/>
                <a:cs typeface="Source Sans Pro"/>
              </a:rPr>
              <a:t>Strait </a:t>
            </a:r>
            <a:r>
              <a:rPr sz="4800" b="1" i="1" dirty="0">
                <a:solidFill>
                  <a:srgbClr val="FFFFFF"/>
                </a:solidFill>
                <a:latin typeface="Source Sans Pro"/>
                <a:cs typeface="Source Sans Pro"/>
              </a:rPr>
              <a:t>Islander</a:t>
            </a:r>
            <a:r>
              <a:rPr sz="4800" b="1" i="1" spc="-15" dirty="0">
                <a:solidFill>
                  <a:srgbClr val="FFFFFF"/>
                </a:solidFill>
                <a:latin typeface="Source Sans Pro"/>
                <a:cs typeface="Source Sans Pro"/>
              </a:rPr>
              <a:t> </a:t>
            </a:r>
            <a:r>
              <a:rPr sz="4800" b="1" i="1" dirty="0">
                <a:solidFill>
                  <a:srgbClr val="FFFFFF"/>
                </a:solidFill>
                <a:latin typeface="Source Sans Pro"/>
                <a:cs typeface="Source Sans Pro"/>
              </a:rPr>
              <a:t>health</a:t>
            </a:r>
            <a:r>
              <a:rPr sz="4800" b="1" i="1" spc="-10" dirty="0">
                <a:solidFill>
                  <a:srgbClr val="FFFFFF"/>
                </a:solidFill>
                <a:latin typeface="Source Sans Pro"/>
                <a:cs typeface="Source Sans Pro"/>
              </a:rPr>
              <a:t> </a:t>
            </a:r>
            <a:r>
              <a:rPr sz="4800" b="1" i="1" spc="-20" dirty="0">
                <a:solidFill>
                  <a:srgbClr val="FFFFFF"/>
                </a:solidFill>
                <a:latin typeface="Source Sans Pro"/>
                <a:cs typeface="Source Sans Pro"/>
              </a:rPr>
              <a:t>status</a:t>
            </a:r>
            <a:r>
              <a:rPr lang="en-AU" sz="4800" b="1" i="1" spc="-20" dirty="0">
                <a:solidFill>
                  <a:srgbClr val="FFFFFF"/>
                </a:solidFill>
                <a:latin typeface="Source Sans Pro"/>
                <a:cs typeface="Source Sans Pro"/>
              </a:rPr>
              <a:t> </a:t>
            </a:r>
            <a:r>
              <a:rPr sz="4800" b="1" i="1" dirty="0">
                <a:solidFill>
                  <a:srgbClr val="FFFFFF"/>
                </a:solidFill>
                <a:latin typeface="Source Sans Pro"/>
                <a:cs typeface="Source Sans Pro"/>
              </a:rPr>
              <a:t>202</a:t>
            </a:r>
            <a:r>
              <a:rPr lang="en-AU" sz="4800" b="1" i="1" dirty="0">
                <a:solidFill>
                  <a:srgbClr val="FFFFFF"/>
                </a:solidFill>
                <a:latin typeface="Source Sans Pro"/>
                <a:cs typeface="Source Sans Pro"/>
              </a:rPr>
              <a:t>5</a:t>
            </a:r>
          </a:p>
          <a:p>
            <a:pPr marL="12700">
              <a:lnSpc>
                <a:spcPct val="100000"/>
              </a:lnSpc>
            </a:pPr>
            <a:endParaRPr lang="en-AU" sz="4800" b="1" dirty="0">
              <a:solidFill>
                <a:srgbClr val="FFFFFF"/>
              </a:solidFill>
              <a:latin typeface="Source Sans Pro"/>
              <a:cs typeface="Source Sans Pro"/>
            </a:endParaRPr>
          </a:p>
          <a:p>
            <a:pPr marL="12700">
              <a:lnSpc>
                <a:spcPct val="100000"/>
              </a:lnSpc>
            </a:pPr>
            <a:r>
              <a:rPr lang="en-AU" sz="4800" b="1" dirty="0">
                <a:solidFill>
                  <a:srgbClr val="FFFFFF"/>
                </a:solidFill>
                <a:latin typeface="Source Sans Pro"/>
                <a:cs typeface="Source Sans Pro"/>
              </a:rPr>
              <a:t>Key facts and tables</a:t>
            </a:r>
            <a:endParaRPr sz="4800" dirty="0">
              <a:latin typeface="Source Sans Pro"/>
              <a:cs typeface="Source Sans Pro"/>
            </a:endParaRPr>
          </a:p>
        </p:txBody>
      </p:sp>
      <p:sp>
        <p:nvSpPr>
          <p:cNvPr id="10" name="Slide Number Placeholder 9">
            <a:extLst>
              <a:ext uri="{FF2B5EF4-FFF2-40B4-BE49-F238E27FC236}">
                <a16:creationId xmlns:a16="http://schemas.microsoft.com/office/drawing/2014/main" id="{207F2A4F-6D52-EF9A-8E7D-56DC3EA4E856}"/>
              </a:ext>
            </a:extLst>
          </p:cNvPr>
          <p:cNvSpPr>
            <a:spLocks noGrp="1"/>
          </p:cNvSpPr>
          <p:nvPr>
            <p:ph type="sldNum" sz="quarter" idx="4294967295"/>
          </p:nvPr>
        </p:nvSpPr>
        <p:spPr>
          <a:xfrm>
            <a:off x="15922625" y="8707438"/>
            <a:ext cx="333375" cy="347662"/>
          </a:xfrm>
          <a:prstGeom prst="rect">
            <a:avLst/>
          </a:prstGeom>
        </p:spPr>
        <p:txBody>
          <a:bodyPr/>
          <a:lstStyle/>
          <a:p>
            <a:pPr marL="38100">
              <a:lnSpc>
                <a:spcPct val="100000"/>
              </a:lnSpc>
              <a:spcBef>
                <a:spcPts val="120"/>
              </a:spcBef>
            </a:pPr>
            <a:fld id="{81D60167-4931-47E6-BA6A-407CBD079E47}" type="slidenum">
              <a:rPr lang="en-AU" smtClean="0"/>
              <a:t>1</a:t>
            </a:fld>
            <a:endParaRPr lang="en-AU" dirty="0"/>
          </a:p>
        </p:txBody>
      </p:sp>
      <p:pic>
        <p:nvPicPr>
          <p:cNvPr id="12" name="Picture 11">
            <a:extLst>
              <a:ext uri="{FF2B5EF4-FFF2-40B4-BE49-F238E27FC236}">
                <a16:creationId xmlns:a16="http://schemas.microsoft.com/office/drawing/2014/main" id="{21D97CE3-D8EE-0706-2FC3-96C2BD340D5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0400" y="8092300"/>
            <a:ext cx="1257300" cy="723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BE21F-B223-0FC4-A0D6-BDFFE377D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3FEB0-7C0D-5D34-44D3-0A8268D481DD}"/>
              </a:ext>
            </a:extLst>
          </p:cNvPr>
          <p:cNvSpPr>
            <a:spLocks noGrp="1"/>
          </p:cNvSpPr>
          <p:nvPr>
            <p:ph type="title"/>
          </p:nvPr>
        </p:nvSpPr>
        <p:spPr/>
        <p:txBody>
          <a:bodyPr/>
          <a:lstStyle/>
          <a:p>
            <a:r>
              <a:rPr lang="en-AU" i="1" dirty="0"/>
              <a:t>Cardiovascular health</a:t>
            </a:r>
            <a:endParaRPr lang="en-AU" dirty="0"/>
          </a:p>
        </p:txBody>
      </p:sp>
      <p:sp>
        <p:nvSpPr>
          <p:cNvPr id="6" name="Text Placeholder 6">
            <a:extLst>
              <a:ext uri="{FF2B5EF4-FFF2-40B4-BE49-F238E27FC236}">
                <a16:creationId xmlns:a16="http://schemas.microsoft.com/office/drawing/2014/main" id="{8404B708-724A-0A9F-E0FE-3650CDE5473E}"/>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14% of Aboriginal and Torres Strait Islander people reported having cardiovascular disease (CVD).</a:t>
            </a:r>
          </a:p>
          <a:p>
            <a:pPr lvl="0"/>
            <a:r>
              <a:rPr lang="en-AU" dirty="0"/>
              <a:t>In 2024, in NSW, Qld, WA, SA and the NT combined, there were 472 notifications of acute rheumatic fever (ARF) for Aboriginal and Torres Strait Islander people. </a:t>
            </a:r>
          </a:p>
          <a:p>
            <a:pPr lvl="0"/>
            <a:r>
              <a:rPr lang="en-AU" dirty="0"/>
              <a:t>In 2023-24, there were 20,169 hospital separations for CVD</a:t>
            </a:r>
            <a:r>
              <a:rPr lang="en-AU" baseline="30000" dirty="0"/>
              <a:t> </a:t>
            </a:r>
            <a:r>
              <a:rPr lang="en-AU" dirty="0"/>
              <a:t>among Aboriginal and Torres Strait Islander people, representing 5.2% of all Aboriginal and Torres Strait Islander hospital separations (excluding dialysis).</a:t>
            </a:r>
          </a:p>
          <a:p>
            <a:pPr lvl="0"/>
            <a:r>
              <a:rPr lang="en-AU" dirty="0"/>
              <a:t>In 2024, ischaemic heart disease (IHD) was the leading specific cause of death for Aboriginal and Torres Strait Islander people living in NSW, Qld, WA, SA and the NT.</a:t>
            </a:r>
          </a:p>
        </p:txBody>
      </p:sp>
      <p:sp>
        <p:nvSpPr>
          <p:cNvPr id="7" name="Text Placeholder 7">
            <a:extLst>
              <a:ext uri="{FF2B5EF4-FFF2-40B4-BE49-F238E27FC236}">
                <a16:creationId xmlns:a16="http://schemas.microsoft.com/office/drawing/2014/main" id="{523C5936-D978-BC2B-E49E-513503CF16A4}"/>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49954761-B761-D758-3D9F-2A41C48A8CD1}"/>
              </a:ext>
            </a:extLst>
          </p:cNvPr>
          <p:cNvGraphicFramePr>
            <a:graphicFrameLocks noGrp="1"/>
          </p:cNvGraphicFramePr>
          <p:nvPr>
            <p:extLst>
              <p:ext uri="{D42A27DB-BD31-4B8C-83A1-F6EECF244321}">
                <p14:modId xmlns:p14="http://schemas.microsoft.com/office/powerpoint/2010/main" val="3262923534"/>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B0FD835C-3896-FDAB-81A6-9AC8ED0B1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56584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0B90-4D3C-483D-A581-CF59959EA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31600-3CC6-533F-02FE-5A24794E34AB}"/>
              </a:ext>
            </a:extLst>
          </p:cNvPr>
          <p:cNvSpPr>
            <a:spLocks noGrp="1"/>
          </p:cNvSpPr>
          <p:nvPr>
            <p:ph type="title"/>
          </p:nvPr>
        </p:nvSpPr>
        <p:spPr/>
        <p:txBody>
          <a:bodyPr/>
          <a:lstStyle/>
          <a:p>
            <a:r>
              <a:rPr lang="en-AU" i="1" dirty="0"/>
              <a:t>Cancer</a:t>
            </a:r>
            <a:endParaRPr lang="en-AU" dirty="0"/>
          </a:p>
        </p:txBody>
      </p:sp>
      <p:sp>
        <p:nvSpPr>
          <p:cNvPr id="6" name="Text Placeholder 6">
            <a:extLst>
              <a:ext uri="{FF2B5EF4-FFF2-40B4-BE49-F238E27FC236}">
                <a16:creationId xmlns:a16="http://schemas.microsoft.com/office/drawing/2014/main" id="{BCB5B152-B301-A1AB-5976-C2A90B2A7FA9}"/>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1.1% of Aboriginal and Torres Strait Islander people reported having neoplasms (including malignant, benign, in situ and of an uncertain nature) as a long-term health condition.</a:t>
            </a:r>
          </a:p>
          <a:p>
            <a:pPr lvl="0"/>
            <a:r>
              <a:rPr lang="en-AU" dirty="0"/>
              <a:t>In 2023–24, there were 14,111 hospital separations with neoplasms (including all types of cancer) as the principal diagnosis, representing 3.7% of all separations (excluding dialysis) among Aboriginal and Torres Strait Islander people.</a:t>
            </a:r>
          </a:p>
          <a:p>
            <a:pPr lvl="0"/>
            <a:r>
              <a:rPr lang="en-AU" dirty="0"/>
              <a:t>In 2024, cancers of the trachea, bronchus and lung combined were the fourth leading cause of death for Aboriginal and Torres Strait Islander people living in NSW, Qld, WA, SA and the NT, being responsible for 329 deaths.</a:t>
            </a:r>
          </a:p>
          <a:p>
            <a:pPr lvl="0"/>
            <a:r>
              <a:rPr lang="en-AU" dirty="0"/>
              <a:t>In 2018, cancer accounted for 9.9% of the total burden of disease among Aboriginal and Torres Strait Islander people.</a:t>
            </a:r>
          </a:p>
        </p:txBody>
      </p:sp>
      <p:sp>
        <p:nvSpPr>
          <p:cNvPr id="7" name="Text Placeholder 7">
            <a:extLst>
              <a:ext uri="{FF2B5EF4-FFF2-40B4-BE49-F238E27FC236}">
                <a16:creationId xmlns:a16="http://schemas.microsoft.com/office/drawing/2014/main" id="{2B086012-A9F1-9CB7-1496-BB6FFFCE0C6B}"/>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021F1DB9-F799-1C28-DC8A-4E4015E303CA}"/>
              </a:ext>
            </a:extLst>
          </p:cNvPr>
          <p:cNvGraphicFramePr>
            <a:graphicFrameLocks noGrp="1"/>
          </p:cNvGraphicFramePr>
          <p:nvPr>
            <p:extLst>
              <p:ext uri="{D42A27DB-BD31-4B8C-83A1-F6EECF244321}">
                <p14:modId xmlns:p14="http://schemas.microsoft.com/office/powerpoint/2010/main" val="3421890683"/>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752571E8-8A01-CE3F-5220-FC42C352F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13933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DDF00-5510-847B-8486-CD92B6BB6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C55CD-98B7-444A-0470-7A42F6C63F5C}"/>
              </a:ext>
            </a:extLst>
          </p:cNvPr>
          <p:cNvSpPr>
            <a:spLocks noGrp="1"/>
          </p:cNvSpPr>
          <p:nvPr>
            <p:ph type="title"/>
          </p:nvPr>
        </p:nvSpPr>
        <p:spPr/>
        <p:txBody>
          <a:bodyPr/>
          <a:lstStyle/>
          <a:p>
            <a:r>
              <a:rPr lang="en-AU" i="1" dirty="0"/>
              <a:t>Diabetes</a:t>
            </a:r>
            <a:br>
              <a:rPr lang="en-AU" dirty="0"/>
            </a:br>
            <a:endParaRPr lang="en-AU" dirty="0"/>
          </a:p>
        </p:txBody>
      </p:sp>
      <p:sp>
        <p:nvSpPr>
          <p:cNvPr id="6" name="Text Placeholder 6">
            <a:extLst>
              <a:ext uri="{FF2B5EF4-FFF2-40B4-BE49-F238E27FC236}">
                <a16:creationId xmlns:a16="http://schemas.microsoft.com/office/drawing/2014/main" id="{F78240D1-455E-BBD0-0525-E214DB5DF72D}"/>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2024, diabetes was the third leading specific cause of death for Aboriginal and Torres Strait Islander people in NSW, Qld, SA, WA and the NT.</a:t>
            </a:r>
          </a:p>
          <a:p>
            <a:pPr lvl="0"/>
            <a:r>
              <a:rPr lang="en-AU" dirty="0"/>
              <a:t>In 2022-23, 7.4% of Aboriginal and Torres Strait Islander people reported having diabetes.</a:t>
            </a:r>
          </a:p>
          <a:p>
            <a:r>
              <a:rPr lang="en-AU" dirty="0"/>
              <a:t>In 2021-22, there were 4,850 potentially preventable hospitalisations of Aboriginal and Torres Strait Islander people for a principal diagnosis of diabetes.</a:t>
            </a:r>
          </a:p>
        </p:txBody>
      </p:sp>
      <p:sp>
        <p:nvSpPr>
          <p:cNvPr id="7" name="Text Placeholder 7">
            <a:extLst>
              <a:ext uri="{FF2B5EF4-FFF2-40B4-BE49-F238E27FC236}">
                <a16:creationId xmlns:a16="http://schemas.microsoft.com/office/drawing/2014/main" id="{222D8300-E8FE-CEAC-D07A-858F60ED4A60}"/>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90B9AA90-4661-DA4C-3987-820F5A3EAD66}"/>
              </a:ext>
            </a:extLst>
          </p:cNvPr>
          <p:cNvGraphicFramePr>
            <a:graphicFrameLocks noGrp="1"/>
          </p:cNvGraphicFramePr>
          <p:nvPr>
            <p:extLst>
              <p:ext uri="{D42A27DB-BD31-4B8C-83A1-F6EECF244321}">
                <p14:modId xmlns:p14="http://schemas.microsoft.com/office/powerpoint/2010/main" val="2398124780"/>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F576D60C-EE3E-336F-3BCA-A05725E0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410037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F2813-538E-6F3C-F0E3-A9A5B4333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F111E-8F13-2543-330A-794B9876115D}"/>
              </a:ext>
            </a:extLst>
          </p:cNvPr>
          <p:cNvSpPr>
            <a:spLocks noGrp="1"/>
          </p:cNvSpPr>
          <p:nvPr>
            <p:ph type="title"/>
          </p:nvPr>
        </p:nvSpPr>
        <p:spPr/>
        <p:txBody>
          <a:bodyPr/>
          <a:lstStyle/>
          <a:p>
            <a:r>
              <a:rPr lang="en-AU" i="1" dirty="0"/>
              <a:t>Kidney health</a:t>
            </a:r>
            <a:br>
              <a:rPr lang="en-AU" dirty="0"/>
            </a:br>
            <a:endParaRPr lang="en-AU" dirty="0"/>
          </a:p>
        </p:txBody>
      </p:sp>
      <p:sp>
        <p:nvSpPr>
          <p:cNvPr id="6" name="Text Placeholder 6">
            <a:extLst>
              <a:ext uri="{FF2B5EF4-FFF2-40B4-BE49-F238E27FC236}">
                <a16:creationId xmlns:a16="http://schemas.microsoft.com/office/drawing/2014/main" id="{9B289619-99DA-F216-DFF2-F08508C2F2E9}"/>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1.4% of Aboriginal and Torres Strait Islander people reported kidney disease as a long-term health condition.</a:t>
            </a:r>
          </a:p>
          <a:p>
            <a:pPr lvl="0"/>
            <a:r>
              <a:rPr lang="en-AU" dirty="0"/>
              <a:t>In 2024, there were 2,249 prevalent dialysis patients in Australia who identified as Aboriginal and/or Torres Strait Islander people.</a:t>
            </a:r>
          </a:p>
          <a:p>
            <a:pPr lvl="0"/>
            <a:r>
              <a:rPr lang="en-AU" dirty="0"/>
              <a:t>In 2024, 362 Aboriginal and Torres Strait Islander people commenced dialysis.</a:t>
            </a:r>
          </a:p>
          <a:p>
            <a:pPr lvl="0"/>
            <a:r>
              <a:rPr lang="en-AU" dirty="0"/>
              <a:t>In 2024, 64 Aboriginal and Torres Strait Islander people received a kidney transplant.</a:t>
            </a:r>
          </a:p>
        </p:txBody>
      </p:sp>
      <p:sp>
        <p:nvSpPr>
          <p:cNvPr id="7" name="Text Placeholder 7">
            <a:extLst>
              <a:ext uri="{FF2B5EF4-FFF2-40B4-BE49-F238E27FC236}">
                <a16:creationId xmlns:a16="http://schemas.microsoft.com/office/drawing/2014/main" id="{0669BD08-1567-A9EC-EC95-EAF09F2A82DD}"/>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6ECF7F67-1AE5-A11B-3BD2-66E8C15BD717}"/>
              </a:ext>
            </a:extLst>
          </p:cNvPr>
          <p:cNvGraphicFramePr>
            <a:graphicFrameLocks noGrp="1"/>
          </p:cNvGraphicFramePr>
          <p:nvPr>
            <p:extLst>
              <p:ext uri="{D42A27DB-BD31-4B8C-83A1-F6EECF244321}">
                <p14:modId xmlns:p14="http://schemas.microsoft.com/office/powerpoint/2010/main" val="174705314"/>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EC99D655-C8CD-0195-3D2E-E7814A49A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401128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78E60-7DC1-C053-1353-405357849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63306-C636-4DC1-5ABF-BBD64118D2DF}"/>
              </a:ext>
            </a:extLst>
          </p:cNvPr>
          <p:cNvSpPr>
            <a:spLocks noGrp="1"/>
          </p:cNvSpPr>
          <p:nvPr>
            <p:ph type="title"/>
          </p:nvPr>
        </p:nvSpPr>
        <p:spPr/>
        <p:txBody>
          <a:bodyPr/>
          <a:lstStyle/>
          <a:p>
            <a:r>
              <a:rPr lang="en-AU" i="1" dirty="0"/>
              <a:t>Respiratory health</a:t>
            </a:r>
            <a:br>
              <a:rPr lang="en-AU" dirty="0"/>
            </a:br>
            <a:endParaRPr lang="en-AU" dirty="0"/>
          </a:p>
        </p:txBody>
      </p:sp>
      <p:sp>
        <p:nvSpPr>
          <p:cNvPr id="6" name="Text Placeholder 6">
            <a:extLst>
              <a:ext uri="{FF2B5EF4-FFF2-40B4-BE49-F238E27FC236}">
                <a16:creationId xmlns:a16="http://schemas.microsoft.com/office/drawing/2014/main" id="{A21C49C3-66C2-093D-C4A7-13742E3C978E}"/>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31% of Aboriginal and Torres Strait Islander people reported having a long-term respiratory condition. </a:t>
            </a:r>
          </a:p>
          <a:p>
            <a:pPr lvl="0"/>
            <a:r>
              <a:rPr lang="en-AU" dirty="0"/>
              <a:t>In 2021, 13% of Aboriginal and Torres Strait Islander people reported having asthma and 2.2% chronic obstructive pulmonary disease (COPD). </a:t>
            </a:r>
          </a:p>
          <a:p>
            <a:pPr lvl="0"/>
            <a:r>
              <a:rPr lang="en-AU" dirty="0"/>
              <a:t>In 2023-24, 9.2% of all Aboriginal and Torres Strait Islander hospital separations (excluding those for dialysis) were for respiratory disease.</a:t>
            </a:r>
          </a:p>
          <a:p>
            <a:pPr lvl="0"/>
            <a:r>
              <a:rPr lang="en-AU" dirty="0"/>
              <a:t>In 2024, chronic lower respiratory disease was the second leading cause of death overall for Aboriginal and Torres Strait Islander people living in NSW, Qld, WA, SA and the NT.</a:t>
            </a:r>
          </a:p>
        </p:txBody>
      </p:sp>
      <p:sp>
        <p:nvSpPr>
          <p:cNvPr id="7" name="Text Placeholder 7">
            <a:extLst>
              <a:ext uri="{FF2B5EF4-FFF2-40B4-BE49-F238E27FC236}">
                <a16:creationId xmlns:a16="http://schemas.microsoft.com/office/drawing/2014/main" id="{A83AF1EB-AD02-7D40-B1FA-827D371EE4CD}"/>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47BEF47C-1079-0B34-832A-E67B75F69BC6}"/>
              </a:ext>
            </a:extLst>
          </p:cNvPr>
          <p:cNvGraphicFramePr>
            <a:graphicFrameLocks noGrp="1"/>
          </p:cNvGraphicFramePr>
          <p:nvPr>
            <p:extLst>
              <p:ext uri="{D42A27DB-BD31-4B8C-83A1-F6EECF244321}">
                <p14:modId xmlns:p14="http://schemas.microsoft.com/office/powerpoint/2010/main" val="3424757927"/>
              </p:ext>
            </p:extLst>
          </p:nvPr>
        </p:nvGraphicFramePr>
        <p:xfrm>
          <a:off x="14247" y="1819422"/>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p>
                      <a:pPr marL="0" marR="0" indent="0" defTabSz="914400"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2: Children are born healthy and strong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17C3EAC0-890B-C5EC-5FD6-60FE94040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126646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021B4-967B-B919-AD78-F412C62F3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CB067-E270-2A37-CF0F-5C92BB9AFA65}"/>
              </a:ext>
            </a:extLst>
          </p:cNvPr>
          <p:cNvSpPr>
            <a:spLocks noGrp="1"/>
          </p:cNvSpPr>
          <p:nvPr>
            <p:ph type="title"/>
          </p:nvPr>
        </p:nvSpPr>
        <p:spPr/>
        <p:txBody>
          <a:bodyPr/>
          <a:lstStyle/>
          <a:p>
            <a:r>
              <a:rPr lang="en-AU" i="1" dirty="0"/>
              <a:t>Eye health</a:t>
            </a:r>
            <a:br>
              <a:rPr lang="en-AU" dirty="0"/>
            </a:br>
            <a:endParaRPr lang="en-AU" dirty="0"/>
          </a:p>
        </p:txBody>
      </p:sp>
      <p:sp>
        <p:nvSpPr>
          <p:cNvPr id="6" name="Text Placeholder 6">
            <a:extLst>
              <a:ext uri="{FF2B5EF4-FFF2-40B4-BE49-F238E27FC236}">
                <a16:creationId xmlns:a16="http://schemas.microsoft.com/office/drawing/2014/main" id="{C6AFA86C-5B8F-D1E9-9347-AB310EB0C4D5}"/>
              </a:ext>
            </a:extLst>
          </p:cNvPr>
          <p:cNvSpPr txBox="1">
            <a:spLocks/>
          </p:cNvSpPr>
          <p:nvPr/>
        </p:nvSpPr>
        <p:spPr>
          <a:xfrm>
            <a:off x="1564298" y="31242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2022-2025, the prevalence of vision impairment in both eyes among Aboriginal and Torres Strait Islander adults aged 50 years and over was 11%.</a:t>
            </a:r>
          </a:p>
          <a:p>
            <a:pPr lvl="0"/>
            <a:r>
              <a:rPr lang="en-AU" dirty="0"/>
              <a:t>In 2022-23, eye and sight problems were reported by 41% of Aboriginal people and 38% of Torres Strait Islander people.</a:t>
            </a:r>
          </a:p>
          <a:p>
            <a:pPr lvl="0"/>
            <a:r>
              <a:rPr lang="en-AU" dirty="0"/>
              <a:t>In 2024, the estimated overall prevalence of trachoma in at-risk communities in WA, SA and the NT combined was 1.5%.</a:t>
            </a:r>
          </a:p>
          <a:p>
            <a:pPr lvl="0"/>
            <a:r>
              <a:rPr lang="en-AU" dirty="0"/>
              <a:t>In 2023-24, hospitalisations for diseases of the eye and adnexa accounted for 2.1% of all Aboriginal and Torres Strait Islander hospital separations (excluding dialysis).</a:t>
            </a:r>
          </a:p>
        </p:txBody>
      </p:sp>
      <p:sp>
        <p:nvSpPr>
          <p:cNvPr id="7" name="Text Placeholder 7">
            <a:extLst>
              <a:ext uri="{FF2B5EF4-FFF2-40B4-BE49-F238E27FC236}">
                <a16:creationId xmlns:a16="http://schemas.microsoft.com/office/drawing/2014/main" id="{2D8F8B3C-C26E-5503-765A-D72CDE154E72}"/>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pic>
        <p:nvPicPr>
          <p:cNvPr id="4" name="Picture 3">
            <a:extLst>
              <a:ext uri="{FF2B5EF4-FFF2-40B4-BE49-F238E27FC236}">
                <a16:creationId xmlns:a16="http://schemas.microsoft.com/office/drawing/2014/main" id="{E5DD90CE-FFCD-22A6-9003-D181FF399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
        <p:nvSpPr>
          <p:cNvPr id="3" name="Text Placeholder 7">
            <a:extLst>
              <a:ext uri="{FF2B5EF4-FFF2-40B4-BE49-F238E27FC236}">
                <a16:creationId xmlns:a16="http://schemas.microsoft.com/office/drawing/2014/main" id="{9F3205DF-8DCC-B0F4-3706-375DA4644334}"/>
              </a:ext>
            </a:extLst>
          </p:cNvPr>
          <p:cNvSpPr txBox="1">
            <a:spLocks/>
          </p:cNvSpPr>
          <p:nvPr/>
        </p:nvSpPr>
        <p:spPr>
          <a:xfrm>
            <a:off x="1275386"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5" name="Table 4">
            <a:extLst>
              <a:ext uri="{FF2B5EF4-FFF2-40B4-BE49-F238E27FC236}">
                <a16:creationId xmlns:a16="http://schemas.microsoft.com/office/drawing/2014/main" id="{6B256287-486B-A09D-7986-CB8C5156BBBD}"/>
              </a:ext>
            </a:extLst>
          </p:cNvPr>
          <p:cNvGraphicFramePr>
            <a:graphicFrameLocks noGrp="1"/>
          </p:cNvGraphicFramePr>
          <p:nvPr>
            <p:extLst>
              <p:ext uri="{D42A27DB-BD31-4B8C-83A1-F6EECF244321}">
                <p14:modId xmlns:p14="http://schemas.microsoft.com/office/powerpoint/2010/main" val="476227375"/>
              </p:ext>
            </p:extLst>
          </p:nvPr>
        </p:nvGraphicFramePr>
        <p:xfrm>
          <a:off x="14247"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8" name="Picture 7">
            <a:extLst>
              <a:ext uri="{FF2B5EF4-FFF2-40B4-BE49-F238E27FC236}">
                <a16:creationId xmlns:a16="http://schemas.microsoft.com/office/drawing/2014/main" id="{FD269A3D-AAC9-F1E7-5A0F-355B353A8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47" y="1914212"/>
            <a:ext cx="811151" cy="811151"/>
          </a:xfrm>
          <a:prstGeom prst="rect">
            <a:avLst/>
          </a:prstGeom>
        </p:spPr>
      </p:pic>
    </p:spTree>
    <p:extLst>
      <p:ext uri="{BB962C8B-B14F-4D97-AF65-F5344CB8AC3E}">
        <p14:creationId xmlns:p14="http://schemas.microsoft.com/office/powerpoint/2010/main" val="320359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5F47E-2880-ED75-0260-B58FA0C6B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DB63C-D47B-45ED-6943-F5C0059D6A6A}"/>
              </a:ext>
            </a:extLst>
          </p:cNvPr>
          <p:cNvSpPr>
            <a:spLocks noGrp="1"/>
          </p:cNvSpPr>
          <p:nvPr>
            <p:ph type="title"/>
          </p:nvPr>
        </p:nvSpPr>
        <p:spPr/>
        <p:txBody>
          <a:bodyPr/>
          <a:lstStyle/>
          <a:p>
            <a:r>
              <a:rPr lang="en-AU" i="1" dirty="0"/>
              <a:t>Ear health and hearing</a:t>
            </a:r>
            <a:br>
              <a:rPr lang="en-AU" dirty="0"/>
            </a:br>
            <a:endParaRPr lang="en-AU" dirty="0"/>
          </a:p>
        </p:txBody>
      </p:sp>
      <p:sp>
        <p:nvSpPr>
          <p:cNvPr id="6" name="Text Placeholder 6">
            <a:extLst>
              <a:ext uri="{FF2B5EF4-FFF2-40B4-BE49-F238E27FC236}">
                <a16:creationId xmlns:a16="http://schemas.microsoft.com/office/drawing/2014/main" id="{EE449CE9-3ABA-9A33-EA9E-1953807F4748}"/>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2022-2025, the prevalence of hearing impairment in both ears among Aboriginal and Torres Strait Islander adults aged 50 years and over was 49%.</a:t>
            </a:r>
          </a:p>
          <a:p>
            <a:pPr lvl="0"/>
            <a:r>
              <a:rPr lang="en-AU" dirty="0"/>
              <a:t>In 2022-23, 13% of Aboriginal and Torres Strait Islander people reported ear and hearing problems.</a:t>
            </a:r>
          </a:p>
          <a:p>
            <a:pPr lvl="0"/>
            <a:r>
              <a:rPr lang="en-AU" dirty="0"/>
              <a:t>In 2023-24, ear-related hospitalisations accounted for 1.2% of all Aboriginal and Torres Strait Islander hospital separations (excluding dialysis).</a:t>
            </a:r>
          </a:p>
        </p:txBody>
      </p:sp>
      <p:sp>
        <p:nvSpPr>
          <p:cNvPr id="7" name="Text Placeholder 7">
            <a:extLst>
              <a:ext uri="{FF2B5EF4-FFF2-40B4-BE49-F238E27FC236}">
                <a16:creationId xmlns:a16="http://schemas.microsoft.com/office/drawing/2014/main" id="{C317B6D9-8F31-2826-2ADC-79BB812BFFAE}"/>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7FEE3B8A-5940-3248-90EA-4D8CAABA8C78}"/>
              </a:ext>
            </a:extLst>
          </p:cNvPr>
          <p:cNvGraphicFramePr>
            <a:graphicFrameLocks noGrp="1"/>
          </p:cNvGraphicFramePr>
          <p:nvPr>
            <p:extLst>
              <p:ext uri="{D42A27DB-BD31-4B8C-83A1-F6EECF244321}">
                <p14:modId xmlns:p14="http://schemas.microsoft.com/office/powerpoint/2010/main" val="2696009823"/>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D4F1DD21-BEC8-06BD-168A-A6605A416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427907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599C-FDA5-2759-A411-27F93B784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262AC-13DA-EE92-DD2A-BD4DC2D6B80D}"/>
              </a:ext>
            </a:extLst>
          </p:cNvPr>
          <p:cNvSpPr>
            <a:spLocks noGrp="1"/>
          </p:cNvSpPr>
          <p:nvPr>
            <p:ph type="title"/>
          </p:nvPr>
        </p:nvSpPr>
        <p:spPr/>
        <p:txBody>
          <a:bodyPr/>
          <a:lstStyle/>
          <a:p>
            <a:r>
              <a:rPr lang="en-AU" i="1" dirty="0"/>
              <a:t>Oral health</a:t>
            </a:r>
            <a:br>
              <a:rPr lang="en-AU" dirty="0"/>
            </a:br>
            <a:endParaRPr lang="en-AU" dirty="0"/>
          </a:p>
        </p:txBody>
      </p:sp>
      <p:sp>
        <p:nvSpPr>
          <p:cNvPr id="6" name="Text Placeholder 6">
            <a:extLst>
              <a:ext uri="{FF2B5EF4-FFF2-40B4-BE49-F238E27FC236}">
                <a16:creationId xmlns:a16="http://schemas.microsoft.com/office/drawing/2014/main" id="{18CB8AD1-817D-5986-9339-11BC6EAFA4E6}"/>
              </a:ext>
            </a:extLst>
          </p:cNvPr>
          <p:cNvSpPr txBox="1">
            <a:spLocks/>
          </p:cNvSpPr>
          <p:nvPr/>
        </p:nvSpPr>
        <p:spPr>
          <a:xfrm>
            <a:off x="1564298" y="31242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2012-2014, 61% of Aboriginal and Torres Strait Islander children aged 5-10 years had experienced tooth decay in their baby teeth, and 36% of Aboriginal and Torres Strait Islander children aged 6-14 years had experienced tooth decay in their permanent teeth.</a:t>
            </a:r>
          </a:p>
          <a:p>
            <a:pPr lvl="0"/>
            <a:r>
              <a:rPr lang="en-AU" dirty="0"/>
              <a:t>In 2017-18, 7.1% of Aboriginal and Torres Strait Islander people aged 15 years and over had complete tooth loss.</a:t>
            </a:r>
          </a:p>
          <a:p>
            <a:r>
              <a:rPr lang="en-AU" dirty="0"/>
              <a:t>In 2023-24, there were 5,679 potentially preventable hospitalisations for dental conditions </a:t>
            </a:r>
          </a:p>
        </p:txBody>
      </p:sp>
      <p:sp>
        <p:nvSpPr>
          <p:cNvPr id="7" name="Text Placeholder 7">
            <a:extLst>
              <a:ext uri="{FF2B5EF4-FFF2-40B4-BE49-F238E27FC236}">
                <a16:creationId xmlns:a16="http://schemas.microsoft.com/office/drawing/2014/main" id="{05032BEA-9CE8-0C44-BD38-90794091A226}"/>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pic>
        <p:nvPicPr>
          <p:cNvPr id="4" name="Picture 3">
            <a:extLst>
              <a:ext uri="{FF2B5EF4-FFF2-40B4-BE49-F238E27FC236}">
                <a16:creationId xmlns:a16="http://schemas.microsoft.com/office/drawing/2014/main" id="{6577E60E-55FD-9EC1-74B3-A865BED49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
        <p:nvSpPr>
          <p:cNvPr id="5" name="Text Placeholder 7">
            <a:extLst>
              <a:ext uri="{FF2B5EF4-FFF2-40B4-BE49-F238E27FC236}">
                <a16:creationId xmlns:a16="http://schemas.microsoft.com/office/drawing/2014/main" id="{DB495D46-F0B1-E7D0-360A-26888AD5D3E0}"/>
              </a:ext>
            </a:extLst>
          </p:cNvPr>
          <p:cNvSpPr txBox="1">
            <a:spLocks/>
          </p:cNvSpPr>
          <p:nvPr/>
        </p:nvSpPr>
        <p:spPr>
          <a:xfrm>
            <a:off x="1275386" y="1826103"/>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8" name="Table 7">
            <a:extLst>
              <a:ext uri="{FF2B5EF4-FFF2-40B4-BE49-F238E27FC236}">
                <a16:creationId xmlns:a16="http://schemas.microsoft.com/office/drawing/2014/main" id="{436CD9D3-B104-5DF4-BE77-6C3A66A71C0F}"/>
              </a:ext>
            </a:extLst>
          </p:cNvPr>
          <p:cNvGraphicFramePr>
            <a:graphicFrameLocks noGrp="1"/>
          </p:cNvGraphicFramePr>
          <p:nvPr>
            <p:extLst>
              <p:ext uri="{D42A27DB-BD31-4B8C-83A1-F6EECF244321}">
                <p14:modId xmlns:p14="http://schemas.microsoft.com/office/powerpoint/2010/main" val="2274744815"/>
              </p:ext>
            </p:extLst>
          </p:nvPr>
        </p:nvGraphicFramePr>
        <p:xfrm>
          <a:off x="14247" y="1835481"/>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9" name="Picture 8">
            <a:extLst>
              <a:ext uri="{FF2B5EF4-FFF2-40B4-BE49-F238E27FC236}">
                <a16:creationId xmlns:a16="http://schemas.microsoft.com/office/drawing/2014/main" id="{11D3C3CC-2463-F199-FE9E-8196336F7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47" y="1920893"/>
            <a:ext cx="811151" cy="811151"/>
          </a:xfrm>
          <a:prstGeom prst="rect">
            <a:avLst/>
          </a:prstGeom>
        </p:spPr>
      </p:pic>
    </p:spTree>
    <p:extLst>
      <p:ext uri="{BB962C8B-B14F-4D97-AF65-F5344CB8AC3E}">
        <p14:creationId xmlns:p14="http://schemas.microsoft.com/office/powerpoint/2010/main" val="121329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B30C5-8452-2798-A450-48BFC8411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A5198-BFB6-C4C6-824A-2F31DF10E870}"/>
              </a:ext>
            </a:extLst>
          </p:cNvPr>
          <p:cNvSpPr>
            <a:spLocks noGrp="1"/>
          </p:cNvSpPr>
          <p:nvPr>
            <p:ph type="title"/>
          </p:nvPr>
        </p:nvSpPr>
        <p:spPr/>
        <p:txBody>
          <a:bodyPr/>
          <a:lstStyle/>
          <a:p>
            <a:r>
              <a:rPr lang="en-AU" i="1" dirty="0"/>
              <a:t>Disability</a:t>
            </a:r>
            <a:br>
              <a:rPr lang="en-AU" dirty="0"/>
            </a:br>
            <a:endParaRPr lang="en-AU" dirty="0"/>
          </a:p>
        </p:txBody>
      </p:sp>
      <p:sp>
        <p:nvSpPr>
          <p:cNvPr id="6" name="Text Placeholder 6">
            <a:extLst>
              <a:ext uri="{FF2B5EF4-FFF2-40B4-BE49-F238E27FC236}">
                <a16:creationId xmlns:a16="http://schemas.microsoft.com/office/drawing/2014/main" id="{E3B4F291-EABC-FF7C-34FC-1899EDE6F68E}"/>
              </a:ext>
            </a:extLst>
          </p:cNvPr>
          <p:cNvSpPr txBox="1">
            <a:spLocks/>
          </p:cNvSpPr>
          <p:nvPr/>
        </p:nvSpPr>
        <p:spPr>
          <a:xfrm>
            <a:off x="1536202"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38% of Aboriginal people and 29% of Torres Strait Islander people reported having a disability or restrictive long-term health condition.</a:t>
            </a:r>
          </a:p>
          <a:p>
            <a:pPr lvl="0"/>
            <a:r>
              <a:rPr lang="en-AU" dirty="0"/>
              <a:t>In 2022-23, 7.0% of Aboriginal people and 5.9% of Torres Strait Islander people reported a profound or severe disability. </a:t>
            </a:r>
          </a:p>
          <a:p>
            <a:pPr lvl="0"/>
            <a:r>
              <a:rPr lang="en-AU" dirty="0"/>
              <a:t>In 2022, 71% of Aboriginal and Torres Strait Islander people with disability, aged 5 years and over, reported having a schooling or employment restriction.</a:t>
            </a:r>
          </a:p>
          <a:p>
            <a:pPr lvl="0"/>
            <a:r>
              <a:rPr lang="en-AU" dirty="0"/>
              <a:t>In the 2021 Census, 8.2% of Aboriginal and Torres Strait Islander people reported a need for assistance with either self-care, mobility or communication.</a:t>
            </a:r>
          </a:p>
          <a:p>
            <a:pPr lvl="0"/>
            <a:endParaRPr lang="en-AU" dirty="0"/>
          </a:p>
        </p:txBody>
      </p:sp>
      <p:sp>
        <p:nvSpPr>
          <p:cNvPr id="7" name="Text Placeholder 7">
            <a:extLst>
              <a:ext uri="{FF2B5EF4-FFF2-40B4-BE49-F238E27FC236}">
                <a16:creationId xmlns:a16="http://schemas.microsoft.com/office/drawing/2014/main" id="{8A8D87AB-A8C5-1CC8-6391-479B45592B38}"/>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pic>
        <p:nvPicPr>
          <p:cNvPr id="4" name="Picture 3">
            <a:extLst>
              <a:ext uri="{FF2B5EF4-FFF2-40B4-BE49-F238E27FC236}">
                <a16:creationId xmlns:a16="http://schemas.microsoft.com/office/drawing/2014/main" id="{73F880D0-7712-1196-19E1-C664928A1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
        <p:nvSpPr>
          <p:cNvPr id="3" name="Text Placeholder 7">
            <a:extLst>
              <a:ext uri="{FF2B5EF4-FFF2-40B4-BE49-F238E27FC236}">
                <a16:creationId xmlns:a16="http://schemas.microsoft.com/office/drawing/2014/main" id="{052FF2B8-8D39-CA9B-33EA-34098EBE9F1A}"/>
              </a:ext>
            </a:extLst>
          </p:cNvPr>
          <p:cNvSpPr txBox="1">
            <a:spLocks/>
          </p:cNvSpPr>
          <p:nvPr/>
        </p:nvSpPr>
        <p:spPr>
          <a:xfrm>
            <a:off x="1273502" y="1829537"/>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5" name="Table 4">
            <a:extLst>
              <a:ext uri="{FF2B5EF4-FFF2-40B4-BE49-F238E27FC236}">
                <a16:creationId xmlns:a16="http://schemas.microsoft.com/office/drawing/2014/main" id="{7D76E5C8-BB71-1748-51D1-A126714A0D89}"/>
              </a:ext>
            </a:extLst>
          </p:cNvPr>
          <p:cNvGraphicFramePr>
            <a:graphicFrameLocks noGrp="1"/>
          </p:cNvGraphicFramePr>
          <p:nvPr>
            <p:extLst>
              <p:ext uri="{D42A27DB-BD31-4B8C-83A1-F6EECF244321}">
                <p14:modId xmlns:p14="http://schemas.microsoft.com/office/powerpoint/2010/main" val="4074402303"/>
              </p:ext>
            </p:extLst>
          </p:nvPr>
        </p:nvGraphicFramePr>
        <p:xfrm>
          <a:off x="12363" y="1838915"/>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8" name="Picture 7">
            <a:extLst>
              <a:ext uri="{FF2B5EF4-FFF2-40B4-BE49-F238E27FC236}">
                <a16:creationId xmlns:a16="http://schemas.microsoft.com/office/drawing/2014/main" id="{1A59C0D7-D02D-F091-3FFE-97BF44FB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63" y="1924327"/>
            <a:ext cx="811151" cy="811151"/>
          </a:xfrm>
          <a:prstGeom prst="rect">
            <a:avLst/>
          </a:prstGeom>
        </p:spPr>
      </p:pic>
    </p:spTree>
    <p:extLst>
      <p:ext uri="{BB962C8B-B14F-4D97-AF65-F5344CB8AC3E}">
        <p14:creationId xmlns:p14="http://schemas.microsoft.com/office/powerpoint/2010/main" val="148854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5E13-F744-72F2-0E90-DE0793D9C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80972-43BF-94C7-57DA-A8FF90A35539}"/>
              </a:ext>
            </a:extLst>
          </p:cNvPr>
          <p:cNvSpPr>
            <a:spLocks noGrp="1"/>
          </p:cNvSpPr>
          <p:nvPr>
            <p:ph type="title"/>
          </p:nvPr>
        </p:nvSpPr>
        <p:spPr/>
        <p:txBody>
          <a:bodyPr/>
          <a:lstStyle/>
          <a:p>
            <a:r>
              <a:rPr lang="en-AU" i="1" dirty="0"/>
              <a:t>Nutrition, physical activity and bodyweight</a:t>
            </a:r>
            <a:endParaRPr lang="en-AU" dirty="0"/>
          </a:p>
        </p:txBody>
      </p:sp>
      <p:sp>
        <p:nvSpPr>
          <p:cNvPr id="6" name="Text Placeholder 6">
            <a:extLst>
              <a:ext uri="{FF2B5EF4-FFF2-40B4-BE49-F238E27FC236}">
                <a16:creationId xmlns:a16="http://schemas.microsoft.com/office/drawing/2014/main" id="{088EFCE2-5FC6-B5AD-199F-0DBE49B9A2C5}"/>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the 2022–23 NATSIHS, 35% of Aboriginal and Torres Strait Islander people aged 15 years and over met the recommended fruit intake guidelines, and 5.3% met the recommended vegetable intake guidelines.</a:t>
            </a:r>
          </a:p>
          <a:p>
            <a:pPr lvl="0"/>
            <a:r>
              <a:rPr lang="en-AU" dirty="0"/>
              <a:t>In the 2018–19 NATSIHS, 87% of Aboriginal and Torres Strait Islander children aged 0–2 years had been breastfed.</a:t>
            </a:r>
          </a:p>
          <a:p>
            <a:pPr lvl="0"/>
            <a:r>
              <a:rPr lang="en-AU" dirty="0"/>
              <a:t>In the 2022–23 NATSIHS, 17% of people aged 15 years and over in non-remote areas met the recommended guidelines for weekly physical activity.</a:t>
            </a:r>
          </a:p>
          <a:p>
            <a:pPr lvl="0"/>
            <a:r>
              <a:rPr lang="en-AU" dirty="0"/>
              <a:t>In the 2022–23 NATSIHS, 68% of people aged 15 years and over were overweight or obese.</a:t>
            </a:r>
          </a:p>
          <a:p>
            <a:pPr lvl="0"/>
            <a:endParaRPr lang="en-AU" dirty="0"/>
          </a:p>
        </p:txBody>
      </p:sp>
      <p:sp>
        <p:nvSpPr>
          <p:cNvPr id="7" name="Text Placeholder 7">
            <a:extLst>
              <a:ext uri="{FF2B5EF4-FFF2-40B4-BE49-F238E27FC236}">
                <a16:creationId xmlns:a16="http://schemas.microsoft.com/office/drawing/2014/main" id="{DC1773D2-ED63-FA9A-BE04-FB45EEA07A45}"/>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6FA19837-B0C7-CD67-1C6A-6D12CD88C8AD}"/>
              </a:ext>
            </a:extLst>
          </p:cNvPr>
          <p:cNvGraphicFramePr>
            <a:graphicFrameLocks noGrp="1"/>
          </p:cNvGraphicFramePr>
          <p:nvPr>
            <p:extLst>
              <p:ext uri="{D42A27DB-BD31-4B8C-83A1-F6EECF244321}">
                <p14:modId xmlns:p14="http://schemas.microsoft.com/office/powerpoint/2010/main" val="3854841022"/>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CC7D5153-2629-B583-1A35-691482AB4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276741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US" dirty="0"/>
              <a:t>Australian Indigenous Health</a:t>
            </a:r>
            <a:r>
              <a:rPr lang="en-US" i="1" dirty="0"/>
              <a:t>InfoNet</a:t>
            </a:r>
            <a:endParaRPr lang="en-AU" i="1" dirty="0"/>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49400" y="1828800"/>
            <a:ext cx="13449300" cy="5562600"/>
          </a:xfrm>
        </p:spPr>
        <p:txBody>
          <a:bodyPr lIns="0" tIns="0" rIns="0" bIns="0"/>
          <a:lstStyle/>
          <a:p>
            <a:pPr marL="0" indent="0" algn="l">
              <a:buNone/>
            </a:pPr>
            <a:r>
              <a:rPr lang="en-US" dirty="0"/>
              <a:t>The mandate of the Australian Indigenous Health</a:t>
            </a:r>
            <a:r>
              <a:rPr lang="en-US" i="1" dirty="0"/>
              <a:t>InfoNet </a:t>
            </a:r>
            <a:r>
              <a:rPr lang="en-US" dirty="0"/>
              <a:t>(Health</a:t>
            </a:r>
            <a:r>
              <a:rPr lang="en-US" i="1" dirty="0"/>
              <a:t>InfoNet</a:t>
            </a:r>
            <a:r>
              <a:rPr lang="en-US" dirty="0"/>
              <a:t>) is to contribute to improvements in Aboriginal and Torres Strait Islander health by making relevant, high-quality knowledge and information easily accessible to policy makers, health service providers, program managers, clinicians and other health professionals (including Aboriginal and Torres Strait Islander Health Workers and Health Practitioners) and researchers. </a:t>
            </a:r>
          </a:p>
          <a:p>
            <a:pPr marL="0" indent="0" algn="l">
              <a:buNone/>
            </a:pPr>
            <a:r>
              <a:rPr lang="en-US" dirty="0"/>
              <a:t>The Health</a:t>
            </a:r>
            <a:r>
              <a:rPr lang="en-US" i="1" dirty="0"/>
              <a:t>InfoNet</a:t>
            </a:r>
            <a:r>
              <a:rPr lang="en-US" dirty="0"/>
              <a:t> also provides easy-to-read and summarised material for students and the general community.</a:t>
            </a:r>
          </a:p>
          <a:p>
            <a:pPr marL="0" indent="0" algn="l">
              <a:buNone/>
            </a:pPr>
            <a:r>
              <a:rPr lang="en-US" dirty="0"/>
              <a:t>The Health</a:t>
            </a:r>
            <a:r>
              <a:rPr lang="en-US" i="1" dirty="0"/>
              <a:t>InfoNet</a:t>
            </a:r>
            <a:r>
              <a:rPr lang="en-US" dirty="0"/>
              <a:t> achieves its commitment by compiling and disseminating the results (and other relevant knowledge and information) about various Aboriginal and Torres Strait Islander health topics, mainly via Health</a:t>
            </a:r>
            <a:r>
              <a:rPr lang="en-US" i="1" dirty="0"/>
              <a:t>InfoNet</a:t>
            </a:r>
            <a:r>
              <a:rPr lang="en-US" dirty="0"/>
              <a:t> websites (</a:t>
            </a:r>
            <a:r>
              <a:rPr lang="en-US" dirty="0">
                <a:solidFill>
                  <a:srgbClr val="98CA3C"/>
                </a:solidFill>
                <a:hlinkClick r:id="rId2">
                  <a:extLst>
                    <a:ext uri="{A12FA001-AC4F-418D-AE19-62706E023703}">
                      <ahyp:hlinkClr xmlns:ahyp="http://schemas.microsoft.com/office/drawing/2018/hyperlinkcolor" val="tx"/>
                    </a:ext>
                  </a:extLst>
                </a:hlinkClick>
              </a:rPr>
              <a:t>https://healthinfonet.ecu.edu.au</a:t>
            </a:r>
            <a:r>
              <a:rPr lang="en-US" dirty="0"/>
              <a:t>), the Alcohol and Other Drugs Knowledge Centre (</a:t>
            </a:r>
            <a:r>
              <a:rPr lang="en-US" dirty="0">
                <a:solidFill>
                  <a:srgbClr val="98CA3C"/>
                </a:solidFill>
                <a:hlinkClick r:id="rId3">
                  <a:extLst>
                    <a:ext uri="{A12FA001-AC4F-418D-AE19-62706E023703}">
                      <ahyp:hlinkClr xmlns:ahyp="http://schemas.microsoft.com/office/drawing/2018/hyperlinkcolor" val="tx"/>
                    </a:ext>
                  </a:extLst>
                </a:hlinkClick>
              </a:rPr>
              <a:t>https://aodknowledgecentre.ecu.edu.au</a:t>
            </a:r>
            <a:r>
              <a:rPr lang="en-US" dirty="0"/>
              <a:t>), Tackling Indigenous Smoking (</a:t>
            </a:r>
            <a:r>
              <a:rPr lang="en-US" dirty="0">
                <a:solidFill>
                  <a:srgbClr val="98CA3C"/>
                </a:solidFill>
                <a:hlinkClick r:id="rId4">
                  <a:extLst>
                    <a:ext uri="{A12FA001-AC4F-418D-AE19-62706E023703}">
                      <ahyp:hlinkClr xmlns:ahyp="http://schemas.microsoft.com/office/drawing/2018/hyperlinkcolor" val="tx"/>
                    </a:ext>
                  </a:extLst>
                </a:hlinkClick>
              </a:rPr>
              <a:t>https://tacklingsmoking.org.au</a:t>
            </a:r>
            <a:r>
              <a:rPr lang="en-US" dirty="0"/>
              <a:t>) and WellMob (</a:t>
            </a:r>
            <a:r>
              <a:rPr lang="en-US" dirty="0">
                <a:solidFill>
                  <a:srgbClr val="98CA3C"/>
                </a:solidFill>
                <a:hlinkClick r:id="rId5">
                  <a:extLst>
                    <a:ext uri="{A12FA001-AC4F-418D-AE19-62706E023703}">
                      <ahyp:hlinkClr xmlns:ahyp="http://schemas.microsoft.com/office/drawing/2018/hyperlinkcolor" val="tx"/>
                    </a:ext>
                  </a:extLst>
                </a:hlinkClick>
              </a:rPr>
              <a:t>https://wellmob.org.au</a:t>
            </a:r>
            <a:r>
              <a:rPr lang="en-US" dirty="0"/>
              <a:t>). </a:t>
            </a:r>
          </a:p>
          <a:p>
            <a:pPr marL="0" indent="0" algn="l">
              <a:buNone/>
            </a:pPr>
            <a:r>
              <a:rPr lang="en-US" dirty="0"/>
              <a:t>The research involves analysis and synthesis of data and other information obtained from academic, professional, government and other sources. The Health</a:t>
            </a:r>
            <a:r>
              <a:rPr lang="en-US" i="1" dirty="0"/>
              <a:t>InfoNet</a:t>
            </a:r>
            <a:r>
              <a:rPr lang="en-US" dirty="0"/>
              <a:t>’s work in knowledge exchange aims to facilitate the transfer of pure and applied research into policy and practice to address the needs of a wide range of users.</a:t>
            </a:r>
          </a:p>
          <a:p>
            <a:pPr marL="0" indent="0" algn="l">
              <a:buNone/>
            </a:pPr>
            <a:r>
              <a:rPr lang="en-US" sz="2000" dirty="0">
                <a:latin typeface="Source Sans Pro" panose="020B0503030403020204" pitchFamily="34" charset="0"/>
              </a:rPr>
              <a:t>We acknowledge and pay our deepest respects to Elders past, present and emerging throughout the country. In particular, we pay our respects to the </a:t>
            </a:r>
            <a:r>
              <a:rPr lang="en-US" sz="2000" dirty="0" err="1">
                <a:latin typeface="Source Sans Pro" panose="020B0503030403020204" pitchFamily="34" charset="0"/>
              </a:rPr>
              <a:t>Whadjuk</a:t>
            </a:r>
            <a:r>
              <a:rPr lang="en-US" sz="2000" dirty="0">
                <a:latin typeface="Source Sans Pro" panose="020B0503030403020204" pitchFamily="34" charset="0"/>
              </a:rPr>
              <a:t> </a:t>
            </a:r>
            <a:r>
              <a:rPr lang="en-US" sz="2000" dirty="0" err="1">
                <a:latin typeface="Source Sans Pro" panose="020B0503030403020204" pitchFamily="34" charset="0"/>
              </a:rPr>
              <a:t>Noongar</a:t>
            </a:r>
            <a:r>
              <a:rPr lang="en-US" sz="2000" dirty="0">
                <a:latin typeface="Source Sans Pro" panose="020B0503030403020204" pitchFamily="34" charset="0"/>
              </a:rPr>
              <a:t> peoples of Western Australia on whose Country our offices are located (</a:t>
            </a:r>
            <a:r>
              <a:rPr lang="en-US" sz="2000" dirty="0">
                <a:solidFill>
                  <a:srgbClr val="98CA3C"/>
                </a:solidFill>
                <a:latin typeface="Source Sans Pro" panose="020B0503030403020204" pitchFamily="34" charset="0"/>
                <a:hlinkClick r:id="rId6">
                  <a:extLst>
                    <a:ext uri="{A12FA001-AC4F-418D-AE19-62706E023703}">
                      <ahyp:hlinkClr xmlns:ahyp="http://schemas.microsoft.com/office/drawing/2018/hyperlinkcolor" val="tx"/>
                    </a:ext>
                  </a:extLst>
                </a:hlinkClick>
              </a:rPr>
              <a:t>https://healthinfonet.ecu.edu.au/acknowledging-country</a:t>
            </a:r>
            <a:r>
              <a:rPr lang="en-US" sz="2000" dirty="0">
                <a:latin typeface="Source Sans Pro" panose="020B0503030403020204" pitchFamily="34" charset="0"/>
              </a:rPr>
              <a:t>).</a:t>
            </a:r>
          </a:p>
          <a:p>
            <a:pPr marL="0" indent="0" algn="l">
              <a:buNone/>
            </a:pPr>
            <a:endParaRPr lang="en-US" dirty="0"/>
          </a:p>
        </p:txBody>
      </p:sp>
    </p:spTree>
    <p:extLst>
      <p:ext uri="{BB962C8B-B14F-4D97-AF65-F5344CB8AC3E}">
        <p14:creationId xmlns:p14="http://schemas.microsoft.com/office/powerpoint/2010/main" val="17915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AD769-2C65-7E8D-F46E-08E59132D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5785E-5638-137F-714F-2A673410AC35}"/>
              </a:ext>
            </a:extLst>
          </p:cNvPr>
          <p:cNvSpPr>
            <a:spLocks noGrp="1"/>
          </p:cNvSpPr>
          <p:nvPr>
            <p:ph type="title"/>
          </p:nvPr>
        </p:nvSpPr>
        <p:spPr/>
        <p:txBody>
          <a:bodyPr/>
          <a:lstStyle/>
          <a:p>
            <a:r>
              <a:rPr lang="en-AU" i="1" dirty="0"/>
              <a:t>Tobacco and e-cigarette use</a:t>
            </a:r>
            <a:br>
              <a:rPr lang="en-AU" dirty="0"/>
            </a:br>
            <a:endParaRPr lang="en-AU" dirty="0"/>
          </a:p>
        </p:txBody>
      </p:sp>
      <p:sp>
        <p:nvSpPr>
          <p:cNvPr id="6" name="Text Placeholder 6">
            <a:extLst>
              <a:ext uri="{FF2B5EF4-FFF2-40B4-BE49-F238E27FC236}">
                <a16:creationId xmlns:a16="http://schemas.microsoft.com/office/drawing/2014/main" id="{A34735A1-7E8C-3E97-0BE9-5984D2759EB3}"/>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29% of Aboriginal and Torres Strait Islander people aged 15 years and over reported they smoked daily, a reduction from levels reported in 2018-19 (37%).</a:t>
            </a:r>
          </a:p>
          <a:p>
            <a:pPr lvl="0"/>
            <a:r>
              <a:rPr lang="en-AU" dirty="0"/>
              <a:t>In 2023, 38% of Aboriginal and Torres Strait Islander mothers reported smoking during pregnancy.</a:t>
            </a:r>
          </a:p>
          <a:p>
            <a:pPr lvl="0"/>
            <a:r>
              <a:rPr lang="en-AU" dirty="0"/>
              <a:t>In 2018, tobacco use was the leading risk factor contributing to the burden of disease among Aboriginal and Torres Strait Islander people, responsible for 12% of the total burden of disease.</a:t>
            </a:r>
          </a:p>
          <a:p>
            <a:pPr lvl="0"/>
            <a:r>
              <a:rPr lang="en-AU" dirty="0"/>
              <a:t>In 2022-23, 24% of Aboriginal and Torres Strait Islander people aged 15 years and over had ever used an e-cigarette and 8.3% currently used an e-cigarette.</a:t>
            </a:r>
          </a:p>
          <a:p>
            <a:pPr lvl="0"/>
            <a:endParaRPr lang="en-AU" dirty="0"/>
          </a:p>
        </p:txBody>
      </p:sp>
      <p:sp>
        <p:nvSpPr>
          <p:cNvPr id="7" name="Text Placeholder 7">
            <a:extLst>
              <a:ext uri="{FF2B5EF4-FFF2-40B4-BE49-F238E27FC236}">
                <a16:creationId xmlns:a16="http://schemas.microsoft.com/office/drawing/2014/main" id="{13ACCFA0-D6D1-46D1-E2D2-32F8A66D07DB}"/>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2844ABE0-A352-8333-24F5-071724808D11}"/>
              </a:ext>
            </a:extLst>
          </p:cNvPr>
          <p:cNvGraphicFramePr>
            <a:graphicFrameLocks noGrp="1"/>
          </p:cNvGraphicFramePr>
          <p:nvPr>
            <p:extLst>
              <p:ext uri="{D42A27DB-BD31-4B8C-83A1-F6EECF244321}">
                <p14:modId xmlns:p14="http://schemas.microsoft.com/office/powerpoint/2010/main" val="3233250964"/>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a:t>
                      </a:r>
                    </a:p>
                    <a:p>
                      <a:pPr marL="0" marR="0" indent="0" defTabSz="914400"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2: Children are born healthy and strong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26733E60-8AC4-FB86-FFBC-849AC474D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62573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EBFBF-6B11-D89B-7392-88D079975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95EB0-A66B-CF7A-F1C7-94BB2AA174D2}"/>
              </a:ext>
            </a:extLst>
          </p:cNvPr>
          <p:cNvSpPr>
            <a:spLocks noGrp="1"/>
          </p:cNvSpPr>
          <p:nvPr>
            <p:ph type="title"/>
          </p:nvPr>
        </p:nvSpPr>
        <p:spPr/>
        <p:txBody>
          <a:bodyPr/>
          <a:lstStyle/>
          <a:p>
            <a:r>
              <a:rPr lang="en-AU" i="1" dirty="0"/>
              <a:t>Alcohol use</a:t>
            </a:r>
            <a:endParaRPr lang="en-AU" dirty="0"/>
          </a:p>
        </p:txBody>
      </p:sp>
      <p:sp>
        <p:nvSpPr>
          <p:cNvPr id="6" name="Text Placeholder 6">
            <a:extLst>
              <a:ext uri="{FF2B5EF4-FFF2-40B4-BE49-F238E27FC236}">
                <a16:creationId xmlns:a16="http://schemas.microsoft.com/office/drawing/2014/main" id="{8B064895-2D35-7B5C-7021-ADDA5D4759ED}"/>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62% of Aboriginal and Torres Strait Islander adults did not exceed the 2020 Australian adult alcohol guideline.</a:t>
            </a:r>
          </a:p>
          <a:p>
            <a:pPr lvl="0"/>
            <a:r>
              <a:rPr lang="en-AU" dirty="0"/>
              <a:t>In 2022-23, 36% of Aboriginal and Torres Strait Islander adults exceeded the 2020 Australian adult alcohol guideline.</a:t>
            </a:r>
          </a:p>
          <a:p>
            <a:pPr lvl="0"/>
            <a:r>
              <a:rPr lang="en-AU" dirty="0"/>
              <a:t>In 2023, 86% of pregnant Aboriginal and Torres Strait Islander people self-reported not consuming alcohol during the first 20 weeks of pregnancy, increasing to 90% after 20 weeks.</a:t>
            </a:r>
          </a:p>
          <a:p>
            <a:pPr lvl="0"/>
            <a:r>
              <a:rPr lang="en-AU" dirty="0"/>
              <a:t>In 2023-24, alcohol was the main drug of concern for 36% of Aboriginal and Torres Strait Islander people who sought treatment for their own alcohol and other drugs (AOD) use.</a:t>
            </a:r>
          </a:p>
          <a:p>
            <a:pPr lvl="0"/>
            <a:endParaRPr lang="en-AU" dirty="0"/>
          </a:p>
        </p:txBody>
      </p:sp>
      <p:sp>
        <p:nvSpPr>
          <p:cNvPr id="7" name="Text Placeholder 7">
            <a:extLst>
              <a:ext uri="{FF2B5EF4-FFF2-40B4-BE49-F238E27FC236}">
                <a16:creationId xmlns:a16="http://schemas.microsoft.com/office/drawing/2014/main" id="{792A5E84-4C2B-9A52-F01C-403B930180CB}"/>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F83F3B65-C41B-0B5B-C8AA-97FC61C6BA48}"/>
              </a:ext>
            </a:extLst>
          </p:cNvPr>
          <p:cNvGraphicFramePr>
            <a:graphicFrameLocks noGrp="1"/>
          </p:cNvGraphicFramePr>
          <p:nvPr>
            <p:extLst>
              <p:ext uri="{D42A27DB-BD31-4B8C-83A1-F6EECF244321}">
                <p14:modId xmlns:p14="http://schemas.microsoft.com/office/powerpoint/2010/main" val="3698448693"/>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CFE0E758-5093-25E1-370C-8CE683936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44207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B7B41-81F2-48D5-4BD0-AC63434B6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A1993-0C40-AC4A-8BA3-B65BC18716B0}"/>
              </a:ext>
            </a:extLst>
          </p:cNvPr>
          <p:cNvSpPr>
            <a:spLocks noGrp="1"/>
          </p:cNvSpPr>
          <p:nvPr>
            <p:ph type="title"/>
          </p:nvPr>
        </p:nvSpPr>
        <p:spPr/>
        <p:txBody>
          <a:bodyPr/>
          <a:lstStyle/>
          <a:p>
            <a:r>
              <a:rPr lang="en-AU" i="1" dirty="0"/>
              <a:t>Illicit drug and volatile substance use</a:t>
            </a:r>
            <a:endParaRPr lang="en-AU" dirty="0"/>
          </a:p>
        </p:txBody>
      </p:sp>
      <p:sp>
        <p:nvSpPr>
          <p:cNvPr id="6" name="Text Placeholder 6">
            <a:extLst>
              <a:ext uri="{FF2B5EF4-FFF2-40B4-BE49-F238E27FC236}">
                <a16:creationId xmlns:a16="http://schemas.microsoft.com/office/drawing/2014/main" id="{FA8E5BAB-BD5B-1EFE-27F8-6DFC8AF23018}"/>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27% of Aboriginal and Torres Strait Islander people aged 15 years and over reported they had used an illicit substance in the previous 12 months. </a:t>
            </a:r>
          </a:p>
          <a:p>
            <a:pPr lvl="0"/>
            <a:r>
              <a:rPr lang="en-AU" dirty="0"/>
              <a:t>In 2018, illicit drug use contributed to 6.9% of the total burden of disease among Aboriginal and Torres Strait Islander people.</a:t>
            </a:r>
          </a:p>
          <a:p>
            <a:pPr lvl="0"/>
            <a:r>
              <a:rPr lang="en-AU" dirty="0"/>
              <a:t>In 2023–24, 0.8% of Aboriginal and Torres Strait Islander people aged 10 years and over identified volatile solvents as the main drug they sought treatment for in publicly funded AOD services.</a:t>
            </a:r>
          </a:p>
          <a:p>
            <a:pPr lvl="0"/>
            <a:r>
              <a:rPr lang="en-AU" dirty="0"/>
              <a:t>In 2022–23, the majority (94%) of Aboriginal and Torres Strait Islander people aged 14 years and over reported they had never used inhalants.</a:t>
            </a:r>
          </a:p>
          <a:p>
            <a:pPr lvl="0"/>
            <a:endParaRPr lang="en-AU" dirty="0"/>
          </a:p>
        </p:txBody>
      </p:sp>
      <p:sp>
        <p:nvSpPr>
          <p:cNvPr id="7" name="Text Placeholder 7">
            <a:extLst>
              <a:ext uri="{FF2B5EF4-FFF2-40B4-BE49-F238E27FC236}">
                <a16:creationId xmlns:a16="http://schemas.microsoft.com/office/drawing/2014/main" id="{ECCE296B-2EE5-BDC5-B159-AC480BDCE5FE}"/>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EA472AD3-E8DF-6DF6-3F6B-B07E9282716A}"/>
              </a:ext>
            </a:extLst>
          </p:cNvPr>
          <p:cNvGraphicFramePr>
            <a:graphicFrameLocks noGrp="1"/>
          </p:cNvGraphicFramePr>
          <p:nvPr>
            <p:extLst>
              <p:ext uri="{D42A27DB-BD31-4B8C-83A1-F6EECF244321}">
                <p14:modId xmlns:p14="http://schemas.microsoft.com/office/powerpoint/2010/main" val="2721266481"/>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E9861B8E-AF55-1C0B-E897-30E7A3A44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307763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5CCF-CDB7-03CF-8319-7B9724FAD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A23CF-AD5B-C0F0-3806-22D772851F8D}"/>
              </a:ext>
            </a:extLst>
          </p:cNvPr>
          <p:cNvSpPr>
            <a:spLocks noGrp="1"/>
          </p:cNvSpPr>
          <p:nvPr>
            <p:ph type="title"/>
          </p:nvPr>
        </p:nvSpPr>
        <p:spPr/>
        <p:txBody>
          <a:bodyPr/>
          <a:lstStyle/>
          <a:p>
            <a:r>
              <a:rPr lang="en-AU" i="1" dirty="0"/>
              <a:t>Sexual health</a:t>
            </a:r>
            <a:endParaRPr lang="en-AU" dirty="0"/>
          </a:p>
        </p:txBody>
      </p:sp>
      <p:sp>
        <p:nvSpPr>
          <p:cNvPr id="6" name="Text Placeholder 6">
            <a:extLst>
              <a:ext uri="{FF2B5EF4-FFF2-40B4-BE49-F238E27FC236}">
                <a16:creationId xmlns:a16="http://schemas.microsoft.com/office/drawing/2014/main" id="{F22AA3B8-419A-88EB-02C6-E646C022DF48}"/>
              </a:ext>
            </a:extLst>
          </p:cNvPr>
          <p:cNvSpPr txBox="1">
            <a:spLocks/>
          </p:cNvSpPr>
          <p:nvPr/>
        </p:nvSpPr>
        <p:spPr>
          <a:xfrm>
            <a:off x="1564298" y="18288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2024, there were 9,885 notified chlamydia infections among Aboriginal and Torres Strait Islander people.</a:t>
            </a:r>
          </a:p>
          <a:p>
            <a:pPr lvl="0"/>
            <a:r>
              <a:rPr lang="en-AU" dirty="0"/>
              <a:t>In 2024, there were 5,934 notified gonorrhoea infections among Aboriginal and Torres Strait Islander people.</a:t>
            </a:r>
          </a:p>
          <a:p>
            <a:pPr lvl="0"/>
            <a:r>
              <a:rPr lang="en-AU" dirty="0"/>
              <a:t>In 2024, there were 989 notified infectious syphilis for Aboriginal and Torres Strait Islander people.</a:t>
            </a:r>
          </a:p>
          <a:p>
            <a:pPr lvl="0"/>
            <a:endParaRPr lang="en-AU" dirty="0"/>
          </a:p>
        </p:txBody>
      </p:sp>
      <p:sp>
        <p:nvSpPr>
          <p:cNvPr id="7" name="Text Placeholder 7">
            <a:extLst>
              <a:ext uri="{FF2B5EF4-FFF2-40B4-BE49-F238E27FC236}">
                <a16:creationId xmlns:a16="http://schemas.microsoft.com/office/drawing/2014/main" id="{E1E287E1-E22A-CB92-C846-D211A866B1A9}"/>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pic>
        <p:nvPicPr>
          <p:cNvPr id="4" name="Picture 3">
            <a:extLst>
              <a:ext uri="{FF2B5EF4-FFF2-40B4-BE49-F238E27FC236}">
                <a16:creationId xmlns:a16="http://schemas.microsoft.com/office/drawing/2014/main" id="{20E5E0CF-D8CB-9832-88E0-CF0F7CBD4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291279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B7614-4D06-5197-8199-59129C69D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9D204-921E-D27D-C073-BF74F403A1FB}"/>
              </a:ext>
            </a:extLst>
          </p:cNvPr>
          <p:cNvSpPr>
            <a:spLocks noGrp="1"/>
          </p:cNvSpPr>
          <p:nvPr>
            <p:ph type="title"/>
          </p:nvPr>
        </p:nvSpPr>
        <p:spPr/>
        <p:txBody>
          <a:bodyPr/>
          <a:lstStyle/>
          <a:p>
            <a:r>
              <a:rPr lang="en-AU" i="1" dirty="0"/>
              <a:t>Communicable disease</a:t>
            </a:r>
            <a:endParaRPr lang="en-AU" dirty="0"/>
          </a:p>
        </p:txBody>
      </p:sp>
      <p:sp>
        <p:nvSpPr>
          <p:cNvPr id="6" name="Text Placeholder 6">
            <a:extLst>
              <a:ext uri="{FF2B5EF4-FFF2-40B4-BE49-F238E27FC236}">
                <a16:creationId xmlns:a16="http://schemas.microsoft.com/office/drawing/2014/main" id="{52209741-D025-D498-2DAA-BCDA3FC61708}"/>
              </a:ext>
            </a:extLst>
          </p:cNvPr>
          <p:cNvSpPr txBox="1">
            <a:spLocks/>
          </p:cNvSpPr>
          <p:nvPr/>
        </p:nvSpPr>
        <p:spPr>
          <a:xfrm>
            <a:off x="1564298" y="18288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2024, there were 23 notifications of human immunodeficiency virus (HIV) infection for Aboriginal and Torres Strait Islander people. </a:t>
            </a:r>
          </a:p>
          <a:p>
            <a:pPr lvl="0"/>
            <a:r>
              <a:rPr lang="en-AU" dirty="0"/>
              <a:t>In 2024, there were 1,527 notified hepatitis C virus (HCV) infections for Aboriginal and Torres Strait Islander people. </a:t>
            </a:r>
          </a:p>
          <a:p>
            <a:pPr lvl="0"/>
            <a:r>
              <a:rPr lang="en-AU" dirty="0"/>
              <a:t>In 2024, there were 144 notified hepatitis B virus (HBV) infections for Aboriginal and Torres Strait Islander people. </a:t>
            </a:r>
          </a:p>
          <a:p>
            <a:pPr lvl="0"/>
            <a:r>
              <a:rPr lang="en-AU" dirty="0"/>
              <a:t>In 2020–2024, there were 1,418 notifications for invasive pneumococcal disease (IPD) for Aboriginal and Torres Strait Islander people.</a:t>
            </a:r>
          </a:p>
        </p:txBody>
      </p:sp>
      <p:sp>
        <p:nvSpPr>
          <p:cNvPr id="7" name="Text Placeholder 7">
            <a:extLst>
              <a:ext uri="{FF2B5EF4-FFF2-40B4-BE49-F238E27FC236}">
                <a16:creationId xmlns:a16="http://schemas.microsoft.com/office/drawing/2014/main" id="{ACD2BF0A-4745-1174-83C6-13510D569C18}"/>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pic>
        <p:nvPicPr>
          <p:cNvPr id="4" name="Picture 3">
            <a:extLst>
              <a:ext uri="{FF2B5EF4-FFF2-40B4-BE49-F238E27FC236}">
                <a16:creationId xmlns:a16="http://schemas.microsoft.com/office/drawing/2014/main" id="{DF82329F-B155-E13E-DEC2-DD145E065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318102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B35C2-7D7C-B216-B0AD-857C82B5F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B2B2E-914C-9D8D-BC4C-171B47583E8E}"/>
              </a:ext>
            </a:extLst>
          </p:cNvPr>
          <p:cNvSpPr>
            <a:spLocks noGrp="1"/>
          </p:cNvSpPr>
          <p:nvPr>
            <p:ph type="title"/>
          </p:nvPr>
        </p:nvSpPr>
        <p:spPr/>
        <p:txBody>
          <a:bodyPr/>
          <a:lstStyle/>
          <a:p>
            <a:r>
              <a:rPr lang="en-AU" i="1" dirty="0"/>
              <a:t>Skin health</a:t>
            </a:r>
            <a:endParaRPr lang="en-AU" dirty="0"/>
          </a:p>
        </p:txBody>
      </p:sp>
      <p:sp>
        <p:nvSpPr>
          <p:cNvPr id="6" name="Text Placeholder 6">
            <a:extLst>
              <a:ext uri="{FF2B5EF4-FFF2-40B4-BE49-F238E27FC236}">
                <a16:creationId xmlns:a16="http://schemas.microsoft.com/office/drawing/2014/main" id="{9A3FA61E-33E6-829C-7D0F-B70060E4F6BA}"/>
              </a:ext>
            </a:extLst>
          </p:cNvPr>
          <p:cNvSpPr txBox="1">
            <a:spLocks/>
          </p:cNvSpPr>
          <p:nvPr/>
        </p:nvSpPr>
        <p:spPr>
          <a:xfrm>
            <a:off x="1564298" y="18288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4.0% of Aboriginal and Torres Strait Islander people reported having a disease of the skin or subcutaneous tissue.</a:t>
            </a:r>
          </a:p>
          <a:p>
            <a:pPr lvl="0"/>
            <a:r>
              <a:rPr lang="en-AU" dirty="0"/>
              <a:t>In 2023–24, 3.8% of hospital separations among Aboriginal and Torres Strait Islander people (excluding dialysis) were for diseases of the skin and subcutaneous tissue. </a:t>
            </a:r>
          </a:p>
          <a:p>
            <a:pPr lvl="0"/>
            <a:endParaRPr lang="en-AU" dirty="0"/>
          </a:p>
        </p:txBody>
      </p:sp>
      <p:sp>
        <p:nvSpPr>
          <p:cNvPr id="7" name="Text Placeholder 7">
            <a:extLst>
              <a:ext uri="{FF2B5EF4-FFF2-40B4-BE49-F238E27FC236}">
                <a16:creationId xmlns:a16="http://schemas.microsoft.com/office/drawing/2014/main" id="{89E488B4-C2C1-7F22-6D1C-A2DC661EB9E2}"/>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pic>
        <p:nvPicPr>
          <p:cNvPr id="4" name="Picture 3">
            <a:extLst>
              <a:ext uri="{FF2B5EF4-FFF2-40B4-BE49-F238E27FC236}">
                <a16:creationId xmlns:a16="http://schemas.microsoft.com/office/drawing/2014/main" id="{60EB3FE8-EF3F-2E35-3A5E-D13AAF6DB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111581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2E31-6808-DBCC-B5B4-FFCBE61F4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178FA-E958-69D9-BCF5-154B2803E250}"/>
              </a:ext>
            </a:extLst>
          </p:cNvPr>
          <p:cNvSpPr>
            <a:spLocks noGrp="1"/>
          </p:cNvSpPr>
          <p:nvPr>
            <p:ph type="title"/>
          </p:nvPr>
        </p:nvSpPr>
        <p:spPr/>
        <p:txBody>
          <a:bodyPr/>
          <a:lstStyle/>
          <a:p>
            <a:r>
              <a:rPr lang="en-AU" i="1" dirty="0"/>
              <a:t>Immunisation</a:t>
            </a:r>
            <a:br>
              <a:rPr lang="en-AU" dirty="0"/>
            </a:br>
            <a:endParaRPr lang="en-AU" dirty="0"/>
          </a:p>
        </p:txBody>
      </p:sp>
      <p:sp>
        <p:nvSpPr>
          <p:cNvPr id="6" name="Text Placeholder 6">
            <a:extLst>
              <a:ext uri="{FF2B5EF4-FFF2-40B4-BE49-F238E27FC236}">
                <a16:creationId xmlns:a16="http://schemas.microsoft.com/office/drawing/2014/main" id="{E5821CD9-52C0-1AEE-486E-285BFBC77829}"/>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As of 30 September 2025, 94.3% of Aboriginal and Torres Strait Islander five-year-old children were fully immunised against the recommended vaccine preventable diseases.</a:t>
            </a:r>
          </a:p>
          <a:p>
            <a:pPr lvl="0"/>
            <a:endParaRPr lang="en-AU" dirty="0"/>
          </a:p>
        </p:txBody>
      </p:sp>
      <p:sp>
        <p:nvSpPr>
          <p:cNvPr id="7" name="Text Placeholder 7">
            <a:extLst>
              <a:ext uri="{FF2B5EF4-FFF2-40B4-BE49-F238E27FC236}">
                <a16:creationId xmlns:a16="http://schemas.microsoft.com/office/drawing/2014/main" id="{5053ACE8-6D9E-A271-A0B4-DBD06BA14192}"/>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8E31CABF-2C81-B0D6-51FC-897A9A00C45E}"/>
              </a:ext>
            </a:extLst>
          </p:cNvPr>
          <p:cNvGraphicFramePr>
            <a:graphicFrameLocks noGrp="1"/>
          </p:cNvGraphicFramePr>
          <p:nvPr>
            <p:extLst>
              <p:ext uri="{D42A27DB-BD31-4B8C-83A1-F6EECF244321}">
                <p14:modId xmlns:p14="http://schemas.microsoft.com/office/powerpoint/2010/main" val="1016904666"/>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5EFDB136-C102-815A-BDBC-6A8E701B5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4219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DF3B2-1658-EA84-86C0-1430EB9DE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D7A76-FED8-C902-E675-90D76DB5A3C9}"/>
              </a:ext>
            </a:extLst>
          </p:cNvPr>
          <p:cNvSpPr>
            <a:spLocks noGrp="1"/>
          </p:cNvSpPr>
          <p:nvPr>
            <p:ph type="title"/>
          </p:nvPr>
        </p:nvSpPr>
        <p:spPr>
          <a:xfrm>
            <a:off x="1564299" y="970002"/>
            <a:ext cx="11211901" cy="553998"/>
          </a:xfrm>
        </p:spPr>
        <p:txBody>
          <a:bodyPr/>
          <a:lstStyle/>
          <a:p>
            <a:r>
              <a:rPr lang="en-AU" i="1" dirty="0"/>
              <a:t>Immunisation</a:t>
            </a:r>
          </a:p>
        </p:txBody>
      </p:sp>
      <p:sp>
        <p:nvSpPr>
          <p:cNvPr id="3" name="Text Placeholder 2">
            <a:extLst>
              <a:ext uri="{FF2B5EF4-FFF2-40B4-BE49-F238E27FC236}">
                <a16:creationId xmlns:a16="http://schemas.microsoft.com/office/drawing/2014/main" id="{D410AE97-A7A1-3D57-4E92-E17ACF4CA72E}"/>
              </a:ext>
            </a:extLst>
          </p:cNvPr>
          <p:cNvSpPr>
            <a:spLocks noGrp="1"/>
          </p:cNvSpPr>
          <p:nvPr>
            <p:ph type="body" sz="quarter" idx="12"/>
          </p:nvPr>
        </p:nvSpPr>
        <p:spPr>
          <a:xfrm>
            <a:off x="1549400" y="1828800"/>
            <a:ext cx="13421701" cy="304800"/>
          </a:xfrm>
        </p:spPr>
        <p:txBody>
          <a:bodyPr lIns="0" tIns="0" rIns="0" bIns="0"/>
          <a:lstStyle/>
          <a:p>
            <a:r>
              <a:rPr lang="en-AU" dirty="0"/>
              <a:t>Percentage (%) of Aboriginal and Torres Strait Islander children assessed as fully immunised, by age, as of 30 September 2025</a:t>
            </a:r>
            <a:endParaRPr lang="en-AU" dirty="0">
              <a:solidFill>
                <a:srgbClr val="4D4C5B"/>
              </a:solidFill>
            </a:endParaRPr>
          </a:p>
        </p:txBody>
      </p:sp>
      <p:sp>
        <p:nvSpPr>
          <p:cNvPr id="4" name="Text Placeholder 3">
            <a:extLst>
              <a:ext uri="{FF2B5EF4-FFF2-40B4-BE49-F238E27FC236}">
                <a16:creationId xmlns:a16="http://schemas.microsoft.com/office/drawing/2014/main" id="{99BC9CEE-DCFA-8658-5EA9-D82A09A6EA23}"/>
              </a:ext>
            </a:extLst>
          </p:cNvPr>
          <p:cNvSpPr>
            <a:spLocks noGrp="1"/>
          </p:cNvSpPr>
          <p:nvPr>
            <p:ph type="body" sz="quarter" idx="13"/>
          </p:nvPr>
        </p:nvSpPr>
        <p:spPr>
          <a:xfrm>
            <a:off x="1564298" y="8680450"/>
            <a:ext cx="9992702" cy="463550"/>
          </a:xfrm>
        </p:spPr>
        <p:txBody>
          <a:bodyPr lIns="0" tIns="0" rIns="0" bIns="0"/>
          <a:lstStyle/>
          <a:p>
            <a:r>
              <a:rPr lang="en-US" dirty="0"/>
              <a:t>Source: Australian Government Department of Health, 2025 [238]</a:t>
            </a:r>
          </a:p>
        </p:txBody>
      </p:sp>
      <p:sp>
        <p:nvSpPr>
          <p:cNvPr id="5" name="Text Placeholder 4">
            <a:extLst>
              <a:ext uri="{FF2B5EF4-FFF2-40B4-BE49-F238E27FC236}">
                <a16:creationId xmlns:a16="http://schemas.microsoft.com/office/drawing/2014/main" id="{A55DD450-89EA-413B-1C57-53D13012CE87}"/>
              </a:ext>
            </a:extLst>
          </p:cNvPr>
          <p:cNvSpPr>
            <a:spLocks noGrp="1"/>
          </p:cNvSpPr>
          <p:nvPr>
            <p:ph type="body" sz="quarter" idx="14"/>
          </p:nvPr>
        </p:nvSpPr>
        <p:spPr>
          <a:xfrm>
            <a:off x="1564298" y="4572000"/>
            <a:ext cx="13429640" cy="692150"/>
          </a:xfrm>
        </p:spPr>
        <p:txBody>
          <a:bodyPr lIns="0" tIns="0" rIns="0" bIns="0" numCol="1" anchor="ctr"/>
          <a:lstStyle/>
          <a:p>
            <a:r>
              <a:rPr lang="en-US" sz="1400" dirty="0"/>
              <a:t>Note: Proportion expressed as percentages rounded to one decimal point.</a:t>
            </a:r>
          </a:p>
        </p:txBody>
      </p:sp>
      <p:graphicFrame>
        <p:nvGraphicFramePr>
          <p:cNvPr id="9" name="Table 8">
            <a:extLst>
              <a:ext uri="{FF2B5EF4-FFF2-40B4-BE49-F238E27FC236}">
                <a16:creationId xmlns:a16="http://schemas.microsoft.com/office/drawing/2014/main" id="{381B7B6E-C3D6-3C75-9F66-157A8DC0D2ED}"/>
              </a:ext>
            </a:extLst>
          </p:cNvPr>
          <p:cNvGraphicFramePr>
            <a:graphicFrameLocks noGrp="1"/>
          </p:cNvGraphicFramePr>
          <p:nvPr>
            <p:extLst>
              <p:ext uri="{D42A27DB-BD31-4B8C-83A1-F6EECF244321}">
                <p14:modId xmlns:p14="http://schemas.microsoft.com/office/powerpoint/2010/main" val="3994696327"/>
              </p:ext>
            </p:extLst>
          </p:nvPr>
        </p:nvGraphicFramePr>
        <p:xfrm>
          <a:off x="1269998" y="2502150"/>
          <a:ext cx="13723940" cy="1955914"/>
        </p:xfrm>
        <a:graphic>
          <a:graphicData uri="http://schemas.openxmlformats.org/drawingml/2006/table">
            <a:tbl>
              <a:tblPr firstRow="1" bandRow="1">
                <a:tableStyleId>{1FECB4D8-DB02-4DC6-A0A2-4F2EBAE1DC90}</a:tableStyleId>
              </a:tblPr>
              <a:tblGrid>
                <a:gridCol w="3430985">
                  <a:extLst>
                    <a:ext uri="{9D8B030D-6E8A-4147-A177-3AD203B41FA5}">
                      <a16:colId xmlns:a16="http://schemas.microsoft.com/office/drawing/2014/main" val="3210252842"/>
                    </a:ext>
                  </a:extLst>
                </a:gridCol>
                <a:gridCol w="3430985">
                  <a:extLst>
                    <a:ext uri="{9D8B030D-6E8A-4147-A177-3AD203B41FA5}">
                      <a16:colId xmlns:a16="http://schemas.microsoft.com/office/drawing/2014/main" val="3774423829"/>
                    </a:ext>
                  </a:extLst>
                </a:gridCol>
                <a:gridCol w="3430985">
                  <a:extLst>
                    <a:ext uri="{9D8B030D-6E8A-4147-A177-3AD203B41FA5}">
                      <a16:colId xmlns:a16="http://schemas.microsoft.com/office/drawing/2014/main" val="3880241616"/>
                    </a:ext>
                  </a:extLst>
                </a:gridCol>
                <a:gridCol w="3430985">
                  <a:extLst>
                    <a:ext uri="{9D8B030D-6E8A-4147-A177-3AD203B41FA5}">
                      <a16:colId xmlns:a16="http://schemas.microsoft.com/office/drawing/2014/main" val="3753908545"/>
                    </a:ext>
                  </a:extLst>
                </a:gridCol>
              </a:tblGrid>
              <a:tr h="977957">
                <a:tc>
                  <a:txBody>
                    <a:bodyPr/>
                    <a:lstStyle/>
                    <a:p>
                      <a:pP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Age (years)</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1</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0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2</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0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5</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977957">
                <a:tc>
                  <a:txBody>
                    <a:bodyPr/>
                    <a:lstStyle/>
                    <a:p>
                      <a:pP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Percentage assessed as fully immunised</a:t>
                      </a:r>
                    </a:p>
                  </a:txBody>
                  <a:tcPr marL="68580" marR="6858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89.8%</a:t>
                      </a: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87.4%</a:t>
                      </a: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94.3%</a:t>
                      </a:r>
                    </a:p>
                  </a:txBody>
                  <a:tcPr marL="68580" marR="68580" marT="0" marB="0" anchor="ctr">
                    <a:lnL>
                      <a:noFill/>
                    </a:lnL>
                    <a:lnR w="12700" cmpd="sng">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46972"/>
                  </a:ext>
                </a:extLst>
              </a:tr>
            </a:tbl>
          </a:graphicData>
        </a:graphic>
      </p:graphicFrame>
    </p:spTree>
    <p:extLst>
      <p:ext uri="{BB962C8B-B14F-4D97-AF65-F5344CB8AC3E}">
        <p14:creationId xmlns:p14="http://schemas.microsoft.com/office/powerpoint/2010/main" val="327185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EA87-082D-E616-F8C2-BEFB7F86A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41874-048F-5C54-5C45-1568E52E8941}"/>
              </a:ext>
            </a:extLst>
          </p:cNvPr>
          <p:cNvSpPr>
            <a:spLocks noGrp="1"/>
          </p:cNvSpPr>
          <p:nvPr>
            <p:ph type="title"/>
          </p:nvPr>
        </p:nvSpPr>
        <p:spPr>
          <a:xfrm>
            <a:off x="1564299" y="970002"/>
            <a:ext cx="11211901" cy="553998"/>
          </a:xfrm>
        </p:spPr>
        <p:txBody>
          <a:bodyPr/>
          <a:lstStyle/>
          <a:p>
            <a:r>
              <a:rPr lang="en-AU" i="1" dirty="0"/>
              <a:t>Immunisation</a:t>
            </a:r>
          </a:p>
        </p:txBody>
      </p:sp>
      <p:sp>
        <p:nvSpPr>
          <p:cNvPr id="3" name="Text Placeholder 2">
            <a:extLst>
              <a:ext uri="{FF2B5EF4-FFF2-40B4-BE49-F238E27FC236}">
                <a16:creationId xmlns:a16="http://schemas.microsoft.com/office/drawing/2014/main" id="{424E33BD-ED0D-7DE2-5FBF-80D354AF011C}"/>
              </a:ext>
            </a:extLst>
          </p:cNvPr>
          <p:cNvSpPr>
            <a:spLocks noGrp="1"/>
          </p:cNvSpPr>
          <p:nvPr>
            <p:ph type="body" sz="quarter" idx="12"/>
          </p:nvPr>
        </p:nvSpPr>
        <p:spPr>
          <a:xfrm>
            <a:off x="1549400" y="1828800"/>
            <a:ext cx="13421701" cy="304800"/>
          </a:xfrm>
        </p:spPr>
        <p:txBody>
          <a:bodyPr lIns="0" tIns="0" rIns="0" bIns="0"/>
          <a:lstStyle/>
          <a:p>
            <a:r>
              <a:rPr lang="en-AU" dirty="0"/>
              <a:t>Influenza vaccination coverage percentage (%) for Aboriginal and Torres Strait Islander people, by age, as of 31 August 2025</a:t>
            </a:r>
            <a:endParaRPr lang="en-AU" dirty="0">
              <a:solidFill>
                <a:srgbClr val="4D4C5B"/>
              </a:solidFill>
            </a:endParaRPr>
          </a:p>
        </p:txBody>
      </p:sp>
      <p:sp>
        <p:nvSpPr>
          <p:cNvPr id="4" name="Text Placeholder 3">
            <a:extLst>
              <a:ext uri="{FF2B5EF4-FFF2-40B4-BE49-F238E27FC236}">
                <a16:creationId xmlns:a16="http://schemas.microsoft.com/office/drawing/2014/main" id="{92BDF3EE-56EE-886A-A529-E9FC3BD9CC2D}"/>
              </a:ext>
            </a:extLst>
          </p:cNvPr>
          <p:cNvSpPr>
            <a:spLocks noGrp="1"/>
          </p:cNvSpPr>
          <p:nvPr>
            <p:ph type="body" sz="quarter" idx="13"/>
          </p:nvPr>
        </p:nvSpPr>
        <p:spPr>
          <a:xfrm>
            <a:off x="1564298" y="8680450"/>
            <a:ext cx="9992702" cy="463550"/>
          </a:xfrm>
        </p:spPr>
        <p:txBody>
          <a:bodyPr lIns="0" tIns="0" rIns="0" bIns="0"/>
          <a:lstStyle/>
          <a:p>
            <a:r>
              <a:rPr lang="en-US" dirty="0"/>
              <a:t>Source: National Centre for </a:t>
            </a:r>
            <a:r>
              <a:rPr lang="en-US" dirty="0" err="1"/>
              <a:t>Immunisation</a:t>
            </a:r>
            <a:r>
              <a:rPr lang="en-US" dirty="0"/>
              <a:t> Research and Surveillance, 2025 [242]</a:t>
            </a:r>
            <a:endParaRPr lang="en-AU" dirty="0"/>
          </a:p>
        </p:txBody>
      </p:sp>
      <p:sp>
        <p:nvSpPr>
          <p:cNvPr id="5" name="Text Placeholder 4">
            <a:extLst>
              <a:ext uri="{FF2B5EF4-FFF2-40B4-BE49-F238E27FC236}">
                <a16:creationId xmlns:a16="http://schemas.microsoft.com/office/drawing/2014/main" id="{F4549D04-BC55-55F8-18BE-04F30D8CC799}"/>
              </a:ext>
            </a:extLst>
          </p:cNvPr>
          <p:cNvSpPr>
            <a:spLocks noGrp="1"/>
          </p:cNvSpPr>
          <p:nvPr>
            <p:ph type="body" sz="quarter" idx="14"/>
          </p:nvPr>
        </p:nvSpPr>
        <p:spPr>
          <a:xfrm>
            <a:off x="1564298" y="7772396"/>
            <a:ext cx="13429640" cy="768354"/>
          </a:xfrm>
        </p:spPr>
        <p:txBody>
          <a:bodyPr lIns="0" tIns="0" rIns="0" bIns="0" numCol="1" anchor="ctr"/>
          <a:lstStyle/>
          <a:p>
            <a:r>
              <a:rPr lang="en-US" sz="1400" dirty="0"/>
              <a:t>Note:</a:t>
            </a:r>
          </a:p>
          <a:p>
            <a:pPr marL="342900" indent="-342900">
              <a:buFont typeface="+mj-lt"/>
              <a:buAutoNum type="arabicPeriod"/>
            </a:pPr>
            <a:r>
              <a:rPr lang="en-AU" sz="1400" dirty="0"/>
              <a:t>Proportion expressed as percentages rounded to one decimal point.</a:t>
            </a:r>
          </a:p>
          <a:p>
            <a:pPr marL="342900" indent="-342900">
              <a:buFont typeface="+mj-lt"/>
              <a:buAutoNum type="arabicPeriod"/>
            </a:pPr>
            <a:r>
              <a:rPr lang="en-AU" sz="1400" dirty="0"/>
              <a:t>Coverage calculated using doses given 1 March–31 Aug 2025 using AIR data as of 7 September 2025.</a:t>
            </a:r>
          </a:p>
        </p:txBody>
      </p:sp>
      <p:graphicFrame>
        <p:nvGraphicFramePr>
          <p:cNvPr id="9" name="Table 8">
            <a:extLst>
              <a:ext uri="{FF2B5EF4-FFF2-40B4-BE49-F238E27FC236}">
                <a16:creationId xmlns:a16="http://schemas.microsoft.com/office/drawing/2014/main" id="{BFCCFE65-98BA-BA85-306F-F40708471D15}"/>
              </a:ext>
            </a:extLst>
          </p:cNvPr>
          <p:cNvGraphicFramePr>
            <a:graphicFrameLocks noGrp="1"/>
          </p:cNvGraphicFramePr>
          <p:nvPr>
            <p:extLst>
              <p:ext uri="{D42A27DB-BD31-4B8C-83A1-F6EECF244321}">
                <p14:modId xmlns:p14="http://schemas.microsoft.com/office/powerpoint/2010/main" val="995488041"/>
              </p:ext>
            </p:extLst>
          </p:nvPr>
        </p:nvGraphicFramePr>
        <p:xfrm>
          <a:off x="1291906" y="2521886"/>
          <a:ext cx="13702032" cy="5250510"/>
        </p:xfrm>
        <a:graphic>
          <a:graphicData uri="http://schemas.openxmlformats.org/drawingml/2006/table">
            <a:tbl>
              <a:tblPr firstRow="1" bandRow="1">
                <a:tableStyleId>{1FECB4D8-DB02-4DC6-A0A2-4F2EBAE1DC90}</a:tableStyleId>
              </a:tblPr>
              <a:tblGrid>
                <a:gridCol w="6851016">
                  <a:extLst>
                    <a:ext uri="{9D8B030D-6E8A-4147-A177-3AD203B41FA5}">
                      <a16:colId xmlns:a16="http://schemas.microsoft.com/office/drawing/2014/main" val="3210252842"/>
                    </a:ext>
                  </a:extLst>
                </a:gridCol>
                <a:gridCol w="6851016">
                  <a:extLst>
                    <a:ext uri="{9D8B030D-6E8A-4147-A177-3AD203B41FA5}">
                      <a16:colId xmlns:a16="http://schemas.microsoft.com/office/drawing/2014/main" val="3774423829"/>
                    </a:ext>
                  </a:extLst>
                </a:gridCol>
              </a:tblGrid>
              <a:tr h="875085">
                <a:tc>
                  <a:txBody>
                    <a:bodyPr/>
                    <a:lstStyle/>
                    <a:p>
                      <a:pP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Age (years)</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0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Australia (%)</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875085">
                <a:tc>
                  <a:txBody>
                    <a:bodyPr/>
                    <a:lstStyle/>
                    <a:p>
                      <a:pP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 months - &lt;5 </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18</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46972"/>
                  </a:ext>
                </a:extLst>
              </a:tr>
              <a:tr h="875085">
                <a:tc>
                  <a:txBody>
                    <a:bodyPr/>
                    <a:lstStyle/>
                    <a:p>
                      <a:pP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5 - &lt;15</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12</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306969"/>
                  </a:ext>
                </a:extLst>
              </a:tr>
              <a:tr h="875085">
                <a:tc>
                  <a:txBody>
                    <a:bodyPr/>
                    <a:lstStyle/>
                    <a:p>
                      <a:pPr>
                        <a:lnSpc>
                          <a:spcPct val="10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15 - &lt;50</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18</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5803764"/>
                  </a:ext>
                </a:extLst>
              </a:tr>
              <a:tr h="875085">
                <a:tc>
                  <a:txBody>
                    <a:bodyPr/>
                    <a:lstStyle/>
                    <a:p>
                      <a:pPr>
                        <a:lnSpc>
                          <a:spcPct val="10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50 - &lt;65 </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37</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0363773"/>
                  </a:ext>
                </a:extLst>
              </a:tr>
              <a:tr h="875085">
                <a:tc>
                  <a:txBody>
                    <a:bodyPr/>
                    <a:lstStyle/>
                    <a:p>
                      <a:pP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≥65</a:t>
                      </a:r>
                    </a:p>
                  </a:txBody>
                  <a:tcPr marL="68580" marR="6858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60</a:t>
                      </a: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48474"/>
                  </a:ext>
                </a:extLst>
              </a:tr>
            </a:tbl>
          </a:graphicData>
        </a:graphic>
      </p:graphicFrame>
    </p:spTree>
    <p:extLst>
      <p:ext uri="{BB962C8B-B14F-4D97-AF65-F5344CB8AC3E}">
        <p14:creationId xmlns:p14="http://schemas.microsoft.com/office/powerpoint/2010/main" val="265398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F5A55-12E7-D484-E843-5D684B223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D4A3F-A13B-1149-4019-1CB38C9C8C85}"/>
              </a:ext>
            </a:extLst>
          </p:cNvPr>
          <p:cNvSpPr>
            <a:spLocks noGrp="1"/>
          </p:cNvSpPr>
          <p:nvPr>
            <p:ph type="title"/>
          </p:nvPr>
        </p:nvSpPr>
        <p:spPr/>
        <p:txBody>
          <a:bodyPr/>
          <a:lstStyle/>
          <a:p>
            <a:r>
              <a:rPr lang="en-AU" dirty="0"/>
              <a:t>Connection to Mind and Emotions</a:t>
            </a:r>
          </a:p>
        </p:txBody>
      </p:sp>
      <p:sp>
        <p:nvSpPr>
          <p:cNvPr id="6" name="Text Placeholder 6">
            <a:extLst>
              <a:ext uri="{FF2B5EF4-FFF2-40B4-BE49-F238E27FC236}">
                <a16:creationId xmlns:a16="http://schemas.microsoft.com/office/drawing/2014/main" id="{69E56E52-C741-FEF3-69D0-94E33AF12577}"/>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2022-23, 30% of Aboriginal people and 31% of Torres Strait Islander people aged 18 years and over reported high or very high levels of psychological distress.</a:t>
            </a:r>
          </a:p>
          <a:p>
            <a:pPr lvl="0"/>
            <a:r>
              <a:rPr lang="en-AU" dirty="0"/>
              <a:t>In 2022-23, anxiety was the most common mental or behavioural condition reported by Aboriginal and Torres Strait Islander people aged two years and over (21%), followed by depression (16%).</a:t>
            </a:r>
          </a:p>
          <a:p>
            <a:pPr lvl="0"/>
            <a:r>
              <a:rPr lang="en-AU" dirty="0"/>
              <a:t>In 2023-24, there were 29,289 hospital separations of Aboriginal and Torres Strait Islander people with a principal diagnosis of ‘Mental and behavioural disorders’. </a:t>
            </a:r>
          </a:p>
          <a:p>
            <a:pPr lvl="0"/>
            <a:r>
              <a:rPr lang="en-AU" dirty="0"/>
              <a:t>In 2024, 271 Aboriginal and Torres Strait Islander people living in NSW, Qld, WA, SA and the NT died from intentional self-harm. </a:t>
            </a:r>
          </a:p>
          <a:p>
            <a:pPr marL="0" lvl="0" indent="0">
              <a:buNone/>
            </a:pPr>
            <a:endParaRPr lang="en-AU" dirty="0"/>
          </a:p>
        </p:txBody>
      </p:sp>
      <p:sp>
        <p:nvSpPr>
          <p:cNvPr id="7" name="Text Placeholder 7">
            <a:extLst>
              <a:ext uri="{FF2B5EF4-FFF2-40B4-BE49-F238E27FC236}">
                <a16:creationId xmlns:a16="http://schemas.microsoft.com/office/drawing/2014/main" id="{8590FC94-6009-5627-6F8C-83F24A7A48CF}"/>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4118BA30-CDF9-81B5-BEA0-B7D4982E8C67}"/>
              </a:ext>
            </a:extLst>
          </p:cNvPr>
          <p:cNvGraphicFramePr>
            <a:graphicFrameLocks noGrp="1"/>
          </p:cNvGraphicFramePr>
          <p:nvPr>
            <p:extLst>
              <p:ext uri="{D42A27DB-BD31-4B8C-83A1-F6EECF244321}">
                <p14:modId xmlns:p14="http://schemas.microsoft.com/office/powerpoint/2010/main" val="2275190553"/>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14: People enjoy high levels of social and emotional wellbeing</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00C8A4F1-4C36-20B3-9670-DDD71FCFB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33941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AU" dirty="0"/>
              <a:t>Social, Political and Environmental Determinants of Health</a:t>
            </a:r>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64299" y="5638800"/>
            <a:ext cx="13191400" cy="1571664"/>
          </a:xfrm>
        </p:spPr>
        <p:txBody>
          <a:bodyPr lIns="0" tIns="0" rIns="0" bIns="0"/>
          <a:lstStyle/>
          <a:p>
            <a:pPr lvl="0"/>
            <a:r>
              <a:rPr lang="en-AU" dirty="0"/>
              <a:t>In 2022, 60% of Aboriginal and Torres Strait Islander people aged 18 years and over reported having experienced at least one form of racial prejudice in the past six months.</a:t>
            </a:r>
          </a:p>
          <a:p>
            <a:pPr lvl="0"/>
            <a:r>
              <a:rPr lang="en-AU" dirty="0"/>
              <a:t>In 2022–23, 67% of Aboriginal and Torres Strait Islander people aged 15–64 years were in the labour force. Of these, 36% were employed full-time and 21% were employed part-time.</a:t>
            </a:r>
          </a:p>
          <a:p>
            <a:pPr lvl="0"/>
            <a:r>
              <a:rPr lang="en-AU" dirty="0"/>
              <a:t>In 2022–23, 82% of Aboriginal and Torres Strait Islander households reported living in houses of an acceptable standard.</a:t>
            </a:r>
          </a:p>
          <a:p>
            <a:endParaRPr lang="en-US" dirty="0"/>
          </a:p>
          <a:p>
            <a:endParaRPr lang="en-AU" dirty="0"/>
          </a:p>
        </p:txBody>
      </p:sp>
      <p:graphicFrame>
        <p:nvGraphicFramePr>
          <p:cNvPr id="5" name="Table 4">
            <a:extLst>
              <a:ext uri="{FF2B5EF4-FFF2-40B4-BE49-F238E27FC236}">
                <a16:creationId xmlns:a16="http://schemas.microsoft.com/office/drawing/2014/main" id="{F05D576D-B988-D4C3-CE58-84B0DDF80794}"/>
              </a:ext>
            </a:extLst>
          </p:cNvPr>
          <p:cNvGraphicFramePr>
            <a:graphicFrameLocks noGrp="1"/>
          </p:cNvGraphicFramePr>
          <p:nvPr>
            <p:extLst>
              <p:ext uri="{D42A27DB-BD31-4B8C-83A1-F6EECF244321}">
                <p14:modId xmlns:p14="http://schemas.microsoft.com/office/powerpoint/2010/main" val="3569556659"/>
              </p:ext>
            </p:extLst>
          </p:nvPr>
        </p:nvGraphicFramePr>
        <p:xfrm>
          <a:off x="0" y="1747622"/>
          <a:ext cx="14997152" cy="3492000"/>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3492000">
                <a:tc>
                  <a:txBody>
                    <a:bodyPr/>
                    <a:lstStyle/>
                    <a:p>
                      <a:endParaRPr lang="en-AU" dirty="0"/>
                    </a:p>
                  </a:txBody>
                  <a:tcPr>
                    <a:solidFill>
                      <a:srgbClr val="98CA3C"/>
                    </a:solidFill>
                  </a:tcPr>
                </a:tc>
                <a:tc>
                  <a:txBody>
                    <a:bodyPr/>
                    <a:lstStyle/>
                    <a:p>
                      <a:pPr algn="just">
                        <a:lnSpc>
                          <a:spcPct val="200000"/>
                        </a:lnSpc>
                      </a:pPr>
                      <a:r>
                        <a:rPr lang="en-US" b="1" dirty="0">
                          <a:solidFill>
                            <a:schemeClr val="bg1"/>
                          </a:solidFill>
                          <a:latin typeface="Source Sans Pro" panose="020B0503030403020204" pitchFamily="34" charset="0"/>
                        </a:rPr>
                        <a:t>CTG Outcome 3: Children are engaged in high quality, culturally appropriate early childhood education in their early years</a:t>
                      </a:r>
                    </a:p>
                    <a:p>
                      <a:pPr algn="just">
                        <a:lnSpc>
                          <a:spcPct val="200000"/>
                        </a:lnSpc>
                      </a:pPr>
                      <a:r>
                        <a:rPr lang="en-US" b="1" dirty="0">
                          <a:solidFill>
                            <a:schemeClr val="bg1"/>
                          </a:solidFill>
                          <a:latin typeface="Source Sans Pro" panose="020B0503030403020204" pitchFamily="34" charset="0"/>
                        </a:rPr>
                        <a:t>CTG Outcome 5: Students achieve their full learning potential</a:t>
                      </a:r>
                    </a:p>
                    <a:p>
                      <a:pPr algn="just">
                        <a:lnSpc>
                          <a:spcPct val="200000"/>
                        </a:lnSpc>
                      </a:pPr>
                      <a:r>
                        <a:rPr lang="en-US" b="1" dirty="0">
                          <a:solidFill>
                            <a:schemeClr val="bg1"/>
                          </a:solidFill>
                          <a:latin typeface="Source Sans Pro" panose="020B0503030403020204" pitchFamily="34" charset="0"/>
                        </a:rPr>
                        <a:t>CTG Outcome 6: Students reach their full potential through further education pathways</a:t>
                      </a:r>
                    </a:p>
                    <a:p>
                      <a:pPr algn="just">
                        <a:lnSpc>
                          <a:spcPct val="200000"/>
                        </a:lnSpc>
                      </a:pPr>
                      <a:r>
                        <a:rPr lang="en-US" b="1" dirty="0">
                          <a:solidFill>
                            <a:schemeClr val="bg1"/>
                          </a:solidFill>
                          <a:latin typeface="Source Sans Pro" panose="020B0503030403020204" pitchFamily="34" charset="0"/>
                        </a:rPr>
                        <a:t>CTG Outcome 7: Youth are engaged in employment or education</a:t>
                      </a:r>
                    </a:p>
                    <a:p>
                      <a:pPr algn="just">
                        <a:lnSpc>
                          <a:spcPct val="200000"/>
                        </a:lnSpc>
                      </a:pPr>
                      <a:r>
                        <a:rPr lang="en-US" b="1" dirty="0">
                          <a:solidFill>
                            <a:schemeClr val="bg1"/>
                          </a:solidFill>
                          <a:latin typeface="Source Sans Pro" panose="020B0503030403020204" pitchFamily="34" charset="0"/>
                        </a:rPr>
                        <a:t>CTG Outcome 8: Strong economic participation and development of people and their communities</a:t>
                      </a:r>
                    </a:p>
                    <a:p>
                      <a:pPr algn="l">
                        <a:lnSpc>
                          <a:spcPct val="200000"/>
                        </a:lnSpc>
                      </a:pPr>
                      <a:r>
                        <a:rPr lang="en-US" b="1" dirty="0">
                          <a:solidFill>
                            <a:schemeClr val="bg1"/>
                          </a:solidFill>
                          <a:latin typeface="Source Sans Pro" panose="020B0503030403020204" pitchFamily="34" charset="0"/>
                        </a:rPr>
                        <a:t>CTG Outcome 9: People can secure appropriate, affordable housing that is aligned with their priorities and need</a:t>
                      </a:r>
                    </a:p>
                  </a:txBody>
                  <a:tcPr>
                    <a:solidFill>
                      <a:srgbClr val="98CA3C"/>
                    </a:solidFill>
                  </a:tcPr>
                </a:tc>
                <a:extLst>
                  <a:ext uri="{0D108BD9-81ED-4DB2-BD59-A6C34878D82A}">
                    <a16:rowId xmlns:a16="http://schemas.microsoft.com/office/drawing/2014/main" val="1367725651"/>
                  </a:ext>
                </a:extLst>
              </a:tr>
            </a:tbl>
          </a:graphicData>
        </a:graphic>
      </p:graphicFrame>
      <p:pic>
        <p:nvPicPr>
          <p:cNvPr id="9" name="Picture 8">
            <a:extLst>
              <a:ext uri="{FF2B5EF4-FFF2-40B4-BE49-F238E27FC236}">
                <a16:creationId xmlns:a16="http://schemas.microsoft.com/office/drawing/2014/main" id="{71153F01-9C58-CA82-AF99-D6F48DEB6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400745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DC5BD-3C74-D94C-5531-140D8CA80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CFA0A-894C-FF36-FA20-8D2446C9BA55}"/>
              </a:ext>
            </a:extLst>
          </p:cNvPr>
          <p:cNvSpPr>
            <a:spLocks noGrp="1"/>
          </p:cNvSpPr>
          <p:nvPr>
            <p:ph type="title"/>
          </p:nvPr>
        </p:nvSpPr>
        <p:spPr/>
        <p:txBody>
          <a:bodyPr/>
          <a:lstStyle/>
          <a:p>
            <a:r>
              <a:rPr lang="en-AU" dirty="0"/>
              <a:t>Connection to Community</a:t>
            </a:r>
          </a:p>
        </p:txBody>
      </p:sp>
      <p:sp>
        <p:nvSpPr>
          <p:cNvPr id="6" name="Text Placeholder 6">
            <a:extLst>
              <a:ext uri="{FF2B5EF4-FFF2-40B4-BE49-F238E27FC236}">
                <a16:creationId xmlns:a16="http://schemas.microsoft.com/office/drawing/2014/main" id="{A87400F7-A265-E6ED-6420-9CE75C84BD40}"/>
              </a:ext>
            </a:extLst>
          </p:cNvPr>
          <p:cNvSpPr txBox="1">
            <a:spLocks/>
          </p:cNvSpPr>
          <p:nvPr/>
        </p:nvSpPr>
        <p:spPr>
          <a:xfrm>
            <a:off x="1564298" y="3581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The Mayi </a:t>
            </a:r>
            <a:r>
              <a:rPr lang="en-AU" dirty="0" err="1"/>
              <a:t>Kuwayu</a:t>
            </a:r>
            <a:r>
              <a:rPr lang="en-AU" dirty="0"/>
              <a:t> study reported that 21% of respondents felt that where they live, local Mob makes community decisions ‘a lot’.</a:t>
            </a:r>
          </a:p>
          <a:p>
            <a:pPr lvl="0"/>
            <a:r>
              <a:rPr lang="en-AU" dirty="0"/>
              <a:t>In 2024–25, there were 146 National Aboriginal Community Controlled Health Organisation (NACCHO)-affiliated Aboriginal Community Controlled Health Organisations across Australia, operating across more than 550 sites.</a:t>
            </a:r>
          </a:p>
          <a:p>
            <a:pPr lvl="0"/>
            <a:r>
              <a:rPr lang="en-AU" dirty="0"/>
              <a:t>In the Mayi </a:t>
            </a:r>
            <a:r>
              <a:rPr lang="en-AU" dirty="0" err="1"/>
              <a:t>Kuwayu</a:t>
            </a:r>
            <a:r>
              <a:rPr lang="en-AU" dirty="0"/>
              <a:t> study, 48% of Aboriginal and Torres Strait Islander adults reported preferring an Aboriginal Medical Service (AMS) as a source of non-urgent care, while 33% reported using an AMS.</a:t>
            </a:r>
          </a:p>
          <a:p>
            <a:pPr lvl="0"/>
            <a:r>
              <a:rPr lang="en-AU" dirty="0"/>
              <a:t>In 2023–24, assault accounted for 17% of injury-related hospitalisations among Aboriginal and Torres Strait Islander people.</a:t>
            </a:r>
          </a:p>
          <a:p>
            <a:pPr lvl="0"/>
            <a:endParaRPr lang="en-AU" dirty="0"/>
          </a:p>
        </p:txBody>
      </p:sp>
      <p:sp>
        <p:nvSpPr>
          <p:cNvPr id="7" name="Text Placeholder 7">
            <a:extLst>
              <a:ext uri="{FF2B5EF4-FFF2-40B4-BE49-F238E27FC236}">
                <a16:creationId xmlns:a16="http://schemas.microsoft.com/office/drawing/2014/main" id="{C7882B06-4B02-37B4-C0AD-C68F1FBCB345}"/>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CD2C316C-98A6-C3F4-B4FB-EC585ACE373F}"/>
              </a:ext>
            </a:extLst>
          </p:cNvPr>
          <p:cNvGraphicFramePr>
            <a:graphicFrameLocks noGrp="1"/>
          </p:cNvGraphicFramePr>
          <p:nvPr>
            <p:extLst>
              <p:ext uri="{D42A27DB-BD31-4B8C-83A1-F6EECF244321}">
                <p14:modId xmlns:p14="http://schemas.microsoft.com/office/powerpoint/2010/main" val="514539012"/>
              </p:ext>
            </p:extLst>
          </p:nvPr>
        </p:nvGraphicFramePr>
        <p:xfrm>
          <a:off x="0" y="1828800"/>
          <a:ext cx="14997152" cy="1524000"/>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524000">
                <a:tc>
                  <a:txBody>
                    <a:bodyPr/>
                    <a:lstStyle/>
                    <a:p>
                      <a:endParaRPr lang="en-AU" sz="1800" dirty="0"/>
                    </a:p>
                  </a:txBody>
                  <a:tcPr>
                    <a:solidFill>
                      <a:srgbClr val="98CA3C"/>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a:t>
                      </a:r>
                    </a:p>
                    <a:p>
                      <a:pPr marL="0" marR="0" indent="0" defTabSz="914400"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13: Families and households are safe </a:t>
                      </a:r>
                    </a:p>
                    <a:p>
                      <a:pPr marL="0" marR="0" indent="0" defTabSz="914400"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14: People enjoy high levels of social and emotional wellbeing </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5413C784-7CD5-3A64-474A-7D72E157D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2057400"/>
            <a:ext cx="811151" cy="811151"/>
          </a:xfrm>
          <a:prstGeom prst="rect">
            <a:avLst/>
          </a:prstGeom>
        </p:spPr>
      </p:pic>
    </p:spTree>
    <p:extLst>
      <p:ext uri="{BB962C8B-B14F-4D97-AF65-F5344CB8AC3E}">
        <p14:creationId xmlns:p14="http://schemas.microsoft.com/office/powerpoint/2010/main" val="1593357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03C35-34BC-45FE-CDE3-D3AE3347D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5C1D6-2191-3EB7-E7E5-8DE8DE71A76C}"/>
              </a:ext>
            </a:extLst>
          </p:cNvPr>
          <p:cNvSpPr>
            <a:spLocks noGrp="1"/>
          </p:cNvSpPr>
          <p:nvPr>
            <p:ph type="title"/>
          </p:nvPr>
        </p:nvSpPr>
        <p:spPr/>
        <p:txBody>
          <a:bodyPr/>
          <a:lstStyle/>
          <a:p>
            <a:r>
              <a:rPr lang="en-AU" dirty="0"/>
              <a:t>Connection to Family and Kinship</a:t>
            </a:r>
          </a:p>
        </p:txBody>
      </p:sp>
      <p:sp>
        <p:nvSpPr>
          <p:cNvPr id="6" name="Text Placeholder 6">
            <a:extLst>
              <a:ext uri="{FF2B5EF4-FFF2-40B4-BE49-F238E27FC236}">
                <a16:creationId xmlns:a16="http://schemas.microsoft.com/office/drawing/2014/main" id="{6FB389E6-FBFD-4F5A-DF1B-5CA5CF306BFB}"/>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2024, there were 19,987 Aboriginal children in out-of-home care (OOHC).</a:t>
            </a:r>
          </a:p>
          <a:p>
            <a:pPr lvl="0"/>
            <a:r>
              <a:rPr lang="en-AU" dirty="0"/>
              <a:t>In 2023–24, there were 4,415 Aboriginal and Torres Strait Islander children admitted to OOHC, with an admission rate of 11 per 1,000.</a:t>
            </a:r>
          </a:p>
          <a:p>
            <a:pPr lvl="0"/>
            <a:r>
              <a:rPr lang="en-AU" dirty="0"/>
              <a:t>In 2023–24, there were 4,433 family violence hospitalisations among Aboriginal and Torres Strait Islander people.</a:t>
            </a:r>
          </a:p>
          <a:p>
            <a:pPr lvl="0"/>
            <a:r>
              <a:rPr lang="en-AU" dirty="0"/>
              <a:t>In 2022–23, low or moderate distress was reported by 74% of Aboriginal and Torres Strait Islander respondents with no family removal history, compared with 60% of those with a removal history.</a:t>
            </a:r>
          </a:p>
        </p:txBody>
      </p:sp>
      <p:sp>
        <p:nvSpPr>
          <p:cNvPr id="7" name="Text Placeholder 7">
            <a:extLst>
              <a:ext uri="{FF2B5EF4-FFF2-40B4-BE49-F238E27FC236}">
                <a16:creationId xmlns:a16="http://schemas.microsoft.com/office/drawing/2014/main" id="{9447144B-4F9C-CD84-0137-DD64FC3139D9}"/>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0E906765-EE17-0E52-1B0D-59118576CA79}"/>
              </a:ext>
            </a:extLst>
          </p:cNvPr>
          <p:cNvGraphicFramePr>
            <a:graphicFrameLocks noGrp="1"/>
          </p:cNvGraphicFramePr>
          <p:nvPr>
            <p:extLst>
              <p:ext uri="{D42A27DB-BD31-4B8C-83A1-F6EECF244321}">
                <p14:modId xmlns:p14="http://schemas.microsoft.com/office/powerpoint/2010/main" val="3774099710"/>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pPr>
                        <a:lnSpc>
                          <a:spcPct val="150000"/>
                        </a:lnSpc>
                      </a:pPr>
                      <a:endParaRPr lang="en-AU" sz="1800" dirty="0"/>
                    </a:p>
                  </a:txBody>
                  <a:tcPr>
                    <a:solidFill>
                      <a:srgbClr val="98CA3C"/>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13: Families and households are safe</a:t>
                      </a:r>
                    </a:p>
                    <a:p>
                      <a:pPr marL="0" marR="0" indent="0" defTabSz="914400"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16: Cultures and languages are strong, supported and flourishing</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70E5C0C6-0C8C-9EDE-C3F2-CB6D5D602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2867110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BDE2D-CA17-5DCC-2493-70B5CD5E5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3AE61-0B7F-C536-11C2-C804DFD4521A}"/>
              </a:ext>
            </a:extLst>
          </p:cNvPr>
          <p:cNvSpPr>
            <a:spLocks noGrp="1"/>
          </p:cNvSpPr>
          <p:nvPr>
            <p:ph type="title"/>
          </p:nvPr>
        </p:nvSpPr>
        <p:spPr/>
        <p:txBody>
          <a:bodyPr/>
          <a:lstStyle/>
          <a:p>
            <a:r>
              <a:rPr lang="en-AU" dirty="0"/>
              <a:t>Mortality</a:t>
            </a:r>
          </a:p>
        </p:txBody>
      </p:sp>
      <p:sp>
        <p:nvSpPr>
          <p:cNvPr id="6" name="Text Placeholder 6">
            <a:extLst>
              <a:ext uri="{FF2B5EF4-FFF2-40B4-BE49-F238E27FC236}">
                <a16:creationId xmlns:a16="http://schemas.microsoft.com/office/drawing/2014/main" id="{7EFC66D7-962E-A11E-9657-21B9C03F64AF}"/>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2024, the age-standardised death rate for Aboriginal and Torres Strait Islander people living in NSW, Qld, WA, SA and the NT was 9.9 per 1,000.</a:t>
            </a:r>
          </a:p>
          <a:p>
            <a:pPr lvl="0"/>
            <a:r>
              <a:rPr lang="en-AU" dirty="0"/>
              <a:t>For Aboriginal and Torres Strait Islander people born in 2020-2022, life expectancy was estimated to be 71.9 years for males and 75.6 years for females.</a:t>
            </a:r>
          </a:p>
          <a:p>
            <a:pPr lvl="0"/>
            <a:r>
              <a:rPr lang="en-AU" dirty="0"/>
              <a:t>In 2024, the leading causes of death among Aboriginal and Torres Strait Islander people living in NSW, Qld, WA, SA and the NT were ischaemic heart disease (IHD), intentional self-harm (suicide), cancer of the trachea, bronchus and lung, chronic lower respiratory diseases, and diabetes.</a:t>
            </a:r>
          </a:p>
          <a:p>
            <a:pPr marL="0" lvl="0" indent="0">
              <a:buNone/>
            </a:pPr>
            <a:endParaRPr lang="en-AU" dirty="0"/>
          </a:p>
        </p:txBody>
      </p:sp>
      <p:sp>
        <p:nvSpPr>
          <p:cNvPr id="7" name="Text Placeholder 7">
            <a:extLst>
              <a:ext uri="{FF2B5EF4-FFF2-40B4-BE49-F238E27FC236}">
                <a16:creationId xmlns:a16="http://schemas.microsoft.com/office/drawing/2014/main" id="{C9882FC0-919F-E1B9-0DA7-4A9B3D24B276}"/>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5B6BC5FE-8BE9-32B4-49C1-96054F333797}"/>
              </a:ext>
            </a:extLst>
          </p:cNvPr>
          <p:cNvGraphicFramePr>
            <a:graphicFrameLocks noGrp="1"/>
          </p:cNvGraphicFramePr>
          <p:nvPr>
            <p:extLst>
              <p:ext uri="{D42A27DB-BD31-4B8C-83A1-F6EECF244321}">
                <p14:modId xmlns:p14="http://schemas.microsoft.com/office/powerpoint/2010/main" val="3189897478"/>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 Everyone enjoys long and healthy lives</a:t>
                      </a: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902D69CD-27E6-DF25-CF30-512ED843B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3659658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4D754-DCB8-D2E5-4D28-8FEB13C0A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82B44-B286-1476-FB28-B07B3C8C1EF0}"/>
              </a:ext>
            </a:extLst>
          </p:cNvPr>
          <p:cNvSpPr>
            <a:spLocks noGrp="1"/>
          </p:cNvSpPr>
          <p:nvPr>
            <p:ph type="title"/>
          </p:nvPr>
        </p:nvSpPr>
        <p:spPr>
          <a:xfrm>
            <a:off x="1564299" y="970002"/>
            <a:ext cx="11211901" cy="553998"/>
          </a:xfrm>
        </p:spPr>
        <p:txBody>
          <a:bodyPr/>
          <a:lstStyle/>
          <a:p>
            <a:r>
              <a:rPr lang="en-AU" dirty="0"/>
              <a:t>Mortality</a:t>
            </a:r>
          </a:p>
        </p:txBody>
      </p:sp>
      <p:sp>
        <p:nvSpPr>
          <p:cNvPr id="3" name="Text Placeholder 2">
            <a:extLst>
              <a:ext uri="{FF2B5EF4-FFF2-40B4-BE49-F238E27FC236}">
                <a16:creationId xmlns:a16="http://schemas.microsoft.com/office/drawing/2014/main" id="{B3E3AF5C-9BAF-3DAA-2098-1C6B5BB7EE86}"/>
              </a:ext>
            </a:extLst>
          </p:cNvPr>
          <p:cNvSpPr>
            <a:spLocks noGrp="1"/>
          </p:cNvSpPr>
          <p:nvPr>
            <p:ph type="body" sz="quarter" idx="12"/>
          </p:nvPr>
        </p:nvSpPr>
        <p:spPr>
          <a:xfrm>
            <a:off x="1549400" y="1828800"/>
            <a:ext cx="13421701" cy="304800"/>
          </a:xfrm>
        </p:spPr>
        <p:txBody>
          <a:bodyPr lIns="0" tIns="0" rIns="0" bIns="0"/>
          <a:lstStyle/>
          <a:p>
            <a:r>
              <a:rPr lang="en-AU" dirty="0"/>
              <a:t>Number of deaths and age-standardised death rates, Aboriginal and Torres Strait Islander people, NSW, Qld, WA, SA and the NT, 2024 </a:t>
            </a:r>
            <a:endParaRPr lang="en-AU" dirty="0">
              <a:solidFill>
                <a:srgbClr val="4D4C5B"/>
              </a:solidFill>
            </a:endParaRPr>
          </a:p>
        </p:txBody>
      </p:sp>
      <p:sp>
        <p:nvSpPr>
          <p:cNvPr id="4" name="Text Placeholder 3">
            <a:extLst>
              <a:ext uri="{FF2B5EF4-FFF2-40B4-BE49-F238E27FC236}">
                <a16:creationId xmlns:a16="http://schemas.microsoft.com/office/drawing/2014/main" id="{D4FA0936-6A21-CC50-D798-062BC6FFE799}"/>
              </a:ext>
            </a:extLst>
          </p:cNvPr>
          <p:cNvSpPr>
            <a:spLocks noGrp="1"/>
          </p:cNvSpPr>
          <p:nvPr>
            <p:ph type="body" sz="quarter" idx="13"/>
          </p:nvPr>
        </p:nvSpPr>
        <p:spPr>
          <a:xfrm>
            <a:off x="1564298" y="8680450"/>
            <a:ext cx="9992702" cy="463550"/>
          </a:xfrm>
        </p:spPr>
        <p:txBody>
          <a:bodyPr lIns="0" tIns="0" rIns="0" bIns="0"/>
          <a:lstStyle/>
          <a:p>
            <a:r>
              <a:rPr lang="en-US" dirty="0"/>
              <a:t>Source:  ABS, 2024 (Derived from [258])</a:t>
            </a:r>
          </a:p>
          <a:p>
            <a:endParaRPr lang="en-AU" dirty="0"/>
          </a:p>
        </p:txBody>
      </p:sp>
      <p:sp>
        <p:nvSpPr>
          <p:cNvPr id="5" name="Text Placeholder 4">
            <a:extLst>
              <a:ext uri="{FF2B5EF4-FFF2-40B4-BE49-F238E27FC236}">
                <a16:creationId xmlns:a16="http://schemas.microsoft.com/office/drawing/2014/main" id="{5F9A4BDA-021A-49FB-5885-7DB48581277F}"/>
              </a:ext>
            </a:extLst>
          </p:cNvPr>
          <p:cNvSpPr>
            <a:spLocks noGrp="1"/>
          </p:cNvSpPr>
          <p:nvPr>
            <p:ph type="body" sz="quarter" idx="14"/>
          </p:nvPr>
        </p:nvSpPr>
        <p:spPr>
          <a:xfrm>
            <a:off x="1564298" y="7619999"/>
            <a:ext cx="13429640" cy="920751"/>
          </a:xfrm>
        </p:spPr>
        <p:txBody>
          <a:bodyPr lIns="0" tIns="0" rIns="0" bIns="0" numCol="1" anchor="ctr"/>
          <a:lstStyle/>
          <a:p>
            <a:r>
              <a:rPr lang="en-US" sz="1400" dirty="0"/>
              <a:t>Note:</a:t>
            </a:r>
          </a:p>
          <a:p>
            <a:pPr marL="342900" lvl="0" indent="-342900">
              <a:buFont typeface="+mj-lt"/>
              <a:buAutoNum type="arabicPeriod"/>
            </a:pPr>
            <a:r>
              <a:rPr lang="en-AU" sz="1400" dirty="0"/>
              <a:t>Rates are per 1,000 population.</a:t>
            </a:r>
          </a:p>
          <a:p>
            <a:pPr marL="342900" lvl="0" indent="-342900">
              <a:buFont typeface="+mj-lt"/>
              <a:buAutoNum type="arabicPeriod"/>
            </a:pPr>
            <a:r>
              <a:rPr lang="en-AU" sz="1400" dirty="0"/>
              <a:t>Rates are based on three-year averages; for Aboriginal and Torres Strait Islander data, rates are calculated for each calendar year and then averaged to reduce variability in annual rates. </a:t>
            </a:r>
          </a:p>
        </p:txBody>
      </p:sp>
      <p:graphicFrame>
        <p:nvGraphicFramePr>
          <p:cNvPr id="9" name="Table 8">
            <a:extLst>
              <a:ext uri="{FF2B5EF4-FFF2-40B4-BE49-F238E27FC236}">
                <a16:creationId xmlns:a16="http://schemas.microsoft.com/office/drawing/2014/main" id="{D239095E-50C0-2D45-C0C0-66C9B9269122}"/>
              </a:ext>
            </a:extLst>
          </p:cNvPr>
          <p:cNvGraphicFramePr>
            <a:graphicFrameLocks noGrp="1"/>
          </p:cNvGraphicFramePr>
          <p:nvPr>
            <p:extLst>
              <p:ext uri="{D42A27DB-BD31-4B8C-83A1-F6EECF244321}">
                <p14:modId xmlns:p14="http://schemas.microsoft.com/office/powerpoint/2010/main" val="508974372"/>
              </p:ext>
            </p:extLst>
          </p:nvPr>
        </p:nvGraphicFramePr>
        <p:xfrm>
          <a:off x="1270000" y="2518084"/>
          <a:ext cx="13701102" cy="5101915"/>
        </p:xfrm>
        <a:graphic>
          <a:graphicData uri="http://schemas.openxmlformats.org/drawingml/2006/table">
            <a:tbl>
              <a:tblPr firstRow="1" bandRow="1">
                <a:tableStyleId>{1FECB4D8-DB02-4DC6-A0A2-4F2EBAE1DC90}</a:tableStyleId>
              </a:tblPr>
              <a:tblGrid>
                <a:gridCol w="4567034">
                  <a:extLst>
                    <a:ext uri="{9D8B030D-6E8A-4147-A177-3AD203B41FA5}">
                      <a16:colId xmlns:a16="http://schemas.microsoft.com/office/drawing/2014/main" val="3210252842"/>
                    </a:ext>
                  </a:extLst>
                </a:gridCol>
                <a:gridCol w="4567034">
                  <a:extLst>
                    <a:ext uri="{9D8B030D-6E8A-4147-A177-3AD203B41FA5}">
                      <a16:colId xmlns:a16="http://schemas.microsoft.com/office/drawing/2014/main" val="3774423829"/>
                    </a:ext>
                  </a:extLst>
                </a:gridCol>
                <a:gridCol w="4567034">
                  <a:extLst>
                    <a:ext uri="{9D8B030D-6E8A-4147-A177-3AD203B41FA5}">
                      <a16:colId xmlns:a16="http://schemas.microsoft.com/office/drawing/2014/main" val="3880241616"/>
                    </a:ext>
                  </a:extLst>
                </a:gridCol>
              </a:tblGrid>
              <a:tr h="728845">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Jurisdiction</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Numbers</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Aboriginal and Torres Strait Islander people</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728845">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NSW</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1,904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9.3</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46972"/>
                  </a:ext>
                </a:extLst>
              </a:tr>
              <a:tr h="728845">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Qld</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1,466</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8.8</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306969"/>
                  </a:ext>
                </a:extLst>
              </a:tr>
              <a:tr h="728845">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WA</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704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11</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5803764"/>
                  </a:ext>
                </a:extLst>
              </a:tr>
              <a:tr h="728845">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SA</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310</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11</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0363773"/>
                  </a:ext>
                </a:extLst>
              </a:tr>
              <a:tr h="728845">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NT</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529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7748474"/>
                  </a:ext>
                </a:extLst>
              </a:tr>
              <a:tr h="728845">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Total for the selected jurisdictions</a:t>
                      </a:r>
                    </a:p>
                  </a:txBody>
                  <a:tcPr marL="68580" marR="6858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4,913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9.9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525435"/>
                  </a:ext>
                </a:extLst>
              </a:tr>
            </a:tbl>
          </a:graphicData>
        </a:graphic>
      </p:graphicFrame>
    </p:spTree>
    <p:extLst>
      <p:ext uri="{BB962C8B-B14F-4D97-AF65-F5344CB8AC3E}">
        <p14:creationId xmlns:p14="http://schemas.microsoft.com/office/powerpoint/2010/main" val="2890758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7E72D-7586-0621-33F9-D233009B3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DE5BB-5BA0-0C53-46CE-C22DF3517A27}"/>
              </a:ext>
            </a:extLst>
          </p:cNvPr>
          <p:cNvSpPr>
            <a:spLocks noGrp="1"/>
          </p:cNvSpPr>
          <p:nvPr>
            <p:ph type="title"/>
          </p:nvPr>
        </p:nvSpPr>
        <p:spPr>
          <a:xfrm>
            <a:off x="1564299" y="970002"/>
            <a:ext cx="11211901" cy="553998"/>
          </a:xfrm>
        </p:spPr>
        <p:txBody>
          <a:bodyPr/>
          <a:lstStyle/>
          <a:p>
            <a:r>
              <a:rPr lang="en-AU" dirty="0"/>
              <a:t>Mortality</a:t>
            </a:r>
          </a:p>
        </p:txBody>
      </p:sp>
      <p:sp>
        <p:nvSpPr>
          <p:cNvPr id="3" name="Text Placeholder 2">
            <a:extLst>
              <a:ext uri="{FF2B5EF4-FFF2-40B4-BE49-F238E27FC236}">
                <a16:creationId xmlns:a16="http://schemas.microsoft.com/office/drawing/2014/main" id="{6446137B-6569-1816-959E-64396F756375}"/>
              </a:ext>
            </a:extLst>
          </p:cNvPr>
          <p:cNvSpPr>
            <a:spLocks noGrp="1"/>
          </p:cNvSpPr>
          <p:nvPr>
            <p:ph type="body" sz="quarter" idx="12"/>
          </p:nvPr>
        </p:nvSpPr>
        <p:spPr>
          <a:xfrm>
            <a:off x="1549400" y="1828800"/>
            <a:ext cx="13421701" cy="304800"/>
          </a:xfrm>
        </p:spPr>
        <p:txBody>
          <a:bodyPr lIns="0" tIns="0" rIns="0" bIns="0"/>
          <a:lstStyle/>
          <a:p>
            <a:r>
              <a:rPr lang="en-AU" dirty="0"/>
              <a:t>Median age at death (in years), Aboriginal and Torres Strait Islander people, by sex, NSW, Qld, WA, SA and the NT, 2024</a:t>
            </a:r>
          </a:p>
          <a:p>
            <a:endParaRPr lang="en-AU" dirty="0">
              <a:solidFill>
                <a:srgbClr val="4D4C5B"/>
              </a:solidFill>
            </a:endParaRPr>
          </a:p>
        </p:txBody>
      </p:sp>
      <p:sp>
        <p:nvSpPr>
          <p:cNvPr id="4" name="Text Placeholder 3">
            <a:extLst>
              <a:ext uri="{FF2B5EF4-FFF2-40B4-BE49-F238E27FC236}">
                <a16:creationId xmlns:a16="http://schemas.microsoft.com/office/drawing/2014/main" id="{C5A4C273-C505-8EF0-4143-6B0D8ED74274}"/>
              </a:ext>
            </a:extLst>
          </p:cNvPr>
          <p:cNvSpPr>
            <a:spLocks noGrp="1"/>
          </p:cNvSpPr>
          <p:nvPr>
            <p:ph type="body" sz="quarter" idx="13"/>
          </p:nvPr>
        </p:nvSpPr>
        <p:spPr>
          <a:xfrm>
            <a:off x="1564298" y="8680450"/>
            <a:ext cx="9992702" cy="463550"/>
          </a:xfrm>
        </p:spPr>
        <p:txBody>
          <a:bodyPr lIns="0" tIns="0" rIns="0" bIns="0"/>
          <a:lstStyle/>
          <a:p>
            <a:r>
              <a:rPr lang="en-US" dirty="0"/>
              <a:t>Source: ABS, 2024 [258]</a:t>
            </a:r>
            <a:endParaRPr lang="en-AU" dirty="0"/>
          </a:p>
        </p:txBody>
      </p:sp>
      <p:sp>
        <p:nvSpPr>
          <p:cNvPr id="5" name="Text Placeholder 4">
            <a:extLst>
              <a:ext uri="{FF2B5EF4-FFF2-40B4-BE49-F238E27FC236}">
                <a16:creationId xmlns:a16="http://schemas.microsoft.com/office/drawing/2014/main" id="{F790055C-912B-1731-5D1C-92BF23B1B61F}"/>
              </a:ext>
            </a:extLst>
          </p:cNvPr>
          <p:cNvSpPr>
            <a:spLocks noGrp="1"/>
          </p:cNvSpPr>
          <p:nvPr>
            <p:ph type="body" sz="quarter" idx="14"/>
          </p:nvPr>
        </p:nvSpPr>
        <p:spPr>
          <a:xfrm>
            <a:off x="1564298" y="7772397"/>
            <a:ext cx="13429640" cy="768353"/>
          </a:xfrm>
        </p:spPr>
        <p:txBody>
          <a:bodyPr lIns="0" tIns="0" rIns="0" bIns="0" numCol="1" anchor="ctr"/>
          <a:lstStyle/>
          <a:p>
            <a:pPr lvl="0"/>
            <a:r>
              <a:rPr lang="en-US" sz="1400" dirty="0"/>
              <a:t>Notes:</a:t>
            </a:r>
          </a:p>
          <a:p>
            <a:pPr marL="342900" lvl="0" indent="-342900">
              <a:buFont typeface="+mj-lt"/>
              <a:buAutoNum type="arabicPeriod"/>
            </a:pPr>
            <a:r>
              <a:rPr lang="en-US" sz="1400" dirty="0"/>
              <a:t>Information is not available for the other jurisdictions because of the relatively small numbers of deaths recorded.</a:t>
            </a:r>
          </a:p>
          <a:p>
            <a:pPr marL="342900" lvl="0" indent="-342900">
              <a:buFont typeface="+mj-lt"/>
              <a:buAutoNum type="arabicPeriod"/>
            </a:pPr>
            <a:r>
              <a:rPr lang="en-US" sz="1400" dirty="0"/>
              <a:t>Median age at death is the age below which 50% of deaths occur.</a:t>
            </a:r>
          </a:p>
        </p:txBody>
      </p:sp>
      <p:graphicFrame>
        <p:nvGraphicFramePr>
          <p:cNvPr id="9" name="Table 8">
            <a:extLst>
              <a:ext uri="{FF2B5EF4-FFF2-40B4-BE49-F238E27FC236}">
                <a16:creationId xmlns:a16="http://schemas.microsoft.com/office/drawing/2014/main" id="{53B7B426-9F70-735B-D043-4497B06B5682}"/>
              </a:ext>
            </a:extLst>
          </p:cNvPr>
          <p:cNvGraphicFramePr>
            <a:graphicFrameLocks noGrp="1"/>
          </p:cNvGraphicFramePr>
          <p:nvPr>
            <p:extLst>
              <p:ext uri="{D42A27DB-BD31-4B8C-83A1-F6EECF244321}">
                <p14:modId xmlns:p14="http://schemas.microsoft.com/office/powerpoint/2010/main" val="2070730975"/>
              </p:ext>
            </p:extLst>
          </p:nvPr>
        </p:nvGraphicFramePr>
        <p:xfrm>
          <a:off x="1269999" y="2518085"/>
          <a:ext cx="13701100" cy="5254312"/>
        </p:xfrm>
        <a:graphic>
          <a:graphicData uri="http://schemas.openxmlformats.org/drawingml/2006/table">
            <a:tbl>
              <a:tblPr firstRow="1" bandRow="1">
                <a:tableStyleId>{1FECB4D8-DB02-4DC6-A0A2-4F2EBAE1DC90}</a:tableStyleId>
              </a:tblPr>
              <a:tblGrid>
                <a:gridCol w="3425275">
                  <a:extLst>
                    <a:ext uri="{9D8B030D-6E8A-4147-A177-3AD203B41FA5}">
                      <a16:colId xmlns:a16="http://schemas.microsoft.com/office/drawing/2014/main" val="3210252842"/>
                    </a:ext>
                  </a:extLst>
                </a:gridCol>
                <a:gridCol w="3425275">
                  <a:extLst>
                    <a:ext uri="{9D8B030D-6E8A-4147-A177-3AD203B41FA5}">
                      <a16:colId xmlns:a16="http://schemas.microsoft.com/office/drawing/2014/main" val="3774423829"/>
                    </a:ext>
                  </a:extLst>
                </a:gridCol>
                <a:gridCol w="3425275">
                  <a:extLst>
                    <a:ext uri="{9D8B030D-6E8A-4147-A177-3AD203B41FA5}">
                      <a16:colId xmlns:a16="http://schemas.microsoft.com/office/drawing/2014/main" val="3880241616"/>
                    </a:ext>
                  </a:extLst>
                </a:gridCol>
                <a:gridCol w="3425275">
                  <a:extLst>
                    <a:ext uri="{9D8B030D-6E8A-4147-A177-3AD203B41FA5}">
                      <a16:colId xmlns:a16="http://schemas.microsoft.com/office/drawing/2014/main" val="3753908545"/>
                    </a:ext>
                  </a:extLst>
                </a:gridCol>
              </a:tblGrid>
              <a:tr h="656789">
                <a:tc rowSpan="2">
                  <a:txBody>
                    <a:bodyPr/>
                    <a:lstStyle/>
                    <a:p>
                      <a:pPr>
                        <a:lnSpc>
                          <a:spcPct val="115000"/>
                        </a:lnSpc>
                        <a:buNone/>
                      </a:pPr>
                      <a:r>
                        <a:rPr lang="en-AU" sz="1700" b="1"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Jurisdiction</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gridSpan="3">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Aboriginal and Torres Strait Islander people</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hMerge="1">
                  <a:txBody>
                    <a:bodyPr/>
                    <a:lstStyle/>
                    <a:p>
                      <a:endParaRPr lang="en-US"/>
                    </a:p>
                  </a:txBody>
                  <a:tcP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hMerge="1">
                  <a:txBody>
                    <a:bodyPr/>
                    <a:lstStyle/>
                    <a:p>
                      <a:endParaRPr lang="en-US"/>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656789">
                <a:tc vMerge="1">
                  <a:txBody>
                    <a:bodyPr/>
                    <a:lstStyle/>
                    <a:p>
                      <a:endParaRPr lang="en-US"/>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b="1"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Males</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b="1"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Females</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b="1"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Persons</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99346972"/>
                  </a:ext>
                </a:extLst>
              </a:tr>
              <a:tr h="65678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NSW</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63.5</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69.0</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65.7</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306969"/>
                  </a:ext>
                </a:extLst>
              </a:tr>
              <a:tr h="65678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Qld</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60.9</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66.6</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63.7</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5803764"/>
                  </a:ext>
                </a:extLst>
              </a:tr>
              <a:tr h="65678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WA</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56.6</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63.6</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60.0</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0363773"/>
                  </a:ext>
                </a:extLst>
              </a:tr>
              <a:tr h="65678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SA</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60.2</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64.1</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61.8</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7748474"/>
                  </a:ext>
                </a:extLst>
              </a:tr>
              <a:tr h="65678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NT</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56.8</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61.2</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58.7</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525435"/>
                  </a:ext>
                </a:extLst>
              </a:tr>
              <a:tr h="656789">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Total for the selected jurisdictions</a:t>
                      </a:r>
                    </a:p>
                  </a:txBody>
                  <a:tcPr marL="68580" marR="6858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60.8</a:t>
                      </a: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66.0</a:t>
                      </a: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63.2</a:t>
                      </a:r>
                    </a:p>
                  </a:txBody>
                  <a:tcPr marL="68580" marR="68580" marT="0" marB="0" anchor="ctr">
                    <a:lnL>
                      <a:noFill/>
                    </a:lnL>
                    <a:lnR w="12700" cmpd="sng">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7232885"/>
                  </a:ext>
                </a:extLst>
              </a:tr>
            </a:tbl>
          </a:graphicData>
        </a:graphic>
      </p:graphicFrame>
    </p:spTree>
    <p:extLst>
      <p:ext uri="{BB962C8B-B14F-4D97-AF65-F5344CB8AC3E}">
        <p14:creationId xmlns:p14="http://schemas.microsoft.com/office/powerpoint/2010/main" val="4088746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E2801-49B1-F3C0-ED3E-71FAF4E72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C4E11-5197-8212-7C66-13690604B797}"/>
              </a:ext>
            </a:extLst>
          </p:cNvPr>
          <p:cNvSpPr>
            <a:spLocks noGrp="1"/>
          </p:cNvSpPr>
          <p:nvPr>
            <p:ph type="title"/>
          </p:nvPr>
        </p:nvSpPr>
        <p:spPr/>
        <p:txBody>
          <a:bodyPr/>
          <a:lstStyle/>
          <a:p>
            <a:r>
              <a:rPr lang="en-AU" dirty="0"/>
              <a:t>Hospitalisation</a:t>
            </a:r>
            <a:br>
              <a:rPr lang="en-AU" dirty="0"/>
            </a:br>
            <a:endParaRPr lang="en-AU" dirty="0"/>
          </a:p>
        </p:txBody>
      </p:sp>
      <p:sp>
        <p:nvSpPr>
          <p:cNvPr id="6" name="Text Placeholder 6">
            <a:extLst>
              <a:ext uri="{FF2B5EF4-FFF2-40B4-BE49-F238E27FC236}">
                <a16:creationId xmlns:a16="http://schemas.microsoft.com/office/drawing/2014/main" id="{0D89CC76-DF51-0281-04C7-0C72F025CA02}"/>
              </a:ext>
            </a:extLst>
          </p:cNvPr>
          <p:cNvSpPr txBox="1">
            <a:spLocks/>
          </p:cNvSpPr>
          <p:nvPr/>
        </p:nvSpPr>
        <p:spPr>
          <a:xfrm>
            <a:off x="1564298" y="18288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2023–24, 5.5% of all hospital separations were for Aboriginal and Torres Strait Islander people.</a:t>
            </a:r>
          </a:p>
          <a:p>
            <a:pPr lvl="0"/>
            <a:r>
              <a:rPr lang="en-AU" dirty="0"/>
              <a:t>In 2023–24, the age-standardised hospital separation rate for Aboriginal and Torres Strait Islander people was 900 per 1,000 population, with the highest rate in the NT of 2,166 per 1,000.</a:t>
            </a:r>
          </a:p>
          <a:p>
            <a:pPr lvl="0"/>
            <a:r>
              <a:rPr lang="en-AU" dirty="0"/>
              <a:t>In 2023–24, the main cause of hospitalisation for Aboriginal and Torres Strait Islander people was for ‘Factors influencing health status and contact with health services’ (mostly for care involving dialysis), responsible for 44% of all Aboriginal and Torres Strait Islander hospital separations.</a:t>
            </a:r>
          </a:p>
          <a:p>
            <a:pPr lvl="0"/>
            <a:r>
              <a:rPr lang="en-AU" dirty="0"/>
              <a:t>In 2023–24, the age-standardised rate of potentially preventable hospitalisations for Aboriginal and Torres Strait Islander people was 69 per 1,000 population. </a:t>
            </a:r>
          </a:p>
          <a:p>
            <a:pPr marL="0" lvl="0" indent="0">
              <a:buNone/>
            </a:pPr>
            <a:endParaRPr lang="en-AU" dirty="0"/>
          </a:p>
        </p:txBody>
      </p:sp>
      <p:sp>
        <p:nvSpPr>
          <p:cNvPr id="7" name="Text Placeholder 7">
            <a:extLst>
              <a:ext uri="{FF2B5EF4-FFF2-40B4-BE49-F238E27FC236}">
                <a16:creationId xmlns:a16="http://schemas.microsoft.com/office/drawing/2014/main" id="{84DC6E1D-1D01-BC9A-ED03-B71313284D26}"/>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pic>
        <p:nvPicPr>
          <p:cNvPr id="4" name="Picture 3">
            <a:extLst>
              <a:ext uri="{FF2B5EF4-FFF2-40B4-BE49-F238E27FC236}">
                <a16:creationId xmlns:a16="http://schemas.microsoft.com/office/drawing/2014/main" id="{C8AB9D25-10EE-F511-B67C-860ACCAF7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3687166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BBB4-07DB-E3DD-DC31-6A9D6E0FD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44F91-8229-8455-94AB-862420E8DCA8}"/>
              </a:ext>
            </a:extLst>
          </p:cNvPr>
          <p:cNvSpPr>
            <a:spLocks noGrp="1"/>
          </p:cNvSpPr>
          <p:nvPr>
            <p:ph type="title"/>
          </p:nvPr>
        </p:nvSpPr>
        <p:spPr>
          <a:xfrm>
            <a:off x="1564299" y="970002"/>
            <a:ext cx="11211901" cy="553998"/>
          </a:xfrm>
        </p:spPr>
        <p:txBody>
          <a:bodyPr/>
          <a:lstStyle/>
          <a:p>
            <a:r>
              <a:rPr lang="en-AU" dirty="0"/>
              <a:t>Hospitalisation</a:t>
            </a:r>
          </a:p>
        </p:txBody>
      </p:sp>
      <p:sp>
        <p:nvSpPr>
          <p:cNvPr id="3" name="Text Placeholder 2">
            <a:extLst>
              <a:ext uri="{FF2B5EF4-FFF2-40B4-BE49-F238E27FC236}">
                <a16:creationId xmlns:a16="http://schemas.microsoft.com/office/drawing/2014/main" id="{30279263-AF6B-624B-748C-144FB6E6C126}"/>
              </a:ext>
            </a:extLst>
          </p:cNvPr>
          <p:cNvSpPr>
            <a:spLocks noGrp="1"/>
          </p:cNvSpPr>
          <p:nvPr>
            <p:ph type="body" sz="quarter" idx="12"/>
          </p:nvPr>
        </p:nvSpPr>
        <p:spPr>
          <a:xfrm>
            <a:off x="1549400" y="1828800"/>
            <a:ext cx="13421701" cy="304800"/>
          </a:xfrm>
        </p:spPr>
        <p:txBody>
          <a:bodyPr lIns="0" tIns="0" rIns="0" bIns="0"/>
          <a:lstStyle/>
          <a:p>
            <a:r>
              <a:rPr lang="en-AU" dirty="0"/>
              <a:t>Numbers of hospital separations and age-standardised hospital separation rates for Aboriginal and Torres Strait Islander people, by jurisdiction, 2023-24</a:t>
            </a:r>
          </a:p>
          <a:p>
            <a:endParaRPr lang="en-AU" dirty="0">
              <a:solidFill>
                <a:srgbClr val="4D4C5B"/>
              </a:solidFill>
            </a:endParaRPr>
          </a:p>
        </p:txBody>
      </p:sp>
      <p:sp>
        <p:nvSpPr>
          <p:cNvPr id="4" name="Text Placeholder 3">
            <a:extLst>
              <a:ext uri="{FF2B5EF4-FFF2-40B4-BE49-F238E27FC236}">
                <a16:creationId xmlns:a16="http://schemas.microsoft.com/office/drawing/2014/main" id="{C4AA7C82-780E-68FD-750B-0BA35EA64750}"/>
              </a:ext>
            </a:extLst>
          </p:cNvPr>
          <p:cNvSpPr>
            <a:spLocks noGrp="1"/>
          </p:cNvSpPr>
          <p:nvPr>
            <p:ph type="body" sz="quarter" idx="13"/>
          </p:nvPr>
        </p:nvSpPr>
        <p:spPr>
          <a:xfrm>
            <a:off x="1564298" y="8680450"/>
            <a:ext cx="9992702" cy="463550"/>
          </a:xfrm>
        </p:spPr>
        <p:txBody>
          <a:bodyPr lIns="0" tIns="0" rIns="0" bIns="0"/>
          <a:lstStyle/>
          <a:p>
            <a:r>
              <a:rPr lang="en-US" dirty="0"/>
              <a:t>Source: AIHW, 2025 [83]</a:t>
            </a:r>
          </a:p>
          <a:p>
            <a:endParaRPr lang="en-AU" dirty="0"/>
          </a:p>
        </p:txBody>
      </p:sp>
      <p:sp>
        <p:nvSpPr>
          <p:cNvPr id="5" name="Text Placeholder 4">
            <a:extLst>
              <a:ext uri="{FF2B5EF4-FFF2-40B4-BE49-F238E27FC236}">
                <a16:creationId xmlns:a16="http://schemas.microsoft.com/office/drawing/2014/main" id="{103F513D-8B9F-D21C-8713-F644B9D35735}"/>
              </a:ext>
            </a:extLst>
          </p:cNvPr>
          <p:cNvSpPr>
            <a:spLocks noGrp="1"/>
          </p:cNvSpPr>
          <p:nvPr>
            <p:ph type="body" sz="quarter" idx="14"/>
          </p:nvPr>
        </p:nvSpPr>
        <p:spPr>
          <a:xfrm>
            <a:off x="1564298" y="7696190"/>
            <a:ext cx="13429640" cy="844560"/>
          </a:xfrm>
        </p:spPr>
        <p:txBody>
          <a:bodyPr lIns="0" tIns="0" rIns="0" bIns="0" numCol="1" anchor="ctr"/>
          <a:lstStyle/>
          <a:p>
            <a:r>
              <a:rPr lang="en-US" sz="1400" dirty="0"/>
              <a:t>Note:</a:t>
            </a:r>
          </a:p>
          <a:p>
            <a:pPr marL="342900" indent="-342900">
              <a:buFont typeface="+mj-lt"/>
              <a:buAutoNum type="arabicPeriod"/>
            </a:pPr>
            <a:r>
              <a:rPr lang="en-AU" sz="1400" dirty="0"/>
              <a:t>Age-standardised rates per 1,000 population. 	</a:t>
            </a:r>
          </a:p>
          <a:p>
            <a:pPr marL="342900" indent="-342900">
              <a:buFont typeface="+mj-lt"/>
              <a:buAutoNum type="arabicPeriod"/>
            </a:pPr>
            <a:r>
              <a:rPr lang="en-AU" sz="1400" dirty="0"/>
              <a:t>Rates for Tas, the ACT and the NT are for public hospitals only; data for private hospitals in Tas, the ACT and the NT are included in the Australia row.</a:t>
            </a:r>
          </a:p>
        </p:txBody>
      </p:sp>
      <p:graphicFrame>
        <p:nvGraphicFramePr>
          <p:cNvPr id="9" name="Table 8">
            <a:extLst>
              <a:ext uri="{FF2B5EF4-FFF2-40B4-BE49-F238E27FC236}">
                <a16:creationId xmlns:a16="http://schemas.microsoft.com/office/drawing/2014/main" id="{4423731C-A1E6-CAB8-DBF0-C060B818D346}"/>
              </a:ext>
            </a:extLst>
          </p:cNvPr>
          <p:cNvGraphicFramePr>
            <a:graphicFrameLocks noGrp="1"/>
          </p:cNvGraphicFramePr>
          <p:nvPr>
            <p:extLst>
              <p:ext uri="{D42A27DB-BD31-4B8C-83A1-F6EECF244321}">
                <p14:modId xmlns:p14="http://schemas.microsoft.com/office/powerpoint/2010/main" val="1223844194"/>
              </p:ext>
            </p:extLst>
          </p:nvPr>
        </p:nvGraphicFramePr>
        <p:xfrm>
          <a:off x="1346199" y="2514600"/>
          <a:ext cx="13624902" cy="5181590"/>
        </p:xfrm>
        <a:graphic>
          <a:graphicData uri="http://schemas.openxmlformats.org/drawingml/2006/table">
            <a:tbl>
              <a:tblPr firstRow="1" bandRow="1">
                <a:tableStyleId>{1FECB4D8-DB02-4DC6-A0A2-4F2EBAE1DC90}</a:tableStyleId>
              </a:tblPr>
              <a:tblGrid>
                <a:gridCol w="4541634">
                  <a:extLst>
                    <a:ext uri="{9D8B030D-6E8A-4147-A177-3AD203B41FA5}">
                      <a16:colId xmlns:a16="http://schemas.microsoft.com/office/drawing/2014/main" val="3210252842"/>
                    </a:ext>
                  </a:extLst>
                </a:gridCol>
                <a:gridCol w="4541634">
                  <a:extLst>
                    <a:ext uri="{9D8B030D-6E8A-4147-A177-3AD203B41FA5}">
                      <a16:colId xmlns:a16="http://schemas.microsoft.com/office/drawing/2014/main" val="3774423829"/>
                    </a:ext>
                  </a:extLst>
                </a:gridCol>
                <a:gridCol w="4541634">
                  <a:extLst>
                    <a:ext uri="{9D8B030D-6E8A-4147-A177-3AD203B41FA5}">
                      <a16:colId xmlns:a16="http://schemas.microsoft.com/office/drawing/2014/main" val="3880241616"/>
                    </a:ext>
                  </a:extLst>
                </a:gridCol>
              </a:tblGrid>
              <a:tr h="518159">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Jurisdiction</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Number</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Rate</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518159">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NSW</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136,893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502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46972"/>
                  </a:ext>
                </a:extLst>
              </a:tr>
              <a:tr h="518159">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Vic</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47,539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762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306969"/>
                  </a:ext>
                </a:extLst>
              </a:tr>
              <a:tr h="518159">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Qld</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200,777</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943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5803764"/>
                  </a:ext>
                </a:extLst>
              </a:tr>
              <a:tr h="51815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WA</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117,979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1,344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0363773"/>
                  </a:ext>
                </a:extLst>
              </a:tr>
              <a:tr h="51815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SA</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40,055</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1,017</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7748474"/>
                  </a:ext>
                </a:extLst>
              </a:tr>
              <a:tr h="51815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Tas</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err="1">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n.p.</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401</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525435"/>
                  </a:ext>
                </a:extLst>
              </a:tr>
              <a:tr h="518159">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ACT</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err="1">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n.p.</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726</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7232885"/>
                  </a:ext>
                </a:extLst>
              </a:tr>
              <a:tr h="518159">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NT</a:t>
                      </a: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err="1">
                          <a:effectLst/>
                          <a:latin typeface="Source Sans Pro" panose="020B0503030403020204" pitchFamily="34" charset="0"/>
                          <a:ea typeface="Source Sans Pro" panose="020B0503030403020204" pitchFamily="34" charset="0"/>
                          <a:cs typeface="Times New Roman" panose="02020603050405020304" pitchFamily="18" charset="0"/>
                        </a:rPr>
                        <a:t>n.p.</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2,166</a:t>
                      </a: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6566734"/>
                  </a:ext>
                </a:extLst>
              </a:tr>
              <a:tr h="518159">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Australia</a:t>
                      </a:r>
                    </a:p>
                  </a:txBody>
                  <a:tcPr marL="0" marR="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690,953</a:t>
                      </a:r>
                    </a:p>
                  </a:txBody>
                  <a:tcPr marL="0" marR="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900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0" marR="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146676"/>
                  </a:ext>
                </a:extLst>
              </a:tr>
            </a:tbl>
          </a:graphicData>
        </a:graphic>
      </p:graphicFrame>
    </p:spTree>
    <p:extLst>
      <p:ext uri="{BB962C8B-B14F-4D97-AF65-F5344CB8AC3E}">
        <p14:creationId xmlns:p14="http://schemas.microsoft.com/office/powerpoint/2010/main" val="413473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9E9FE-7EBA-0A67-4793-A6418437D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2685F-9C2A-862A-3501-DEF53CA4CA48}"/>
              </a:ext>
            </a:extLst>
          </p:cNvPr>
          <p:cNvSpPr>
            <a:spLocks noGrp="1"/>
          </p:cNvSpPr>
          <p:nvPr>
            <p:ph type="title"/>
          </p:nvPr>
        </p:nvSpPr>
        <p:spPr>
          <a:xfrm>
            <a:off x="1564299" y="970002"/>
            <a:ext cx="11211901" cy="553998"/>
          </a:xfrm>
        </p:spPr>
        <p:txBody>
          <a:bodyPr/>
          <a:lstStyle/>
          <a:p>
            <a:r>
              <a:rPr lang="en-AU" dirty="0"/>
              <a:t>Hospitalisation</a:t>
            </a:r>
          </a:p>
        </p:txBody>
      </p:sp>
      <p:sp>
        <p:nvSpPr>
          <p:cNvPr id="3" name="Text Placeholder 2">
            <a:extLst>
              <a:ext uri="{FF2B5EF4-FFF2-40B4-BE49-F238E27FC236}">
                <a16:creationId xmlns:a16="http://schemas.microsoft.com/office/drawing/2014/main" id="{6CB56C63-E011-D6E3-F973-5AC100DD0EBD}"/>
              </a:ext>
            </a:extLst>
          </p:cNvPr>
          <p:cNvSpPr>
            <a:spLocks noGrp="1"/>
          </p:cNvSpPr>
          <p:nvPr>
            <p:ph type="body" sz="quarter" idx="12"/>
          </p:nvPr>
        </p:nvSpPr>
        <p:spPr>
          <a:xfrm>
            <a:off x="1549400" y="1828800"/>
            <a:ext cx="13421701" cy="304800"/>
          </a:xfrm>
        </p:spPr>
        <p:txBody>
          <a:bodyPr lIns="0" tIns="0" rIns="0" bIns="0"/>
          <a:lstStyle/>
          <a:p>
            <a:r>
              <a:rPr lang="en-AU" dirty="0"/>
              <a:t>Numbers, proportions (%), and age-standardised hospitalisation rates for leading causes of hospital separations among Aboriginal and Torres Strait Islander people, Australia, 2023–24</a:t>
            </a:r>
          </a:p>
          <a:p>
            <a:endParaRPr lang="en-AU" dirty="0">
              <a:solidFill>
                <a:srgbClr val="4D4C5B"/>
              </a:solidFill>
            </a:endParaRPr>
          </a:p>
        </p:txBody>
      </p:sp>
      <p:sp>
        <p:nvSpPr>
          <p:cNvPr id="4" name="Text Placeholder 3">
            <a:extLst>
              <a:ext uri="{FF2B5EF4-FFF2-40B4-BE49-F238E27FC236}">
                <a16:creationId xmlns:a16="http://schemas.microsoft.com/office/drawing/2014/main" id="{3A003F5F-A4A6-9C4C-7333-A8ABA2BDD9E1}"/>
              </a:ext>
            </a:extLst>
          </p:cNvPr>
          <p:cNvSpPr>
            <a:spLocks noGrp="1"/>
          </p:cNvSpPr>
          <p:nvPr>
            <p:ph type="body" sz="quarter" idx="13"/>
          </p:nvPr>
        </p:nvSpPr>
        <p:spPr>
          <a:xfrm>
            <a:off x="1564298" y="8680450"/>
            <a:ext cx="9992702" cy="463550"/>
          </a:xfrm>
        </p:spPr>
        <p:txBody>
          <a:bodyPr lIns="0" tIns="0" rIns="0" bIns="0"/>
          <a:lstStyle/>
          <a:p>
            <a:r>
              <a:rPr lang="en-US" dirty="0"/>
              <a:t>Source</a:t>
            </a:r>
            <a:r>
              <a:rPr lang="en-AU" dirty="0"/>
              <a:t>: AIHW, 2025 [83]</a:t>
            </a:r>
          </a:p>
          <a:p>
            <a:endParaRPr lang="en-AU" dirty="0"/>
          </a:p>
        </p:txBody>
      </p:sp>
      <p:sp>
        <p:nvSpPr>
          <p:cNvPr id="5" name="Text Placeholder 4">
            <a:extLst>
              <a:ext uri="{FF2B5EF4-FFF2-40B4-BE49-F238E27FC236}">
                <a16:creationId xmlns:a16="http://schemas.microsoft.com/office/drawing/2014/main" id="{43E72096-C9C8-5AB8-B4F1-74ED5C5D606C}"/>
              </a:ext>
            </a:extLst>
          </p:cNvPr>
          <p:cNvSpPr>
            <a:spLocks noGrp="1"/>
          </p:cNvSpPr>
          <p:nvPr>
            <p:ph type="body" sz="quarter" idx="14"/>
          </p:nvPr>
        </p:nvSpPr>
        <p:spPr>
          <a:xfrm>
            <a:off x="1564298" y="8171771"/>
            <a:ext cx="13429640" cy="368979"/>
          </a:xfrm>
        </p:spPr>
        <p:txBody>
          <a:bodyPr lIns="0" tIns="0" rIns="0" bIns="0" numCol="1" anchor="ctr"/>
          <a:lstStyle/>
          <a:p>
            <a:r>
              <a:rPr lang="en-US" sz="1400" dirty="0"/>
              <a:t>Note: 1. </a:t>
            </a:r>
            <a:r>
              <a:rPr lang="en-AU" sz="1400" dirty="0"/>
              <a:t>Age-standardised rates per 1,000 population.	2. Some principal diagnoses have been excluded.	</a:t>
            </a:r>
          </a:p>
        </p:txBody>
      </p:sp>
      <p:graphicFrame>
        <p:nvGraphicFramePr>
          <p:cNvPr id="6" name="Table 5">
            <a:extLst>
              <a:ext uri="{FF2B5EF4-FFF2-40B4-BE49-F238E27FC236}">
                <a16:creationId xmlns:a16="http://schemas.microsoft.com/office/drawing/2014/main" id="{15832AFB-9B36-E4EA-5B8A-C665E14E1A37}"/>
              </a:ext>
            </a:extLst>
          </p:cNvPr>
          <p:cNvGraphicFramePr>
            <a:graphicFrameLocks noGrp="1"/>
          </p:cNvGraphicFramePr>
          <p:nvPr>
            <p:extLst>
              <p:ext uri="{D42A27DB-BD31-4B8C-83A1-F6EECF244321}">
                <p14:modId xmlns:p14="http://schemas.microsoft.com/office/powerpoint/2010/main" val="4200027602"/>
              </p:ext>
            </p:extLst>
          </p:nvPr>
        </p:nvGraphicFramePr>
        <p:xfrm>
          <a:off x="1270001" y="2514601"/>
          <a:ext cx="13680000" cy="5657170"/>
        </p:xfrm>
        <a:graphic>
          <a:graphicData uri="http://schemas.openxmlformats.org/drawingml/2006/table">
            <a:tbl>
              <a:tblPr firstRow="1" bandRow="1">
                <a:tableStyleId>{1FECB4D8-DB02-4DC6-A0A2-4F2EBAE1DC90}</a:tableStyleId>
              </a:tblPr>
              <a:tblGrid>
                <a:gridCol w="6444000">
                  <a:extLst>
                    <a:ext uri="{9D8B030D-6E8A-4147-A177-3AD203B41FA5}">
                      <a16:colId xmlns:a16="http://schemas.microsoft.com/office/drawing/2014/main" val="2143526105"/>
                    </a:ext>
                  </a:extLst>
                </a:gridCol>
                <a:gridCol w="2412000">
                  <a:extLst>
                    <a:ext uri="{9D8B030D-6E8A-4147-A177-3AD203B41FA5}">
                      <a16:colId xmlns:a16="http://schemas.microsoft.com/office/drawing/2014/main" val="2987854567"/>
                    </a:ext>
                  </a:extLst>
                </a:gridCol>
                <a:gridCol w="2412000">
                  <a:extLst>
                    <a:ext uri="{9D8B030D-6E8A-4147-A177-3AD203B41FA5}">
                      <a16:colId xmlns:a16="http://schemas.microsoft.com/office/drawing/2014/main" val="261023246"/>
                    </a:ext>
                  </a:extLst>
                </a:gridCol>
                <a:gridCol w="2412000">
                  <a:extLst>
                    <a:ext uri="{9D8B030D-6E8A-4147-A177-3AD203B41FA5}">
                      <a16:colId xmlns:a16="http://schemas.microsoft.com/office/drawing/2014/main" val="936703782"/>
                    </a:ext>
                  </a:extLst>
                </a:gridCol>
              </a:tblGrid>
              <a:tr h="47317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Principal diagnosis (ICD)</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Number of</a:t>
                      </a:r>
                      <a:br>
                        <a:rPr lang="en-AU" sz="1200" kern="100" dirty="0">
                          <a:effectLst/>
                          <a:latin typeface="Source Sans Pro" panose="020B0503030403020204" pitchFamily="34" charset="0"/>
                          <a:ea typeface="Source Sans Pro" panose="020B0503030403020204" pitchFamily="34" charset="0"/>
                        </a:rPr>
                      </a:br>
                      <a:r>
                        <a:rPr lang="en-AU" sz="1200" kern="100" dirty="0">
                          <a:effectLst/>
                          <a:latin typeface="Source Sans Pro" panose="020B0503030403020204" pitchFamily="34" charset="0"/>
                          <a:ea typeface="Source Sans Pro" panose="020B0503030403020204" pitchFamily="34" charset="0"/>
                        </a:rPr>
                        <a:t>separations</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Proportion of</a:t>
                      </a:r>
                      <a:br>
                        <a:rPr lang="en-AU" sz="1200" kern="100" dirty="0">
                          <a:effectLst/>
                          <a:latin typeface="Source Sans Pro" panose="020B0503030403020204" pitchFamily="34" charset="0"/>
                          <a:ea typeface="Source Sans Pro" panose="020B0503030403020204" pitchFamily="34" charset="0"/>
                        </a:rPr>
                      </a:br>
                      <a:r>
                        <a:rPr lang="en-AU" sz="1200" kern="100" dirty="0">
                          <a:effectLst/>
                          <a:latin typeface="Source Sans Pro" panose="020B0503030403020204" pitchFamily="34" charset="0"/>
                          <a:ea typeface="Source Sans Pro" panose="020B0503030403020204" pitchFamily="34" charset="0"/>
                        </a:rPr>
                        <a:t>separations (%)</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Age-standardised separation rate</a:t>
                      </a:r>
                      <a:br>
                        <a:rPr lang="en-AU" sz="1200" kern="100" dirty="0">
                          <a:effectLst/>
                          <a:latin typeface="Source Sans Pro" panose="020B0503030403020204" pitchFamily="34" charset="0"/>
                          <a:ea typeface="Source Sans Pro" panose="020B0503030403020204" pitchFamily="34" charset="0"/>
                        </a:rPr>
                      </a:br>
                      <a:r>
                        <a:rPr lang="en-AU" sz="1200" kern="100" dirty="0">
                          <a:effectLst/>
                          <a:latin typeface="Source Sans Pro" panose="020B0503030403020204" pitchFamily="34" charset="0"/>
                          <a:ea typeface="Source Sans Pro" panose="020B0503030403020204" pitchFamily="34" charset="0"/>
                        </a:rPr>
                        <a:t>(per 1,000 population)</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2285844199"/>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Injury, poisoning and certain other consequences of external causes</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46,233</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6.7</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52</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5337201"/>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Symptoms, signs and abnormal clinical and laboratory findings,  not elsewhere classified </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42,715</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6.2</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52</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9264294"/>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Diseases of the digestive system</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38,944</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5.6</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47</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3567703"/>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Pregnancy, childbirth and the puerperium</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36,201</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5.2</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a:effectLst/>
                          <a:latin typeface="Source Sans Pro" panose="020B0503030403020204" pitchFamily="34" charset="0"/>
                          <a:ea typeface="Source Sans Pro" panose="020B0503030403020204" pitchFamily="34" charset="0"/>
                        </a:rPr>
                        <a:t>33</a:t>
                      </a:r>
                      <a:endParaRPr lang="en-AU" sz="12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9480894"/>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Diseases of the respiratory system </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35,352</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5.1</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a:effectLst/>
                          <a:latin typeface="Source Sans Pro" panose="020B0503030403020204" pitchFamily="34" charset="0"/>
                          <a:ea typeface="Source Sans Pro" panose="020B0503030403020204" pitchFamily="34" charset="0"/>
                        </a:rPr>
                        <a:t>40</a:t>
                      </a:r>
                      <a:endParaRPr lang="en-AU" sz="12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0970927"/>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Mental and behavioural disorders</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29,289</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4.2</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a:effectLst/>
                          <a:latin typeface="Source Sans Pro" panose="020B0503030403020204" pitchFamily="34" charset="0"/>
                          <a:ea typeface="Source Sans Pro" panose="020B0503030403020204" pitchFamily="34" charset="0"/>
                        </a:rPr>
                        <a:t>34</a:t>
                      </a:r>
                      <a:endParaRPr lang="en-AU" sz="12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5581684"/>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Diseases of the genitourinary system</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20,714</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3.0</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26</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9480710"/>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Diseases of the musculoskeletal system and connective tissue </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20,695</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3.0</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29</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0874109"/>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Diseases of the circulatory system </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20,169</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2.9</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30</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8734268"/>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Endocrine, nutritional and metabolic diseases</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14,694</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2.1</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19</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5735451"/>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Diseases of the skin and subcutaneous tissue</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14,646</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2.1</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17</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1622731"/>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Neoplasms</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14,111</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2.0</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21</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0729836"/>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Diseases of the nervous system</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a:effectLst/>
                          <a:latin typeface="Source Sans Pro" panose="020B0503030403020204" pitchFamily="34" charset="0"/>
                          <a:ea typeface="Source Sans Pro" panose="020B0503030403020204" pitchFamily="34" charset="0"/>
                        </a:rPr>
                        <a:t>11,696</a:t>
                      </a:r>
                      <a:endParaRPr lang="en-AU" sz="12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1.7</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14</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99652632"/>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Certain infectious and parasitic diseases</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a:effectLst/>
                          <a:latin typeface="Source Sans Pro" panose="020B0503030403020204" pitchFamily="34" charset="0"/>
                          <a:ea typeface="Source Sans Pro" panose="020B0503030403020204" pitchFamily="34" charset="0"/>
                        </a:rPr>
                        <a:t>11,514</a:t>
                      </a:r>
                      <a:endParaRPr lang="en-AU" sz="12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1.7</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13</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97722"/>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Factors influencing health status and contact with health services</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a:effectLst/>
                          <a:latin typeface="Source Sans Pro" panose="020B0503030403020204" pitchFamily="34" charset="0"/>
                          <a:ea typeface="Source Sans Pro" panose="020B0503030403020204" pitchFamily="34" charset="0"/>
                        </a:rPr>
                        <a:t>305,127</a:t>
                      </a:r>
                      <a:endParaRPr lang="en-AU" sz="12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44</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448</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9162008"/>
                  </a:ext>
                </a:extLst>
              </a:tr>
              <a:tr h="324000">
                <a:tc>
                  <a:txBody>
                    <a:bodyPr/>
                    <a:lstStyle/>
                    <a:p>
                      <a:pPr>
                        <a:lnSpc>
                          <a:spcPct val="115000"/>
                        </a:lnSpc>
                        <a:buNone/>
                      </a:pPr>
                      <a:r>
                        <a:rPr lang="en-AU" sz="1200" kern="100" dirty="0">
                          <a:effectLst/>
                          <a:latin typeface="Source Sans Pro" panose="020B0503030403020204" pitchFamily="34" charset="0"/>
                          <a:ea typeface="Source Sans Pro" panose="020B0503030403020204" pitchFamily="34" charset="0"/>
                        </a:rPr>
                        <a:t>All causes </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690,953</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100</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200" kern="100" dirty="0">
                          <a:effectLst/>
                          <a:latin typeface="Source Sans Pro" panose="020B0503030403020204" pitchFamily="34" charset="0"/>
                          <a:ea typeface="Source Sans Pro" panose="020B0503030403020204" pitchFamily="34" charset="0"/>
                        </a:rPr>
                        <a:t>907</a:t>
                      </a:r>
                      <a:endParaRPr lang="en-AU" sz="12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6827315"/>
                  </a:ext>
                </a:extLst>
              </a:tr>
            </a:tbl>
          </a:graphicData>
        </a:graphic>
      </p:graphicFrame>
    </p:spTree>
    <p:extLst>
      <p:ext uri="{BB962C8B-B14F-4D97-AF65-F5344CB8AC3E}">
        <p14:creationId xmlns:p14="http://schemas.microsoft.com/office/powerpoint/2010/main" val="2210848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D719-C9B4-A82B-433D-E01F8A01F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3F285-3E4C-1427-1DD3-2A873288A97C}"/>
              </a:ext>
            </a:extLst>
          </p:cNvPr>
          <p:cNvSpPr>
            <a:spLocks noGrp="1"/>
          </p:cNvSpPr>
          <p:nvPr>
            <p:ph type="title"/>
          </p:nvPr>
        </p:nvSpPr>
        <p:spPr>
          <a:xfrm>
            <a:off x="1564299" y="970002"/>
            <a:ext cx="11211901" cy="553998"/>
          </a:xfrm>
        </p:spPr>
        <p:txBody>
          <a:bodyPr/>
          <a:lstStyle/>
          <a:p>
            <a:r>
              <a:rPr lang="en-AU" dirty="0"/>
              <a:t>Hospitalisation</a:t>
            </a:r>
          </a:p>
        </p:txBody>
      </p:sp>
      <p:sp>
        <p:nvSpPr>
          <p:cNvPr id="3" name="Text Placeholder 2">
            <a:extLst>
              <a:ext uri="{FF2B5EF4-FFF2-40B4-BE49-F238E27FC236}">
                <a16:creationId xmlns:a16="http://schemas.microsoft.com/office/drawing/2014/main" id="{66C183E8-7F13-75F6-FBA5-2DD494FEDF32}"/>
              </a:ext>
            </a:extLst>
          </p:cNvPr>
          <p:cNvSpPr>
            <a:spLocks noGrp="1"/>
          </p:cNvSpPr>
          <p:nvPr>
            <p:ph type="body" sz="quarter" idx="12"/>
          </p:nvPr>
        </p:nvSpPr>
        <p:spPr>
          <a:xfrm>
            <a:off x="1549400" y="1828800"/>
            <a:ext cx="13421701" cy="304800"/>
          </a:xfrm>
        </p:spPr>
        <p:txBody>
          <a:bodyPr lIns="0" tIns="0" rIns="0" bIns="0"/>
          <a:lstStyle/>
          <a:p>
            <a:r>
              <a:rPr lang="en-AU" dirty="0"/>
              <a:t>Age-standardised hospital separation rates for selected potentially preventable hospitalisations for Aboriginal and Torres Strait Islander people, by condition type, by jurisdiction, all hospitals, 2023–24 </a:t>
            </a:r>
            <a:endParaRPr lang="en-AU" dirty="0">
              <a:solidFill>
                <a:srgbClr val="4D4C5B"/>
              </a:solidFill>
            </a:endParaRPr>
          </a:p>
        </p:txBody>
      </p:sp>
      <p:sp>
        <p:nvSpPr>
          <p:cNvPr id="4" name="Text Placeholder 3">
            <a:extLst>
              <a:ext uri="{FF2B5EF4-FFF2-40B4-BE49-F238E27FC236}">
                <a16:creationId xmlns:a16="http://schemas.microsoft.com/office/drawing/2014/main" id="{0A8207B0-B080-A384-8BEB-5F2B7B8E710D}"/>
              </a:ext>
            </a:extLst>
          </p:cNvPr>
          <p:cNvSpPr>
            <a:spLocks noGrp="1"/>
          </p:cNvSpPr>
          <p:nvPr>
            <p:ph type="body" sz="quarter" idx="13"/>
          </p:nvPr>
        </p:nvSpPr>
        <p:spPr>
          <a:xfrm>
            <a:off x="1564298" y="8680450"/>
            <a:ext cx="9992702" cy="463550"/>
          </a:xfrm>
        </p:spPr>
        <p:txBody>
          <a:bodyPr lIns="0" tIns="0" rIns="0" bIns="0"/>
          <a:lstStyle/>
          <a:p>
            <a:r>
              <a:rPr lang="en-US" dirty="0"/>
              <a:t>Source: AIHW, 2025 [83]</a:t>
            </a:r>
          </a:p>
          <a:p>
            <a:endParaRPr lang="en-AU" dirty="0"/>
          </a:p>
        </p:txBody>
      </p:sp>
      <p:sp>
        <p:nvSpPr>
          <p:cNvPr id="5" name="Text Placeholder 4">
            <a:extLst>
              <a:ext uri="{FF2B5EF4-FFF2-40B4-BE49-F238E27FC236}">
                <a16:creationId xmlns:a16="http://schemas.microsoft.com/office/drawing/2014/main" id="{CB1F405D-9AF2-235A-F824-2A54C121C94A}"/>
              </a:ext>
            </a:extLst>
          </p:cNvPr>
          <p:cNvSpPr>
            <a:spLocks noGrp="1"/>
          </p:cNvSpPr>
          <p:nvPr>
            <p:ph type="body" sz="quarter" idx="14"/>
          </p:nvPr>
        </p:nvSpPr>
        <p:spPr>
          <a:xfrm>
            <a:off x="1564298" y="8001002"/>
            <a:ext cx="13429640" cy="539748"/>
          </a:xfrm>
        </p:spPr>
        <p:txBody>
          <a:bodyPr lIns="0" tIns="0" rIns="0" bIns="0" numCol="1" anchor="ctr"/>
          <a:lstStyle/>
          <a:p>
            <a:r>
              <a:rPr lang="en-US" sz="1400" dirty="0"/>
              <a:t>Note: Rates are age-</a:t>
            </a:r>
            <a:r>
              <a:rPr lang="en-US" sz="1400" dirty="0" err="1"/>
              <a:t>standardised</a:t>
            </a:r>
            <a:r>
              <a:rPr lang="en-US" sz="1400" dirty="0"/>
              <a:t> and per 1,000 population.</a:t>
            </a:r>
          </a:p>
        </p:txBody>
      </p:sp>
      <p:graphicFrame>
        <p:nvGraphicFramePr>
          <p:cNvPr id="6" name="Table 5">
            <a:extLst>
              <a:ext uri="{FF2B5EF4-FFF2-40B4-BE49-F238E27FC236}">
                <a16:creationId xmlns:a16="http://schemas.microsoft.com/office/drawing/2014/main" id="{2C59EF93-A94F-35C6-B8E2-54B0A98EEFFE}"/>
              </a:ext>
            </a:extLst>
          </p:cNvPr>
          <p:cNvGraphicFramePr>
            <a:graphicFrameLocks noGrp="1"/>
          </p:cNvGraphicFramePr>
          <p:nvPr>
            <p:extLst>
              <p:ext uri="{D42A27DB-BD31-4B8C-83A1-F6EECF244321}">
                <p14:modId xmlns:p14="http://schemas.microsoft.com/office/powerpoint/2010/main" val="2128379915"/>
              </p:ext>
            </p:extLst>
          </p:nvPr>
        </p:nvGraphicFramePr>
        <p:xfrm>
          <a:off x="1269999" y="2534952"/>
          <a:ext cx="13701100" cy="5466050"/>
        </p:xfrm>
        <a:graphic>
          <a:graphicData uri="http://schemas.openxmlformats.org/drawingml/2006/table">
            <a:tbl>
              <a:tblPr firstRow="1" bandRow="1">
                <a:tableStyleId>{1FECB4D8-DB02-4DC6-A0A2-4F2EBAE1DC90}</a:tableStyleId>
              </a:tblPr>
              <a:tblGrid>
                <a:gridCol w="1370110">
                  <a:extLst>
                    <a:ext uri="{9D8B030D-6E8A-4147-A177-3AD203B41FA5}">
                      <a16:colId xmlns:a16="http://schemas.microsoft.com/office/drawing/2014/main" val="2906608336"/>
                    </a:ext>
                  </a:extLst>
                </a:gridCol>
                <a:gridCol w="1370110">
                  <a:extLst>
                    <a:ext uri="{9D8B030D-6E8A-4147-A177-3AD203B41FA5}">
                      <a16:colId xmlns:a16="http://schemas.microsoft.com/office/drawing/2014/main" val="1401371495"/>
                    </a:ext>
                  </a:extLst>
                </a:gridCol>
                <a:gridCol w="1370110">
                  <a:extLst>
                    <a:ext uri="{9D8B030D-6E8A-4147-A177-3AD203B41FA5}">
                      <a16:colId xmlns:a16="http://schemas.microsoft.com/office/drawing/2014/main" val="3699185214"/>
                    </a:ext>
                  </a:extLst>
                </a:gridCol>
                <a:gridCol w="1370110">
                  <a:extLst>
                    <a:ext uri="{9D8B030D-6E8A-4147-A177-3AD203B41FA5}">
                      <a16:colId xmlns:a16="http://schemas.microsoft.com/office/drawing/2014/main" val="522931486"/>
                    </a:ext>
                  </a:extLst>
                </a:gridCol>
                <a:gridCol w="1370110">
                  <a:extLst>
                    <a:ext uri="{9D8B030D-6E8A-4147-A177-3AD203B41FA5}">
                      <a16:colId xmlns:a16="http://schemas.microsoft.com/office/drawing/2014/main" val="1891254004"/>
                    </a:ext>
                  </a:extLst>
                </a:gridCol>
                <a:gridCol w="1370110">
                  <a:extLst>
                    <a:ext uri="{9D8B030D-6E8A-4147-A177-3AD203B41FA5}">
                      <a16:colId xmlns:a16="http://schemas.microsoft.com/office/drawing/2014/main" val="1447596912"/>
                    </a:ext>
                  </a:extLst>
                </a:gridCol>
                <a:gridCol w="1370110">
                  <a:extLst>
                    <a:ext uri="{9D8B030D-6E8A-4147-A177-3AD203B41FA5}">
                      <a16:colId xmlns:a16="http://schemas.microsoft.com/office/drawing/2014/main" val="865718956"/>
                    </a:ext>
                  </a:extLst>
                </a:gridCol>
                <a:gridCol w="1370110">
                  <a:extLst>
                    <a:ext uri="{9D8B030D-6E8A-4147-A177-3AD203B41FA5}">
                      <a16:colId xmlns:a16="http://schemas.microsoft.com/office/drawing/2014/main" val="2232822477"/>
                    </a:ext>
                  </a:extLst>
                </a:gridCol>
                <a:gridCol w="1370110">
                  <a:extLst>
                    <a:ext uri="{9D8B030D-6E8A-4147-A177-3AD203B41FA5}">
                      <a16:colId xmlns:a16="http://schemas.microsoft.com/office/drawing/2014/main" val="1613896386"/>
                    </a:ext>
                  </a:extLst>
                </a:gridCol>
                <a:gridCol w="1370110">
                  <a:extLst>
                    <a:ext uri="{9D8B030D-6E8A-4147-A177-3AD203B41FA5}">
                      <a16:colId xmlns:a16="http://schemas.microsoft.com/office/drawing/2014/main" val="389938751"/>
                    </a:ext>
                  </a:extLst>
                </a:gridCol>
              </a:tblGrid>
              <a:tr h="1093210">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rPr>
                        <a:t> </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NSW</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Vic</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Qld</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WA</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SA</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Tas</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ACT</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NT</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Australia</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4035293257"/>
                  </a:ext>
                </a:extLst>
              </a:tr>
              <a:tr h="1093210">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rPr>
                        <a:t>Vaccine preventable conditions</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5.1</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6.7</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8.2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15</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12</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1.9</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7.0</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47</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11</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3865496"/>
                  </a:ext>
                </a:extLst>
              </a:tr>
              <a:tr h="1093210">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rPr>
                        <a:t>Acute conditions</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24</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33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38</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28</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14</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27</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51</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29</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1368217"/>
                  </a:ext>
                </a:extLst>
              </a:tr>
              <a:tr h="1093210">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rPr>
                        <a:t>Chronic conditions</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21</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33</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34</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38</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35</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16</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29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54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31</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3871621"/>
                  </a:ext>
                </a:extLst>
              </a:tr>
              <a:tr h="1093210">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rPr>
                        <a:t>Total</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44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62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73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88</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72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31</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63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144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69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667723"/>
                  </a:ext>
                </a:extLst>
              </a:tr>
            </a:tbl>
          </a:graphicData>
        </a:graphic>
      </p:graphicFrame>
    </p:spTree>
    <p:extLst>
      <p:ext uri="{BB962C8B-B14F-4D97-AF65-F5344CB8AC3E}">
        <p14:creationId xmlns:p14="http://schemas.microsoft.com/office/powerpoint/2010/main" val="421682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1F13-8430-82B6-288F-6A34550AA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5DA09-2F6C-65F9-629F-0C94F059BFB9}"/>
              </a:ext>
            </a:extLst>
          </p:cNvPr>
          <p:cNvSpPr>
            <a:spLocks noGrp="1"/>
          </p:cNvSpPr>
          <p:nvPr>
            <p:ph type="title"/>
          </p:nvPr>
        </p:nvSpPr>
        <p:spPr>
          <a:xfrm>
            <a:off x="1564299" y="970002"/>
            <a:ext cx="11211901" cy="553998"/>
          </a:xfrm>
        </p:spPr>
        <p:txBody>
          <a:bodyPr/>
          <a:lstStyle/>
          <a:p>
            <a:r>
              <a:rPr lang="en-AU" dirty="0"/>
              <a:t>Hospitalisation</a:t>
            </a:r>
          </a:p>
        </p:txBody>
      </p:sp>
      <p:sp>
        <p:nvSpPr>
          <p:cNvPr id="3" name="Text Placeholder 2">
            <a:extLst>
              <a:ext uri="{FF2B5EF4-FFF2-40B4-BE49-F238E27FC236}">
                <a16:creationId xmlns:a16="http://schemas.microsoft.com/office/drawing/2014/main" id="{548D658A-7AEA-C4A1-1B9A-4BF081D5EB16}"/>
              </a:ext>
            </a:extLst>
          </p:cNvPr>
          <p:cNvSpPr>
            <a:spLocks noGrp="1"/>
          </p:cNvSpPr>
          <p:nvPr>
            <p:ph type="body" sz="quarter" idx="12"/>
          </p:nvPr>
        </p:nvSpPr>
        <p:spPr>
          <a:xfrm>
            <a:off x="1549400" y="1828800"/>
            <a:ext cx="13421701" cy="304800"/>
          </a:xfrm>
        </p:spPr>
        <p:txBody>
          <a:bodyPr lIns="0" tIns="0" rIns="0" bIns="0"/>
          <a:lstStyle/>
          <a:p>
            <a:r>
              <a:rPr lang="en-AU" dirty="0"/>
              <a:t>Age-standardised hospital separation rates for potentially preventable hospitalisations for Aboriginal and Torres Strait Islander people, by condition type, by remoteness, 2023–24 </a:t>
            </a:r>
            <a:endParaRPr lang="en-AU" dirty="0">
              <a:solidFill>
                <a:srgbClr val="4D4C5B"/>
              </a:solidFill>
            </a:endParaRPr>
          </a:p>
        </p:txBody>
      </p:sp>
      <p:sp>
        <p:nvSpPr>
          <p:cNvPr id="4" name="Text Placeholder 3">
            <a:extLst>
              <a:ext uri="{FF2B5EF4-FFF2-40B4-BE49-F238E27FC236}">
                <a16:creationId xmlns:a16="http://schemas.microsoft.com/office/drawing/2014/main" id="{4E1FF621-3A5F-E5DF-2138-73E760227BC1}"/>
              </a:ext>
            </a:extLst>
          </p:cNvPr>
          <p:cNvSpPr>
            <a:spLocks noGrp="1"/>
          </p:cNvSpPr>
          <p:nvPr>
            <p:ph type="body" sz="quarter" idx="13"/>
          </p:nvPr>
        </p:nvSpPr>
        <p:spPr>
          <a:xfrm>
            <a:off x="1564298" y="8680450"/>
            <a:ext cx="9992702" cy="463550"/>
          </a:xfrm>
        </p:spPr>
        <p:txBody>
          <a:bodyPr lIns="0" tIns="0" rIns="0" bIns="0"/>
          <a:lstStyle/>
          <a:p>
            <a:r>
              <a:rPr lang="en-US" dirty="0"/>
              <a:t>Source: AIHW, 2025 [83]</a:t>
            </a:r>
          </a:p>
          <a:p>
            <a:endParaRPr lang="en-AU" dirty="0"/>
          </a:p>
        </p:txBody>
      </p:sp>
      <p:sp>
        <p:nvSpPr>
          <p:cNvPr id="5" name="Text Placeholder 4">
            <a:extLst>
              <a:ext uri="{FF2B5EF4-FFF2-40B4-BE49-F238E27FC236}">
                <a16:creationId xmlns:a16="http://schemas.microsoft.com/office/drawing/2014/main" id="{2F802F97-EB74-C24C-9901-A297F7142F0D}"/>
              </a:ext>
            </a:extLst>
          </p:cNvPr>
          <p:cNvSpPr>
            <a:spLocks noGrp="1"/>
          </p:cNvSpPr>
          <p:nvPr>
            <p:ph type="body" sz="quarter" idx="14"/>
          </p:nvPr>
        </p:nvSpPr>
        <p:spPr>
          <a:xfrm>
            <a:off x="1564298" y="7937500"/>
            <a:ext cx="13429640" cy="603250"/>
          </a:xfrm>
        </p:spPr>
        <p:txBody>
          <a:bodyPr lIns="0" tIns="0" rIns="0" bIns="0" numCol="1" anchor="ctr"/>
          <a:lstStyle/>
          <a:p>
            <a:pPr lvl="0"/>
            <a:r>
              <a:rPr lang="en-US" sz="1400" dirty="0"/>
              <a:t>Note: Age-</a:t>
            </a:r>
            <a:r>
              <a:rPr lang="en-US" sz="1400" dirty="0" err="1"/>
              <a:t>standardised</a:t>
            </a:r>
            <a:r>
              <a:rPr lang="en-US" sz="1400" dirty="0"/>
              <a:t> rates are per 1,000 population.</a:t>
            </a:r>
          </a:p>
        </p:txBody>
      </p:sp>
      <p:graphicFrame>
        <p:nvGraphicFramePr>
          <p:cNvPr id="9" name="Table 8">
            <a:extLst>
              <a:ext uri="{FF2B5EF4-FFF2-40B4-BE49-F238E27FC236}">
                <a16:creationId xmlns:a16="http://schemas.microsoft.com/office/drawing/2014/main" id="{FBE0E430-4DAB-49CE-F0EB-610ECDC4DBA6}"/>
              </a:ext>
            </a:extLst>
          </p:cNvPr>
          <p:cNvGraphicFramePr>
            <a:graphicFrameLocks noGrp="1"/>
          </p:cNvGraphicFramePr>
          <p:nvPr>
            <p:extLst>
              <p:ext uri="{D42A27DB-BD31-4B8C-83A1-F6EECF244321}">
                <p14:modId xmlns:p14="http://schemas.microsoft.com/office/powerpoint/2010/main" val="1955101709"/>
              </p:ext>
            </p:extLst>
          </p:nvPr>
        </p:nvGraphicFramePr>
        <p:xfrm>
          <a:off x="1270000" y="2514600"/>
          <a:ext cx="13709040" cy="5422900"/>
        </p:xfrm>
        <a:graphic>
          <a:graphicData uri="http://schemas.openxmlformats.org/drawingml/2006/table">
            <a:tbl>
              <a:tblPr firstRow="1" bandRow="1">
                <a:tableStyleId>{1FECB4D8-DB02-4DC6-A0A2-4F2EBAE1DC90}</a:tableStyleId>
              </a:tblPr>
              <a:tblGrid>
                <a:gridCol w="2741808">
                  <a:extLst>
                    <a:ext uri="{9D8B030D-6E8A-4147-A177-3AD203B41FA5}">
                      <a16:colId xmlns:a16="http://schemas.microsoft.com/office/drawing/2014/main" val="3210252842"/>
                    </a:ext>
                  </a:extLst>
                </a:gridCol>
                <a:gridCol w="2741808">
                  <a:extLst>
                    <a:ext uri="{9D8B030D-6E8A-4147-A177-3AD203B41FA5}">
                      <a16:colId xmlns:a16="http://schemas.microsoft.com/office/drawing/2014/main" val="3774423829"/>
                    </a:ext>
                  </a:extLst>
                </a:gridCol>
                <a:gridCol w="2741808">
                  <a:extLst>
                    <a:ext uri="{9D8B030D-6E8A-4147-A177-3AD203B41FA5}">
                      <a16:colId xmlns:a16="http://schemas.microsoft.com/office/drawing/2014/main" val="3880241616"/>
                    </a:ext>
                  </a:extLst>
                </a:gridCol>
                <a:gridCol w="2741808">
                  <a:extLst>
                    <a:ext uri="{9D8B030D-6E8A-4147-A177-3AD203B41FA5}">
                      <a16:colId xmlns:a16="http://schemas.microsoft.com/office/drawing/2014/main" val="3753908545"/>
                    </a:ext>
                  </a:extLst>
                </a:gridCol>
                <a:gridCol w="2741808">
                  <a:extLst>
                    <a:ext uri="{9D8B030D-6E8A-4147-A177-3AD203B41FA5}">
                      <a16:colId xmlns:a16="http://schemas.microsoft.com/office/drawing/2014/main" val="3146409141"/>
                    </a:ext>
                  </a:extLst>
                </a:gridCol>
              </a:tblGrid>
              <a:tr h="1084580">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 </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Vaccine preventable conditions</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Acute conditions</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Chronic conditions</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Total</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1084580">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Major cities</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6.1</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24</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24</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53</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46972"/>
                  </a:ext>
                </a:extLst>
              </a:tr>
              <a:tr h="1084580">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Regional</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7.1</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25</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29</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60</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306969"/>
                  </a:ext>
                </a:extLst>
              </a:tr>
              <a:tr h="1084580">
                <a:tc>
                  <a:txBody>
                    <a:bodyPr/>
                    <a:lstStyle/>
                    <a:p>
                      <a:pP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Remote</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cs typeface="Times New Roman" panose="02020603050405020304" pitchFamily="18" charset="0"/>
                        </a:rPr>
                        <a:t>32</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50</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50</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126</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5803764"/>
                  </a:ext>
                </a:extLst>
              </a:tr>
              <a:tr h="1084580">
                <a:tc>
                  <a:txBody>
                    <a:bodyPr/>
                    <a:lstStyle/>
                    <a:p>
                      <a:pP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Total</a:t>
                      </a:r>
                    </a:p>
                  </a:txBody>
                  <a:tcPr marL="68580" marR="68580" marT="0" marB="0"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11</a:t>
                      </a: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29</a:t>
                      </a: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31</a:t>
                      </a:r>
                    </a:p>
                  </a:txBody>
                  <a:tcPr marL="68580" marR="68580" marT="0" marB="0" anchor="ctr">
                    <a:lnL>
                      <a:noFill/>
                    </a:lnL>
                    <a:lnR w="12700" cmpd="sng">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rPr>
                        <a:t>69</a:t>
                      </a:r>
                    </a:p>
                  </a:txBody>
                  <a:tcPr marL="68580" marR="68580" marT="0" marB="0" anchor="ctr">
                    <a:lnL>
                      <a:noFill/>
                    </a:lnL>
                    <a:lnR w="12700" cmpd="sng">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0363773"/>
                  </a:ext>
                </a:extLst>
              </a:tr>
            </a:tbl>
          </a:graphicData>
        </a:graphic>
      </p:graphicFrame>
    </p:spTree>
    <p:extLst>
      <p:ext uri="{BB962C8B-B14F-4D97-AF65-F5344CB8AC3E}">
        <p14:creationId xmlns:p14="http://schemas.microsoft.com/office/powerpoint/2010/main" val="350753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8090-F76C-49F9-1815-663B5982322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7515BC4-8755-E59F-2A37-433F36C20129}"/>
              </a:ext>
            </a:extLst>
          </p:cNvPr>
          <p:cNvSpPr>
            <a:spLocks noGrp="1"/>
          </p:cNvSpPr>
          <p:nvPr>
            <p:ph type="title"/>
          </p:nvPr>
        </p:nvSpPr>
        <p:spPr>
          <a:xfrm>
            <a:off x="1564299" y="970002"/>
            <a:ext cx="11211901" cy="553998"/>
          </a:xfrm>
          <a:prstGeom prst="rect">
            <a:avLst/>
          </a:prstGeom>
        </p:spPr>
        <p:txBody>
          <a:bodyPr/>
          <a:lstStyle/>
          <a:p>
            <a:r>
              <a:rPr lang="en-AU" dirty="0"/>
              <a:t>Social, Political and Environmental Determinants of Health</a:t>
            </a:r>
          </a:p>
        </p:txBody>
      </p:sp>
      <p:pic>
        <p:nvPicPr>
          <p:cNvPr id="9" name="Picture 8">
            <a:extLst>
              <a:ext uri="{FF2B5EF4-FFF2-40B4-BE49-F238E27FC236}">
                <a16:creationId xmlns:a16="http://schemas.microsoft.com/office/drawing/2014/main" id="{FFA78992-0D26-6686-6B46-5DA77A106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
        <p:nvSpPr>
          <p:cNvPr id="14" name="Text Placeholder 2">
            <a:extLst>
              <a:ext uri="{FF2B5EF4-FFF2-40B4-BE49-F238E27FC236}">
                <a16:creationId xmlns:a16="http://schemas.microsoft.com/office/drawing/2014/main" id="{92002694-277E-9A4F-A70D-45A32AE1558D}"/>
              </a:ext>
            </a:extLst>
          </p:cNvPr>
          <p:cNvSpPr>
            <a:spLocks noGrp="1"/>
          </p:cNvSpPr>
          <p:nvPr/>
        </p:nvSpPr>
        <p:spPr>
          <a:xfrm>
            <a:off x="1405731" y="1828800"/>
            <a:ext cx="13421701" cy="304800"/>
          </a:xfrm>
          <a:prstGeom prst="rect">
            <a:avLst/>
          </a:prstGeom>
        </p:spPr>
        <p:txBody>
          <a:bodyPr lIns="0" tIns="0" rIns="0" bIns="0"/>
          <a:lstStyle>
            <a:lvl1pPr marL="0">
              <a:defRPr b="1">
                <a:solidFill>
                  <a:srgbClr val="4D4C5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Average proportion (%) of Aboriginal and Torres Strait Islander students across all NAPLAN domains, by proficiency level and year level, 2025 </a:t>
            </a:r>
            <a:endParaRPr lang="en-AU" dirty="0">
              <a:solidFill>
                <a:srgbClr val="4D4C5B"/>
              </a:solidFill>
            </a:endParaRPr>
          </a:p>
        </p:txBody>
      </p:sp>
      <p:sp>
        <p:nvSpPr>
          <p:cNvPr id="15" name="Text Placeholder 3">
            <a:extLst>
              <a:ext uri="{FF2B5EF4-FFF2-40B4-BE49-F238E27FC236}">
                <a16:creationId xmlns:a16="http://schemas.microsoft.com/office/drawing/2014/main" id="{EE674BDE-C881-A14E-A780-292A9C8B0DFE}"/>
              </a:ext>
            </a:extLst>
          </p:cNvPr>
          <p:cNvSpPr>
            <a:spLocks noGrp="1"/>
          </p:cNvSpPr>
          <p:nvPr/>
        </p:nvSpPr>
        <p:spPr>
          <a:xfrm>
            <a:off x="1420629" y="8680450"/>
            <a:ext cx="9992702" cy="463550"/>
          </a:xfrm>
          <a:prstGeom prst="rect">
            <a:avLst/>
          </a:prstGeom>
        </p:spPr>
        <p:txBody>
          <a:bodyPr lIns="0" tIns="0" rIns="0" bIns="0"/>
          <a:lstStyle>
            <a:lvl1pPr marL="0">
              <a:defRPr sz="1400">
                <a:solidFill>
                  <a:schemeClr val="bg1"/>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Source: Australian Curriculum Assessment and Reporting Authority, 2025 (Derived from [32])</a:t>
            </a:r>
          </a:p>
        </p:txBody>
      </p:sp>
      <p:sp>
        <p:nvSpPr>
          <p:cNvPr id="16" name="Text Placeholder 4">
            <a:extLst>
              <a:ext uri="{FF2B5EF4-FFF2-40B4-BE49-F238E27FC236}">
                <a16:creationId xmlns:a16="http://schemas.microsoft.com/office/drawing/2014/main" id="{724FCD75-B38D-F243-AFA5-CA72C41A10AE}"/>
              </a:ext>
            </a:extLst>
          </p:cNvPr>
          <p:cNvSpPr>
            <a:spLocks noGrp="1"/>
          </p:cNvSpPr>
          <p:nvPr/>
        </p:nvSpPr>
        <p:spPr>
          <a:xfrm>
            <a:off x="1420629" y="7550151"/>
            <a:ext cx="13429640" cy="984249"/>
          </a:xfrm>
          <a:prstGeom prst="rect">
            <a:avLst/>
          </a:prstGeom>
        </p:spPr>
        <p:txBody>
          <a:bodyPr lIns="0" tIns="0" rIns="0" bIns="0" numCol="1" anchor="ctr"/>
          <a:lstStyle>
            <a:lvl1pPr marL="0">
              <a:defRPr sz="1200">
                <a:solidFill>
                  <a:schemeClr val="tx1"/>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dirty="0"/>
              <a:t>Note: </a:t>
            </a:r>
          </a:p>
          <a:p>
            <a:pPr marL="342900" indent="-342900">
              <a:buFont typeface="+mj-lt"/>
              <a:buAutoNum type="arabicPeriod"/>
            </a:pPr>
            <a:r>
              <a:rPr lang="en-US" sz="1400" dirty="0"/>
              <a:t>This table shows the average proportion of Aboriginal and Torres Strait Islander students across all domains who were assessed as being in each proficiency level in 2025. About one-third of students achieved results that were classified as strong or exceeding, combined.</a:t>
            </a:r>
          </a:p>
          <a:p>
            <a:pPr marL="342900" indent="-342900">
              <a:buFont typeface="+mj-lt"/>
              <a:buAutoNum type="arabicPeriod"/>
            </a:pPr>
            <a:r>
              <a:rPr lang="en-AU" sz="1400" dirty="0"/>
              <a:t>Proportions are rounded; totals may not equal 100.</a:t>
            </a:r>
          </a:p>
        </p:txBody>
      </p:sp>
      <p:graphicFrame>
        <p:nvGraphicFramePr>
          <p:cNvPr id="18" name="Table 17">
            <a:extLst>
              <a:ext uri="{FF2B5EF4-FFF2-40B4-BE49-F238E27FC236}">
                <a16:creationId xmlns:a16="http://schemas.microsoft.com/office/drawing/2014/main" id="{CCB27AAA-FD71-4B28-9DE3-5F2BB814ACD7}"/>
              </a:ext>
            </a:extLst>
          </p:cNvPr>
          <p:cNvGraphicFramePr>
            <a:graphicFrameLocks noGrp="1"/>
          </p:cNvGraphicFramePr>
          <p:nvPr>
            <p:extLst>
              <p:ext uri="{D42A27DB-BD31-4B8C-83A1-F6EECF244321}">
                <p14:modId xmlns:p14="http://schemas.microsoft.com/office/powerpoint/2010/main" val="658354701"/>
              </p:ext>
            </p:extLst>
          </p:nvPr>
        </p:nvGraphicFramePr>
        <p:xfrm>
          <a:off x="1270000" y="2485111"/>
          <a:ext cx="13716000" cy="5065040"/>
        </p:xfrm>
        <a:graphic>
          <a:graphicData uri="http://schemas.openxmlformats.org/drawingml/2006/table">
            <a:tbl>
              <a:tblPr firstRow="1" bandRow="1">
                <a:tableStyleId>{C083E6E3-FA7D-4D7B-A595-EF9225AFEA82}</a:tableStyleId>
              </a:tblPr>
              <a:tblGrid>
                <a:gridCol w="2743200">
                  <a:extLst>
                    <a:ext uri="{9D8B030D-6E8A-4147-A177-3AD203B41FA5}">
                      <a16:colId xmlns:a16="http://schemas.microsoft.com/office/drawing/2014/main" val="3813386237"/>
                    </a:ext>
                  </a:extLst>
                </a:gridCol>
                <a:gridCol w="2743200">
                  <a:extLst>
                    <a:ext uri="{9D8B030D-6E8A-4147-A177-3AD203B41FA5}">
                      <a16:colId xmlns:a16="http://schemas.microsoft.com/office/drawing/2014/main" val="3210252842"/>
                    </a:ext>
                  </a:extLst>
                </a:gridCol>
                <a:gridCol w="2743200">
                  <a:extLst>
                    <a:ext uri="{9D8B030D-6E8A-4147-A177-3AD203B41FA5}">
                      <a16:colId xmlns:a16="http://schemas.microsoft.com/office/drawing/2014/main" val="3774423829"/>
                    </a:ext>
                  </a:extLst>
                </a:gridCol>
                <a:gridCol w="2743200">
                  <a:extLst>
                    <a:ext uri="{9D8B030D-6E8A-4147-A177-3AD203B41FA5}">
                      <a16:colId xmlns:a16="http://schemas.microsoft.com/office/drawing/2014/main" val="3880241616"/>
                    </a:ext>
                  </a:extLst>
                </a:gridCol>
                <a:gridCol w="2743200">
                  <a:extLst>
                    <a:ext uri="{9D8B030D-6E8A-4147-A177-3AD203B41FA5}">
                      <a16:colId xmlns:a16="http://schemas.microsoft.com/office/drawing/2014/main" val="3753908545"/>
                    </a:ext>
                  </a:extLst>
                </a:gridCol>
              </a:tblGrid>
              <a:tr h="1013008">
                <a:tc>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Source Sans Pro" panose="020B0503030403020204" pitchFamily="34" charset="0"/>
                        <a:cs typeface="+mn-cs"/>
                        <a:sym typeface=""/>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spcAft>
                          <a:spcPts val="500"/>
                        </a:spcAft>
                        <a:buNone/>
                      </a:pPr>
                      <a:r>
                        <a:rPr lang="en-AU" sz="1700" kern="100" dirty="0">
                          <a:solidFill>
                            <a:schemeClr val="bg1"/>
                          </a:solidFill>
                          <a:effectLst/>
                          <a:latin typeface="Source Sans Pro" panose="020B0503030403020204" pitchFamily="34" charset="0"/>
                          <a:ea typeface="Source Sans Pro" panose="020B0503030403020204" pitchFamily="34" charset="0"/>
                        </a:rPr>
                        <a:t>Needs additional support</a:t>
                      </a:r>
                      <a:endParaRPr lang="en-AU" sz="17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spcAft>
                          <a:spcPts val="500"/>
                        </a:spcAft>
                        <a:buNone/>
                      </a:pPr>
                      <a:r>
                        <a:rPr lang="en-AU" sz="1700" kern="100" dirty="0">
                          <a:solidFill>
                            <a:schemeClr val="bg1"/>
                          </a:solidFill>
                          <a:effectLst/>
                          <a:latin typeface="Source Sans Pro" panose="020B0503030403020204" pitchFamily="34" charset="0"/>
                          <a:ea typeface="Source Sans Pro" panose="020B0503030403020204" pitchFamily="34" charset="0"/>
                        </a:rPr>
                        <a:t>Developing</a:t>
                      </a:r>
                      <a:endParaRPr lang="en-AU" sz="17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spcAft>
                          <a:spcPts val="500"/>
                        </a:spcAft>
                        <a:buNone/>
                      </a:pPr>
                      <a:r>
                        <a:rPr lang="en-AU" sz="1700" kern="100" dirty="0">
                          <a:solidFill>
                            <a:schemeClr val="bg1"/>
                          </a:solidFill>
                          <a:effectLst/>
                          <a:latin typeface="Source Sans Pro" panose="020B0503030403020204" pitchFamily="34" charset="0"/>
                          <a:ea typeface="Source Sans Pro" panose="020B0503030403020204" pitchFamily="34" charset="0"/>
                        </a:rPr>
                        <a:t>Strong</a:t>
                      </a:r>
                      <a:endParaRPr lang="en-AU" sz="17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algn="ctr">
                        <a:lnSpc>
                          <a:spcPct val="115000"/>
                        </a:lnSpc>
                        <a:spcAft>
                          <a:spcPts val="500"/>
                        </a:spcAft>
                        <a:buNone/>
                      </a:pPr>
                      <a:r>
                        <a:rPr lang="en-AU" sz="1700" kern="100" dirty="0">
                          <a:solidFill>
                            <a:schemeClr val="bg1"/>
                          </a:solidFill>
                          <a:effectLst/>
                          <a:latin typeface="Source Sans Pro" panose="020B0503030403020204" pitchFamily="34" charset="0"/>
                          <a:ea typeface="Source Sans Pro" panose="020B0503030403020204" pitchFamily="34" charset="0"/>
                        </a:rPr>
                        <a:t>Exceeding</a:t>
                      </a:r>
                      <a:endParaRPr lang="en-AU" sz="17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1013008">
                <a:tc>
                  <a:txBody>
                    <a:bodyPr/>
                    <a:lstStyle/>
                    <a:p>
                      <a:pPr algn="l">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Year 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2.8</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346972"/>
                  </a:ext>
                </a:extLst>
              </a:tr>
              <a:tr h="1013008">
                <a:tc>
                  <a:txBody>
                    <a:bodyPr/>
                    <a:lstStyle/>
                    <a:p>
                      <a:pPr algn="l">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Year 5</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31</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a:effectLst/>
                          <a:latin typeface="Source Sans Pro" panose="020B0503030403020204" pitchFamily="34" charset="0"/>
                          <a:ea typeface="Source Sans Pro" panose="020B0503030403020204" pitchFamily="34" charset="0"/>
                        </a:rPr>
                        <a:t>3.6</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9306969"/>
                  </a:ext>
                </a:extLst>
              </a:tr>
              <a:tr h="1013008">
                <a:tc>
                  <a:txBody>
                    <a:bodyPr/>
                    <a:lstStyle/>
                    <a:p>
                      <a:pPr algn="l">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Year 7</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29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31</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4.5</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65803764"/>
                  </a:ext>
                </a:extLst>
              </a:tr>
              <a:tr h="1013008">
                <a:tc>
                  <a:txBody>
                    <a:bodyPr/>
                    <a:lstStyle/>
                    <a:p>
                      <a:pPr algn="l">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Year 9</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33</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32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28</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500"/>
                        </a:spcAft>
                        <a:buNone/>
                      </a:pPr>
                      <a:r>
                        <a:rPr lang="en-AU" sz="1700" kern="100" dirty="0">
                          <a:effectLst/>
                          <a:latin typeface="Source Sans Pro" panose="020B0503030403020204" pitchFamily="34" charset="0"/>
                          <a:ea typeface="Source Sans Pro" panose="020B0503030403020204" pitchFamily="34" charset="0"/>
                        </a:rPr>
                        <a:t>4.0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0363773"/>
                  </a:ext>
                </a:extLst>
              </a:tr>
            </a:tbl>
          </a:graphicData>
        </a:graphic>
      </p:graphicFrame>
    </p:spTree>
    <p:extLst>
      <p:ext uri="{BB962C8B-B14F-4D97-AF65-F5344CB8AC3E}">
        <p14:creationId xmlns:p14="http://schemas.microsoft.com/office/powerpoint/2010/main" val="1307746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92DB39-196F-0166-964A-5BDAD7A93CCB}"/>
              </a:ext>
            </a:extLst>
          </p:cNvPr>
          <p:cNvSpPr>
            <a:spLocks noGrp="1"/>
          </p:cNvSpPr>
          <p:nvPr>
            <p:ph type="title"/>
          </p:nvPr>
        </p:nvSpPr>
        <p:spPr>
          <a:xfrm>
            <a:off x="1564299" y="970002"/>
            <a:ext cx="11211901" cy="553998"/>
          </a:xfrm>
          <a:prstGeom prst="rect">
            <a:avLst/>
          </a:prstGeom>
        </p:spPr>
        <p:txBody>
          <a:bodyPr/>
          <a:lstStyle/>
          <a:p>
            <a:r>
              <a:rPr lang="en-AU" dirty="0"/>
              <a:t>Citation and contact details</a:t>
            </a:r>
          </a:p>
        </p:txBody>
      </p:sp>
      <p:sp>
        <p:nvSpPr>
          <p:cNvPr id="7" name="Text Placeholder 6">
            <a:extLst>
              <a:ext uri="{FF2B5EF4-FFF2-40B4-BE49-F238E27FC236}">
                <a16:creationId xmlns:a16="http://schemas.microsoft.com/office/drawing/2014/main" id="{09BB163C-7CFB-70F7-9B86-DA90D391166C}"/>
              </a:ext>
            </a:extLst>
          </p:cNvPr>
          <p:cNvSpPr>
            <a:spLocks noGrp="1"/>
          </p:cNvSpPr>
          <p:nvPr>
            <p:ph type="body" sz="quarter" idx="10"/>
          </p:nvPr>
        </p:nvSpPr>
        <p:spPr>
          <a:xfrm>
            <a:off x="1549400" y="2374900"/>
            <a:ext cx="13421701" cy="3681412"/>
          </a:xfrm>
        </p:spPr>
        <p:txBody>
          <a:bodyPr/>
          <a:lstStyle/>
          <a:p>
            <a:pPr marL="0" indent="0">
              <a:buNone/>
            </a:pPr>
            <a:r>
              <a:rPr lang="en-AU" b="0" dirty="0">
                <a:solidFill>
                  <a:schemeClr val="tx1"/>
                </a:solidFill>
              </a:rPr>
              <a:t>Australian Indigenous Health</a:t>
            </a:r>
            <a:r>
              <a:rPr lang="en-AU" b="0" i="1" dirty="0">
                <a:solidFill>
                  <a:schemeClr val="tx1"/>
                </a:solidFill>
              </a:rPr>
              <a:t>InfoNet</a:t>
            </a:r>
            <a:r>
              <a:rPr lang="en-AU" b="0" dirty="0">
                <a:solidFill>
                  <a:schemeClr val="tx1"/>
                </a:solidFill>
              </a:rPr>
              <a:t> (2026) </a:t>
            </a:r>
            <a:r>
              <a:rPr lang="en-AU" b="0" i="1" dirty="0">
                <a:solidFill>
                  <a:schemeClr val="tx1"/>
                </a:solidFill>
              </a:rPr>
              <a:t>Overview of Australian Aboriginal and Torres Strait Islander health status, 2025 (PowerPoint slides). </a:t>
            </a:r>
            <a:r>
              <a:rPr lang="en-AU" b="0" dirty="0">
                <a:solidFill>
                  <a:schemeClr val="tx1"/>
                </a:solidFill>
              </a:rPr>
              <a:t>Perth, WA: Australian Indigenous Health</a:t>
            </a:r>
            <a:r>
              <a:rPr lang="en-AU" b="0" i="1" dirty="0">
                <a:solidFill>
                  <a:schemeClr val="tx1"/>
                </a:solidFill>
              </a:rPr>
              <a:t>InfoNet</a:t>
            </a:r>
          </a:p>
          <a:p>
            <a:pPr marL="0" indent="0">
              <a:buNone/>
            </a:pPr>
            <a:endParaRPr lang="en-AU" b="0" dirty="0">
              <a:solidFill>
                <a:schemeClr val="tx1"/>
              </a:solidFill>
            </a:endParaRPr>
          </a:p>
          <a:p>
            <a:pPr marL="0" indent="0">
              <a:buNone/>
            </a:pPr>
            <a:r>
              <a:rPr lang="en-AU" b="1" i="1" dirty="0">
                <a:solidFill>
                  <a:schemeClr val="tx1"/>
                </a:solidFill>
              </a:rPr>
              <a:t>For a complete list of references, see:</a:t>
            </a:r>
          </a:p>
          <a:p>
            <a:pPr marL="0" indent="0">
              <a:buNone/>
            </a:pPr>
            <a:r>
              <a:rPr lang="en-AU" b="0" dirty="0">
                <a:solidFill>
                  <a:schemeClr val="tx1"/>
                </a:solidFill>
              </a:rPr>
              <a:t>Australian Indigenous Health</a:t>
            </a:r>
            <a:r>
              <a:rPr lang="en-AU" b="0" i="1" dirty="0">
                <a:solidFill>
                  <a:schemeClr val="tx1"/>
                </a:solidFill>
              </a:rPr>
              <a:t>InfoNet</a:t>
            </a:r>
            <a:r>
              <a:rPr lang="en-AU" b="0" dirty="0">
                <a:solidFill>
                  <a:schemeClr val="tx1"/>
                </a:solidFill>
              </a:rPr>
              <a:t> (2026</a:t>
            </a:r>
            <a:r>
              <a:rPr lang="en-AU" b="0" i="1" dirty="0">
                <a:solidFill>
                  <a:schemeClr val="tx1"/>
                </a:solidFill>
              </a:rPr>
              <a:t>) Overview of Australian Aboriginal and Torres Strait Islander health status, 2025.</a:t>
            </a:r>
            <a:r>
              <a:rPr lang="en-AU" b="0" dirty="0">
                <a:solidFill>
                  <a:schemeClr val="tx1"/>
                </a:solidFill>
              </a:rPr>
              <a:t> Perth, WA: Australian Indigenous Health</a:t>
            </a:r>
            <a:r>
              <a:rPr lang="en-AU" b="0" i="1" dirty="0">
                <a:solidFill>
                  <a:schemeClr val="tx1"/>
                </a:solidFill>
              </a:rPr>
              <a:t>InfoNet</a:t>
            </a:r>
          </a:p>
          <a:p>
            <a:pPr marL="0" indent="0">
              <a:buNone/>
            </a:pPr>
            <a:r>
              <a:rPr lang="en-AU" dirty="0">
                <a:solidFill>
                  <a:srgbClr val="98CA3C"/>
                </a:solidFill>
                <a:hlinkClick r:id="rId2">
                  <a:extLst>
                    <a:ext uri="{A12FA001-AC4F-418D-AE19-62706E023703}">
                      <ahyp:hlinkClr xmlns:ahyp="http://schemas.microsoft.com/office/drawing/2018/hyperlinkcolor" val="tx"/>
                    </a:ext>
                  </a:extLst>
                </a:hlinkClick>
              </a:rPr>
              <a:t>https://healthinfonet.ecu.edu.au/learn/health-facts/overview-aboriginal-torres-strait-islander-health-status</a:t>
            </a:r>
            <a:r>
              <a:rPr lang="en-AU" dirty="0">
                <a:solidFill>
                  <a:srgbClr val="98CA3C"/>
                </a:solidFill>
              </a:rPr>
              <a:t>  </a:t>
            </a:r>
          </a:p>
          <a:p>
            <a:endParaRPr lang="en-AU" dirty="0"/>
          </a:p>
          <a:p>
            <a:endParaRPr lang="en-AU" dirty="0"/>
          </a:p>
        </p:txBody>
      </p:sp>
      <p:sp>
        <p:nvSpPr>
          <p:cNvPr id="2" name="TextBox 1">
            <a:extLst>
              <a:ext uri="{FF2B5EF4-FFF2-40B4-BE49-F238E27FC236}">
                <a16:creationId xmlns:a16="http://schemas.microsoft.com/office/drawing/2014/main" id="{FFC88782-5255-F56E-40A3-0D3A06CB1AAC}"/>
              </a:ext>
            </a:extLst>
          </p:cNvPr>
          <p:cNvSpPr txBox="1"/>
          <p:nvPr/>
        </p:nvSpPr>
        <p:spPr>
          <a:xfrm>
            <a:off x="1549400" y="6523672"/>
            <a:ext cx="8077200" cy="1477328"/>
          </a:xfrm>
          <a:prstGeom prst="rect">
            <a:avLst/>
          </a:prstGeom>
          <a:solidFill>
            <a:schemeClr val="bg1">
              <a:alpha val="69804"/>
            </a:schemeClr>
          </a:solidFill>
          <a:ln w="19050">
            <a:noFill/>
          </a:ln>
        </p:spPr>
        <p:txBody>
          <a:bodyPr wrap="square">
            <a:spAutoFit/>
          </a:bodyPr>
          <a:lstStyle/>
          <a:p>
            <a:pPr marL="0" indent="0">
              <a:spcAft>
                <a:spcPts val="0"/>
              </a:spcAft>
              <a:buNone/>
            </a:pPr>
            <a:r>
              <a:rPr lang="en-US" b="1" dirty="0">
                <a:solidFill>
                  <a:srgbClr val="683169"/>
                </a:solidFill>
                <a:latin typeface="Source Sans Pro" panose="020B0503030403020204" pitchFamily="34" charset="0"/>
              </a:rPr>
              <a:t>Contact:</a:t>
            </a:r>
          </a:p>
          <a:p>
            <a:r>
              <a:rPr lang="en-US" dirty="0">
                <a:solidFill>
                  <a:srgbClr val="4D4C5B"/>
                </a:solidFill>
                <a:latin typeface="Source Sans Pro" panose="020B0503030403020204" pitchFamily="34" charset="0"/>
              </a:rPr>
              <a:t>Australian Indigenous </a:t>
            </a:r>
            <a:r>
              <a:rPr lang="en-US" dirty="0" err="1">
                <a:solidFill>
                  <a:srgbClr val="4D4C5B"/>
                </a:solidFill>
                <a:latin typeface="Source Sans Pro" panose="020B0503030403020204" pitchFamily="34" charset="0"/>
              </a:rPr>
              <a:t>Health</a:t>
            </a:r>
            <a:r>
              <a:rPr lang="en-US" i="1" dirty="0" err="1">
                <a:solidFill>
                  <a:srgbClr val="4D4C5B"/>
                </a:solidFill>
                <a:latin typeface="Source Sans Pro" panose="020B0503030403020204" pitchFamily="34" charset="0"/>
              </a:rPr>
              <a:t>InfoNet</a:t>
            </a:r>
            <a:br>
              <a:rPr lang="en-US" dirty="0">
                <a:solidFill>
                  <a:srgbClr val="4D4C5B"/>
                </a:solidFill>
                <a:latin typeface="Source Sans Pro" panose="020B0503030403020204" pitchFamily="34" charset="0"/>
              </a:rPr>
            </a:br>
            <a:r>
              <a:rPr lang="en-US" dirty="0">
                <a:solidFill>
                  <a:srgbClr val="4D4C5B"/>
                </a:solidFill>
                <a:latin typeface="Source Sans Pro" panose="020B0503030403020204" pitchFamily="34" charset="0"/>
              </a:rPr>
              <a:t>Edith Cowan University</a:t>
            </a:r>
            <a:br>
              <a:rPr lang="en-US" dirty="0">
                <a:solidFill>
                  <a:srgbClr val="4D4C5B"/>
                </a:solidFill>
                <a:latin typeface="Source Sans Pro" panose="020B0503030403020204" pitchFamily="34" charset="0"/>
              </a:rPr>
            </a:br>
            <a:r>
              <a:rPr lang="en-US" dirty="0">
                <a:solidFill>
                  <a:srgbClr val="4D4C5B"/>
                </a:solidFill>
                <a:latin typeface="Source Sans Pro" panose="020B0503030403020204" pitchFamily="34" charset="0"/>
              </a:rPr>
              <a:t>270 Joondalup Drive, Joondalup,</a:t>
            </a:r>
            <a:br>
              <a:rPr lang="en-US" dirty="0">
                <a:solidFill>
                  <a:srgbClr val="4D4C5B"/>
                </a:solidFill>
                <a:latin typeface="Source Sans Pro" panose="020B0503030403020204" pitchFamily="34" charset="0"/>
              </a:rPr>
            </a:br>
            <a:r>
              <a:rPr lang="en-US" dirty="0">
                <a:solidFill>
                  <a:srgbClr val="4D4C5B"/>
                </a:solidFill>
                <a:latin typeface="Source Sans Pro" panose="020B0503030403020204" pitchFamily="34" charset="0"/>
              </a:rPr>
              <a:t>Western Australia 6027</a:t>
            </a:r>
          </a:p>
        </p:txBody>
      </p:sp>
      <p:sp>
        <p:nvSpPr>
          <p:cNvPr id="3" name="TextBox 2">
            <a:extLst>
              <a:ext uri="{FF2B5EF4-FFF2-40B4-BE49-F238E27FC236}">
                <a16:creationId xmlns:a16="http://schemas.microsoft.com/office/drawing/2014/main" id="{EAA73B44-7174-03F4-8AB1-75B2805D3659}"/>
              </a:ext>
            </a:extLst>
          </p:cNvPr>
          <p:cNvSpPr txBox="1"/>
          <p:nvPr/>
        </p:nvSpPr>
        <p:spPr>
          <a:xfrm>
            <a:off x="6070600" y="7077670"/>
            <a:ext cx="3352800" cy="923330"/>
          </a:xfrm>
          <a:prstGeom prst="rect">
            <a:avLst/>
          </a:prstGeom>
          <a:noFill/>
        </p:spPr>
        <p:txBody>
          <a:bodyPr wrap="square">
            <a:spAutoFit/>
          </a:bodyPr>
          <a:lstStyle/>
          <a:p>
            <a:pPr marL="0" indent="0">
              <a:buNone/>
            </a:pPr>
            <a:r>
              <a:rPr lang="en-US" dirty="0">
                <a:solidFill>
                  <a:srgbClr val="4D4C5B"/>
                </a:solidFill>
                <a:latin typeface="Source Sans Pro" panose="020B0503030403020204" pitchFamily="34" charset="0"/>
              </a:rPr>
              <a:t>P: (08) 9370 6336</a:t>
            </a:r>
          </a:p>
          <a:p>
            <a:pPr marL="0" indent="0">
              <a:buNone/>
            </a:pPr>
            <a:r>
              <a:rPr lang="en-US" dirty="0">
                <a:solidFill>
                  <a:srgbClr val="4D4C5B"/>
                </a:solidFill>
                <a:latin typeface="Source Sans Pro" panose="020B0503030403020204" pitchFamily="34" charset="0"/>
              </a:rPr>
              <a:t>E: healthinfonet@ecu.edu.au</a:t>
            </a:r>
          </a:p>
          <a:p>
            <a:pPr marL="0" indent="0">
              <a:buNone/>
            </a:pPr>
            <a:r>
              <a:rPr lang="en-US" dirty="0">
                <a:solidFill>
                  <a:srgbClr val="4D4C5B"/>
                </a:solidFill>
                <a:latin typeface="Source Sans Pro" panose="020B0503030403020204" pitchFamily="34" charset="0"/>
              </a:rPr>
              <a:t>W: healthinfonet.ecu.edu.au </a:t>
            </a:r>
            <a:endParaRPr lang="en-AU" dirty="0">
              <a:solidFill>
                <a:srgbClr val="4D4C5B"/>
              </a:solidFill>
              <a:latin typeface="Source Sans Pro" panose="020B0503030403020204" pitchFamily="34" charset="0"/>
            </a:endParaRPr>
          </a:p>
        </p:txBody>
      </p:sp>
    </p:spTree>
    <p:extLst>
      <p:ext uri="{BB962C8B-B14F-4D97-AF65-F5344CB8AC3E}">
        <p14:creationId xmlns:p14="http://schemas.microsoft.com/office/powerpoint/2010/main" val="157152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AU" dirty="0"/>
              <a:t>Population</a:t>
            </a:r>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49400" y="1828800"/>
            <a:ext cx="13431152" cy="2005012"/>
          </a:xfrm>
        </p:spPr>
        <p:txBody>
          <a:bodyPr lIns="0" tIns="0" rIns="0" bIns="0"/>
          <a:lstStyle/>
          <a:p>
            <a:pPr lvl="0"/>
            <a:r>
              <a:rPr lang="en-AU" dirty="0"/>
              <a:t>In 2025, the estimated Aboriginal and Torres Strait Islander population was 1,059,185.</a:t>
            </a:r>
          </a:p>
          <a:p>
            <a:pPr lvl="0"/>
            <a:r>
              <a:rPr lang="en-AU" dirty="0"/>
              <a:t>In 2025, NSW had the largest Aboriginal and Torres Strait Islander population, with an estimated 364,450 people representing 34% of the national Aboriginal and Torres Strait Islander population.</a:t>
            </a:r>
          </a:p>
          <a:p>
            <a:pPr lvl="0"/>
            <a:r>
              <a:rPr lang="en-AU" dirty="0"/>
              <a:t>In 2025, the NT had the highest proportion of Aboriginal and Torres Strait Islander people, compromising 30% of its population. </a:t>
            </a:r>
          </a:p>
          <a:p>
            <a:endParaRPr lang="en-AU" dirty="0"/>
          </a:p>
        </p:txBody>
      </p:sp>
    </p:spTree>
    <p:extLst>
      <p:ext uri="{BB962C8B-B14F-4D97-AF65-F5344CB8AC3E}">
        <p14:creationId xmlns:p14="http://schemas.microsoft.com/office/powerpoint/2010/main" val="345890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a:xfrm>
            <a:off x="1564299" y="970002"/>
            <a:ext cx="11211901" cy="553998"/>
          </a:xfrm>
        </p:spPr>
        <p:txBody>
          <a:bodyPr/>
          <a:lstStyle/>
          <a:p>
            <a:r>
              <a:rPr lang="en-AU" dirty="0"/>
              <a:t>Population</a:t>
            </a:r>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49400" y="1828800"/>
            <a:ext cx="13421701" cy="304800"/>
          </a:xfrm>
        </p:spPr>
        <p:txBody>
          <a:bodyPr lIns="0" tIns="0" rIns="0" bIns="0"/>
          <a:lstStyle/>
          <a:p>
            <a:r>
              <a:rPr lang="en-AU" dirty="0"/>
              <a:t>Estimated Aboriginal and Torres Strait Islander (Indigenous) population, by jurisdiction, Australia, 2025 </a:t>
            </a:r>
            <a:endParaRPr lang="en-AU" dirty="0">
              <a:solidFill>
                <a:srgbClr val="4D4C5B"/>
              </a:solidFill>
            </a:endParaRPr>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a:xfrm>
            <a:off x="1564298" y="8680450"/>
            <a:ext cx="9992702" cy="463550"/>
          </a:xfrm>
        </p:spPr>
        <p:txBody>
          <a:bodyPr lIns="0" tIns="0" rIns="0" bIns="0"/>
          <a:lstStyle/>
          <a:p>
            <a:r>
              <a:rPr lang="en-US" dirty="0"/>
              <a:t>Source: Derived from ABS, 2025 [44], ABS, 2024 [43] </a:t>
            </a:r>
            <a:endParaRPr lang="en-AU" dirty="0"/>
          </a:p>
        </p:txBody>
      </p:sp>
      <p:sp>
        <p:nvSpPr>
          <p:cNvPr id="5" name="Text Placeholder 4">
            <a:extLst>
              <a:ext uri="{FF2B5EF4-FFF2-40B4-BE49-F238E27FC236}">
                <a16:creationId xmlns:a16="http://schemas.microsoft.com/office/drawing/2014/main" id="{1A43EFEA-B5F5-6C27-A846-C47BC90905DF}"/>
              </a:ext>
            </a:extLst>
          </p:cNvPr>
          <p:cNvSpPr>
            <a:spLocks noGrp="1"/>
          </p:cNvSpPr>
          <p:nvPr>
            <p:ph type="body" sz="quarter" idx="14"/>
          </p:nvPr>
        </p:nvSpPr>
        <p:spPr>
          <a:xfrm>
            <a:off x="1564298" y="7963942"/>
            <a:ext cx="13429640" cy="576808"/>
          </a:xfrm>
        </p:spPr>
        <p:txBody>
          <a:bodyPr lIns="0" tIns="0" rIns="0" bIns="0" numCol="1" anchor="ctr"/>
          <a:lstStyle/>
          <a:p>
            <a:r>
              <a:rPr lang="en-US" sz="1400" dirty="0"/>
              <a:t>Note: The Australian population includes Jervis Bay Territory, the Cocos (Keeling) Islands, Christmas Island and Norfolk Island. </a:t>
            </a:r>
            <a:endParaRPr lang="en-AU" sz="1400" dirty="0"/>
          </a:p>
        </p:txBody>
      </p:sp>
      <p:graphicFrame>
        <p:nvGraphicFramePr>
          <p:cNvPr id="9" name="Table 8">
            <a:extLst>
              <a:ext uri="{FF2B5EF4-FFF2-40B4-BE49-F238E27FC236}">
                <a16:creationId xmlns:a16="http://schemas.microsoft.com/office/drawing/2014/main" id="{F126EDCB-C679-D008-06E3-2001287EFCA1}"/>
              </a:ext>
            </a:extLst>
          </p:cNvPr>
          <p:cNvGraphicFramePr>
            <a:graphicFrameLocks noGrp="1"/>
          </p:cNvGraphicFramePr>
          <p:nvPr>
            <p:extLst>
              <p:ext uri="{D42A27DB-BD31-4B8C-83A1-F6EECF244321}">
                <p14:modId xmlns:p14="http://schemas.microsoft.com/office/powerpoint/2010/main" val="92661018"/>
              </p:ext>
            </p:extLst>
          </p:nvPr>
        </p:nvGraphicFramePr>
        <p:xfrm>
          <a:off x="1262062" y="2514601"/>
          <a:ext cx="13716979" cy="5449341"/>
        </p:xfrm>
        <a:graphic>
          <a:graphicData uri="http://schemas.openxmlformats.org/drawingml/2006/table">
            <a:tbl>
              <a:tblPr firstRow="1" bandRow="1">
                <a:tableStyleId>{1FECB4D8-DB02-4DC6-A0A2-4F2EBAE1DC90}</a:tableStyleId>
              </a:tblPr>
              <a:tblGrid>
                <a:gridCol w="2057547">
                  <a:extLst>
                    <a:ext uri="{9D8B030D-6E8A-4147-A177-3AD203B41FA5}">
                      <a16:colId xmlns:a16="http://schemas.microsoft.com/office/drawing/2014/main" val="3210252842"/>
                    </a:ext>
                  </a:extLst>
                </a:gridCol>
                <a:gridCol w="3326657">
                  <a:extLst>
                    <a:ext uri="{9D8B030D-6E8A-4147-A177-3AD203B41FA5}">
                      <a16:colId xmlns:a16="http://schemas.microsoft.com/office/drawing/2014/main" val="3774423829"/>
                    </a:ext>
                  </a:extLst>
                </a:gridCol>
                <a:gridCol w="4283201">
                  <a:extLst>
                    <a:ext uri="{9D8B030D-6E8A-4147-A177-3AD203B41FA5}">
                      <a16:colId xmlns:a16="http://schemas.microsoft.com/office/drawing/2014/main" val="3880241616"/>
                    </a:ext>
                  </a:extLst>
                </a:gridCol>
                <a:gridCol w="4049574">
                  <a:extLst>
                    <a:ext uri="{9D8B030D-6E8A-4147-A177-3AD203B41FA5}">
                      <a16:colId xmlns:a16="http://schemas.microsoft.com/office/drawing/2014/main" val="3753908545"/>
                    </a:ext>
                  </a:extLst>
                </a:gridCol>
              </a:tblGrid>
              <a:tr h="583159">
                <a:tc>
                  <a:txBody>
                    <a:bodyPr/>
                    <a:lstStyle/>
                    <a:p>
                      <a:pPr marL="0" marR="0" lvl="0" indent="0" algn="l"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ea typeface="Source Sans Pro" panose="020B0503030403020204" pitchFamily="34" charset="0"/>
                          <a:sym typeface=""/>
                        </a:rPr>
                        <a:t>Jurisdiction</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ea typeface="Source Sans Pro" panose="020B0503030403020204" pitchFamily="34" charset="0"/>
                          <a:sym typeface=""/>
                        </a:rPr>
                        <a:t>Indigenous population (number)</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ea typeface="Source Sans Pro" panose="020B0503030403020204" pitchFamily="34" charset="0"/>
                          <a:sym typeface=""/>
                        </a:rPr>
                        <a:t>Proportion of Australian Indigenous population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98CA3C"/>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ea typeface="Source Sans Pro" panose="020B0503030403020204" pitchFamily="34" charset="0"/>
                          <a:sym typeface=""/>
                        </a:rPr>
                        <a:t>Proportion of total jurisdiction population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98CA3C"/>
                    </a:solidFill>
                  </a:tcPr>
                </a:tc>
                <a:extLst>
                  <a:ext uri="{0D108BD9-81ED-4DB2-BD59-A6C34878D82A}">
                    <a16:rowId xmlns:a16="http://schemas.microsoft.com/office/drawing/2014/main" val="1150531173"/>
                  </a:ext>
                </a:extLst>
              </a:tr>
              <a:tr h="537749">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ea typeface="Source Sans Pro" panose="020B0503030403020204" pitchFamily="34" charset="0"/>
                        </a:rPr>
                        <a:t>NSW</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 364,450 </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34</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4.2</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46972"/>
                  </a:ext>
                </a:extLst>
              </a:tr>
              <a:tr h="537749">
                <a:tc>
                  <a:txBody>
                    <a:bodyPr/>
                    <a:lstStyle/>
                    <a:p>
                      <a:pPr lvl="0" indent="-179705" fontAlgn="ctr">
                        <a:lnSpc>
                          <a:spcPts val="1300"/>
                        </a:lnSpc>
                        <a:spcBef>
                          <a:spcPts val="285"/>
                        </a:spcBef>
                        <a:spcAft>
                          <a:spcPts val="565"/>
                        </a:spcAft>
                      </a:pPr>
                      <a:r>
                        <a:rPr lang="en-GB" sz="1700" kern="100">
                          <a:effectLst/>
                          <a:latin typeface="Source Sans Pro" panose="020B0503030403020204" pitchFamily="34" charset="0"/>
                          <a:ea typeface="Source Sans Pro" panose="020B0503030403020204" pitchFamily="34" charset="0"/>
                        </a:rPr>
                        <a:t>Vic</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 85,500 </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8.1</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1.2</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306969"/>
                  </a:ext>
                </a:extLst>
              </a:tr>
              <a:tr h="537749">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ea typeface="Source Sans Pro" panose="020B0503030403020204" pitchFamily="34" charset="0"/>
                        </a:rPr>
                        <a:t>Qld</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 299,450 </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28</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5.3</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5803764"/>
                  </a:ext>
                </a:extLst>
              </a:tr>
              <a:tr h="537749">
                <a:tc>
                  <a:txBody>
                    <a:bodyPr/>
                    <a:lstStyle/>
                    <a:p>
                      <a:pPr lvl="0" indent="-179705" fontAlgn="ctr">
                        <a:lnSpc>
                          <a:spcPts val="1300"/>
                        </a:lnSpc>
                        <a:spcBef>
                          <a:spcPts val="285"/>
                        </a:spcBef>
                        <a:spcAft>
                          <a:spcPts val="565"/>
                        </a:spcAft>
                      </a:pPr>
                      <a:r>
                        <a:rPr lang="en-GB" sz="1700" kern="100">
                          <a:effectLst/>
                          <a:latin typeface="Source Sans Pro" panose="020B0503030403020204" pitchFamily="34" charset="0"/>
                          <a:ea typeface="Source Sans Pro" panose="020B0503030403020204" pitchFamily="34" charset="0"/>
                        </a:rPr>
                        <a:t>WA</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 55,490 </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5.2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2.9</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0363773"/>
                  </a:ext>
                </a:extLst>
              </a:tr>
              <a:tr h="537749">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ea typeface="Source Sans Pro" panose="020B0503030403020204" pitchFamily="34" charset="0"/>
                        </a:rPr>
                        <a:t>SA</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 129,117 </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4.2</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7748474"/>
                  </a:ext>
                </a:extLst>
              </a:tr>
              <a:tr h="537749">
                <a:tc>
                  <a:txBody>
                    <a:bodyPr/>
                    <a:lstStyle/>
                    <a:p>
                      <a:pPr lvl="0" indent="-179705" fontAlgn="ctr">
                        <a:lnSpc>
                          <a:spcPts val="1300"/>
                        </a:lnSpc>
                        <a:spcBef>
                          <a:spcPts val="285"/>
                        </a:spcBef>
                        <a:spcAft>
                          <a:spcPts val="565"/>
                        </a:spcAft>
                      </a:pPr>
                      <a:r>
                        <a:rPr lang="en-GB" sz="1700" kern="100">
                          <a:effectLst/>
                          <a:latin typeface="Source Sans Pro" panose="020B0503030403020204" pitchFamily="34" charset="0"/>
                          <a:ea typeface="Source Sans Pro" panose="020B0503030403020204" pitchFamily="34" charset="0"/>
                        </a:rPr>
                        <a:t>Tas</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 35,712 </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3.4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6.2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525435"/>
                  </a:ext>
                </a:extLst>
              </a:tr>
              <a:tr h="537749">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ea typeface="Source Sans Pro" panose="020B0503030403020204" pitchFamily="34" charset="0"/>
                        </a:rPr>
                        <a:t>NT</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 78,785 </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7.4</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30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7232885"/>
                  </a:ext>
                </a:extLst>
              </a:tr>
              <a:tr h="537749">
                <a:tc>
                  <a:txBody>
                    <a:bodyPr/>
                    <a:lstStyle/>
                    <a:p>
                      <a:pPr lvl="0" indent="-179705" fontAlgn="ctr">
                        <a:lnSpc>
                          <a:spcPts val="1300"/>
                        </a:lnSpc>
                        <a:spcBef>
                          <a:spcPts val="285"/>
                        </a:spcBef>
                        <a:spcAft>
                          <a:spcPts val="565"/>
                        </a:spcAft>
                      </a:pPr>
                      <a:r>
                        <a:rPr lang="en-GB" sz="1700" kern="100">
                          <a:effectLst/>
                          <a:latin typeface="Source Sans Pro" panose="020B0503030403020204" pitchFamily="34" charset="0"/>
                          <a:ea typeface="Source Sans Pro" panose="020B0503030403020204" pitchFamily="34" charset="0"/>
                          <a:cs typeface="Times New Roman" panose="02020603050405020304" pitchFamily="18" charset="0"/>
                        </a:rPr>
                        <a:t>ACT</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a:effectLst/>
                          <a:latin typeface="Source Sans Pro" panose="020B0503030403020204" pitchFamily="34" charset="0"/>
                          <a:ea typeface="Source Sans Pro" panose="020B0503030403020204" pitchFamily="34" charset="0"/>
                        </a:rPr>
                        <a:t> 10,432 </a:t>
                      </a:r>
                      <a:endParaRPr lang="en-AU" sz="17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2.2</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6566734"/>
                  </a:ext>
                </a:extLst>
              </a:tr>
              <a:tr h="537749">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ea typeface="Source Sans Pro" panose="020B0503030403020204" pitchFamily="34" charset="0"/>
                        </a:rPr>
                        <a:t>Australia</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anchor="ctr">
                    <a:lnL w="12700" cmpd="sng">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1,059,185</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100</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buNone/>
                      </a:pPr>
                      <a:r>
                        <a:rPr lang="en-AU" sz="1700" kern="100" dirty="0">
                          <a:effectLst/>
                          <a:latin typeface="Source Sans Pro" panose="020B0503030403020204" pitchFamily="34" charset="0"/>
                          <a:ea typeface="Source Sans Pro" panose="020B0503030403020204" pitchFamily="34" charset="0"/>
                        </a:rPr>
                        <a:t>3.8</a:t>
                      </a:r>
                      <a:endParaRPr lang="en-AU"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lnL>
                      <a:noFill/>
                    </a:lnL>
                    <a:lnR w="12700" cmpd="sng">
                      <a:noFill/>
                    </a:lnR>
                    <a:lnT w="12700" cmpd="sng">
                      <a:noFill/>
                    </a:lnT>
                    <a:lnB w="12700" cap="flat" cmpd="sng" algn="ctr">
                      <a:solidFill>
                        <a:srgbClr val="98CA3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146676"/>
                  </a:ext>
                </a:extLst>
              </a:tr>
            </a:tbl>
          </a:graphicData>
        </a:graphic>
      </p:graphicFrame>
    </p:spTree>
    <p:extLst>
      <p:ext uri="{BB962C8B-B14F-4D97-AF65-F5344CB8AC3E}">
        <p14:creationId xmlns:p14="http://schemas.microsoft.com/office/powerpoint/2010/main" val="38990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305C-5670-E022-9B32-B9BF3034AA2A}"/>
              </a:ext>
            </a:extLst>
          </p:cNvPr>
          <p:cNvSpPr>
            <a:spLocks noGrp="1"/>
          </p:cNvSpPr>
          <p:nvPr>
            <p:ph type="title"/>
          </p:nvPr>
        </p:nvSpPr>
        <p:spPr/>
        <p:txBody>
          <a:bodyPr/>
          <a:lstStyle/>
          <a:p>
            <a:r>
              <a:rPr lang="en-AU" dirty="0"/>
              <a:t>Connection to Culture</a:t>
            </a:r>
          </a:p>
        </p:txBody>
      </p:sp>
      <p:sp>
        <p:nvSpPr>
          <p:cNvPr id="6" name="Text Placeholder 6">
            <a:extLst>
              <a:ext uri="{FF2B5EF4-FFF2-40B4-BE49-F238E27FC236}">
                <a16:creationId xmlns:a16="http://schemas.microsoft.com/office/drawing/2014/main" id="{AA5C18AA-32A8-2709-453B-B5BFF26E5BCA}"/>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2021, 9.5% of Aboriginal or Torres Strait Islander people in the Census reported using or speaking an Aboriginal or Torres Strait Islander language at home.</a:t>
            </a:r>
          </a:p>
          <a:p>
            <a:pPr lvl="0"/>
            <a:r>
              <a:rPr lang="en-AU" dirty="0"/>
              <a:t>In 2021, there were 167 Aboriginal and Torres Strait Islander languages being actively spoken in Australia.</a:t>
            </a:r>
          </a:p>
          <a:p>
            <a:pPr lvl="0"/>
            <a:r>
              <a:rPr lang="en-AU" dirty="0"/>
              <a:t>In 2022–23, 66% of Aboriginal and Torres Strait Islander people identified with a tribal group, language, clan, mission or regional group.</a:t>
            </a:r>
          </a:p>
          <a:p>
            <a:pPr lvl="0"/>
            <a:r>
              <a:rPr lang="en-AU" dirty="0"/>
              <a:t>Based on 2018–2020 data from the national Mayi </a:t>
            </a:r>
            <a:r>
              <a:rPr lang="en-AU" dirty="0" err="1"/>
              <a:t>Kuwayu</a:t>
            </a:r>
            <a:r>
              <a:rPr lang="en-AU" dirty="0"/>
              <a:t> study, 29% of Aboriginal and Torres Strait Islander adults aged 16 years and over spend a moderate to high amount of time participating in cultural practices.</a:t>
            </a:r>
          </a:p>
          <a:p>
            <a:pPr marL="0" indent="0">
              <a:buNone/>
            </a:pPr>
            <a:endParaRPr lang="en-AU" kern="0" dirty="0"/>
          </a:p>
        </p:txBody>
      </p:sp>
      <p:sp>
        <p:nvSpPr>
          <p:cNvPr id="7" name="Text Placeholder 7">
            <a:extLst>
              <a:ext uri="{FF2B5EF4-FFF2-40B4-BE49-F238E27FC236}">
                <a16:creationId xmlns:a16="http://schemas.microsoft.com/office/drawing/2014/main" id="{B2107D76-A42C-8675-17A6-2E3F0404B715}"/>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0FFDAC86-7817-AE90-64CC-FABE6E9CD0D4}"/>
              </a:ext>
            </a:extLst>
          </p:cNvPr>
          <p:cNvGraphicFramePr>
            <a:graphicFrameLocks noGrp="1"/>
          </p:cNvGraphicFramePr>
          <p:nvPr>
            <p:extLst>
              <p:ext uri="{D42A27DB-BD31-4B8C-83A1-F6EECF244321}">
                <p14:modId xmlns:p14="http://schemas.microsoft.com/office/powerpoint/2010/main" val="4185526434"/>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16: Cultures and languages are strong, supported and flourishing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EE44AA57-3647-AEF7-2EBB-BA1C68F88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129233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7C33-3743-A3F3-FE5C-43B0ECCDE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74BF3-7611-FAC8-0401-C053DB9C0F92}"/>
              </a:ext>
            </a:extLst>
          </p:cNvPr>
          <p:cNvSpPr>
            <a:spLocks noGrp="1"/>
          </p:cNvSpPr>
          <p:nvPr>
            <p:ph type="title"/>
          </p:nvPr>
        </p:nvSpPr>
        <p:spPr/>
        <p:txBody>
          <a:bodyPr/>
          <a:lstStyle/>
          <a:p>
            <a:r>
              <a:rPr lang="en-AU" dirty="0"/>
              <a:t>Connection to Country</a:t>
            </a:r>
          </a:p>
        </p:txBody>
      </p:sp>
      <p:sp>
        <p:nvSpPr>
          <p:cNvPr id="6" name="Text Placeholder 6">
            <a:extLst>
              <a:ext uri="{FF2B5EF4-FFF2-40B4-BE49-F238E27FC236}">
                <a16:creationId xmlns:a16="http://schemas.microsoft.com/office/drawing/2014/main" id="{88258E18-EAF2-7A30-174D-73A48735CCA9}"/>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50% of Aboriginal and Torres Strait Islander people aged 16 years and over in the Mayi </a:t>
            </a:r>
            <a:r>
              <a:rPr lang="en-AU" dirty="0" err="1"/>
              <a:t>Kuwayu</a:t>
            </a:r>
            <a:r>
              <a:rPr lang="en-AU" dirty="0"/>
              <a:t> study spent at least a little bit of time on their Country.</a:t>
            </a:r>
          </a:p>
          <a:p>
            <a:pPr lvl="0"/>
            <a:r>
              <a:rPr lang="en-AU" dirty="0"/>
              <a:t>19% of Aboriginal and Torres Strait Islander people aged 16 years and over in the Mayi </a:t>
            </a:r>
            <a:r>
              <a:rPr lang="en-AU" dirty="0" err="1"/>
              <a:t>Kuwayu</a:t>
            </a:r>
            <a:r>
              <a:rPr lang="en-AU" dirty="0"/>
              <a:t> study had cultural responsibilities for their mother’s Country and 14% for their father’s Country.</a:t>
            </a:r>
          </a:p>
          <a:p>
            <a:pPr lvl="0"/>
            <a:r>
              <a:rPr lang="en-AU" dirty="0"/>
              <a:t>Indigenous Rangers are 1.3 times as likely to report very high life satisfaction than non-Rangers. </a:t>
            </a:r>
          </a:p>
          <a:p>
            <a:pPr lvl="0"/>
            <a:r>
              <a:rPr lang="en-AU" dirty="0"/>
              <a:t>In 2024, 56% of Australia’s total land mass was subject to Aboriginal and Torres Strait Islander people’s legal rights and interests.</a:t>
            </a:r>
          </a:p>
        </p:txBody>
      </p:sp>
      <p:sp>
        <p:nvSpPr>
          <p:cNvPr id="7" name="Text Placeholder 7">
            <a:extLst>
              <a:ext uri="{FF2B5EF4-FFF2-40B4-BE49-F238E27FC236}">
                <a16:creationId xmlns:a16="http://schemas.microsoft.com/office/drawing/2014/main" id="{D9BA1CAD-8520-E2CC-B12C-B49D190C9ABE}"/>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81BB1A9C-E7B4-348B-BDD3-8CA27BEEBF48}"/>
              </a:ext>
            </a:extLst>
          </p:cNvPr>
          <p:cNvGraphicFramePr>
            <a:graphicFrameLocks noGrp="1"/>
          </p:cNvGraphicFramePr>
          <p:nvPr>
            <p:extLst>
              <p:ext uri="{D42A27DB-BD31-4B8C-83A1-F6EECF244321}">
                <p14:modId xmlns:p14="http://schemas.microsoft.com/office/powerpoint/2010/main" val="448670658"/>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15: Aboriginal and Torres Strait Islander people maintain a distinctive cultural, spiritual, physical and economic relationship with their land and waters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F61B842C-56DC-83E6-4205-C48EA2DE0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387441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DC3BE-5B69-3098-AB77-DCC80B36A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D5644-27DB-FDB1-9335-294B0CD669B8}"/>
              </a:ext>
            </a:extLst>
          </p:cNvPr>
          <p:cNvSpPr>
            <a:spLocks noGrp="1"/>
          </p:cNvSpPr>
          <p:nvPr>
            <p:ph type="title"/>
          </p:nvPr>
        </p:nvSpPr>
        <p:spPr/>
        <p:txBody>
          <a:bodyPr/>
          <a:lstStyle/>
          <a:p>
            <a:r>
              <a:rPr lang="en-AU" i="1" dirty="0"/>
              <a:t>Births and pregnancy outcomes</a:t>
            </a:r>
            <a:endParaRPr lang="en-AU" dirty="0"/>
          </a:p>
        </p:txBody>
      </p:sp>
      <p:sp>
        <p:nvSpPr>
          <p:cNvPr id="6" name="Text Placeholder 6">
            <a:extLst>
              <a:ext uri="{FF2B5EF4-FFF2-40B4-BE49-F238E27FC236}">
                <a16:creationId xmlns:a16="http://schemas.microsoft.com/office/drawing/2014/main" id="{19B1BD77-5374-AB72-6FFF-A1DBE6BC06B5}"/>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AU" dirty="0"/>
              <a:t>In 2024, there were 25,049 births registered in Australia with one or both parents identified as Aboriginal and/or Torres Strait Islander (8.6% of all births registered).</a:t>
            </a:r>
          </a:p>
          <a:p>
            <a:pPr lvl="0"/>
            <a:r>
              <a:rPr lang="en-AU" dirty="0"/>
              <a:t>In 2024, the median age of Aboriginal and Torres Strait Islander mothers who gave birth was 27.0 years.</a:t>
            </a:r>
          </a:p>
          <a:p>
            <a:pPr lvl="0"/>
            <a:r>
              <a:rPr lang="en-AU" dirty="0"/>
              <a:t>In 2024, the total fertility rate was 2.1 babies per Aboriginal and Torres Strait Islander woman.</a:t>
            </a:r>
          </a:p>
        </p:txBody>
      </p:sp>
      <p:sp>
        <p:nvSpPr>
          <p:cNvPr id="7" name="Text Placeholder 7">
            <a:extLst>
              <a:ext uri="{FF2B5EF4-FFF2-40B4-BE49-F238E27FC236}">
                <a16:creationId xmlns:a16="http://schemas.microsoft.com/office/drawing/2014/main" id="{8147C321-EDA8-6F12-50F3-7D4668BC0363}"/>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879E0758-5D82-00A8-ABEA-2B3C04BFBC7D}"/>
              </a:ext>
            </a:extLst>
          </p:cNvPr>
          <p:cNvGraphicFramePr>
            <a:graphicFrameLocks noGrp="1"/>
          </p:cNvGraphicFramePr>
          <p:nvPr>
            <p:extLst>
              <p:ext uri="{D42A27DB-BD31-4B8C-83A1-F6EECF244321}">
                <p14:modId xmlns:p14="http://schemas.microsoft.com/office/powerpoint/2010/main" val="747614925"/>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98CA3C"/>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Source Sans Pro" panose="020B0503030403020204" pitchFamily="34" charset="0"/>
                        </a:rPr>
                        <a:t>CTG Outcome 2: Children are born healthy and strong </a:t>
                      </a:r>
                      <a:endParaRPr lang="en-AU" sz="1800" b="1" dirty="0">
                        <a:solidFill>
                          <a:schemeClr val="bg1"/>
                        </a:solidFill>
                        <a:latin typeface="Source Sans Pro" panose="020B0503030403020204" pitchFamily="34" charset="0"/>
                      </a:endParaRPr>
                    </a:p>
                  </a:txBody>
                  <a:tcPr anchor="ctr">
                    <a:solidFill>
                      <a:srgbClr val="98CA3C"/>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73F7B65B-175D-8AE1-1DAE-42FF77118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12309228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93AFB4"/>
      </a:accent1>
      <a:accent2>
        <a:srgbClr val="C0504D"/>
      </a:accent2>
      <a:accent3>
        <a:srgbClr val="9BBB59"/>
      </a:accent3>
      <a:accent4>
        <a:srgbClr val="8064A2"/>
      </a:accent4>
      <a:accent5>
        <a:srgbClr val="B24A26"/>
      </a:accent5>
      <a:accent6>
        <a:srgbClr val="EC926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e521aa-aac3-400f-8101-c59619f420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22BEB3AABD944F9EDE3C05FD40FAF4" ma:contentTypeVersion="18" ma:contentTypeDescription="Create a new document." ma:contentTypeScope="" ma:versionID="bb29194e6a9d062572ae38cd4f9c7e4d">
  <xsd:schema xmlns:xsd="http://www.w3.org/2001/XMLSchema" xmlns:xs="http://www.w3.org/2001/XMLSchema" xmlns:p="http://schemas.microsoft.com/office/2006/metadata/properties" xmlns:ns3="3be521aa-aac3-400f-8101-c59619f4203c" xmlns:ns4="f12181ff-9429-46db-aeb9-11e1447c8795" targetNamespace="http://schemas.microsoft.com/office/2006/metadata/properties" ma:root="true" ma:fieldsID="5f3063896b4d73e2f0315208fcce5ac6" ns3:_="" ns4:_="">
    <xsd:import namespace="3be521aa-aac3-400f-8101-c59619f4203c"/>
    <xsd:import namespace="f12181ff-9429-46db-aeb9-11e1447c87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521aa-aac3-400f-8101-c59619f420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2181ff-9429-46db-aeb9-11e1447c879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BFF314-4626-46FE-AEAF-BD49AE84A7E8}">
  <ds:schemaRefs>
    <ds:schemaRef ds:uri="http://purl.org/dc/dcmitype/"/>
    <ds:schemaRef ds:uri="3be521aa-aac3-400f-8101-c59619f4203c"/>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f12181ff-9429-46db-aeb9-11e1447c8795"/>
  </ds:schemaRefs>
</ds:datastoreItem>
</file>

<file path=customXml/itemProps2.xml><?xml version="1.0" encoding="utf-8"?>
<ds:datastoreItem xmlns:ds="http://schemas.openxmlformats.org/officeDocument/2006/customXml" ds:itemID="{63CE8D04-9DA9-480C-8FF7-D5D7E4262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521aa-aac3-400f-8101-c59619f4203c"/>
    <ds:schemaRef ds:uri="f12181ff-9429-46db-aeb9-11e1447c8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D514C6-F07C-4599-B036-BC63D9062F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4484</TotalTime>
  <Words>4553</Words>
  <Application>Microsoft Macintosh PowerPoint</Application>
  <PresentationFormat>Custom</PresentationFormat>
  <Paragraphs>536</Paragraphs>
  <Slides>40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Source Sans Pro</vt:lpstr>
      <vt:lpstr>Office Theme</vt:lpstr>
      <vt:lpstr>PowerPoint Presentation</vt:lpstr>
      <vt:lpstr>Australian Indigenous HealthInfoNet</vt:lpstr>
      <vt:lpstr>Social, Political and Environmental Determinants of Health</vt:lpstr>
      <vt:lpstr>Social, Political and Environmental Determinants of Health</vt:lpstr>
      <vt:lpstr>Population</vt:lpstr>
      <vt:lpstr>Population</vt:lpstr>
      <vt:lpstr>Connection to Culture</vt:lpstr>
      <vt:lpstr>Connection to Country</vt:lpstr>
      <vt:lpstr>Births and pregnancy outcomes</vt:lpstr>
      <vt:lpstr>Cardiovascular health</vt:lpstr>
      <vt:lpstr>Cancer</vt:lpstr>
      <vt:lpstr>Diabetes </vt:lpstr>
      <vt:lpstr>Kidney health </vt:lpstr>
      <vt:lpstr>Respiratory health </vt:lpstr>
      <vt:lpstr>Eye health </vt:lpstr>
      <vt:lpstr>Ear health and hearing </vt:lpstr>
      <vt:lpstr>Oral health </vt:lpstr>
      <vt:lpstr>Disability </vt:lpstr>
      <vt:lpstr>Nutrition, physical activity and bodyweight</vt:lpstr>
      <vt:lpstr>Tobacco and e-cigarette use </vt:lpstr>
      <vt:lpstr>Alcohol use</vt:lpstr>
      <vt:lpstr>Illicit drug and volatile substance use</vt:lpstr>
      <vt:lpstr>Sexual health</vt:lpstr>
      <vt:lpstr>Communicable disease</vt:lpstr>
      <vt:lpstr>Skin health</vt:lpstr>
      <vt:lpstr>Immunisation </vt:lpstr>
      <vt:lpstr>Immunisation</vt:lpstr>
      <vt:lpstr>Immunisation</vt:lpstr>
      <vt:lpstr>Connection to Mind and Emotions</vt:lpstr>
      <vt:lpstr>Connection to Community</vt:lpstr>
      <vt:lpstr>Connection to Family and Kinship</vt:lpstr>
      <vt:lpstr>Mortality</vt:lpstr>
      <vt:lpstr>Mortality</vt:lpstr>
      <vt:lpstr>Mortality</vt:lpstr>
      <vt:lpstr>Hospitalisation </vt:lpstr>
      <vt:lpstr>Hospitalisation</vt:lpstr>
      <vt:lpstr>Hospitalisation</vt:lpstr>
      <vt:lpstr>Hospitalisation</vt:lpstr>
      <vt:lpstr>Hospitalisation</vt:lpstr>
      <vt:lpstr>Citation and 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POTTER</dc:creator>
  <cp:lastModifiedBy>Rob ETHERINGTON</cp:lastModifiedBy>
  <cp:revision>108</cp:revision>
  <dcterms:created xsi:type="dcterms:W3CDTF">2022-03-14T02:42:36Z</dcterms:created>
  <dcterms:modified xsi:type="dcterms:W3CDTF">2026-04-15T02:45:06Z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2022-03-14T00:00:00Z</vt:filetime>
  </property>
  <property fmtid="{D5CDD505-2E9C-101B-9397-08002B2CF9AE}" pid="3" name="Creator">
    <vt:lpwstr>Adobe InDesign 17.0 (Windows)</vt:lpwstr>
  </property>
  <property fmtid="{D5CDD505-2E9C-101B-9397-08002B2CF9AE}" pid="4" name="LastSaved">
    <vt:filetime>2022-03-14T00:00:00Z</vt:filetime>
  </property>
  <property fmtid="{D5CDD505-2E9C-101B-9397-08002B2CF9AE}" pid="5" name="ContentTypeId">
    <vt:lpwstr>0x0101003722BEB3AABD944F9EDE3C05FD40FAF4</vt:lpwstr>
  </property>
  <property fmtid="{D5CDD505-2E9C-101B-9397-08002B2CF9AE}" pid="6" name="MSIP_Label_9f34cb4b-34bf-465d-ab16-2cea60ca881b_Enabled">
    <vt:lpwstr>true</vt:lpwstr>
  </property>
  <property fmtid="{D5CDD505-2E9C-101B-9397-08002B2CF9AE}" pid="7" name="MSIP_Label_9f34cb4b-34bf-465d-ab16-2cea60ca881b_SetDate">
    <vt:lpwstr>2026-03-20T04:35:29Z</vt:lpwstr>
  </property>
  <property fmtid="{D5CDD505-2E9C-101B-9397-08002B2CF9AE}" pid="8" name="MSIP_Label_9f34cb4b-34bf-465d-ab16-2cea60ca881b_Method">
    <vt:lpwstr>Privileged</vt:lpwstr>
  </property>
  <property fmtid="{D5CDD505-2E9C-101B-9397-08002B2CF9AE}" pid="9" name="MSIP_Label_9f34cb4b-34bf-465d-ab16-2cea60ca881b_Name">
    <vt:lpwstr>Public</vt:lpwstr>
  </property>
  <property fmtid="{D5CDD505-2E9C-101B-9397-08002B2CF9AE}" pid="10" name="MSIP_Label_9f34cb4b-34bf-465d-ab16-2cea60ca881b_SiteId">
    <vt:lpwstr>9bcb323d-7fa3-45e7-a36f-6d9cfdbcc272</vt:lpwstr>
  </property>
  <property fmtid="{D5CDD505-2E9C-101B-9397-08002B2CF9AE}" pid="11" name="MSIP_Label_9f34cb4b-34bf-465d-ab16-2cea60ca881b_ActionId">
    <vt:lpwstr>4b223bd0-11c4-42ca-8916-3b3431091b4a</vt:lpwstr>
  </property>
  <property fmtid="{D5CDD505-2E9C-101B-9397-08002B2CF9AE}" pid="12" name="MSIP_Label_9f34cb4b-34bf-465d-ab16-2cea60ca881b_ContentBits">
    <vt:lpwstr>0</vt:lpwstr>
  </property>
  <property fmtid="{D5CDD505-2E9C-101B-9397-08002B2CF9AE}" pid="13" name="MSIP_Label_9f34cb4b-34bf-465d-ab16-2cea60ca881b_Tag">
    <vt:lpwstr>50, 0, 1, 1</vt:lpwstr>
  </property>
</Properties>
</file>